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8" r:id="rId2"/>
    <p:sldId id="369" r:id="rId3"/>
    <p:sldId id="408" r:id="rId4"/>
    <p:sldId id="409" r:id="rId5"/>
    <p:sldId id="406" r:id="rId6"/>
    <p:sldId id="411" r:id="rId7"/>
    <p:sldId id="405" r:id="rId8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elech Petr" initials="PP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D4D"/>
    <a:srgbClr val="FFFF66"/>
    <a:srgbClr val="FF0000"/>
    <a:srgbClr val="669900"/>
    <a:srgbClr val="FF9933"/>
    <a:srgbClr val="996600"/>
    <a:srgbClr val="33333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7" autoAdjust="0"/>
    <p:restoredTop sz="94746" autoAdjust="0"/>
  </p:normalViewPr>
  <p:slideViewPr>
    <p:cSldViewPr>
      <p:cViewPr varScale="1">
        <p:scale>
          <a:sx n="103" d="100"/>
          <a:sy n="103" d="100"/>
        </p:scale>
        <p:origin x="-198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9" y="1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148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28164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1" rIns="91422" bIns="45711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48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9" y="9428164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1" rIns="91422" bIns="4571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DA04908-B080-4D4A-ABB1-33D821214CC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9393612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9" y="1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145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45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1" y="4714876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45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8164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1" rIns="91422" bIns="45711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45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9" y="9428164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1" rIns="91422" bIns="4571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7BD2EEB-917C-481D-97F1-A202C54FB1BB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2517871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699B90-EABC-4154-A702-1D8F6424D65C}" type="slidenum">
              <a:rPr lang="cs-CZ"/>
              <a:pPr/>
              <a:t>1</a:t>
            </a:fld>
            <a:endParaRPr lang="cs-CZ"/>
          </a:p>
        </p:txBody>
      </p:sp>
      <p:sp>
        <p:nvSpPr>
          <p:cNvPr id="147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7E081E-A2FD-4E68-836E-BE4E3D5100C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1622AF-84B8-4BB1-9781-B53D5FB8FBF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FE0289-87DD-4007-95AE-4E8DFAC67F9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71E6215-8A50-49BA-B42C-EB72677DE8F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2B8A69-57A0-488F-9F60-BCCCECBFF5C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D0D254-ECE8-4F58-BED9-EEDB69A8556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78D7DC-81FB-4976-8557-7BBF343D06B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2A86B8-1051-413C-8B5C-AAF5B11B61C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8DCFA6-EBA3-46DC-A628-49C0055023A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54CD21-B7A9-40D0-83C1-469A4A9F381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791FD9-F90E-47A1-92D2-3CC04A60B4C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21BFA8-A1E0-4AAA-B6A5-00F524CC523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3664802-AE58-4F8A-999B-661B982E1322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C36AD-AEFB-4DA9-924A-D23181CED8DB}" type="slidenum">
              <a:rPr lang="cs-CZ"/>
              <a:pPr/>
              <a:t>1</a:t>
            </a:fld>
            <a:endParaRPr lang="cs-CZ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512" y="3068960"/>
            <a:ext cx="8352928" cy="2376264"/>
          </a:xfrm>
          <a:effectLst>
            <a:outerShdw dist="35921" dir="2700000" algn="ctr" rotWithShape="0">
              <a:srgbClr val="333333">
                <a:alpha val="50000"/>
              </a:srgbClr>
            </a:outerShdw>
          </a:effectLst>
        </p:spPr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IROP - Podpora pořizování a uplatňování dokumentů územního rozvoje</a:t>
            </a:r>
            <a:br>
              <a:rPr lang="cs-CZ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</a:br>
            <a:r>
              <a:rPr lang="cs-CZ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/>
            </a:r>
            <a:br>
              <a:rPr lang="cs-CZ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</a:br>
            <a:r>
              <a:rPr lang="cs-CZ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/>
            </a:r>
            <a:br>
              <a:rPr lang="cs-CZ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</a:b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5076825" y="549275"/>
            <a:ext cx="2879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 sz="240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5300786"/>
            <a:ext cx="7848600" cy="1080542"/>
          </a:xfrm>
          <a:noFill/>
          <a:ln/>
          <a:effectLst>
            <a:outerShdw dist="17961" dir="2700000" algn="ctr" rotWithShape="0">
              <a:srgbClr val="4D4D4D"/>
            </a:outerShdw>
          </a:effectLst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cs-CZ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Krajský úřad Plzeňského kraje</a:t>
            </a:r>
          </a:p>
          <a:p>
            <a:pPr algn="l">
              <a:lnSpc>
                <a:spcPct val="80000"/>
              </a:lnSpc>
            </a:pPr>
            <a:r>
              <a:rPr lang="cs-CZ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Odbor regionálního </a:t>
            </a:r>
            <a:r>
              <a:rPr lang="cs-CZ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rozvoje</a:t>
            </a:r>
          </a:p>
          <a:p>
            <a:pPr algn="just">
              <a:lnSpc>
                <a:spcPct val="80000"/>
              </a:lnSpc>
            </a:pPr>
            <a:r>
              <a:rPr lang="cs-CZ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Oddělení územního plánování </a:t>
            </a:r>
            <a:r>
              <a:rPr lang="cs-CZ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		</a:t>
            </a:r>
            <a:r>
              <a:rPr lang="cs-CZ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         	</a:t>
            </a:r>
            <a:r>
              <a:rPr lang="cs-CZ" sz="1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Porada na úseku ÚP a OPK, 1. 12. 2016</a:t>
            </a:r>
            <a:r>
              <a:rPr lang="cs-CZ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								</a:t>
            </a:r>
            <a:endParaRPr lang="cs-CZ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algn="l">
              <a:lnSpc>
                <a:spcPct val="80000"/>
              </a:lnSpc>
            </a:pPr>
            <a:r>
              <a:rPr lang="cs-CZ" sz="1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44624"/>
            <a:ext cx="7772400" cy="515144"/>
          </a:xfrm>
        </p:spPr>
        <p:txBody>
          <a:bodyPr/>
          <a:lstStyle/>
          <a:p>
            <a:r>
              <a:rPr lang="cs-CZ" sz="4000" dirty="0" smtClean="0">
                <a:latin typeface="Calibri" pitchFamily="34" charset="0"/>
              </a:rPr>
              <a:t>územní plány a změny</a:t>
            </a:r>
            <a:endParaRPr lang="cs-CZ" sz="4000" dirty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836712"/>
            <a:ext cx="7772400" cy="4968552"/>
          </a:xfrm>
        </p:spPr>
        <p:txBody>
          <a:bodyPr/>
          <a:lstStyle/>
          <a:p>
            <a:r>
              <a:rPr lang="cs-CZ" sz="2800" dirty="0" smtClean="0">
                <a:latin typeface="Calibri" pitchFamily="34" charset="0"/>
              </a:rPr>
              <a:t>pouze ÚP obcí s rozšířenou působností (změna musí vycházet z ÚS na veř. </a:t>
            </a:r>
            <a:r>
              <a:rPr lang="cs-CZ" sz="2800" smtClean="0">
                <a:latin typeface="Calibri" pitchFamily="34" charset="0"/>
              </a:rPr>
              <a:t>infrastr. </a:t>
            </a:r>
            <a:r>
              <a:rPr lang="cs-CZ" sz="2800" dirty="0" smtClean="0">
                <a:latin typeface="Calibri" pitchFamily="34" charset="0"/>
              </a:rPr>
              <a:t>nebo krajiny)</a:t>
            </a:r>
          </a:p>
          <a:p>
            <a:r>
              <a:rPr lang="cs-CZ" sz="2800" dirty="0" smtClean="0">
                <a:latin typeface="Calibri" pitchFamily="34" charset="0"/>
              </a:rPr>
              <a:t>ukončení příjmu žádostí 31. 3. 2017</a:t>
            </a:r>
          </a:p>
          <a:p>
            <a:r>
              <a:rPr lang="cs-CZ" sz="2800" dirty="0" smtClean="0">
                <a:latin typeface="Calibri" pitchFamily="34" charset="0"/>
              </a:rPr>
              <a:t>zahájení realizace projektu 1. 1. 2014 (úkony před tímto datem nebudou proplaceny)</a:t>
            </a:r>
          </a:p>
          <a:p>
            <a:r>
              <a:rPr lang="cs-CZ" sz="2800" dirty="0" smtClean="0">
                <a:latin typeface="Calibri" pitchFamily="34" charset="0"/>
              </a:rPr>
              <a:t>ukončení realizace projektu 31. 12. 2019</a:t>
            </a:r>
          </a:p>
          <a:p>
            <a:r>
              <a:rPr lang="cs-CZ" sz="2800" dirty="0" smtClean="0">
                <a:latin typeface="Calibri" pitchFamily="34" charset="0"/>
              </a:rPr>
              <a:t>financování </a:t>
            </a:r>
          </a:p>
          <a:p>
            <a:pPr>
              <a:buNone/>
            </a:pPr>
            <a:r>
              <a:rPr lang="cs-CZ" sz="2800" dirty="0" smtClean="0">
                <a:latin typeface="Calibri" pitchFamily="34" charset="0"/>
              </a:rPr>
              <a:t>		85 % IROP (evropský fond </a:t>
            </a:r>
            <a:r>
              <a:rPr lang="cs-CZ" sz="2800" dirty="0" err="1" smtClean="0">
                <a:latin typeface="Calibri" pitchFamily="34" charset="0"/>
              </a:rPr>
              <a:t>reg</a:t>
            </a:r>
            <a:r>
              <a:rPr lang="cs-CZ" sz="2800" dirty="0" smtClean="0">
                <a:latin typeface="Calibri" pitchFamily="34" charset="0"/>
              </a:rPr>
              <a:t>. rozvoje)</a:t>
            </a:r>
          </a:p>
          <a:p>
            <a:pPr>
              <a:buNone/>
            </a:pPr>
            <a:r>
              <a:rPr lang="cs-CZ" sz="2800" dirty="0" smtClean="0">
                <a:latin typeface="Calibri" pitchFamily="34" charset="0"/>
              </a:rPr>
              <a:t>		5 % ČR</a:t>
            </a:r>
          </a:p>
          <a:p>
            <a:pPr>
              <a:buNone/>
            </a:pPr>
            <a:r>
              <a:rPr lang="cs-CZ" sz="2800" dirty="0" smtClean="0">
                <a:latin typeface="Calibri" pitchFamily="34" charset="0"/>
              </a:rPr>
              <a:t>		10 % příjemce</a:t>
            </a:r>
          </a:p>
          <a:p>
            <a:r>
              <a:rPr lang="cs-CZ" sz="2800" dirty="0" smtClean="0">
                <a:latin typeface="Calibri" pitchFamily="34" charset="0"/>
              </a:rPr>
              <a:t>min. 300 000 Kč (200 000 Kč na změnu ÚP)</a:t>
            </a:r>
          </a:p>
          <a:p>
            <a:pPr>
              <a:buNone/>
            </a:pPr>
            <a:endParaRPr lang="cs-CZ" sz="2800" dirty="0" smtClean="0">
              <a:latin typeface="Calibri" pitchFamily="34" charset="0"/>
            </a:endParaRPr>
          </a:p>
          <a:p>
            <a:pPr>
              <a:buNone/>
            </a:pPr>
            <a:endParaRPr lang="cs-CZ" sz="2800" dirty="0" smtClean="0">
              <a:latin typeface="Calibri" pitchFamily="34" charset="0"/>
            </a:endParaRPr>
          </a:p>
          <a:p>
            <a:pPr>
              <a:buNone/>
            </a:pPr>
            <a:endParaRPr lang="cs-CZ" sz="2400" dirty="0" smtClean="0">
              <a:latin typeface="Calibri" pitchFamily="34" charset="0"/>
            </a:endParaRPr>
          </a:p>
          <a:p>
            <a:pPr>
              <a:buFontTx/>
              <a:buChar char="-"/>
            </a:pPr>
            <a:endParaRPr lang="cs-CZ" sz="1600" dirty="0" smtClean="0">
              <a:latin typeface="Calibri" pitchFamily="34" charset="0"/>
            </a:endParaRPr>
          </a:p>
          <a:p>
            <a:endParaRPr lang="cs-CZ" sz="2000" b="1" dirty="0" smtClean="0">
              <a:latin typeface="Calibri" pitchFamily="34" charset="0"/>
            </a:endParaRPr>
          </a:p>
          <a:p>
            <a:endParaRPr lang="cs-CZ" sz="2000" b="1" dirty="0" smtClean="0">
              <a:latin typeface="Calibri" pitchFamily="34" charset="0"/>
            </a:endParaRPr>
          </a:p>
          <a:p>
            <a:endParaRPr lang="cs-CZ" sz="2000" b="1" dirty="0" smtClean="0">
              <a:latin typeface="Calibri" pitchFamily="34" charset="0"/>
            </a:endParaRPr>
          </a:p>
          <a:p>
            <a:endParaRPr lang="cs-CZ" sz="2000" b="1" dirty="0" smtClean="0">
              <a:latin typeface="Calibri" pitchFamily="34" charset="0"/>
            </a:endParaRPr>
          </a:p>
          <a:p>
            <a:endParaRPr lang="cs-CZ" sz="1800" dirty="0">
              <a:latin typeface="Calibri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B8A69-57A0-488F-9F60-BCCCECBFF5CA}" type="slidenum">
              <a:rPr lang="cs-CZ" smtClean="0">
                <a:latin typeface="Calibri" pitchFamily="34" charset="0"/>
              </a:rPr>
              <a:pPr/>
              <a:t>2</a:t>
            </a:fld>
            <a:endParaRPr lang="cs-CZ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44624"/>
            <a:ext cx="7772400" cy="515144"/>
          </a:xfrm>
        </p:spPr>
        <p:txBody>
          <a:bodyPr/>
          <a:lstStyle/>
          <a:p>
            <a:r>
              <a:rPr lang="cs-CZ" sz="4000" dirty="0" smtClean="0">
                <a:latin typeface="Calibri" pitchFamily="34" charset="0"/>
              </a:rPr>
              <a:t>regulační plány</a:t>
            </a:r>
            <a:endParaRPr lang="cs-CZ" sz="4000" dirty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548680"/>
            <a:ext cx="7772400" cy="5544616"/>
          </a:xfrm>
        </p:spPr>
        <p:txBody>
          <a:bodyPr/>
          <a:lstStyle/>
          <a:p>
            <a:r>
              <a:rPr lang="cs-CZ" sz="2800" dirty="0" smtClean="0">
                <a:latin typeface="Calibri" pitchFamily="34" charset="0"/>
              </a:rPr>
              <a:t>pouze RP pořizované z vlastního podnětu obce, které nenahrazují územní rozhodnutí</a:t>
            </a:r>
          </a:p>
          <a:p>
            <a:r>
              <a:rPr lang="cs-CZ" sz="2800" dirty="0" smtClean="0">
                <a:latin typeface="Calibri" pitchFamily="34" charset="0"/>
              </a:rPr>
              <a:t>pouze RP ORP</a:t>
            </a:r>
          </a:p>
          <a:p>
            <a:r>
              <a:rPr lang="cs-CZ" sz="2800" dirty="0" smtClean="0">
                <a:latin typeface="Calibri" pitchFamily="34" charset="0"/>
              </a:rPr>
              <a:t>ukončení příjmu žádostí 31. 3. 2017</a:t>
            </a:r>
          </a:p>
          <a:p>
            <a:r>
              <a:rPr lang="cs-CZ" sz="2800" dirty="0" smtClean="0">
                <a:latin typeface="Calibri" pitchFamily="34" charset="0"/>
              </a:rPr>
              <a:t>zahájení realizace projektu 1. 1. 2014 (úkony před tímto datem nebudou proplaceny)</a:t>
            </a:r>
          </a:p>
          <a:p>
            <a:r>
              <a:rPr lang="cs-CZ" sz="2800" dirty="0" smtClean="0">
                <a:latin typeface="Calibri" pitchFamily="34" charset="0"/>
              </a:rPr>
              <a:t>ukončení realizace projektu 31. 12. 2019</a:t>
            </a:r>
          </a:p>
          <a:p>
            <a:r>
              <a:rPr lang="cs-CZ" sz="2800" dirty="0" smtClean="0">
                <a:latin typeface="Calibri" pitchFamily="34" charset="0"/>
              </a:rPr>
              <a:t>financování </a:t>
            </a:r>
          </a:p>
          <a:p>
            <a:pPr>
              <a:buNone/>
            </a:pPr>
            <a:r>
              <a:rPr lang="cs-CZ" sz="2800" dirty="0" smtClean="0">
                <a:latin typeface="Calibri" pitchFamily="34" charset="0"/>
              </a:rPr>
              <a:t>		85 % IROP (evropský fond </a:t>
            </a:r>
            <a:r>
              <a:rPr lang="cs-CZ" sz="2800" dirty="0" err="1" smtClean="0">
                <a:latin typeface="Calibri" pitchFamily="34" charset="0"/>
              </a:rPr>
              <a:t>reg</a:t>
            </a:r>
            <a:r>
              <a:rPr lang="cs-CZ" sz="2800" dirty="0" smtClean="0">
                <a:latin typeface="Calibri" pitchFamily="34" charset="0"/>
              </a:rPr>
              <a:t>. rozvoje)</a:t>
            </a:r>
          </a:p>
          <a:p>
            <a:pPr>
              <a:buNone/>
            </a:pPr>
            <a:r>
              <a:rPr lang="cs-CZ" sz="2800" dirty="0" smtClean="0">
                <a:latin typeface="Calibri" pitchFamily="34" charset="0"/>
              </a:rPr>
              <a:t>		5 % ČR</a:t>
            </a:r>
          </a:p>
          <a:p>
            <a:pPr>
              <a:buNone/>
            </a:pPr>
            <a:r>
              <a:rPr lang="cs-CZ" sz="2800" dirty="0" smtClean="0">
                <a:latin typeface="Calibri" pitchFamily="34" charset="0"/>
              </a:rPr>
              <a:t>		10 % příjemce</a:t>
            </a:r>
          </a:p>
          <a:p>
            <a:r>
              <a:rPr lang="cs-CZ" sz="2800" dirty="0" smtClean="0">
                <a:latin typeface="Calibri" pitchFamily="34" charset="0"/>
              </a:rPr>
              <a:t>minimálně 200 000 Kč</a:t>
            </a:r>
          </a:p>
          <a:p>
            <a:pPr>
              <a:buNone/>
            </a:pPr>
            <a:endParaRPr lang="cs-CZ" sz="2800" dirty="0" smtClean="0">
              <a:latin typeface="Calibri" pitchFamily="34" charset="0"/>
            </a:endParaRPr>
          </a:p>
          <a:p>
            <a:pPr>
              <a:buNone/>
            </a:pPr>
            <a:endParaRPr lang="cs-CZ" sz="2800" dirty="0" smtClean="0">
              <a:latin typeface="Calibri" pitchFamily="34" charset="0"/>
            </a:endParaRPr>
          </a:p>
          <a:p>
            <a:pPr>
              <a:buNone/>
            </a:pPr>
            <a:endParaRPr lang="cs-CZ" sz="2400" dirty="0" smtClean="0">
              <a:latin typeface="Calibri" pitchFamily="34" charset="0"/>
            </a:endParaRPr>
          </a:p>
          <a:p>
            <a:pPr>
              <a:buFontTx/>
              <a:buChar char="-"/>
            </a:pPr>
            <a:endParaRPr lang="cs-CZ" sz="1600" dirty="0" smtClean="0">
              <a:latin typeface="Calibri" pitchFamily="34" charset="0"/>
            </a:endParaRPr>
          </a:p>
          <a:p>
            <a:endParaRPr lang="cs-CZ" sz="2000" b="1" dirty="0" smtClean="0">
              <a:latin typeface="Calibri" pitchFamily="34" charset="0"/>
            </a:endParaRPr>
          </a:p>
          <a:p>
            <a:endParaRPr lang="cs-CZ" sz="2000" b="1" dirty="0" smtClean="0">
              <a:latin typeface="Calibri" pitchFamily="34" charset="0"/>
            </a:endParaRPr>
          </a:p>
          <a:p>
            <a:endParaRPr lang="cs-CZ" sz="2000" b="1" dirty="0" smtClean="0">
              <a:latin typeface="Calibri" pitchFamily="34" charset="0"/>
            </a:endParaRPr>
          </a:p>
          <a:p>
            <a:endParaRPr lang="cs-CZ" sz="2000" b="1" dirty="0" smtClean="0">
              <a:latin typeface="Calibri" pitchFamily="34" charset="0"/>
            </a:endParaRPr>
          </a:p>
          <a:p>
            <a:endParaRPr lang="cs-CZ" sz="1800" dirty="0">
              <a:latin typeface="Calibri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B8A69-57A0-488F-9F60-BCCCECBFF5CA}" type="slidenum">
              <a:rPr lang="cs-CZ" smtClean="0">
                <a:latin typeface="Calibri" pitchFamily="34" charset="0"/>
              </a:rPr>
              <a:pPr/>
              <a:t>3</a:t>
            </a:fld>
            <a:endParaRPr lang="cs-CZ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44624"/>
            <a:ext cx="7772400" cy="515144"/>
          </a:xfrm>
        </p:spPr>
        <p:txBody>
          <a:bodyPr/>
          <a:lstStyle/>
          <a:p>
            <a:r>
              <a:rPr lang="cs-CZ" sz="4000" dirty="0" smtClean="0">
                <a:latin typeface="Calibri" pitchFamily="34" charset="0"/>
              </a:rPr>
              <a:t>územní studie</a:t>
            </a:r>
            <a:endParaRPr lang="cs-CZ" sz="4000" dirty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124744"/>
            <a:ext cx="7772400" cy="5544616"/>
          </a:xfrm>
        </p:spPr>
        <p:txBody>
          <a:bodyPr/>
          <a:lstStyle/>
          <a:p>
            <a:r>
              <a:rPr lang="cs-CZ" sz="2800" dirty="0" smtClean="0">
                <a:latin typeface="Calibri" pitchFamily="34" charset="0"/>
              </a:rPr>
              <a:t>pouze ÚS podle SZ</a:t>
            </a:r>
          </a:p>
          <a:p>
            <a:pPr>
              <a:buNone/>
            </a:pPr>
            <a:endParaRPr lang="cs-CZ" sz="2800" dirty="0" smtClean="0">
              <a:latin typeface="Calibri" pitchFamily="34" charset="0"/>
            </a:endParaRPr>
          </a:p>
          <a:p>
            <a:r>
              <a:rPr lang="cs-CZ" sz="2800" dirty="0" smtClean="0">
                <a:latin typeface="Calibri" pitchFamily="34" charset="0"/>
              </a:rPr>
              <a:t>ÚS zaměřené na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 smtClean="0">
                <a:latin typeface="Calibri" pitchFamily="34" charset="0"/>
              </a:rPr>
              <a:t>veřejnou TI (ve vazbě na TEN-E nebo záměry z PÚR ČR)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 smtClean="0">
                <a:latin typeface="Calibri" pitchFamily="34" charset="0"/>
              </a:rPr>
              <a:t>veřejnou DI (ve vazbě na TEN-E nebo záměry z PÚR ČR) 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 smtClean="0">
                <a:latin typeface="Calibri" pitchFamily="34" charset="0"/>
              </a:rPr>
              <a:t>veřejná prostranství v souladu s územním plánem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 smtClean="0">
                <a:latin typeface="Calibri" pitchFamily="34" charset="0"/>
              </a:rPr>
              <a:t>řešení krajiny </a:t>
            </a:r>
          </a:p>
          <a:p>
            <a:pPr>
              <a:buNone/>
            </a:pPr>
            <a:endParaRPr lang="cs-CZ" sz="2800" dirty="0" smtClean="0">
              <a:latin typeface="Calibri" pitchFamily="34" charset="0"/>
            </a:endParaRPr>
          </a:p>
          <a:p>
            <a:pPr>
              <a:buNone/>
            </a:pPr>
            <a:endParaRPr lang="cs-CZ" sz="2800" dirty="0" smtClean="0">
              <a:latin typeface="Calibri" pitchFamily="34" charset="0"/>
            </a:endParaRPr>
          </a:p>
          <a:p>
            <a:pPr>
              <a:buNone/>
            </a:pPr>
            <a:endParaRPr lang="cs-CZ" sz="2400" dirty="0" smtClean="0">
              <a:latin typeface="Calibri" pitchFamily="34" charset="0"/>
            </a:endParaRPr>
          </a:p>
          <a:p>
            <a:pPr>
              <a:buFontTx/>
              <a:buChar char="-"/>
            </a:pPr>
            <a:endParaRPr lang="cs-CZ" sz="1600" dirty="0" smtClean="0">
              <a:latin typeface="Calibri" pitchFamily="34" charset="0"/>
            </a:endParaRPr>
          </a:p>
          <a:p>
            <a:endParaRPr lang="cs-CZ" sz="2000" b="1" dirty="0" smtClean="0">
              <a:latin typeface="Calibri" pitchFamily="34" charset="0"/>
            </a:endParaRPr>
          </a:p>
          <a:p>
            <a:endParaRPr lang="cs-CZ" sz="2000" b="1" dirty="0" smtClean="0">
              <a:latin typeface="Calibri" pitchFamily="34" charset="0"/>
            </a:endParaRPr>
          </a:p>
          <a:p>
            <a:endParaRPr lang="cs-CZ" sz="2000" b="1" dirty="0" smtClean="0">
              <a:latin typeface="Calibri" pitchFamily="34" charset="0"/>
            </a:endParaRPr>
          </a:p>
          <a:p>
            <a:endParaRPr lang="cs-CZ" sz="2000" b="1" dirty="0" smtClean="0">
              <a:latin typeface="Calibri" pitchFamily="34" charset="0"/>
            </a:endParaRPr>
          </a:p>
          <a:p>
            <a:endParaRPr lang="cs-CZ" sz="1800" dirty="0">
              <a:latin typeface="Calibri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B8A69-57A0-488F-9F60-BCCCECBFF5CA}" type="slidenum">
              <a:rPr lang="cs-CZ" smtClean="0">
                <a:latin typeface="Calibri" pitchFamily="34" charset="0"/>
              </a:rPr>
              <a:pPr/>
              <a:t>4</a:t>
            </a:fld>
            <a:endParaRPr lang="cs-CZ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4CD21-B7A9-40D0-83C1-469A4A9F3818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467544" y="-27384"/>
            <a:ext cx="7772400" cy="515144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územní studie</a:t>
            </a:r>
            <a:endParaRPr kumimoji="0" lang="cs-CZ" sz="40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616024" y="1628800"/>
            <a:ext cx="7772400" cy="4968552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endParaRPr kumimoji="0" lang="cs-CZ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cs-CZ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cs-CZ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cs-CZ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cs-CZ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cs-CZ" sz="1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755576" y="980728"/>
            <a:ext cx="799288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800" dirty="0" smtClean="0">
                <a:latin typeface="Calibri" pitchFamily="34" charset="0"/>
              </a:rPr>
              <a:t> ukončení příjmu žádostí 31. 3. 2017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smtClean="0">
                <a:latin typeface="Calibri" pitchFamily="34" charset="0"/>
              </a:rPr>
              <a:t> zahájení realizace projektu 1. 1. 2014 (úkony před tímto datem nebudou proplaceny)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smtClean="0">
                <a:latin typeface="Calibri" pitchFamily="34" charset="0"/>
              </a:rPr>
              <a:t> ukončení realizace projektu 31. 12. 2019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smtClean="0">
                <a:latin typeface="Calibri" pitchFamily="34" charset="0"/>
              </a:rPr>
              <a:t> financování </a:t>
            </a:r>
          </a:p>
          <a:p>
            <a:r>
              <a:rPr lang="cs-CZ" sz="2800" dirty="0" smtClean="0">
                <a:latin typeface="Calibri" pitchFamily="34" charset="0"/>
              </a:rPr>
              <a:t>	85 % IROP (evropský fond </a:t>
            </a:r>
            <a:r>
              <a:rPr lang="cs-CZ" sz="2800" dirty="0" err="1" smtClean="0">
                <a:latin typeface="Calibri" pitchFamily="34" charset="0"/>
              </a:rPr>
              <a:t>reg</a:t>
            </a:r>
            <a:r>
              <a:rPr lang="cs-CZ" sz="2800" dirty="0" smtClean="0">
                <a:latin typeface="Calibri" pitchFamily="34" charset="0"/>
              </a:rPr>
              <a:t>. rozvoje)</a:t>
            </a:r>
          </a:p>
          <a:p>
            <a:r>
              <a:rPr lang="cs-CZ" sz="2800" dirty="0" smtClean="0">
                <a:latin typeface="Calibri" pitchFamily="34" charset="0"/>
              </a:rPr>
              <a:t>	5 % ČR</a:t>
            </a:r>
          </a:p>
          <a:p>
            <a:r>
              <a:rPr lang="cs-CZ" sz="2800" dirty="0" smtClean="0">
                <a:latin typeface="Calibri" pitchFamily="34" charset="0"/>
              </a:rPr>
              <a:t>	10 % příjemce (možná MŽP)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smtClean="0">
                <a:latin typeface="Calibri" pitchFamily="34" charset="0"/>
              </a:rPr>
              <a:t> minimálně 200 000 Kč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-171400"/>
            <a:ext cx="7772400" cy="947192"/>
          </a:xfrm>
        </p:spPr>
        <p:txBody>
          <a:bodyPr/>
          <a:lstStyle/>
          <a:p>
            <a:r>
              <a:rPr lang="cs-CZ" sz="4000" dirty="0" smtClean="0">
                <a:latin typeface="Calibri" pitchFamily="34" charset="0"/>
              </a:rPr>
              <a:t>Národní program</a:t>
            </a:r>
            <a:endParaRPr lang="cs-CZ" sz="4000" dirty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484784"/>
            <a:ext cx="7772400" cy="4114800"/>
          </a:xfrm>
        </p:spPr>
        <p:txBody>
          <a:bodyPr/>
          <a:lstStyle/>
          <a:p>
            <a:r>
              <a:rPr lang="cs-CZ" sz="2400" dirty="0" smtClean="0">
                <a:latin typeface="Calibri" pitchFamily="34" charset="0"/>
              </a:rPr>
              <a:t>územní plány obcí kromě ORP</a:t>
            </a:r>
          </a:p>
          <a:p>
            <a:r>
              <a:rPr lang="cs-CZ" sz="2400" dirty="0" smtClean="0">
                <a:latin typeface="Calibri" pitchFamily="34" charset="0"/>
              </a:rPr>
              <a:t>žádný nebo „starý“ územní plán</a:t>
            </a:r>
          </a:p>
          <a:p>
            <a:r>
              <a:rPr lang="cs-CZ" sz="2400" dirty="0" smtClean="0">
                <a:latin typeface="Calibri" pitchFamily="34" charset="0"/>
              </a:rPr>
              <a:t>ukončení příjmu žádostí 31. 12. 2016</a:t>
            </a:r>
          </a:p>
          <a:p>
            <a:r>
              <a:rPr lang="cs-CZ" sz="2400" dirty="0" smtClean="0">
                <a:latin typeface="Calibri" pitchFamily="34" charset="0"/>
              </a:rPr>
              <a:t>nutná je smlouva s projektantem a schválené zadání</a:t>
            </a:r>
          </a:p>
          <a:p>
            <a:r>
              <a:rPr lang="cs-CZ" sz="2400" dirty="0" smtClean="0">
                <a:latin typeface="Calibri" pitchFamily="34" charset="0"/>
              </a:rPr>
              <a:t>ukončení realizace projektu 31. 12. 2019</a:t>
            </a:r>
          </a:p>
          <a:p>
            <a:r>
              <a:rPr lang="cs-CZ" sz="2400" dirty="0" smtClean="0">
                <a:latin typeface="Calibri" pitchFamily="34" charset="0"/>
              </a:rPr>
              <a:t>celková alokace 20 mil.</a:t>
            </a:r>
          </a:p>
          <a:p>
            <a:r>
              <a:rPr lang="cs-CZ" sz="2400" dirty="0" smtClean="0">
                <a:latin typeface="Calibri" pitchFamily="34" charset="0"/>
              </a:rPr>
              <a:t>max. 80 %</a:t>
            </a:r>
          </a:p>
          <a:p>
            <a:r>
              <a:rPr lang="cs-CZ" sz="2400" dirty="0" smtClean="0">
                <a:latin typeface="Calibri" pitchFamily="34" charset="0"/>
              </a:rPr>
              <a:t>max. 400 000 Kč</a:t>
            </a:r>
          </a:p>
          <a:p>
            <a:pPr>
              <a:buNone/>
            </a:pPr>
            <a:endParaRPr lang="cs-CZ" sz="2400" dirty="0" smtClean="0">
              <a:latin typeface="Calibri" pitchFamily="34" charset="0"/>
            </a:endParaRPr>
          </a:p>
          <a:p>
            <a:pPr>
              <a:buNone/>
            </a:pPr>
            <a:endParaRPr lang="cs-CZ" sz="2400" dirty="0" smtClean="0">
              <a:latin typeface="Calibri" pitchFamily="34" charset="0"/>
            </a:endParaRPr>
          </a:p>
          <a:p>
            <a:pPr>
              <a:buNone/>
            </a:pPr>
            <a:endParaRPr lang="cs-CZ" sz="2400" dirty="0" smtClean="0">
              <a:latin typeface="Calibri" pitchFamily="34" charset="0"/>
            </a:endParaRPr>
          </a:p>
          <a:p>
            <a:pPr>
              <a:buNone/>
            </a:pPr>
            <a:endParaRPr lang="cs-CZ" sz="2400" dirty="0" smtClean="0">
              <a:latin typeface="Calibri" pitchFamily="34" charset="0"/>
            </a:endParaRPr>
          </a:p>
          <a:p>
            <a:pPr>
              <a:buNone/>
            </a:pPr>
            <a:endParaRPr lang="cs-CZ" sz="2400" dirty="0" smtClean="0">
              <a:latin typeface="Calibri" pitchFamily="34" charset="0"/>
            </a:endParaRPr>
          </a:p>
          <a:p>
            <a:pPr>
              <a:buNone/>
            </a:pPr>
            <a:endParaRPr lang="cs-CZ" sz="2400" dirty="0">
              <a:latin typeface="Calibri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B8A69-57A0-488F-9F60-BCCCECBFF5CA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B8A69-57A0-488F-9F60-BCCCECBFF5CA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2411760" y="1772816"/>
            <a:ext cx="4176464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cs-CZ" sz="1600" b="1" dirty="0" smtClean="0"/>
          </a:p>
          <a:p>
            <a:pPr algn="ctr"/>
            <a:r>
              <a:rPr lang="cs-CZ" sz="3600" b="1" dirty="0" smtClean="0">
                <a:latin typeface="Calibri" pitchFamily="34" charset="0"/>
              </a:rPr>
              <a:t>Děkuji za pozornost</a:t>
            </a:r>
          </a:p>
          <a:p>
            <a:pPr algn="ctr"/>
            <a:endParaRPr lang="cs-CZ" sz="3600" b="1" dirty="0" smtClean="0"/>
          </a:p>
          <a:p>
            <a:pPr algn="ctr"/>
            <a:endParaRPr lang="cs-CZ" sz="3600" b="1" dirty="0" smtClean="0"/>
          </a:p>
          <a:p>
            <a:pPr algn="ctr"/>
            <a:endParaRPr lang="cs-CZ" sz="1600" b="1" dirty="0" smtClean="0"/>
          </a:p>
          <a:p>
            <a:pPr algn="ctr"/>
            <a:r>
              <a:rPr lang="cs-CZ" sz="1600" b="1" dirty="0" smtClean="0">
                <a:latin typeface="Calibri" pitchFamily="34" charset="0"/>
              </a:rPr>
              <a:t>Mgr. Jaroslav Kovanda</a:t>
            </a:r>
            <a:endParaRPr lang="cs-CZ" sz="1600" dirty="0" smtClean="0">
              <a:latin typeface="Calibri" pitchFamily="34" charset="0"/>
            </a:endParaRPr>
          </a:p>
          <a:p>
            <a:pPr algn="ctr"/>
            <a:r>
              <a:rPr lang="cs-CZ" sz="1600" dirty="0" smtClean="0">
                <a:latin typeface="Calibri" pitchFamily="34" charset="0"/>
              </a:rPr>
              <a:t>oddělení územního plánování</a:t>
            </a:r>
          </a:p>
          <a:p>
            <a:pPr algn="ctr"/>
            <a:r>
              <a:rPr lang="cs-CZ" sz="1600" dirty="0" smtClean="0">
                <a:latin typeface="Calibri" pitchFamily="34" charset="0"/>
              </a:rPr>
              <a:t>tel. 377 195 563</a:t>
            </a:r>
          </a:p>
          <a:p>
            <a:pPr algn="ctr"/>
            <a:r>
              <a:rPr lang="cs-CZ" sz="1600" dirty="0" smtClean="0">
                <a:latin typeface="Calibri" pitchFamily="34" charset="0"/>
              </a:rPr>
              <a:t> </a:t>
            </a:r>
            <a:r>
              <a:rPr lang="cs-CZ" sz="1600" i="1" u="sng" dirty="0" err="1" smtClean="0">
                <a:latin typeface="Calibri" pitchFamily="34" charset="0"/>
              </a:rPr>
              <a:t>jaroslav.kovanda</a:t>
            </a:r>
            <a:r>
              <a:rPr lang="cs-CZ" sz="1600" i="1" u="sng" dirty="0" smtClean="0">
                <a:latin typeface="Calibri" pitchFamily="34" charset="0"/>
              </a:rPr>
              <a:t>@</a:t>
            </a:r>
            <a:r>
              <a:rPr lang="cs-CZ" sz="1600" i="1" u="sng" dirty="0" err="1" smtClean="0">
                <a:latin typeface="Calibri" pitchFamily="34" charset="0"/>
              </a:rPr>
              <a:t>plzensky</a:t>
            </a:r>
            <a:r>
              <a:rPr lang="cs-CZ" sz="1600" i="1" u="sng" dirty="0" smtClean="0">
                <a:latin typeface="Calibri" pitchFamily="34" charset="0"/>
              </a:rPr>
              <a:t>-kraj.</a:t>
            </a:r>
            <a:r>
              <a:rPr lang="cs-CZ" sz="1600" i="1" u="sng" dirty="0" err="1" smtClean="0">
                <a:latin typeface="Calibri" pitchFamily="34" charset="0"/>
              </a:rPr>
              <a:t>cz</a:t>
            </a:r>
            <a:endParaRPr lang="cs-CZ" sz="1600" i="1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šablona_powerpoint_znak">
  <a:themeElements>
    <a:clrScheme name="šablona_powerpoint_znak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šablona_powerpoint_znak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šablona_powerpoint_znak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ablona_powerpoint_znak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_powerpoint_znak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_powerpoint_znak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_powerpoint_znak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_powerpoint_znak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_powerpoint_znak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šablona_powerpoint_znak</Template>
  <TotalTime>5928</TotalTime>
  <Words>281</Words>
  <Application>Microsoft Office PowerPoint</Application>
  <PresentationFormat>Předvádění na obrazovce (4:3)</PresentationFormat>
  <Paragraphs>98</Paragraphs>
  <Slides>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šablona_powerpoint_znak</vt:lpstr>
      <vt:lpstr>IROP - Podpora pořizování a uplatňování dokumentů územního rozvoje   </vt:lpstr>
      <vt:lpstr>územní plány a změny</vt:lpstr>
      <vt:lpstr>regulační plány</vt:lpstr>
      <vt:lpstr>územní studie</vt:lpstr>
      <vt:lpstr>Snímek 5</vt:lpstr>
      <vt:lpstr>Národní program</vt:lpstr>
      <vt:lpstr>Snímek 7</vt:lpstr>
    </vt:vector>
  </TitlesOfParts>
  <Company>KÚPK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Název dokumentu</dc:title>
  <dc:creator>KÚPK</dc:creator>
  <cp:lastModifiedBy>Jaroslav Kovanda</cp:lastModifiedBy>
  <cp:revision>284</cp:revision>
  <dcterms:created xsi:type="dcterms:W3CDTF">2006-01-16T08:12:59Z</dcterms:created>
  <dcterms:modified xsi:type="dcterms:W3CDTF">2016-12-01T06:53:45Z</dcterms:modified>
</cp:coreProperties>
</file>