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1"/>
  </p:sldMasterIdLst>
  <p:sldIdLst>
    <p:sldId id="257" r:id="rId2"/>
    <p:sldId id="261" r:id="rId3"/>
    <p:sldId id="264" r:id="rId4"/>
    <p:sldId id="260" r:id="rId5"/>
    <p:sldId id="258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23" autoAdjust="0"/>
  </p:normalViewPr>
  <p:slideViewPr>
    <p:cSldViewPr snapToGrid="0" snapToObjects="1">
      <p:cViewPr varScale="1">
        <p:scale>
          <a:sx n="95" d="100"/>
          <a:sy n="95" d="100"/>
        </p:scale>
        <p:origin x="-9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CE755-74D1-449E-84CC-C2B87445BC0A}" type="datetimeFigureOut">
              <a:rPr lang="en-US"/>
              <a:pPr>
                <a:defRPr/>
              </a:pPr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FBEE6-0738-4901-81C7-C098A2791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8C305-CA68-4845-8616-4F385FACD330}" type="datetimeFigureOut">
              <a:rPr lang="en-US"/>
              <a:pPr>
                <a:defRPr/>
              </a:pPr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D17EB-D654-4DCD-ABC4-DB7DB2F6D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BE589-73E8-4160-8B68-0E0FDF1DFCA9}" type="datetimeFigureOut">
              <a:rPr lang="en-US"/>
              <a:pPr>
                <a:defRPr/>
              </a:pPr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EB1DB-D5FE-4636-B856-4B8AE2245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9DA70-5965-4C84-875C-E56AEE62013E}" type="datetimeFigureOut">
              <a:rPr lang="en-US"/>
              <a:pPr>
                <a:defRPr/>
              </a:pPr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6BB76-A968-483C-9C94-3090CB47B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0B903-2C30-4AF5-B083-68046803AE5C}" type="datetimeFigureOut">
              <a:rPr lang="en-US"/>
              <a:pPr>
                <a:defRPr/>
              </a:pPr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E1EEB-1DCB-4F2B-B197-264222541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30BB3-4B27-4ADE-9E77-69300EA33678}" type="datetimeFigureOut">
              <a:rPr lang="en-US"/>
              <a:pPr>
                <a:defRPr/>
              </a:pPr>
              <a:t>10/10/2014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C2E04-0D22-420D-ACB9-A7A260E86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13F82-7035-4D6A-9711-E390744CFF8C}" type="datetimeFigureOut">
              <a:rPr lang="en-US"/>
              <a:pPr>
                <a:defRPr/>
              </a:pPr>
              <a:t>10/10/2014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ECD24-678F-4D68-B1B3-7C4DA7742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ED1E8-CC54-4696-81FC-BEE1BE2C489C}" type="datetimeFigureOut">
              <a:rPr lang="en-US"/>
              <a:pPr>
                <a:defRPr/>
              </a:pPr>
              <a:t>10/10/2014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B2E33-B87E-4642-8603-CACDDA067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E7E2F-8AA0-4969-89C8-FE799661AF78}" type="datetimeFigureOut">
              <a:rPr lang="en-US"/>
              <a:pPr>
                <a:defRPr/>
              </a:pPr>
              <a:t>10/10/2014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C945B-F439-4962-8331-914A31AB8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8906B-7FA7-4ADC-AB70-2D2A2B0D799F}" type="datetimeFigureOut">
              <a:rPr lang="en-US"/>
              <a:pPr>
                <a:defRPr/>
              </a:pPr>
              <a:t>10/10/2014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BB166-DD8E-4E7D-8057-C02FD8D59BE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8EE42-82C5-4FD6-BA9A-5207EF0853A9}" type="datetimeFigureOut">
              <a:rPr lang="en-US"/>
              <a:pPr>
                <a:defRPr/>
              </a:pPr>
              <a:t>10/10/2014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11935-6D9B-48D8-A6BE-AB0D3F94E5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8DD701-B7C8-4279-AE27-D299C98805C7}" type="datetimeFigureOut">
              <a:rPr lang="en-US"/>
              <a:pPr>
                <a:defRPr/>
              </a:pPr>
              <a:t>10/10/2014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968AAF-AC87-49EC-87D1-1F38C5932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466" r:id="rId1"/>
    <p:sldLayoutId id="2147493465" r:id="rId2"/>
    <p:sldLayoutId id="2147493464" r:id="rId3"/>
    <p:sldLayoutId id="2147493463" r:id="rId4"/>
    <p:sldLayoutId id="2147493462" r:id="rId5"/>
    <p:sldLayoutId id="2147493461" r:id="rId6"/>
    <p:sldLayoutId id="2147493460" r:id="rId7"/>
    <p:sldLayoutId id="2147493467" r:id="rId8"/>
    <p:sldLayoutId id="2147493459" r:id="rId9"/>
    <p:sldLayoutId id="2147493458" r:id="rId10"/>
    <p:sldLayoutId id="214749345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457200" y="874713"/>
            <a:ext cx="8229600" cy="1682750"/>
          </a:xfrm>
        </p:spPr>
        <p:txBody>
          <a:bodyPr/>
          <a:lstStyle/>
          <a:p>
            <a:pPr eaLnBrk="1" hangingPunct="1"/>
            <a:r>
              <a:rPr lang="cs-CZ" sz="3200" smtClean="0">
                <a:cs typeface="Arial" charset="0"/>
              </a:rPr>
              <a:t>Střední zdravotnická škola </a:t>
            </a:r>
            <a:br>
              <a:rPr lang="cs-CZ" sz="3200" smtClean="0">
                <a:cs typeface="Arial" charset="0"/>
              </a:rPr>
            </a:br>
            <a:r>
              <a:rPr lang="cs-CZ" sz="3200" smtClean="0">
                <a:cs typeface="Arial" charset="0"/>
              </a:rPr>
              <a:t>a vyšší odborná škola zdravotnická Karlovy Vary</a:t>
            </a:r>
            <a:endParaRPr lang="en-US" sz="3200" smtClean="0">
              <a:cs typeface="Arial" charset="0"/>
            </a:endParaRP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57200" y="2835275"/>
            <a:ext cx="8229600" cy="270351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cs-CZ" sz="4000" b="1" smtClean="0">
                <a:solidFill>
                  <a:srgbClr val="C00000"/>
                </a:solidFill>
              </a:rPr>
              <a:t>EU peníze středním školám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          </a:t>
            </a:r>
            <a:r>
              <a:rPr lang="cs-CZ" sz="3600" smtClean="0">
                <a:solidFill>
                  <a:schemeClr val="accent2"/>
                </a:solidFill>
              </a:rPr>
              <a:t>Projekt  MODERNÍ ŠKOLA</a:t>
            </a:r>
          </a:p>
          <a:p>
            <a:pPr eaLnBrk="1" hangingPunct="1">
              <a:buFont typeface="Arial" charset="0"/>
              <a:buNone/>
            </a:pPr>
            <a:endParaRPr lang="cs-CZ" sz="3600" smtClean="0">
              <a:solidFill>
                <a:schemeClr val="accent2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cs-CZ" sz="2000" smtClean="0"/>
              <a:t>Operační program</a:t>
            </a:r>
          </a:p>
          <a:p>
            <a:pPr eaLnBrk="1" hangingPunct="1">
              <a:buFont typeface="Arial" charset="0"/>
              <a:buNone/>
            </a:pPr>
            <a:r>
              <a:rPr lang="cs-CZ" sz="2000" smtClean="0"/>
              <a:t>Vzdělávání pro konkurenceschopnost</a:t>
            </a:r>
            <a:r>
              <a:rPr lang="cs-CZ" smtClean="0"/>
              <a:t> </a:t>
            </a:r>
          </a:p>
          <a:p>
            <a:pPr eaLnBrk="1" hangingPunct="1">
              <a:buFont typeface="Arial" charset="0"/>
              <a:buNone/>
            </a:pPr>
            <a:endParaRPr lang="en-US" sz="4000" b="1" smtClean="0">
              <a:latin typeface="Arial Black" pitchFamily="34" charset="0"/>
            </a:endParaRPr>
          </a:p>
        </p:txBody>
      </p:sp>
      <p:pic>
        <p:nvPicPr>
          <p:cNvPr id="13315" name="Picture 2" descr="C:\Users\dexx\Desktop\orangejuice_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258763"/>
            <a:ext cx="17780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Celková kalkulace projektu</a:t>
            </a: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247650" y="1600200"/>
            <a:ext cx="843915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mtClean="0"/>
              <a:t>Rozpočet projektu </a:t>
            </a:r>
            <a:r>
              <a:rPr lang="cs-CZ" b="1" i="1" smtClean="0">
                <a:solidFill>
                  <a:srgbClr val="C00000"/>
                </a:solidFill>
              </a:rPr>
              <a:t>1 360 818 Kč  </a:t>
            </a:r>
            <a:r>
              <a:rPr lang="cs-CZ" smtClean="0"/>
              <a:t>celkem.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Nákup ICT </a:t>
            </a:r>
            <a:r>
              <a:rPr lang="cs-CZ" b="1" i="1" smtClean="0">
                <a:solidFill>
                  <a:srgbClr val="C00000"/>
                </a:solidFill>
              </a:rPr>
              <a:t>620 000 Kč.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Intenzivní jazykový kurz pro učitele cizího 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jazyka v zahraničí (Malta) </a:t>
            </a:r>
            <a:r>
              <a:rPr lang="cs-CZ" b="1" i="1" smtClean="0">
                <a:solidFill>
                  <a:srgbClr val="C00000"/>
                </a:solidFill>
              </a:rPr>
              <a:t>99 420 Kč.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Ostatní bylo použito na podporu osob 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vytvářejících digitální učební materiály v 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rámci šablon.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Nákup IKT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mtClean="0"/>
              <a:t>Učebny IKT -  nakoupeno 37 počítačů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14 tříd – pevné dataprojektory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5 tiskáren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5 notebooků</a:t>
            </a:r>
          </a:p>
          <a:p>
            <a:pPr eaLnBrk="1" hangingPunct="1"/>
            <a:endParaRPr lang="cs-CZ" smtClean="0"/>
          </a:p>
        </p:txBody>
      </p:sp>
      <p:pic>
        <p:nvPicPr>
          <p:cNvPr id="15363" name="Picture 5" descr="WP_20140917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6488" y="2932113"/>
            <a:ext cx="5040312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Tématická oblast I/2</a:t>
            </a:r>
          </a:p>
        </p:txBody>
      </p:sp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i="1" smtClean="0"/>
              <a:t>Inovace a zkvalitnění výuky směřující k rozvoji čtenářské a informační gramotnosti. 	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2 sady po 32 vzdělávacích materiálech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1. sada – Literatura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2. sada – Základy společenských věd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Pracovní listy k vybraným textům.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2175"/>
          </a:xfrm>
        </p:spPr>
        <p:txBody>
          <a:bodyPr/>
          <a:lstStyle/>
          <a:p>
            <a:pPr eaLnBrk="1" hangingPunct="1"/>
            <a:r>
              <a:rPr lang="cs-CZ" smtClean="0"/>
              <a:t>Tématická oblast – šablona II/5</a:t>
            </a:r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>
          <a:xfrm>
            <a:off x="0" y="1166813"/>
            <a:ext cx="8686800" cy="49593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i="1" smtClean="0"/>
              <a:t>Jazykový kurz pro učitele v zahraničí.</a:t>
            </a:r>
          </a:p>
          <a:p>
            <a:pPr eaLnBrk="1" hangingPunct="1">
              <a:buFont typeface="Arial" charset="0"/>
              <a:buNone/>
            </a:pPr>
            <a:r>
              <a:rPr lang="cs-CZ" i="1" smtClean="0"/>
              <a:t>Na ostrově Gozo (patří k Maltě) ve </a:t>
            </a:r>
          </a:p>
          <a:p>
            <a:pPr eaLnBrk="1" hangingPunct="1">
              <a:buFont typeface="Arial" charset="0"/>
              <a:buNone/>
            </a:pPr>
            <a:r>
              <a:rPr lang="cs-CZ" i="1" smtClean="0"/>
              <a:t>městě Ghajnsielem dva týdny ve škole IELS.</a:t>
            </a:r>
          </a:p>
          <a:p>
            <a:pPr eaLnBrk="1" hangingPunct="1">
              <a:buFont typeface="Arial" charset="0"/>
              <a:buNone/>
            </a:pPr>
            <a:r>
              <a:rPr lang="cs-CZ" i="1" smtClean="0"/>
              <a:t>S rodilou mluvčí.</a:t>
            </a:r>
          </a:p>
          <a:p>
            <a:pPr eaLnBrk="1" hangingPunct="1">
              <a:buFont typeface="Arial" charset="0"/>
              <a:buNone/>
            </a:pPr>
            <a:r>
              <a:rPr lang="cs-CZ" i="1" smtClean="0"/>
              <a:t>Kromě přínosného </a:t>
            </a:r>
          </a:p>
          <a:p>
            <a:pPr eaLnBrk="1" hangingPunct="1">
              <a:buFont typeface="Arial" charset="0"/>
              <a:buNone/>
            </a:pPr>
            <a:r>
              <a:rPr lang="cs-CZ" i="1" smtClean="0"/>
              <a:t>studia viděly </a:t>
            </a:r>
          </a:p>
          <a:p>
            <a:pPr eaLnBrk="1" hangingPunct="1">
              <a:buFont typeface="Arial" charset="0"/>
              <a:buNone/>
            </a:pPr>
            <a:r>
              <a:rPr lang="cs-CZ" i="1" smtClean="0"/>
              <a:t>nádhernou přírodu </a:t>
            </a:r>
          </a:p>
          <a:p>
            <a:pPr eaLnBrk="1" hangingPunct="1">
              <a:buFont typeface="Arial" charset="0"/>
              <a:buNone/>
            </a:pPr>
            <a:r>
              <a:rPr lang="cs-CZ" i="1" smtClean="0"/>
              <a:t>a památky Malty. </a:t>
            </a:r>
            <a:br>
              <a:rPr lang="cs-CZ" i="1" smtClean="0"/>
            </a:br>
            <a:r>
              <a:rPr lang="cs-CZ" smtClean="0"/>
              <a:t> </a:t>
            </a:r>
          </a:p>
        </p:txBody>
      </p:sp>
      <p:pic>
        <p:nvPicPr>
          <p:cNvPr id="17411" name="Picture 4" descr="PA1523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9388" y="2795588"/>
            <a:ext cx="410845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Tématická oblast –šablona III/2</a:t>
            </a:r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>
          <a:xfrm>
            <a:off x="195263" y="1600200"/>
            <a:ext cx="887095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i="1" smtClean="0"/>
              <a:t>Inovace a zkvalitnění výuky prostřednictvím ICT.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24 sad po 20 vzdělávacích materiálech.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Vzdělávací materiály: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Powerpointové prezentace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Výuková videa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Interaktivní testy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Metodické listy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Tématická oblast –šablona VI/2</a:t>
            </a:r>
          </a:p>
        </p:txBody>
      </p:sp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>
          <a:xfrm>
            <a:off x="222250" y="1600200"/>
            <a:ext cx="846455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i="1" smtClean="0"/>
              <a:t>Vytváření podmínek pro rozvoj znalostí, </a:t>
            </a:r>
          </a:p>
          <a:p>
            <a:pPr eaLnBrk="1" hangingPunct="1">
              <a:buFont typeface="Arial" charset="0"/>
              <a:buNone/>
            </a:pPr>
            <a:r>
              <a:rPr lang="cs-CZ" i="1" smtClean="0"/>
              <a:t>schopností </a:t>
            </a:r>
            <a:r>
              <a:rPr lang="it-IT" i="1" smtClean="0"/>
              <a:t>a dovedností v oblasti finanční </a:t>
            </a:r>
            <a:endParaRPr lang="cs-CZ" i="1" smtClean="0"/>
          </a:p>
          <a:p>
            <a:pPr eaLnBrk="1" hangingPunct="1">
              <a:buFont typeface="Arial" charset="0"/>
              <a:buNone/>
            </a:pPr>
            <a:r>
              <a:rPr lang="it-IT" i="1" smtClean="0"/>
              <a:t>gramotnosti. 	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2 sady po 20 vzdělávacích materiálech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Sady – v programu exel zaměřené na 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finanční gramotnost, daňovou soustavu a 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finanční trh.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Klady a zápory </a:t>
            </a:r>
          </a:p>
        </p:txBody>
      </p:sp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mtClean="0"/>
              <a:t>+ modernizace školy – nákupy ICT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   modernizace výuky předmětů – výukové materiály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   přivýdělek pro učitele</a:t>
            </a:r>
          </a:p>
          <a:p>
            <a:pPr eaLnBrk="1" hangingPunct="1">
              <a:buFont typeface="Arial" charset="0"/>
              <a:buNone/>
            </a:pPr>
            <a:endParaRPr lang="cs-CZ" smtClean="0"/>
          </a:p>
          <a:p>
            <a:pPr eaLnBrk="1" hangingPunct="1">
              <a:buFontTx/>
              <a:buChar char="-"/>
            </a:pPr>
            <a:r>
              <a:rPr lang="cs-CZ" smtClean="0"/>
              <a:t>ukládání vzdělávacích materiálů</a:t>
            </a:r>
          </a:p>
          <a:p>
            <a:pPr eaLnBrk="1" hangingPunct="1">
              <a:buFontTx/>
              <a:buNone/>
            </a:pPr>
            <a:r>
              <a:rPr lang="cs-CZ" smtClean="0"/>
              <a:t>   nepřehlednost témat - označení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</TotalTime>
  <Words>215</Words>
  <Application>Microsoft Office PowerPoint</Application>
  <PresentationFormat>Předvádění na obrazovce (4:3)</PresentationFormat>
  <Paragraphs>57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Office Theme</vt:lpstr>
      <vt:lpstr>Střední zdravotnická škola  a vyšší odborná škola zdravotnická Karlovy Vary</vt:lpstr>
      <vt:lpstr>Celková kalkulace projektu</vt:lpstr>
      <vt:lpstr>Nákup IKT</vt:lpstr>
      <vt:lpstr>Tématická oblast I/2</vt:lpstr>
      <vt:lpstr>Tématická oblast – šablona II/5</vt:lpstr>
      <vt:lpstr>Tématická oblast –šablona III/2</vt:lpstr>
      <vt:lpstr>Tématická oblast –šablona VI/2</vt:lpstr>
      <vt:lpstr>Klady a zápory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Horáčková Barbora</cp:lastModifiedBy>
  <cp:revision>89</cp:revision>
  <dcterms:created xsi:type="dcterms:W3CDTF">2010-04-12T23:12:02Z</dcterms:created>
  <dcterms:modified xsi:type="dcterms:W3CDTF">2014-10-10T13:39:29Z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_Version">
    <vt:lpwstr/>
  </property>
  <property fmtid="{D5CDD505-2E9C-101B-9397-08002B2CF9AE}" pid="4" name="_Status">
    <vt:lpwstr>Not Started</vt:lpwstr>
  </property>
</Properties>
</file>