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8" r:id="rId3"/>
  </p:sldMasterIdLst>
  <p:notesMasterIdLst>
    <p:notesMasterId r:id="rId27"/>
  </p:notesMasterIdLst>
  <p:sldIdLst>
    <p:sldId id="257" r:id="rId4"/>
    <p:sldId id="314" r:id="rId5"/>
    <p:sldId id="325" r:id="rId6"/>
    <p:sldId id="343" r:id="rId7"/>
    <p:sldId id="391" r:id="rId8"/>
    <p:sldId id="392" r:id="rId9"/>
    <p:sldId id="383" r:id="rId10"/>
    <p:sldId id="329" r:id="rId11"/>
    <p:sldId id="346" r:id="rId12"/>
    <p:sldId id="398" r:id="rId13"/>
    <p:sldId id="331" r:id="rId14"/>
    <p:sldId id="347" r:id="rId15"/>
    <p:sldId id="348" r:id="rId16"/>
    <p:sldId id="368" r:id="rId17"/>
    <p:sldId id="371" r:id="rId18"/>
    <p:sldId id="365" r:id="rId19"/>
    <p:sldId id="375" r:id="rId20"/>
    <p:sldId id="373" r:id="rId21"/>
    <p:sldId id="381" r:id="rId22"/>
    <p:sldId id="394" r:id="rId23"/>
    <p:sldId id="395" r:id="rId24"/>
    <p:sldId id="399" r:id="rId25"/>
    <p:sldId id="397" r:id="rId26"/>
  </p:sldIdLst>
  <p:sldSz cx="9144000" cy="6858000" type="screen4x3"/>
  <p:notesSz cx="67818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A56"/>
    <a:srgbClr val="78EE7B"/>
    <a:srgbClr val="00CC00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80A69CD1-826C-434C-B906-FAEA3AE74F54}" type="datetimeFigureOut">
              <a:rPr lang="cs-CZ" smtClean="0"/>
              <a:pPr/>
              <a:t>11.2.2014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2208" tIns="46104" rIns="92208" bIns="461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6EE1C0C4-D698-4422-8F3B-14084AEDC6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1C0C4-D698-4422-8F3B-14084AEDC691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B607-2463-46E0-8FEA-6E4F607D4A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FE2F-BFD2-467A-8460-32F3D56A98A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E6A3-0EA0-484F-A493-DDBEC766BF2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cs-CZ" smtClean="0"/>
              <a:t>Klepnutím na ikonu přidáte obrázek SmartArt.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629113-236C-4F4C-9BF9-910AE68671F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A91456-10BB-4346-9F64-4E285522A7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F4BF8B-18C5-47DC-BB42-16259D9412B5}" type="datetimeFigureOut">
              <a:rPr lang="cs-CZ" smtClean="0"/>
              <a:pPr/>
              <a:t>11.2.2014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>
              <a:solidFill>
                <a:srgbClr val="CEB966">
                  <a:tint val="20000"/>
                </a:srgbClr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19F2D2-B3BB-411E-9A80-2C481C8AC8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740D-F91B-43EC-9B57-8B94C23F4B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F4BF8B-18C5-47DC-BB42-16259D9412B5}" type="datetimeFigureOut">
              <a:rPr lang="cs-CZ" smtClean="0"/>
              <a:pPr/>
              <a:t>11.2.2014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>
              <a:solidFill>
                <a:srgbClr val="CEB966">
                  <a:tint val="20000"/>
                </a:srgbClr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19F2D2-B3BB-411E-9A80-2C481C8AC8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Click="0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BFBEA-0A7B-4390-A67B-5C90852E0F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1ED0-45A0-41A8-AD0A-B9F8F2D5EE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DD19-744D-42FA-9CB5-8CB30E8318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C8A73-7D13-4BEB-8E06-F5EC979828E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039CA-0A0B-4C20-BBCC-08B8FE6E883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448A-193E-4968-8214-4508E857086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C390-B5D3-4149-8F47-EAD1376BBCF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CFBE6-FF78-4D96-B5BC-5760483D069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 advClick="0" advTm="10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F4BF8B-18C5-47DC-BB42-16259D9412B5}" type="datetimeFigureOut">
              <a:rPr lang="cs-CZ" smtClean="0">
                <a:solidFill>
                  <a:prstClr val="black"/>
                </a:solidFill>
              </a:rPr>
              <a:pPr/>
              <a:t>11.2.2014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19F2D2-B3BB-411E-9A80-2C481C8AC848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 advClick="0" advTm="10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983288"/>
            <a:ext cx="7848600" cy="68580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Krajský úřad Plzeňského kraje</a:t>
            </a:r>
          </a:p>
          <a:p>
            <a:pPr algn="l" eaLnBrk="1" hangingPunct="1">
              <a:lnSpc>
                <a:spcPct val="80000"/>
              </a:lnSpc>
            </a:pPr>
            <a:r>
              <a:rPr lang="cs-CZ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Odbor školství, mládeže a sportu                              Plzeň 12.2.2014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1" y="2708274"/>
            <a:ext cx="7920682" cy="1512813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Podpora technického vzdělávání v Plzeňském kraji</a:t>
            </a:r>
            <a:br>
              <a:rPr lang="cs-CZ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cs-CZ" b="1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Calibri" pitchFamily="34" charset="0"/>
                <a:cs typeface="Calibri" pitchFamily="34" charset="0"/>
              </a:rPr>
              <a:t>Ocenění úspěšných žáků v soutěži 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„Technická olympiáda Plzeňského kraje“,   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ZČU Plzeň, 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5.2.2014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Zástupný symbol pro obsah 8" descr="img3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77072"/>
            <a:ext cx="3923928" cy="2529769"/>
          </a:xfrm>
        </p:spPr>
      </p:pic>
      <p:pic>
        <p:nvPicPr>
          <p:cNvPr id="11" name="Obrázek 10" descr="techolymp2014-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70976"/>
            <a:ext cx="3616206" cy="2118064"/>
          </a:xfrm>
          <a:prstGeom prst="rect">
            <a:avLst/>
          </a:prstGeom>
        </p:spPr>
      </p:pic>
      <p:pic>
        <p:nvPicPr>
          <p:cNvPr id="12" name="Obrázek 11" descr="img36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600400" cy="2376264"/>
          </a:xfrm>
          <a:prstGeom prst="rect">
            <a:avLst/>
          </a:prstGeom>
        </p:spPr>
      </p:pic>
      <p:pic>
        <p:nvPicPr>
          <p:cNvPr id="13" name="Obrázek 12" descr="img37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185992"/>
            <a:ext cx="3888432" cy="2483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06680" cy="1143000"/>
          </a:xfrm>
        </p:spPr>
        <p:txBody>
          <a:bodyPr/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752528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Školy obdržely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pro své žáky 1. ročníků technických oborů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zakončených výučním listem </a:t>
            </a:r>
            <a:r>
              <a:rPr lang="cs-CZ" sz="2000" b="1" u="sng" dirty="0" smtClean="0">
                <a:latin typeface="Calibri" pitchFamily="34" charset="0"/>
                <a:cs typeface="Calibri" pitchFamily="34" charset="0"/>
              </a:rPr>
              <a:t>celkem 584 sad ručního nářadí</a:t>
            </a:r>
          </a:p>
          <a:p>
            <a:pPr algn="just">
              <a:buNone/>
            </a:pPr>
            <a:endParaRPr lang="cs-CZ" sz="2000" b="1" u="sng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cs-CZ" sz="2000" b="1" u="sng" dirty="0" smtClean="0">
                <a:latin typeface="Calibri" pitchFamily="34" charset="0"/>
                <a:cs typeface="Calibri" pitchFamily="34" charset="0"/>
              </a:rPr>
              <a:t>Podporované obory:</a:t>
            </a:r>
          </a:p>
          <a:p>
            <a:pPr algn="just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Stavebnictví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: zedník, instalatér, tesař, pokrývač a kamnář</a:t>
            </a:r>
          </a:p>
          <a:p>
            <a:pPr algn="just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Elektrotechnika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: elektrikář, elektromechanik pro zařízení </a:t>
            </a:r>
            <a:br>
              <a:rPr lang="cs-CZ" sz="2000" dirty="0" smtClean="0"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latin typeface="Calibri" pitchFamily="34" charset="0"/>
                <a:cs typeface="Calibri" pitchFamily="34" charset="0"/>
              </a:rPr>
              <a:t>a přístroje, elektrikář – silnoproud </a:t>
            </a:r>
          </a:p>
          <a:p>
            <a:pPr algn="just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Strojírenství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: mechanik opravář motorových vozidel, klempíř, obráběč kovů, strojní mechanik a autolakýrník</a:t>
            </a:r>
          </a:p>
          <a:p>
            <a:pPr algn="just"/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Do realizace uvedené podpory se zapojila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společnost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NET4GAS, s.r.o.,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příspěvkem ze svého grantového programu ve výši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100.000 Kč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88424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17440"/>
            <a:ext cx="8352928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Do projektu (podpory) bylo zapojeno celkem 14 středních škol v Plzeňském kraji, které vzdělávají žáky v tříletých technických oborech Jedná se o tyto školy: </a:t>
            </a:r>
            <a:r>
              <a:rPr lang="cs-CZ" sz="10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>
              <a:buFont typeface="Wingdings" pitchFamily="2" charset="2"/>
              <a:buChar char="v"/>
            </a:pPr>
            <a:endParaRPr lang="cs-CZ" sz="15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odborná škola a Střední odborné učiliště, Sušice II, U Kapličky 761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26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odborné učiliště elektrotechnické, Plzeň, Vejprnická 56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54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odborné učiliště stavební, Borská 55, 301 00 Plzeň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92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odborné učiliště, Domažlice, Prokopa Velikého 640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58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 dopravní, Plzeň, Karlovarská 99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63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 strojnická a Střední odborná škola profesora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Švejcara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, Plzeň, Klatovská 109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70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 Tachov, Světce 1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33 sad nářadí</a:t>
            </a:r>
          </a:p>
          <a:p>
            <a:pPr algn="just">
              <a:buFont typeface="Wingdings" pitchFamily="2" charset="2"/>
              <a:buChar char="q"/>
            </a:pPr>
            <a:endParaRPr lang="cs-CZ" sz="7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8092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132856"/>
            <a:ext cx="8280920" cy="324036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škola, Bor, Plzeňská 231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17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škola, Horní Bříza, U Klubu 302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26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škola, Oselce 1, 335 01 Nepomuk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6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škola, Rokycany, Jeřabinová 96/III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44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škola, Klatovy, nábřeží Kpt. Nálepky 362, 339 01 Klatovy 3 </a:t>
            </a:r>
          </a:p>
          <a:p>
            <a:pPr algn="just">
              <a:buNone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46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odborná škola a Střední odborné učiliště, Horšovský Týn, Littrowa 122 </a:t>
            </a:r>
          </a:p>
          <a:p>
            <a:pPr algn="just">
              <a:buNone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32 sad nářadí</a:t>
            </a: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škola, Kralovice, nám. Osvobození 32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14 sad nářadí</a:t>
            </a:r>
          </a:p>
          <a:p>
            <a:pPr algn="just">
              <a:buFont typeface="Wingdings" pitchFamily="2" charset="2"/>
              <a:buChar char="q"/>
            </a:pPr>
            <a:endParaRPr lang="cs-CZ" sz="18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cs-CZ" sz="1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53244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206084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Střední průmyslová škola strojnická Plzeň a Střední odborná škola profesora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Švejcara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Plzeň, Klatovská 109 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42241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3960440" cy="297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4104456" cy="32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40648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22048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Střední průmyslová škola Tachov, Světce 1</a:t>
            </a: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3140967"/>
            <a:ext cx="3960441" cy="323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52928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60032" y="24208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Střední průmyslová škola dopravní, Plzeň, Karlovarská 99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81" y="1988840"/>
            <a:ext cx="3984435" cy="298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888432" cy="291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60032" y="227687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Střední odborné učiliště, Domažlice, Prokopa Velikého 640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4032448" cy="30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056466" cy="304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56176" y="3356992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Střední odborné učiliště stavební, Plzeň, Borská 55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541340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2420888"/>
            <a:ext cx="4176464" cy="1008112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cs-CZ" sz="1800" kern="1200" dirty="0" smtClean="0">
                <a:latin typeface="Calibri" pitchFamily="34" charset="0"/>
                <a:cs typeface="Calibri" pitchFamily="34" charset="0"/>
              </a:rPr>
              <a:t>Střední průmyslová škola, Klatovy, nábřeží Kpt. Nálepky 362, 339 01 Klatovy 3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93612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8877" t="11835" r="2356" b="588"/>
          <a:stretch>
            <a:fillRect/>
          </a:stretch>
        </p:blipFill>
        <p:spPr bwMode="auto">
          <a:xfrm>
            <a:off x="4860032" y="3356992"/>
            <a:ext cx="39896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„Podpora technického a přírodovědného vzdělávání v Plzeňském kraji“</a:t>
            </a: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916832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Program spolupráce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mezi střední školou a základní školou</a:t>
            </a:r>
          </a:p>
          <a:p>
            <a:pPr algn="just"/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Každá střední škola musí spolupracovat minimálně se čtyřmi základními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školami.  Do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programu se zapojilo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18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středních škol a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71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základních škol v Plzeňském kraji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Možnosti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spolupráce jsou ve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využití dílen, laboratoří a odborných učeben na středních školách</a:t>
            </a:r>
          </a:p>
          <a:p>
            <a:pPr algn="just"/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Realizace: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1.9.2013 – 30.6.2015</a:t>
            </a:r>
          </a:p>
          <a:p>
            <a:pPr algn="just"/>
            <a:r>
              <a:rPr lang="cs-CZ" sz="2000" dirty="0" smtClean="0">
                <a:latin typeface="Calibri" pitchFamily="34" charset="0"/>
                <a:cs typeface="Calibri" pitchFamily="34" charset="0"/>
              </a:rPr>
              <a:t>Dotace: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95, 94 mil. Kč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Program byl slavnostně </a:t>
            </a:r>
          </a:p>
          <a:p>
            <a:pPr algn="just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zahájen konferencí 18. 11. 2013</a:t>
            </a:r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3"/>
            <a:ext cx="4032448" cy="302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2276872"/>
            <a:ext cx="3672408" cy="1008112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škola, Kralovice, nám. Osvobození 32</a:t>
            </a:r>
            <a:endParaRPr lang="cs-CZ" sz="1800" kern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988495" cy="299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2420888"/>
            <a:ext cx="4176464" cy="1008112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odborná škola a Střední odborné učiliště, Horšovský Týn, Littrowa 122</a:t>
            </a:r>
            <a:endParaRPr lang="cs-CZ" sz="1800" kern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Předávání sad ručního nářadí žákům 1. ročníků technických oborů</a:t>
            </a: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021002" cy="26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764704"/>
            <a:ext cx="7772400" cy="627504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Opatření pro zvýšení zájmu žáků o vzdělávání v učebních oborech zakončených výučním listem ve skupinách oborů </a:t>
            </a:r>
            <a:r>
              <a:rPr lang="cs-CZ" sz="2400" b="1" u="sng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23 – strojírenství, 26 – elektrotechnika a     36 – stavebnictví</a:t>
            </a:r>
            <a:r>
              <a:rPr lang="cs-CZ" sz="2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  <a:p>
            <a:pPr marL="0" indent="0" algn="just">
              <a:spcBef>
                <a:spcPct val="0"/>
              </a:spcBef>
              <a:buNone/>
            </a:pPr>
            <a:endParaRPr lang="cs-CZ" sz="1800" dirty="0" smtClean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800" dirty="0" smtClean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800" dirty="0" smtClean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Poskytnutí finančního příspěvku na ubytování ve výši </a:t>
            </a:r>
            <a:r>
              <a:rPr lang="cs-CZ" sz="2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500 Kč </a:t>
            </a: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na </a:t>
            </a:r>
            <a:r>
              <a:rPr lang="cs-CZ" sz="2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1 žáka měsíčně </a:t>
            </a: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za dodržení předem stanovených podmínek ( prospěch, docházka ...)</a:t>
            </a:r>
          </a:p>
          <a:p>
            <a:pPr marL="0" indent="0" algn="just">
              <a:spcBef>
                <a:spcPct val="0"/>
              </a:spcBef>
              <a:buNone/>
            </a:pPr>
            <a:endParaRPr lang="cs-CZ" sz="2400" dirty="0" smtClean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2400" dirty="0" smtClean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Schváleno Radou Plzeňského kraje dne 16.12.2013, číslo usnesení 1501/13, </a:t>
            </a:r>
            <a:r>
              <a:rPr lang="cs-CZ" sz="2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s platností od 1. září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924944"/>
            <a:ext cx="7772400" cy="41148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Děkuji za pozornost</a:t>
            </a:r>
          </a:p>
          <a:p>
            <a:pPr algn="ctr">
              <a:spcBef>
                <a:spcPct val="0"/>
              </a:spcBef>
              <a:buNone/>
            </a:pP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Josef Vacikar</a:t>
            </a:r>
          </a:p>
          <a:p>
            <a:pPr algn="ctr">
              <a:spcBef>
                <a:spcPct val="0"/>
              </a:spcBef>
              <a:buNone/>
            </a:pP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OŠMS KÚPK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/>
          <a:lstStyle/>
          <a:p>
            <a:r>
              <a:rPr lang="cs-CZ" sz="40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„Technika má zlaté dno“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  <a:cs typeface="Calibri" pitchFamily="34" charset="0"/>
              </a:rPr>
            </a:b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4752528"/>
          </a:xfrm>
        </p:spPr>
        <p:txBody>
          <a:bodyPr/>
          <a:lstStyle/>
          <a:p>
            <a:pPr algn="just"/>
            <a:r>
              <a:rPr lang="cs-CZ" sz="2800" dirty="0" smtClean="0">
                <a:latin typeface="Calibri" pitchFamily="34" charset="0"/>
                <a:cs typeface="Calibri" pitchFamily="34" charset="0"/>
              </a:rPr>
              <a:t>soutěž pro žáky a žákyně středních škol s cílem podpořit zájem o technické obory</a:t>
            </a:r>
          </a:p>
          <a:p>
            <a:pPr algn="just"/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800" b="1" u="sng" dirty="0" smtClean="0">
                <a:latin typeface="Calibri" pitchFamily="34" charset="0"/>
                <a:cs typeface="Calibri" pitchFamily="34" charset="0"/>
              </a:rPr>
              <a:t>téma soutěže: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Jak podpořit zájem o technické obory v Plzeňském kraji?</a:t>
            </a:r>
          </a:p>
          <a:p>
            <a:pPr algn="just"/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800" dirty="0" smtClean="0">
                <a:latin typeface="Calibri" pitchFamily="34" charset="0"/>
                <a:cs typeface="Calibri" pitchFamily="34" charset="0"/>
              </a:rPr>
              <a:t>do soutěže žáci přihlašovali plakáty, multimediální aplikace, navržené webové stránky, hry, soutěže apod. </a:t>
            </a:r>
          </a:p>
          <a:p>
            <a:pPr algn="just"/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800" dirty="0" smtClean="0">
                <a:latin typeface="Calibri" pitchFamily="34" charset="0"/>
                <a:cs typeface="Calibri" pitchFamily="34" charset="0"/>
              </a:rPr>
              <a:t>Práce vytvořili žáci středních škol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cs-CZ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„Technika má zlaté dno“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8206680" cy="4616152"/>
          </a:xfrm>
        </p:spPr>
        <p:txBody>
          <a:bodyPr/>
          <a:lstStyle/>
          <a:p>
            <a:pPr algn="just">
              <a:buNone/>
            </a:pPr>
            <a:r>
              <a:rPr lang="cs-CZ" sz="2400" b="1" u="sng" dirty="0" smtClean="0">
                <a:latin typeface="Calibri" pitchFamily="34" charset="0"/>
                <a:cs typeface="Calibri" pitchFamily="34" charset="0"/>
              </a:rPr>
              <a:t>Celkem se sešlo 39 prací z 5 středních škol:</a:t>
            </a:r>
          </a:p>
          <a:p>
            <a:pPr algn="just"/>
            <a:endParaRPr lang="cs-CZ" sz="2000" b="1" u="sng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 strojnická a Střední odborná škola profesora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Švejcara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, Plzeň, Klatovská 109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3 práce</a:t>
            </a:r>
          </a:p>
          <a:p>
            <a:pPr algn="just">
              <a:buFont typeface="Wingdings" pitchFamily="2" charset="2"/>
              <a:buChar char="q"/>
            </a:pPr>
            <a:endParaRPr lang="cs-CZ" sz="1800" b="1" u="sng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 stavební, Plzeň, Chodské nám. 2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11 prací</a:t>
            </a:r>
          </a:p>
          <a:p>
            <a:pPr algn="just">
              <a:buFont typeface="Wingdings" pitchFamily="2" charset="2"/>
              <a:buChar char="q"/>
            </a:pPr>
            <a:endParaRPr lang="cs-CZ" sz="1800" b="1" u="sng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odborná škola obchodu, užitého umění a designu, Plzeň, Nerudova 33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9 prací </a:t>
            </a:r>
          </a:p>
          <a:p>
            <a:pPr algn="just">
              <a:buFont typeface="Wingdings" pitchFamily="2" charset="2"/>
              <a:buChar char="q"/>
            </a:pPr>
            <a:endParaRPr lang="cs-CZ" sz="1800" b="1" u="sng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Integrovaná střední škola živnostenská, Plzeň, Škroupova 13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14 prací</a:t>
            </a:r>
          </a:p>
          <a:p>
            <a:pPr algn="just">
              <a:buFont typeface="Wingdings" pitchFamily="2" charset="2"/>
              <a:buChar char="q"/>
            </a:pPr>
            <a:endParaRPr lang="cs-CZ" sz="1800" b="1" u="sng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škola informatiky a finančních služeb, Plzeň, Klatovská 200 G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2 práce </a:t>
            </a:r>
            <a:endParaRPr lang="cs-CZ" sz="1800" b="1" u="sng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6804248" y="2636912"/>
            <a:ext cx="2195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Střední průmyslová škola stavební, Plzeň, Chodské nám. 2</a:t>
            </a:r>
          </a:p>
          <a:p>
            <a:endParaRPr lang="cs-CZ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Martin Cink</a:t>
            </a:r>
            <a:endParaRPr lang="cs-CZ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4853507" cy="68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79512" y="307070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Integrovaná střední škola živnostenská, Plzeň, Škroupova 13</a:t>
            </a:r>
          </a:p>
          <a:p>
            <a:endParaRPr lang="cs-CZ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Kateřina Zavadilová</a:t>
            </a:r>
            <a:endParaRPr lang="cs-CZ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4829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5796136" y="278092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Střední průmyslová škola stavební, Plzeň, Chodské nám. 2</a:t>
            </a:r>
          </a:p>
          <a:p>
            <a:endParaRPr lang="cs-CZ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Kateřina Kroupová</a:t>
            </a:r>
            <a:endParaRPr lang="cs-CZ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„Technická olympiáda Plzeňského kraje“</a:t>
            </a: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988840"/>
            <a:ext cx="82809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Calibri" pitchFamily="34" charset="0"/>
                <a:cs typeface="Calibri" pitchFamily="34" charset="0"/>
              </a:rPr>
              <a:t>Program spolupráce mezi středními školami a Západočeskou univerzitou v Plzni</a:t>
            </a:r>
          </a:p>
          <a:p>
            <a:pPr algn="just"/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800" dirty="0" smtClean="0">
                <a:latin typeface="Calibri" pitchFamily="34" charset="0"/>
                <a:cs typeface="Calibri" pitchFamily="34" charset="0"/>
              </a:rPr>
              <a:t>Soutěž vyhlašuje hejtman Plzeňského kraje</a:t>
            </a:r>
          </a:p>
          <a:p>
            <a:pPr algn="just"/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800" dirty="0" smtClean="0">
                <a:latin typeface="Calibri" pitchFamily="34" charset="0"/>
                <a:cs typeface="Calibri" pitchFamily="34" charset="0"/>
              </a:rPr>
              <a:t>Témata vypsaná ZČU jsou pro 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kolektivy středních škol</a:t>
            </a:r>
          </a:p>
          <a:p>
            <a:pPr algn="just"/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Zapojené fakulty ZČU 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– pedagogická</a:t>
            </a:r>
          </a:p>
          <a:p>
            <a:pPr algn="just"/>
            <a:r>
              <a:rPr lang="cs-CZ" sz="2800" dirty="0" smtClean="0">
                <a:latin typeface="Calibri" pitchFamily="34" charset="0"/>
                <a:cs typeface="Calibri" pitchFamily="34" charset="0"/>
              </a:rPr>
              <a:t>		    	      -  strojní</a:t>
            </a:r>
          </a:p>
          <a:p>
            <a:pPr algn="just"/>
            <a:r>
              <a:rPr lang="cs-CZ" sz="2800" dirty="0" smtClean="0">
                <a:latin typeface="Calibri" pitchFamily="34" charset="0"/>
                <a:cs typeface="Calibri" pitchFamily="34" charset="0"/>
              </a:rPr>
              <a:t>	                     	      -  elektrotechnická</a:t>
            </a:r>
          </a:p>
          <a:p>
            <a:pPr algn="just"/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8457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cs-CZ" sz="2400" b="1" u="sng" dirty="0" smtClean="0">
                <a:latin typeface="Calibri" pitchFamily="34" charset="0"/>
                <a:cs typeface="Calibri" pitchFamily="34" charset="0"/>
              </a:rPr>
              <a:t>V letošním roce se přihlásilo 62 žáků z 10 středních škol s 19 pracemi</a:t>
            </a:r>
            <a:endParaRPr lang="cs-CZ" sz="18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Gymnázium J.Š. Baara, Domažlice, Pivovarská 323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4 práce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Gymnázium Jaroslava Vrchlického, Klatovy, Národních mučedníků 347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2 práce 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Gymnázium, Plzeň, Mikulášské nám. 23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1 práce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Gymnázium, Sušice, Fr. Procházky 324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1 práce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 dopravní, Plzeň, Karlovarská 99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2 práce 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 stavební, Plzeň, Chodské nám. 2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1 práce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 strojnická a Střední odborná škola profesora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Švejcara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, Plzeň, Klatovská 109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3 práce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průmyslová škola, Klatovy, nábřeží Kpt. Nálepky 362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1 práce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Střední škola informatiky a finančních služeb, Plzeň, Klatovská 200 G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3 práce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Vyšší odborná škola  a Střední průmyslová škola elektrotechnická, Plzeň, Koterovská 85 – </a:t>
            </a:r>
            <a:r>
              <a:rPr lang="cs-CZ" sz="1800" b="1" u="sng" dirty="0" smtClean="0">
                <a:latin typeface="Calibri" pitchFamily="34" charset="0"/>
                <a:cs typeface="Calibri" pitchFamily="34" charset="0"/>
              </a:rPr>
              <a:t>1 práce </a:t>
            </a:r>
            <a:endParaRPr lang="cs-CZ" sz="18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„Technická olympiáda Plzeňského kraje“</a:t>
            </a: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dpora technického vzdělávání 18.dubna 2012">
  <a:themeElements>
    <a:clrScheme name="Prezentace_I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zentace_I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_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yčka prezentace pro předávání tabletů 18.12.2013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myčka prezentace pro předávání tabletů 18.12.2013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Podpora technického vzdělávání 18.dubna 2012</Template>
  <TotalTime>1579</TotalTime>
  <Words>868</Words>
  <Application>Microsoft Office PowerPoint</Application>
  <PresentationFormat>Předvádění na obrazovce (4:3)</PresentationFormat>
  <Paragraphs>126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Podpora technického vzdělávání 18.dubna 2012</vt:lpstr>
      <vt:lpstr>Smyčka prezentace pro předávání tabletů 18.12.2013</vt:lpstr>
      <vt:lpstr>1_Smyčka prezentace pro předávání tabletů 18.12.2013</vt:lpstr>
      <vt:lpstr>Podpora technického vzdělávání v Plzeňském kraji </vt:lpstr>
      <vt:lpstr>„Podpora technického a přírodovědného vzdělávání v Plzeňském kraji“ </vt:lpstr>
      <vt:lpstr>„Technika má zlaté dno“ </vt:lpstr>
      <vt:lpstr>„Technika má zlaté dno“</vt:lpstr>
      <vt:lpstr>Snímek 5</vt:lpstr>
      <vt:lpstr>Snímek 6</vt:lpstr>
      <vt:lpstr>Snímek 7</vt:lpstr>
      <vt:lpstr>„Technická olympiáda Plzeňského kraje“ </vt:lpstr>
      <vt:lpstr>„Technická olympiáda Plzeňského kraje“ </vt:lpstr>
      <vt:lpstr>Ocenění úspěšných žáků v soutěži „Technická olympiáda Plzeňského kraje“,   ZČU Plzeň, 5.2.2014 </vt:lpstr>
      <vt:lpstr>Předávání sad ručního nářadí žákům 1. ročníků technických oborů</vt:lpstr>
      <vt:lpstr>Předávání sad ručního nářadí žákům 1. ročníků technických oborů</vt:lpstr>
      <vt:lpstr>Předávání sad ručního nářadí žákům 1. ročníků technických oborů</vt:lpstr>
      <vt:lpstr>Předávání sad ručního nářadí žákům 1. ročníků technických oborů</vt:lpstr>
      <vt:lpstr>Předávání sad ručního nářadí žákům 1. ročníků technických oborů</vt:lpstr>
      <vt:lpstr>Předávání sad ručního nářadí žákům 1. ročníků technických oborů</vt:lpstr>
      <vt:lpstr>Předávání sad ručního nářadí žákům 1. ročníků technických oborů</vt:lpstr>
      <vt:lpstr>Předávání sad ručního nářadí žákům 1. ročníků technických oborů</vt:lpstr>
      <vt:lpstr>Předávání sad ručního nářadí žákům 1. ročníků technických oborů</vt:lpstr>
      <vt:lpstr>Předávání sad ručního nářadí žákům 1. ročníků technických oborů</vt:lpstr>
      <vt:lpstr>Předávání sad ručního nářadí žákům 1. ročníků technických oborů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technického vzdělávání v Plzeňském kraji</dc:title>
  <dc:creator>Petra Síbalová</dc:creator>
  <cp:lastModifiedBy>Josef Vacikar</cp:lastModifiedBy>
  <cp:revision>195</cp:revision>
  <dcterms:created xsi:type="dcterms:W3CDTF">2012-06-15T06:10:30Z</dcterms:created>
  <dcterms:modified xsi:type="dcterms:W3CDTF">2014-02-11T07:49:55Z</dcterms:modified>
</cp:coreProperties>
</file>