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handoutMasterIdLst>
    <p:handoutMasterId r:id="rId29"/>
  </p:handoutMasterIdLst>
  <p:sldIdLst>
    <p:sldId id="267" r:id="rId2"/>
    <p:sldId id="307" r:id="rId3"/>
    <p:sldId id="329" r:id="rId4"/>
    <p:sldId id="350" r:id="rId5"/>
    <p:sldId id="330" r:id="rId6"/>
    <p:sldId id="331" r:id="rId7"/>
    <p:sldId id="264" r:id="rId8"/>
    <p:sldId id="332" r:id="rId9"/>
    <p:sldId id="333" r:id="rId10"/>
    <p:sldId id="335" r:id="rId11"/>
    <p:sldId id="336" r:id="rId12"/>
    <p:sldId id="338" r:id="rId13"/>
    <p:sldId id="340" r:id="rId14"/>
    <p:sldId id="341" r:id="rId15"/>
    <p:sldId id="347" r:id="rId16"/>
    <p:sldId id="348" r:id="rId17"/>
    <p:sldId id="344" r:id="rId18"/>
    <p:sldId id="345" r:id="rId19"/>
    <p:sldId id="349" r:id="rId20"/>
    <p:sldId id="346" r:id="rId21"/>
    <p:sldId id="355" r:id="rId22"/>
    <p:sldId id="352" r:id="rId23"/>
    <p:sldId id="353" r:id="rId24"/>
    <p:sldId id="325" r:id="rId25"/>
    <p:sldId id="306" r:id="rId26"/>
    <p:sldId id="314" r:id="rId2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zlíková Magdaléna" initials="UM" lastIdx="3" clrIdx="0">
    <p:extLst>
      <p:ext uri="{19B8F6BF-5375-455C-9EA6-DF929625EA0E}">
        <p15:presenceInfo xmlns:p15="http://schemas.microsoft.com/office/powerpoint/2012/main" userId="S-1-5-21-1872906248-1836515400-617630493-9968" providerId="AD"/>
      </p:ext>
    </p:extLst>
  </p:cmAuthor>
  <p:cmAuthor id="2" name="Krs Matyáš" initials="KM" lastIdx="16" clrIdx="1">
    <p:extLst>
      <p:ext uri="{19B8F6BF-5375-455C-9EA6-DF929625EA0E}">
        <p15:presenceInfo xmlns:p15="http://schemas.microsoft.com/office/powerpoint/2012/main" userId="S-1-5-21-1872906248-1836515400-617630493-247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2A8"/>
    <a:srgbClr val="000000"/>
    <a:srgbClr val="FDF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A5A1C-B17D-420E-98C8-B818E0EE3DF9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3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57F64-255C-4250-B5D5-01C30A2D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83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E7736-209D-4ECB-8B68-A75B030AB6E2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3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376DD-61EE-4198-878F-3F0A75E5E4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39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955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404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393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26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37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45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9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11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8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6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55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4000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lara.vyletova@mzcr.cz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587979"/>
            <a:ext cx="4318248" cy="230425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sz="4000" dirty="0">
                <a:solidFill>
                  <a:schemeClr val="accent5">
                    <a:lumMod val="75000"/>
                  </a:schemeClr>
                </a:solidFill>
                <a:effectLst/>
              </a:rPr>
              <a:t>Podání žádosti o dotaci</a:t>
            </a:r>
            <a:br>
              <a:rPr lang="cs-CZ" sz="4000" dirty="0">
                <a:solidFill>
                  <a:schemeClr val="accent5">
                    <a:lumMod val="75000"/>
                  </a:schemeClr>
                </a:solidFill>
                <a:effectLst/>
              </a:rPr>
            </a:br>
            <a:r>
              <a:rPr lang="cs-CZ" sz="4000" dirty="0">
                <a:solidFill>
                  <a:schemeClr val="accent5">
                    <a:lumMod val="75000"/>
                  </a:schemeClr>
                </a:solidFill>
                <a:effectLst/>
              </a:rPr>
              <a:t>na rok </a:t>
            </a: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2021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effectLst/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/>
              </a:rPr>
            </a:br>
            <a:endParaRPr lang="cs-CZ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431540" y="4653136"/>
            <a:ext cx="8280920" cy="2016224"/>
          </a:xfrm>
        </p:spPr>
        <p:txBody>
          <a:bodyPr>
            <a:noAutofit/>
          </a:bodyPr>
          <a:lstStyle/>
          <a:p>
            <a:pPr algn="l"/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z dotačního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programu „Podpora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sociálních služeb dle 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§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101a zákona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sociálních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službách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Plzeňský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kraj, další kolo – reforma psychiatrické péče“ pro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rok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2021</a:t>
            </a:r>
          </a:p>
          <a:p>
            <a:pPr algn="l"/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Plzeň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15. 4. 2021</a:t>
            </a:r>
            <a:endParaRPr lang="cs-CZ" sz="2800" b="1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72007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10645"/>
              </p:ext>
            </p:extLst>
          </p:nvPr>
        </p:nvGraphicFramePr>
        <p:xfrm>
          <a:off x="628650" y="836616"/>
          <a:ext cx="7886699" cy="5558152"/>
        </p:xfrm>
        <a:graphic>
          <a:graphicData uri="http://schemas.openxmlformats.org/drawingml/2006/table">
            <a:tbl>
              <a:tblPr/>
              <a:tblGrid>
                <a:gridCol w="1809273">
                  <a:extLst>
                    <a:ext uri="{9D8B030D-6E8A-4147-A177-3AD203B41FA5}">
                      <a16:colId xmlns:a16="http://schemas.microsoft.com/office/drawing/2014/main" val="3854551035"/>
                    </a:ext>
                  </a:extLst>
                </a:gridCol>
                <a:gridCol w="1667324">
                  <a:extLst>
                    <a:ext uri="{9D8B030D-6E8A-4147-A177-3AD203B41FA5}">
                      <a16:colId xmlns:a16="http://schemas.microsoft.com/office/drawing/2014/main" val="600169767"/>
                    </a:ext>
                  </a:extLst>
                </a:gridCol>
                <a:gridCol w="1501311">
                  <a:extLst>
                    <a:ext uri="{9D8B030D-6E8A-4147-A177-3AD203B41FA5}">
                      <a16:colId xmlns:a16="http://schemas.microsoft.com/office/drawing/2014/main" val="3404974875"/>
                    </a:ext>
                  </a:extLst>
                </a:gridCol>
                <a:gridCol w="2100393">
                  <a:extLst>
                    <a:ext uri="{9D8B030D-6E8A-4147-A177-3AD203B41FA5}">
                      <a16:colId xmlns:a16="http://schemas.microsoft.com/office/drawing/2014/main" val="1214185645"/>
                    </a:ext>
                  </a:extLst>
                </a:gridCol>
                <a:gridCol w="808398">
                  <a:extLst>
                    <a:ext uri="{9D8B030D-6E8A-4147-A177-3AD203B41FA5}">
                      <a16:colId xmlns:a16="http://schemas.microsoft.com/office/drawing/2014/main" val="1722200706"/>
                    </a:ext>
                  </a:extLst>
                </a:gridCol>
              </a:tblGrid>
              <a:tr h="22719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Údaje o sociální službě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716455"/>
                  </a:ext>
                </a:extLst>
              </a:tr>
              <a:tr h="1163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Služby sociální péče - ambulantní a terénní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918401"/>
                  </a:ext>
                </a:extLst>
              </a:tr>
              <a:tr h="97529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036782"/>
                  </a:ext>
                </a:extLst>
              </a:tr>
              <a:tr h="2382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Osobní asistence, Pečovatelská služba, Průvodcovské a předčitatelské služby, Odlehčovací služby </a:t>
                      </a:r>
                      <a:r>
                        <a:rPr lang="cs-CZ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(POZOR - pouze  ambulantní a terénní forma)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Denní stacionáře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161074"/>
                  </a:ext>
                </a:extLst>
              </a:tr>
              <a:tr h="127453">
                <a:tc>
                  <a:txBody>
                    <a:bodyPr/>
                    <a:lstStyle/>
                    <a:p>
                      <a:pPr algn="l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020090"/>
                  </a:ext>
                </a:extLst>
              </a:tr>
              <a:tr h="1662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Název žadatele o dotaci: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929963"/>
                  </a:ext>
                </a:extLst>
              </a:tr>
              <a:tr h="1662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IČO žadatele o dotaci: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108442"/>
                  </a:ext>
                </a:extLst>
              </a:tr>
              <a:tr h="1662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Druh sociální služby: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74882"/>
                  </a:ext>
                </a:extLst>
              </a:tr>
              <a:tr h="1662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Identifikátor sociální služby: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289871"/>
                  </a:ext>
                </a:extLst>
              </a:tr>
              <a:tr h="1662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8667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028827"/>
                  </a:ext>
                </a:extLst>
              </a:tr>
              <a:tr h="293695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Do tabulky A. uveďte všechny </a:t>
                      </a:r>
                      <a:r>
                        <a:rPr lang="cs-CZ" sz="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úvazky</a:t>
                      </a:r>
                      <a:r>
                        <a:rPr lang="cs-CZ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související se reformou psychiatrické péče </a:t>
                      </a:r>
                      <a:r>
                        <a:rPr lang="cs-CZ" sz="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bez ohledu na to, zda na ně byla či nebyla v 1. kole dotačního titulu poskytnuta dotace</a:t>
                      </a:r>
                      <a:r>
                        <a:rPr lang="cs-CZ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(tzn., úvazky uvedené v tabulce B. budou zahrnuty v údaji o výši úvazků uvedených v tabulce A).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022604"/>
                  </a:ext>
                </a:extLst>
              </a:tr>
              <a:tr h="144077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TABULKA A.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07682"/>
                  </a:ext>
                </a:extLst>
              </a:tr>
              <a:tr h="22719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Celkový požadavek na dotaci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 sociální službu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na úhradu zvýšených nákladů v SOUVISLOSTI S REFORMOU PSYCHIATRICKÉ PÉČE (zahrnuje osobní i provozní náklady)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169108"/>
                  </a:ext>
                </a:extLst>
              </a:tr>
              <a:tr h="23828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Úvazky všech pracovníků sociální služby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kteří se podílejí na poskytování základních činností soc. služby SOUVISEJÍCÍCH S REFORMOU PSYCHIATRICKÉ PÉČE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32388"/>
                  </a:ext>
                </a:extLst>
              </a:tr>
              <a:tr h="23828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Úvazky pracovníků v přímé péči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kteří se podílejí na poskytování základních činností soc. služby SOUVISEJÍCÍCH S REFORMOU PSYCHIATRICKÉ PÉČE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292938"/>
                  </a:ext>
                </a:extLst>
              </a:tr>
              <a:tr h="19949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měsíců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poskytování základních činností soc. služby SOUVISEJÍCÍCH S REFORMOU PSYCHIATRICKÉ PÉČE v roce 2021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127383"/>
                  </a:ext>
                </a:extLst>
              </a:tr>
              <a:tr h="210574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466956"/>
                  </a:ext>
                </a:extLst>
              </a:tr>
              <a:tr h="293695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Do tabulky B. uveďte </a:t>
                      </a:r>
                      <a:r>
                        <a:rPr lang="cs-CZ" sz="800" b="1" i="0" u="sng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pouze úvazky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související se reformou psychiatrické péče, </a:t>
                      </a:r>
                      <a:r>
                        <a:rPr lang="cs-CZ" sz="800" b="1" i="0" u="sng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na které nebyla v 1. kole dotačního titulu poskytnuta dotace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 V případě, že žádáte o dotaci pouze na úvazky, které byly financovány v 1. kole dotačního titulu, tuto přílohu nevyplňujte.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425797"/>
                  </a:ext>
                </a:extLst>
              </a:tr>
              <a:tr h="144077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TABULKA B.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415759"/>
                  </a:ext>
                </a:extLst>
              </a:tr>
              <a:tr h="26044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Část požadavku na dotaci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na úhradu zvýšených nákladů v SOUVISLOSTI S REFORMOU PSYCHIATRICKÉ PÉČE (zahrnuje osobní i provozní náklady)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odpovídající POUZE části služby, která nebyla financována v rámci 1. kola dotačního titulu.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986095"/>
                  </a:ext>
                </a:extLst>
              </a:tr>
              <a:tr h="24936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Část úvazků všech pracovníků sociální služby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kteří se podílejí na poskytování základních činností soc. služby SOUVISEJÍCÍCH S REFORMOU PSYCHIATRICKÉ PÉČE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odpovídající POUZE části služby, která nebyla financována v rámci 1. kola dotačního titulu.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508298"/>
                  </a:ext>
                </a:extLst>
              </a:tr>
              <a:tr h="24936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Část úvazků pracovníků v přímé péči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kteří se podílejí na poskytování základních činností soc. služby SOUVISEJÍCÍCH S REFORMOU PSYCHIATRICKÉ PÉČE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odpovídající POUZE části služby, která nebyla financována v rámci 1. kola dotačního titulu.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095"/>
                  </a:ext>
                </a:extLst>
              </a:tr>
              <a:tr h="24936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měsíců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poskytování základních činností soc. služby SOUVISEJÍCÍCH S REFORMOU PSYCHIATRICKÉ PÉČE v roce 2021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odpovídající POUZE části služby, která nebyla financována v rámci 1. kola dotačního titulu.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00303"/>
                  </a:ext>
                </a:extLst>
              </a:tr>
              <a:tr h="1274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412819"/>
                  </a:ext>
                </a:extLst>
              </a:tr>
              <a:tr h="11082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Vysvětlivky: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534140"/>
                  </a:ext>
                </a:extLst>
              </a:tr>
              <a:tr h="24936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Úvazky všech pracovníků sociální služby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zahrnuje pracovníky na pracovní smlouvy, DPP i DPČ (DPP přepočíst hodiny práce na odpovídající hodnotu v úvazcích – postup viz Metodika PK) a pracovníky mimo pracovní poměr na základě obchodní smlouvy (přepočíst počet hodin zajištěných služeb na odpovídající hodnotu v úvazcích - postup viz Metodika PK).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547826"/>
                  </a:ext>
                </a:extLst>
              </a:tr>
              <a:tr h="34910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Pracovníci v přímé péči </a:t>
                      </a:r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sociální pracovníci, pracovníci v sociálních službách, pedagogičtí pracovníci, manželští a rodinní poradci a další odborní pracovníci, kteří přímo poskytují sociální služby. Zdravotničtí pracovníci neposkytující základní činnosti sociální služby se do ukazatele nezahrnují. </a:t>
                      </a:r>
                      <a:r>
                        <a:rPr lang="cs-CZ" sz="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POZOR - u Pečovatelské služby a Osobní asistence se zahrnují jen pracovníci v sociálních službách !!!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78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příloha se přikládá ke každé sociální službě zvlášť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vybrat list dle druhu služby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formulář obsahuje dvě tabulky </a:t>
            </a:r>
          </a:p>
          <a:p>
            <a:pPr marL="722313" lvl="1" indent="-285750" algn="just">
              <a:buClrTx/>
            </a:pPr>
            <a:r>
              <a:rPr lang="cs-CZ" sz="1800" dirty="0" smtClean="0"/>
              <a:t>Tabulka A – je vyplňována vždy</a:t>
            </a:r>
          </a:p>
          <a:p>
            <a:pPr marL="722313" lvl="1" indent="-285750" algn="just">
              <a:buClrTx/>
            </a:pPr>
            <a:r>
              <a:rPr lang="cs-CZ" sz="1800" dirty="0" smtClean="0"/>
              <a:t>Tabulka B – vyplňuje se pouze v případě, že poskytovatel žádá </a:t>
            </a:r>
            <a:br>
              <a:rPr lang="cs-CZ" sz="1800" dirty="0" smtClean="0"/>
            </a:br>
            <a:r>
              <a:rPr lang="cs-CZ" sz="1800" dirty="0" smtClean="0"/>
              <a:t>o finanční prostředky na úvazky/lůžka, na které mu nebyla v prvním kole poskytnuta dotace</a:t>
            </a:r>
          </a:p>
          <a:p>
            <a:pPr marL="442913" indent="-442913" algn="just"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c</a:t>
            </a:r>
            <a:r>
              <a:rPr lang="cs-CZ" sz="2000" dirty="0" smtClean="0"/>
              <a:t>elkové úvazky/lůžka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cs-CZ" sz="1800" dirty="0" smtClean="0"/>
              <a:t>vždy se jedná pouze o úvazky/lůžka, která souvisí s poskytováním sociální služby v souvislosti s reformou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cs-CZ" sz="1800" dirty="0" smtClean="0"/>
              <a:t>musí odpovídat úvazkům/lůžkům uvedeným v žádosti v aplikaci </a:t>
            </a:r>
            <a:br>
              <a:rPr lang="cs-CZ" sz="1800" dirty="0" smtClean="0"/>
            </a:br>
            <a:r>
              <a:rPr lang="cs-CZ" sz="1800" dirty="0" smtClean="0"/>
              <a:t>OK služby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cs-CZ" sz="1800" dirty="0" smtClean="0"/>
              <a:t>musí odpovídat úvazkům/lůžkům schváleným ve vyjádření koordinátorky</a:t>
            </a:r>
          </a:p>
          <a:p>
            <a:pPr marL="442913" indent="-442913" algn="just">
              <a:buClrTx/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9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TABULKA  A</a:t>
            </a:r>
            <a:endParaRPr lang="cs-CZ" sz="1600" dirty="0" smtClean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požadavek na dotaci – jedná se o požadavek na prioritní navýšení finančních prostředků na úhradu nákladů souvisejících s reformou, tj. max. do výše 40 % optimální výše dotace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celkové úvazky/lůžka – úvazky/lůžka související s reformou bez ohledu na to, zda na ně byla či nebyla v prvním kole dotačního řízení poskytnuta dotace, tj. zahrnují v sobě i úvazky/lůžka případně uvedené v tabulce B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úvazky v přímé péči – vyplňují se pouze u určitých druhů služeb, platí totéž co u celkových úvazků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počet měsíců/dnů – zpravidla bude odpovídat celému roku, tj. 12 měsíců (ambulantní, terénní forma služby), 365 dnů (pobytová forma služby)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endParaRPr lang="cs-CZ" sz="2000" b="1" dirty="0" smtClean="0"/>
          </a:p>
          <a:p>
            <a:pPr marL="0" indent="0" algn="just">
              <a:buClrTx/>
              <a:buNone/>
            </a:pPr>
            <a:r>
              <a:rPr lang="cs-CZ" sz="2000" b="1" dirty="0" smtClean="0"/>
              <a:t>TABULKA  B</a:t>
            </a:r>
            <a:endParaRPr lang="cs-CZ" sz="1600" dirty="0" smtClean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požadavek na dotaci – jedná se o požadavek na úhradu nákladů souvisejících s reformou, na které nebyla poskytnuta dotace v prvním kole dotačního programu, max. do výše optimální výše dotace bez prioritního navýšení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celkové úvazky/lůžka – </a:t>
            </a:r>
            <a:r>
              <a:rPr lang="cs-CZ" sz="1800" u="sng" dirty="0" smtClean="0"/>
              <a:t>pouze</a:t>
            </a:r>
            <a:r>
              <a:rPr lang="cs-CZ" sz="1800" dirty="0" smtClean="0"/>
              <a:t> úvazky/lůžka související s reformou, </a:t>
            </a:r>
            <a:br>
              <a:rPr lang="cs-CZ" sz="1800" dirty="0" smtClean="0"/>
            </a:br>
            <a:r>
              <a:rPr lang="cs-CZ" sz="1800" dirty="0" smtClean="0"/>
              <a:t>na které </a:t>
            </a:r>
            <a:r>
              <a:rPr lang="cs-CZ" sz="1800" u="sng" dirty="0" smtClean="0"/>
              <a:t>nebyla poskytnuta dotace </a:t>
            </a:r>
            <a:r>
              <a:rPr lang="cs-CZ" sz="1800" dirty="0" smtClean="0"/>
              <a:t>v prvním kole dotačního programu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úvazky v přímé péči – vyplňují se pouze u určitých druhů služeb, platí totéž co u celkových úvazků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počet měsíců/dnů – zpravidla bude odpovídat celému roku, tj. </a:t>
            </a:r>
            <a:br>
              <a:rPr lang="cs-CZ" sz="1800" dirty="0" smtClean="0"/>
            </a:br>
            <a:r>
              <a:rPr lang="cs-CZ" sz="1800" dirty="0" smtClean="0"/>
              <a:t>12 měsíců (ambulantní, terénní forma služby), 365 dnů (pobytová forma služby)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marL="0" indent="0" algn="just">
              <a:buClrTx/>
              <a:buNone/>
            </a:pPr>
            <a:r>
              <a:rPr lang="cs-CZ" sz="2000" u="sng" dirty="0" smtClean="0"/>
              <a:t>Sociální služba – kapacita 10 lůžek (stejně platí i pro úvazky)</a:t>
            </a:r>
          </a:p>
          <a:p>
            <a:pPr algn="just">
              <a:buClrTx/>
              <a:buFont typeface="+mj-lt"/>
              <a:buAutoNum type="arabicPeriod"/>
            </a:pPr>
            <a:r>
              <a:rPr lang="cs-CZ" sz="2000" dirty="0" smtClean="0"/>
              <a:t>všechna lůžka v základní síti (poskytnuta dotace v prvním kole), všechna lůžka jsou využívána v souvislosti s reformou</a:t>
            </a:r>
          </a:p>
          <a:p>
            <a:pPr lvl="1" algn="just">
              <a:buClrTx/>
            </a:pPr>
            <a:r>
              <a:rPr lang="cs-CZ" sz="1600" dirty="0" smtClean="0"/>
              <a:t>vyplňuje se pouze tabulka A</a:t>
            </a:r>
          </a:p>
          <a:p>
            <a:pPr lvl="1" algn="just">
              <a:buClrTx/>
            </a:pPr>
            <a:r>
              <a:rPr lang="cs-CZ" sz="1600" dirty="0" smtClean="0"/>
              <a:t>požadavek na dotaci – odpovídá požadavku na prioritní navýšení 10 lůžek</a:t>
            </a:r>
          </a:p>
          <a:p>
            <a:pPr lvl="1" algn="just">
              <a:buClrTx/>
            </a:pPr>
            <a:r>
              <a:rPr lang="cs-CZ" sz="1600" dirty="0" smtClean="0"/>
              <a:t>lůžka – 10 </a:t>
            </a:r>
          </a:p>
          <a:p>
            <a:pPr algn="just">
              <a:buClrTx/>
              <a:buFont typeface="+mj-lt"/>
              <a:buAutoNum type="arabicPeriod"/>
            </a:pPr>
            <a:r>
              <a:rPr lang="cs-CZ" sz="2000" dirty="0" smtClean="0"/>
              <a:t>všechna lůžka v </a:t>
            </a:r>
            <a:r>
              <a:rPr lang="cs-CZ" sz="2000" dirty="0"/>
              <a:t>základní síti (poskytnuta dotace v prvním kole), 4 lůžka jsou využívána v </a:t>
            </a:r>
            <a:r>
              <a:rPr lang="cs-CZ" sz="2000" dirty="0" smtClean="0"/>
              <a:t>souvislosti </a:t>
            </a:r>
            <a:r>
              <a:rPr lang="cs-CZ" sz="2000" dirty="0"/>
              <a:t>s reformou</a:t>
            </a:r>
          </a:p>
          <a:p>
            <a:pPr lvl="1" algn="just">
              <a:buClrTx/>
            </a:pPr>
            <a:r>
              <a:rPr lang="cs-CZ" sz="1600" dirty="0" smtClean="0"/>
              <a:t>vyplňuje se pouze tabulka A</a:t>
            </a:r>
          </a:p>
          <a:p>
            <a:pPr lvl="1" algn="just">
              <a:buClrTx/>
            </a:pPr>
            <a:r>
              <a:rPr lang="cs-CZ" sz="1600" dirty="0" smtClean="0"/>
              <a:t>požadavek na dotaci – odpovídá požadavku na prioritní navýšení 4 lůžek</a:t>
            </a:r>
          </a:p>
          <a:p>
            <a:pPr lvl="1" algn="just">
              <a:buClrTx/>
            </a:pPr>
            <a:r>
              <a:rPr lang="cs-CZ" sz="1600" dirty="0" smtClean="0"/>
              <a:t>lůžka – 4 </a:t>
            </a:r>
          </a:p>
          <a:p>
            <a:pPr lvl="1" algn="just">
              <a:buClrTx/>
            </a:pPr>
            <a:r>
              <a:rPr lang="cs-CZ" sz="1600" dirty="0" smtClean="0"/>
              <a:t>v OK služby </a:t>
            </a:r>
          </a:p>
          <a:p>
            <a:pPr lvl="2" algn="just">
              <a:buClrTx/>
            </a:pPr>
            <a:r>
              <a:rPr lang="cs-CZ" sz="1600" dirty="0" smtClean="0"/>
              <a:t>v případě lůžek uvést do komentáře počet lůžek souvisejících </a:t>
            </a:r>
            <a:br>
              <a:rPr lang="cs-CZ" sz="1600" dirty="0" smtClean="0"/>
            </a:br>
            <a:r>
              <a:rPr lang="cs-CZ" sz="1600" dirty="0" smtClean="0"/>
              <a:t>s reformou – 4</a:t>
            </a:r>
          </a:p>
          <a:p>
            <a:pPr lvl="2" algn="just">
              <a:buClrTx/>
            </a:pPr>
            <a:r>
              <a:rPr lang="cs-CZ" sz="1600" dirty="0" smtClean="0"/>
              <a:t>v případě úvazků zadat přímo do personálního zajištění pouze úvazky související s reformou – tj. 4 úvazky</a:t>
            </a:r>
          </a:p>
          <a:p>
            <a:pPr marL="0" indent="0" algn="just">
              <a:buClrTx/>
              <a:buNone/>
            </a:pPr>
            <a:endParaRPr lang="cs-CZ" sz="2000" dirty="0"/>
          </a:p>
          <a:p>
            <a:pPr marL="0" indent="0" algn="just">
              <a:buClrTx/>
              <a:buNone/>
            </a:pPr>
            <a:endParaRPr lang="cs-CZ" sz="20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6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53267" y="908720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algn="just">
              <a:buClrTx/>
              <a:buFont typeface="+mj-lt"/>
              <a:buAutoNum type="arabicPeriod" startAt="3"/>
            </a:pPr>
            <a:r>
              <a:rPr lang="cs-CZ" sz="2000" dirty="0" smtClean="0"/>
              <a:t>všechna lůžka v rozvojové síti (neposkytnuta dotace v prvním kole), všechna lůžka jsou využívána v souvislosti s reformou</a:t>
            </a:r>
          </a:p>
          <a:p>
            <a:pPr lvl="1" algn="just">
              <a:buClrTx/>
            </a:pPr>
            <a:r>
              <a:rPr lang="cs-CZ" sz="1600" dirty="0"/>
              <a:t>Tabulka A</a:t>
            </a:r>
          </a:p>
          <a:p>
            <a:pPr lvl="2" algn="just">
              <a:buClrTx/>
            </a:pPr>
            <a:r>
              <a:rPr lang="cs-CZ" sz="1600" dirty="0"/>
              <a:t>požadavek na dotaci – odpovídá prioritnímu navýšení na </a:t>
            </a:r>
            <a:r>
              <a:rPr lang="cs-CZ" sz="1600" dirty="0" smtClean="0"/>
              <a:t>10 </a:t>
            </a:r>
            <a:r>
              <a:rPr lang="cs-CZ" sz="1600" dirty="0"/>
              <a:t>lůžek</a:t>
            </a:r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10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Tabulka B</a:t>
            </a:r>
          </a:p>
          <a:p>
            <a:pPr lvl="2" algn="just">
              <a:buClrTx/>
            </a:pPr>
            <a:r>
              <a:rPr lang="cs-CZ" sz="1600" dirty="0"/>
              <a:t>požadavek na dotaci – odpovídá požadavku na dotaci na </a:t>
            </a:r>
            <a:r>
              <a:rPr lang="cs-CZ" sz="1600" dirty="0" smtClean="0"/>
              <a:t>10 lůžek </a:t>
            </a:r>
            <a:r>
              <a:rPr lang="cs-CZ" sz="1600" dirty="0"/>
              <a:t>bez prioritního navýšení</a:t>
            </a:r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10 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v OK </a:t>
            </a:r>
            <a:r>
              <a:rPr lang="cs-CZ" sz="1600" dirty="0" smtClean="0"/>
              <a:t>služby 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požadavek na dotaci – součet požadavků tabulka A + tabulka B</a:t>
            </a:r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10</a:t>
            </a:r>
          </a:p>
          <a:p>
            <a:pPr lvl="1" algn="just">
              <a:buClrTx/>
            </a:pPr>
            <a:r>
              <a:rPr lang="cs-CZ" sz="1600" dirty="0" smtClean="0"/>
              <a:t>bude uzavřena smlouva na 10 lůžek</a:t>
            </a:r>
            <a:endParaRPr lang="cs-CZ" sz="1600" dirty="0"/>
          </a:p>
          <a:p>
            <a:pPr marL="0" indent="0" algn="just">
              <a:buClrTx/>
              <a:buNone/>
            </a:pPr>
            <a:endParaRPr lang="cs-CZ" sz="2000" dirty="0"/>
          </a:p>
          <a:p>
            <a:pPr marL="0" indent="0" algn="just">
              <a:buClrTx/>
              <a:buNone/>
            </a:pPr>
            <a:endParaRPr lang="cs-CZ" sz="20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2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algn="just">
              <a:buClrTx/>
              <a:buFont typeface="+mj-lt"/>
              <a:buAutoNum type="arabicPeriod" startAt="4"/>
            </a:pPr>
            <a:r>
              <a:rPr lang="cs-CZ" sz="2000" dirty="0" smtClean="0"/>
              <a:t>všechna lůžka v rozvojové </a:t>
            </a:r>
            <a:r>
              <a:rPr lang="cs-CZ" sz="2000" dirty="0"/>
              <a:t>síti </a:t>
            </a:r>
            <a:r>
              <a:rPr lang="cs-CZ" sz="2000" dirty="0" smtClean="0"/>
              <a:t>(neposkytnuta </a:t>
            </a:r>
            <a:r>
              <a:rPr lang="cs-CZ" sz="2000" dirty="0"/>
              <a:t>dotace v prvním kole), 4 lůžka jsou využívána v </a:t>
            </a:r>
            <a:r>
              <a:rPr lang="cs-CZ" sz="2000" dirty="0" smtClean="0"/>
              <a:t>souvislosti </a:t>
            </a:r>
            <a:r>
              <a:rPr lang="cs-CZ" sz="2000" dirty="0"/>
              <a:t>s reformou</a:t>
            </a:r>
          </a:p>
          <a:p>
            <a:pPr lvl="1" algn="just">
              <a:buClrTx/>
            </a:pPr>
            <a:r>
              <a:rPr lang="cs-CZ" sz="1600" dirty="0"/>
              <a:t>Tabulka A</a:t>
            </a:r>
          </a:p>
          <a:p>
            <a:pPr lvl="2" algn="just">
              <a:buClrTx/>
            </a:pPr>
            <a:r>
              <a:rPr lang="cs-CZ" sz="1600" dirty="0"/>
              <a:t>požadavek na dotaci – odpovídá prioritnímu navýšení na </a:t>
            </a:r>
            <a:r>
              <a:rPr lang="cs-CZ" sz="1600" dirty="0" smtClean="0"/>
              <a:t>4 lůžka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4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Tabulka B</a:t>
            </a:r>
          </a:p>
          <a:p>
            <a:pPr lvl="2" algn="just">
              <a:buClrTx/>
            </a:pPr>
            <a:r>
              <a:rPr lang="cs-CZ" sz="1600" dirty="0"/>
              <a:t>požadavek na dotaci – odpovídá požadavku na dotaci na </a:t>
            </a:r>
            <a:r>
              <a:rPr lang="cs-CZ" sz="1600" dirty="0" smtClean="0"/>
              <a:t>4 </a:t>
            </a:r>
            <a:r>
              <a:rPr lang="cs-CZ" sz="1600" dirty="0"/>
              <a:t>lůžka bez prioritního navýšení</a:t>
            </a:r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4 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v OK </a:t>
            </a:r>
            <a:r>
              <a:rPr lang="cs-CZ" sz="1600" dirty="0" smtClean="0"/>
              <a:t>služby 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požadavek na dotaci – součet požadavků tabulka A + tabulka B</a:t>
            </a:r>
          </a:p>
          <a:p>
            <a:pPr lvl="2" algn="just">
              <a:buClrTx/>
            </a:pPr>
            <a:r>
              <a:rPr lang="cs-CZ" sz="1600" dirty="0" smtClean="0"/>
              <a:t>v </a:t>
            </a:r>
            <a:r>
              <a:rPr lang="cs-CZ" sz="1600" dirty="0"/>
              <a:t>případě lůžek uvést do komentáře počet lůžek souvisejících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s </a:t>
            </a:r>
            <a:r>
              <a:rPr lang="cs-CZ" sz="1600" dirty="0"/>
              <a:t>reformou – 4</a:t>
            </a:r>
          </a:p>
          <a:p>
            <a:pPr lvl="2" algn="just">
              <a:buClrTx/>
            </a:pPr>
            <a:r>
              <a:rPr lang="cs-CZ" sz="1600" dirty="0"/>
              <a:t>v případě úvazků zadat přímo do personálního zajištění pouze úvazky související s reformou – tj. 4 úvazky</a:t>
            </a:r>
          </a:p>
          <a:p>
            <a:pPr lvl="1" algn="just">
              <a:buClrTx/>
            </a:pPr>
            <a:r>
              <a:rPr lang="cs-CZ" sz="1600" dirty="0"/>
              <a:t>bude uzavřena smlouva na 4 lůžka</a:t>
            </a:r>
          </a:p>
          <a:p>
            <a:pPr marL="0" indent="0" algn="just">
              <a:buClrTx/>
              <a:buNone/>
            </a:pPr>
            <a:endParaRPr lang="cs-CZ" sz="20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1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algn="just">
              <a:buClrTx/>
              <a:buFont typeface="+mj-lt"/>
              <a:buAutoNum type="arabicPeriod" startAt="5"/>
            </a:pPr>
            <a:r>
              <a:rPr lang="cs-CZ" sz="2000" dirty="0" smtClean="0"/>
              <a:t>6 lůžek v základní síti (poskytnuta dotace v prvním kole), 4 lůžka v rozvojové síti; všechna lůžka využívána v souvislosti s reformou</a:t>
            </a:r>
          </a:p>
          <a:p>
            <a:pPr lvl="1" algn="just">
              <a:buClrTx/>
            </a:pPr>
            <a:r>
              <a:rPr lang="cs-CZ" sz="1600" dirty="0" smtClean="0"/>
              <a:t>Tabulka A</a:t>
            </a:r>
          </a:p>
          <a:p>
            <a:pPr lvl="2" algn="just">
              <a:buClrTx/>
            </a:pPr>
            <a:r>
              <a:rPr lang="cs-CZ" sz="1600" dirty="0" smtClean="0"/>
              <a:t>požadavek na dotaci – odpovídá prioritnímu navýšení na 10 lůžek</a:t>
            </a:r>
          </a:p>
          <a:p>
            <a:pPr lvl="2" algn="just">
              <a:buClrTx/>
            </a:pPr>
            <a:r>
              <a:rPr lang="cs-CZ" sz="1600" dirty="0" smtClean="0"/>
              <a:t>lůžka – 10</a:t>
            </a:r>
          </a:p>
          <a:p>
            <a:pPr lvl="1" algn="just">
              <a:buClrTx/>
            </a:pPr>
            <a:r>
              <a:rPr lang="cs-CZ" sz="1600" dirty="0" smtClean="0"/>
              <a:t>Tabulka B</a:t>
            </a:r>
          </a:p>
          <a:p>
            <a:pPr lvl="2" algn="just">
              <a:buClrTx/>
            </a:pPr>
            <a:r>
              <a:rPr lang="cs-CZ" sz="1600" dirty="0" smtClean="0"/>
              <a:t>požadavek na dotaci – odpovídá požadavku na dotaci na 4 lůžka bez prioritního navýšení</a:t>
            </a:r>
          </a:p>
          <a:p>
            <a:pPr lvl="2" algn="just">
              <a:buClrTx/>
            </a:pPr>
            <a:r>
              <a:rPr lang="cs-CZ" sz="1600" dirty="0" smtClean="0"/>
              <a:t>lůžka – 4 </a:t>
            </a:r>
          </a:p>
          <a:p>
            <a:pPr lvl="1" algn="just">
              <a:buClrTx/>
            </a:pPr>
            <a:r>
              <a:rPr lang="cs-CZ" sz="1600" dirty="0" smtClean="0"/>
              <a:t>v OK služby </a:t>
            </a:r>
          </a:p>
          <a:p>
            <a:pPr lvl="2" algn="just">
              <a:buClrTx/>
            </a:pPr>
            <a:r>
              <a:rPr lang="cs-CZ" sz="1600" dirty="0" smtClean="0"/>
              <a:t>požadavek na dotaci – součet požadavků tabulka A + tabulka B</a:t>
            </a:r>
          </a:p>
          <a:p>
            <a:pPr lvl="2" algn="just">
              <a:buClrTx/>
            </a:pPr>
            <a:r>
              <a:rPr lang="cs-CZ" sz="1600" dirty="0" smtClean="0"/>
              <a:t>lůžka – 10 </a:t>
            </a:r>
          </a:p>
          <a:p>
            <a:pPr lvl="1" algn="just">
              <a:buClrTx/>
            </a:pPr>
            <a:r>
              <a:rPr lang="cs-CZ" sz="1600" dirty="0" smtClean="0"/>
              <a:t>ve smlouvě bude počet lůžek navýšen na 10</a:t>
            </a:r>
            <a:endParaRPr lang="cs-CZ" sz="1600" dirty="0"/>
          </a:p>
          <a:p>
            <a:pPr marL="0" indent="0" algn="just">
              <a:buClrTx/>
              <a:buNone/>
            </a:pPr>
            <a:endParaRPr lang="cs-CZ" sz="20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algn="just">
              <a:buClrTx/>
              <a:buFont typeface="+mj-lt"/>
              <a:buAutoNum type="arabicPeriod" startAt="6"/>
            </a:pPr>
            <a:endParaRPr lang="cs-CZ" sz="1800" dirty="0" smtClean="0"/>
          </a:p>
          <a:p>
            <a:pPr algn="just">
              <a:buClrTx/>
              <a:buFont typeface="+mj-lt"/>
              <a:buAutoNum type="arabicPeriod" startAt="6"/>
            </a:pPr>
            <a:r>
              <a:rPr lang="cs-CZ" sz="2000" dirty="0" smtClean="0"/>
              <a:t>6 lůžek v základní síti (poskytnuta dotace v prvním kole), 4 lůžka v rozvojové síti; 4 lůžka využívána v souvislosti s reformou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1800" dirty="0" smtClean="0"/>
              <a:t>v tomto případě je zásadní, zda lůžka využívaná v souvislosti s reformou spadají do základní či rozvojové sítě</a:t>
            </a:r>
          </a:p>
          <a:p>
            <a:pPr algn="just">
              <a:buClrTx/>
              <a:buFont typeface="+mj-lt"/>
              <a:buAutoNum type="alphaLcParenR"/>
            </a:pPr>
            <a:r>
              <a:rPr lang="cs-CZ" sz="1800" dirty="0" smtClean="0"/>
              <a:t>prioritní lůžka jsou pouze v základní síti</a:t>
            </a:r>
          </a:p>
          <a:p>
            <a:pPr lvl="1" algn="just">
              <a:buClrTx/>
            </a:pPr>
            <a:r>
              <a:rPr lang="cs-CZ" sz="1600" dirty="0" smtClean="0"/>
              <a:t>vyplňuje se pouze tabulka A</a:t>
            </a:r>
          </a:p>
          <a:p>
            <a:pPr lvl="1" algn="just">
              <a:buClrTx/>
            </a:pPr>
            <a:r>
              <a:rPr lang="cs-CZ" sz="1600" dirty="0" smtClean="0"/>
              <a:t>požadavek na dotaci – odpovídá prioritnímu navýšení na 4 lůžka</a:t>
            </a:r>
          </a:p>
          <a:p>
            <a:pPr lvl="1" algn="just">
              <a:buClrTx/>
            </a:pPr>
            <a:r>
              <a:rPr lang="cs-CZ" sz="1600" dirty="0" smtClean="0"/>
              <a:t>lůžka – 4</a:t>
            </a:r>
          </a:p>
          <a:p>
            <a:pPr lvl="1" algn="just">
              <a:buClrTx/>
            </a:pPr>
            <a:r>
              <a:rPr lang="cs-CZ" sz="1600" dirty="0"/>
              <a:t>v OK </a:t>
            </a:r>
            <a:r>
              <a:rPr lang="cs-CZ" sz="1600" dirty="0" smtClean="0"/>
              <a:t>služby 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v případě lůžek uvést do komentáře počet lůžek souvisejících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s </a:t>
            </a:r>
            <a:r>
              <a:rPr lang="cs-CZ" sz="1600" dirty="0"/>
              <a:t>reformou – 4</a:t>
            </a:r>
          </a:p>
          <a:p>
            <a:pPr lvl="2" algn="just">
              <a:buClrTx/>
            </a:pPr>
            <a:r>
              <a:rPr lang="cs-CZ" sz="1600" dirty="0"/>
              <a:t>v případě úvazků zadat přímo do personálního zajištění pouze úvazky související s reformou – tj. 4 úvazky</a:t>
            </a:r>
          </a:p>
          <a:p>
            <a:pPr lvl="1" algn="just">
              <a:buClrTx/>
            </a:pPr>
            <a:endParaRPr lang="cs-CZ" sz="1600" dirty="0" smtClean="0"/>
          </a:p>
          <a:p>
            <a:pPr lvl="1" algn="just">
              <a:buClrTx/>
            </a:pPr>
            <a:endParaRPr lang="cs-CZ" sz="1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1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algn="just">
              <a:buClrTx/>
              <a:buFont typeface="+mj-lt"/>
              <a:buAutoNum type="alphaLcParenR" startAt="2"/>
            </a:pPr>
            <a:r>
              <a:rPr lang="cs-CZ" sz="1800" dirty="0" smtClean="0"/>
              <a:t>prioritní lůžka jsou pouze v rozvojové síti</a:t>
            </a:r>
          </a:p>
          <a:p>
            <a:pPr lvl="1" algn="just">
              <a:buClrTx/>
            </a:pPr>
            <a:r>
              <a:rPr lang="cs-CZ" sz="1600" dirty="0"/>
              <a:t>Tabulka A</a:t>
            </a:r>
          </a:p>
          <a:p>
            <a:pPr lvl="2" algn="just">
              <a:buClrTx/>
            </a:pPr>
            <a:r>
              <a:rPr lang="cs-CZ" sz="1600" dirty="0"/>
              <a:t>požadavek na dotaci – odpovídá prioritnímu navýšení na </a:t>
            </a:r>
            <a:r>
              <a:rPr lang="cs-CZ" sz="1600" dirty="0" smtClean="0"/>
              <a:t>4 lůžka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4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Tabulka B</a:t>
            </a:r>
          </a:p>
          <a:p>
            <a:pPr lvl="2" algn="just">
              <a:buClrTx/>
            </a:pPr>
            <a:r>
              <a:rPr lang="cs-CZ" sz="1600" dirty="0"/>
              <a:t>požadavek na dotaci – odpovídá požadavku na dotaci na 4 lůžka bez prioritního navýšení</a:t>
            </a:r>
          </a:p>
          <a:p>
            <a:pPr lvl="2" algn="just">
              <a:buClrTx/>
            </a:pPr>
            <a:r>
              <a:rPr lang="cs-CZ" sz="1600" dirty="0"/>
              <a:t>lůžka – 4 </a:t>
            </a:r>
          </a:p>
          <a:p>
            <a:pPr lvl="1" algn="just">
              <a:buClrTx/>
            </a:pPr>
            <a:r>
              <a:rPr lang="cs-CZ" sz="1600" dirty="0"/>
              <a:t>v OK </a:t>
            </a:r>
            <a:r>
              <a:rPr lang="cs-CZ" sz="1600" dirty="0" smtClean="0"/>
              <a:t>služby 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požadavek na dotaci – součet požadavků tabulka A + tabulka B</a:t>
            </a:r>
          </a:p>
          <a:p>
            <a:pPr lvl="2" algn="just">
              <a:buClrTx/>
            </a:pPr>
            <a:r>
              <a:rPr lang="cs-CZ" sz="1600" dirty="0" smtClean="0"/>
              <a:t>v </a:t>
            </a:r>
            <a:r>
              <a:rPr lang="cs-CZ" sz="1600" dirty="0"/>
              <a:t>případě lůžek uvést do komentáře počet lůžek souvisejících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s </a:t>
            </a:r>
            <a:r>
              <a:rPr lang="cs-CZ" sz="1600" dirty="0"/>
              <a:t>reformou – 4</a:t>
            </a:r>
          </a:p>
          <a:p>
            <a:pPr lvl="2" algn="just">
              <a:buClrTx/>
            </a:pPr>
            <a:r>
              <a:rPr lang="cs-CZ" sz="1600" dirty="0"/>
              <a:t>v případě úvazků zadat přímo do personálního zajištění pouze úvazky související s reformou – tj. 4 úvazky</a:t>
            </a:r>
          </a:p>
          <a:p>
            <a:pPr lvl="1" algn="just">
              <a:buClrTx/>
            </a:pPr>
            <a:r>
              <a:rPr lang="cs-CZ" sz="1600" dirty="0" smtClean="0"/>
              <a:t>ve smlouvě bude navýšen počet lůžek na 10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100" y="966738"/>
            <a:ext cx="7848872" cy="5774630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d</a:t>
            </a:r>
            <a:r>
              <a:rPr lang="cs-CZ" sz="2000" dirty="0" smtClean="0"/>
              <a:t>okumenty </a:t>
            </a:r>
            <a:r>
              <a:rPr lang="cs-CZ" sz="2000" dirty="0"/>
              <a:t>Vyhlášení dotačního </a:t>
            </a:r>
            <a:r>
              <a:rPr lang="cs-CZ" sz="2000" dirty="0" smtClean="0"/>
              <a:t>programu, </a:t>
            </a:r>
            <a:r>
              <a:rPr lang="cs-CZ" sz="2000" dirty="0"/>
              <a:t>Metodika PK pro rok </a:t>
            </a:r>
            <a:r>
              <a:rPr lang="cs-CZ" sz="2000" dirty="0" smtClean="0"/>
              <a:t>2021, </a:t>
            </a:r>
            <a:r>
              <a:rPr lang="cs-CZ" sz="2000" dirty="0"/>
              <a:t>Zásady k poskytování VP pro rok </a:t>
            </a:r>
            <a:r>
              <a:rPr lang="cs-CZ" sz="2000" dirty="0" smtClean="0"/>
              <a:t>2021 </a:t>
            </a:r>
            <a:r>
              <a:rPr lang="cs-CZ" sz="2000" dirty="0"/>
              <a:t>na: www.plzensky-kraj.cz (sociální věci → financování soc. služeb → vyhlášení dotačního </a:t>
            </a:r>
            <a:r>
              <a:rPr lang="cs-CZ" sz="2000" dirty="0" smtClean="0"/>
              <a:t>programu)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t</a:t>
            </a:r>
            <a:r>
              <a:rPr lang="cs-CZ" sz="2000" dirty="0" smtClean="0"/>
              <a:t>ermín </a:t>
            </a:r>
            <a:r>
              <a:rPr lang="cs-CZ" sz="2000" dirty="0"/>
              <a:t>pro podání žádosti je </a:t>
            </a:r>
            <a:r>
              <a:rPr lang="cs-CZ" sz="2000" b="1" u="sng" dirty="0" smtClean="0"/>
              <a:t>26. 4. </a:t>
            </a:r>
            <a:r>
              <a:rPr lang="cs-CZ" sz="2000" b="1" u="sng" dirty="0"/>
              <a:t>- </a:t>
            </a:r>
            <a:r>
              <a:rPr lang="cs-CZ" sz="2000" b="1" u="sng" dirty="0" smtClean="0"/>
              <a:t>24. 5. 2021</a:t>
            </a:r>
            <a:endParaRPr lang="cs-CZ" sz="2000" b="1" u="sng" dirty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ž</a:t>
            </a:r>
            <a:r>
              <a:rPr lang="cs-CZ" sz="2000" dirty="0" smtClean="0"/>
              <a:t>ádost </a:t>
            </a:r>
            <a:r>
              <a:rPr lang="cs-CZ" sz="2000" dirty="0"/>
              <a:t>je podávána prostřednictvím internetové </a:t>
            </a:r>
            <a:r>
              <a:rPr lang="cs-CZ" sz="2000" b="1" dirty="0"/>
              <a:t>aplikace OK služby</a:t>
            </a:r>
            <a:r>
              <a:rPr lang="cs-CZ" sz="2000" dirty="0"/>
              <a:t> dostupné </a:t>
            </a:r>
            <a:r>
              <a:rPr lang="cs-CZ" sz="2000" dirty="0" smtClean="0"/>
              <a:t>na portálu MPSV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žádost </a:t>
            </a:r>
            <a:r>
              <a:rPr lang="cs-CZ" sz="2000" dirty="0"/>
              <a:t>je </a:t>
            </a:r>
            <a:r>
              <a:rPr lang="cs-CZ" sz="2000" dirty="0" smtClean="0"/>
              <a:t>nutné podepsat uznávaným </a:t>
            </a:r>
            <a:r>
              <a:rPr lang="cs-CZ" sz="2000" dirty="0"/>
              <a:t>elektronickým </a:t>
            </a:r>
            <a:r>
              <a:rPr lang="cs-CZ" sz="2000" dirty="0" smtClean="0"/>
              <a:t>podpisem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b="1" dirty="0" smtClean="0">
                <a:cs typeface="Calibri" panose="020F0502020204030204" pitchFamily="34" charset="0"/>
              </a:rPr>
              <a:t>!!! POZOR !!! při </a:t>
            </a:r>
            <a:r>
              <a:rPr lang="cs-CZ" sz="2000" b="1" dirty="0">
                <a:cs typeface="Calibri" panose="020F0502020204030204" pitchFamily="34" charset="0"/>
              </a:rPr>
              <a:t>aplikačním podání žádosti</a:t>
            </a:r>
            <a:r>
              <a:rPr lang="cs-CZ" sz="2000" dirty="0">
                <a:cs typeface="Calibri" panose="020F0502020204030204" pitchFamily="34" charset="0"/>
              </a:rPr>
              <a:t> (není dostačující žádost </a:t>
            </a:r>
            <a:r>
              <a:rPr lang="cs-CZ" sz="2000" dirty="0" smtClean="0">
                <a:cs typeface="Calibri" panose="020F0502020204030204" pitchFamily="34" charset="0"/>
              </a:rPr>
              <a:t>„UZAMKNOUT“, je nutné žádost „PODAT“)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o</a:t>
            </a:r>
            <a:r>
              <a:rPr lang="cs-CZ" sz="2000" dirty="0" smtClean="0"/>
              <a:t>bjem </a:t>
            </a:r>
            <a:r>
              <a:rPr lang="cs-CZ" sz="2000" dirty="0"/>
              <a:t>finančních prostředků – </a:t>
            </a:r>
            <a:r>
              <a:rPr lang="cs-CZ" sz="2000" b="1" dirty="0"/>
              <a:t>32.196.594 </a:t>
            </a:r>
            <a:r>
              <a:rPr lang="cs-CZ" sz="2000" b="1" dirty="0" smtClean="0"/>
              <a:t>Kč</a:t>
            </a:r>
            <a:endParaRPr lang="cs-CZ" sz="2000" b="1" dirty="0"/>
          </a:p>
          <a:p>
            <a:pPr>
              <a:buFont typeface="Wingdings" pitchFamily="2" charset="2"/>
              <a:buChar char="Ø"/>
            </a:pP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A12A8"/>
                </a:solidFill>
              </a:rPr>
              <a:t>Rámec pro podání žádosti o dotaci</a:t>
            </a:r>
          </a:p>
        </p:txBody>
      </p:sp>
    </p:spTree>
    <p:extLst>
      <p:ext uri="{BB962C8B-B14F-4D97-AF65-F5344CB8AC3E}">
        <p14:creationId xmlns:p14="http://schemas.microsoft.com/office/powerpoint/2010/main" val="13930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000" b="1" dirty="0" smtClean="0"/>
              <a:t>PŘÍKLADY VYPLNĚNÍ FORMULÁŘE</a:t>
            </a:r>
          </a:p>
          <a:p>
            <a:pPr marL="342900" indent="-342900" algn="just">
              <a:buClrTx/>
              <a:buFont typeface="+mj-lt"/>
              <a:buAutoNum type="alphaLcParenR" startAt="3"/>
            </a:pPr>
            <a:r>
              <a:rPr lang="cs-CZ" sz="1800" dirty="0" smtClean="0"/>
              <a:t>prioritní lůžka jsou částečně v základní a částečně v rozvojové síti </a:t>
            </a:r>
            <a:br>
              <a:rPr lang="cs-CZ" sz="1800" dirty="0" smtClean="0"/>
            </a:br>
            <a:r>
              <a:rPr lang="cs-CZ" sz="1800" dirty="0" smtClean="0"/>
              <a:t>(např. 2 ZS, 2 RS)</a:t>
            </a:r>
            <a:endParaRPr lang="cs-CZ" sz="1600" dirty="0" smtClean="0"/>
          </a:p>
          <a:p>
            <a:pPr lvl="1" algn="just">
              <a:buClrTx/>
            </a:pPr>
            <a:r>
              <a:rPr lang="cs-CZ" sz="1600" dirty="0" smtClean="0"/>
              <a:t>Tabulka </a:t>
            </a:r>
            <a:r>
              <a:rPr lang="cs-CZ" sz="1600" dirty="0"/>
              <a:t>A</a:t>
            </a:r>
          </a:p>
          <a:p>
            <a:pPr lvl="2" algn="just">
              <a:buClrTx/>
            </a:pPr>
            <a:r>
              <a:rPr lang="cs-CZ" sz="1600" dirty="0"/>
              <a:t>požadavek na dotaci – odpovídá prioritnímu navýšení na </a:t>
            </a:r>
            <a:r>
              <a:rPr lang="cs-CZ" sz="1600" dirty="0" smtClean="0"/>
              <a:t>4 lůžka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4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Tabulka B</a:t>
            </a:r>
          </a:p>
          <a:p>
            <a:pPr lvl="2" algn="just">
              <a:buClrTx/>
            </a:pPr>
            <a:r>
              <a:rPr lang="cs-CZ" sz="1600" dirty="0"/>
              <a:t>požadavek na dotaci – odpovídá požadavku na dotaci na </a:t>
            </a:r>
            <a:r>
              <a:rPr lang="cs-CZ" sz="1600" dirty="0" smtClean="0"/>
              <a:t>2 </a:t>
            </a:r>
            <a:r>
              <a:rPr lang="cs-CZ" sz="1600" dirty="0"/>
              <a:t>lůžka bez prioritního navýšení</a:t>
            </a:r>
          </a:p>
          <a:p>
            <a:pPr lvl="2" algn="just">
              <a:buClrTx/>
            </a:pPr>
            <a:r>
              <a:rPr lang="cs-CZ" sz="1600" dirty="0"/>
              <a:t>lůžka – </a:t>
            </a:r>
            <a:r>
              <a:rPr lang="cs-CZ" sz="1600" dirty="0" smtClean="0"/>
              <a:t>2</a:t>
            </a:r>
            <a:endParaRPr lang="cs-CZ" sz="1600" dirty="0"/>
          </a:p>
          <a:p>
            <a:pPr lvl="1" algn="just">
              <a:buClrTx/>
            </a:pPr>
            <a:r>
              <a:rPr lang="cs-CZ" sz="1600" dirty="0"/>
              <a:t>v OK </a:t>
            </a:r>
            <a:r>
              <a:rPr lang="cs-CZ" sz="1600" dirty="0" smtClean="0"/>
              <a:t>služby </a:t>
            </a:r>
            <a:endParaRPr lang="cs-CZ" sz="1600" dirty="0"/>
          </a:p>
          <a:p>
            <a:pPr lvl="2" algn="just">
              <a:buClrTx/>
            </a:pPr>
            <a:r>
              <a:rPr lang="cs-CZ" sz="1600" dirty="0"/>
              <a:t>požadavek na dotaci – součet požadavků tabulka A + tabulka B</a:t>
            </a:r>
          </a:p>
          <a:p>
            <a:pPr lvl="2" algn="just">
              <a:buClrTx/>
            </a:pPr>
            <a:r>
              <a:rPr lang="cs-CZ" sz="1600" dirty="0"/>
              <a:t>v případě lůžek uvést do komentáře počet lůžek souvisejících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s </a:t>
            </a:r>
            <a:r>
              <a:rPr lang="cs-CZ" sz="1600" dirty="0"/>
              <a:t>reformou – 4</a:t>
            </a:r>
          </a:p>
          <a:p>
            <a:pPr lvl="2" algn="just">
              <a:buClrTx/>
            </a:pPr>
            <a:r>
              <a:rPr lang="cs-CZ" sz="1600" dirty="0"/>
              <a:t>v případě úvazků zadat přímo do personálního zajištění pouze úvazky související s reformou – tj. 4 úvazky</a:t>
            </a:r>
          </a:p>
          <a:p>
            <a:pPr lvl="1" algn="just">
              <a:buClrTx/>
            </a:pPr>
            <a:r>
              <a:rPr lang="cs-CZ" sz="1600" dirty="0" smtClean="0"/>
              <a:t>ve smlouvě bude navýšen počet lůžek na 8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1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 algn="just">
              <a:buClrTx/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mohou nastat i jiné </a:t>
            </a:r>
            <a:r>
              <a:rPr lang="cs-CZ" sz="2000" dirty="0" smtClean="0"/>
              <a:t>případy, </a:t>
            </a:r>
            <a:r>
              <a:rPr lang="cs-CZ" sz="2000" dirty="0" smtClean="0"/>
              <a:t>např. v prvním kole žádáno pouze na část úvazků/lůžek uvedených v základní síti, přičemž služba bude uvedena pouze v základní síti nebo v základní i rozvojové síti apod. – v takovém případě bude řešeno individuálně (kontakty viz závěrečný list prezentace)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v případě služeb, které jsou zároveň financovány i v rámci jiných projektů (MAS, CDZ apod.), na které je vydáno zvláštní pověření výkonem </a:t>
            </a:r>
            <a:r>
              <a:rPr lang="cs-CZ" sz="2000" dirty="0" smtClean="0"/>
              <a:t>SOHZ, </a:t>
            </a:r>
            <a:r>
              <a:rPr lang="cs-CZ" sz="2000" dirty="0" smtClean="0"/>
              <a:t>je nutné myslet na to, že o dotaci nelze žádat na lůžka/úvazky uvedené v těchto pověřeních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267" y="188640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Údaje o sociální službě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2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31207" y="188640"/>
            <a:ext cx="7886700" cy="648072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solidFill>
                  <a:srgbClr val="0A12A8"/>
                </a:solidFill>
              </a:rPr>
              <a:t>Finanční </a:t>
            </a:r>
            <a:r>
              <a:rPr lang="cs-CZ" sz="3200" dirty="0">
                <a:solidFill>
                  <a:srgbClr val="0A12A8"/>
                </a:solidFill>
              </a:rPr>
              <a:t>prostředky z veřejných </a:t>
            </a:r>
            <a:r>
              <a:rPr lang="cs-CZ" sz="3200" dirty="0" smtClean="0">
                <a:solidFill>
                  <a:srgbClr val="0A12A8"/>
                </a:solidFill>
              </a:rPr>
              <a:t>zdrojů</a:t>
            </a:r>
            <a:endParaRPr lang="cs-CZ" sz="3200" dirty="0">
              <a:solidFill>
                <a:srgbClr val="0A12A8"/>
              </a:solidFill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631208" y="980728"/>
          <a:ext cx="7886699" cy="4493791"/>
        </p:xfrm>
        <a:graphic>
          <a:graphicData uri="http://schemas.openxmlformats.org/drawingml/2006/table">
            <a:tbl>
              <a:tblPr/>
              <a:tblGrid>
                <a:gridCol w="3637599">
                  <a:extLst>
                    <a:ext uri="{9D8B030D-6E8A-4147-A177-3AD203B41FA5}">
                      <a16:colId xmlns:a16="http://schemas.microsoft.com/office/drawing/2014/main" val="1347914261"/>
                    </a:ext>
                  </a:extLst>
                </a:gridCol>
                <a:gridCol w="1275358">
                  <a:extLst>
                    <a:ext uri="{9D8B030D-6E8A-4147-A177-3AD203B41FA5}">
                      <a16:colId xmlns:a16="http://schemas.microsoft.com/office/drawing/2014/main" val="3901029142"/>
                    </a:ext>
                  </a:extLst>
                </a:gridCol>
                <a:gridCol w="1926650">
                  <a:extLst>
                    <a:ext uri="{9D8B030D-6E8A-4147-A177-3AD203B41FA5}">
                      <a16:colId xmlns:a16="http://schemas.microsoft.com/office/drawing/2014/main" val="632895266"/>
                    </a:ext>
                  </a:extLst>
                </a:gridCol>
                <a:gridCol w="1047092">
                  <a:extLst>
                    <a:ext uri="{9D8B030D-6E8A-4147-A177-3AD203B41FA5}">
                      <a16:colId xmlns:a16="http://schemas.microsoft.com/office/drawing/2014/main" val="3128943508"/>
                    </a:ext>
                  </a:extLst>
                </a:gridCol>
              </a:tblGrid>
              <a:tr h="2195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Finanční prostředky z veřejných zdrojů</a:t>
                      </a:r>
                    </a:p>
                  </a:txBody>
                  <a:tcPr marL="6286" marR="6286" marT="6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082432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Název organizace: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573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341038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IČO organizace: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573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773635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Druh sociální služby: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573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468346"/>
                  </a:ext>
                </a:extLst>
              </a:tr>
              <a:tr h="19603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Identifikátor sociální služby: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573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930542"/>
                  </a:ext>
                </a:extLst>
              </a:tr>
              <a:tr h="16466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316327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Veřejné zdroje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Výše dotace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Komentář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336273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Požadavek na dotaci - reforma psychiatrické péče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560226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Dotace krajů ze zdrojů MPSV/Dotace MPSV - I.kolo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646258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Dotace z Individuálního projektu Plzeňského kraje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644251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Příspěvky od Úřadu práce (ne příspěvek na péči)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833332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Příspěvek zřizovatele - kraje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458129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Příspěvek zřizovatele - obce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376103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Další dotace od krajů (celkem)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43776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Další dotace od obcí (celkem)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791527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Dotace ze strukturálních fondů EU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885597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Jiné veřejné zdroje (v komentáři podrobně specifikujte)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434091"/>
                  </a:ext>
                </a:extLst>
              </a:tr>
              <a:tr h="188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Finanční prostředky z veřejných zdrojů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286" marR="11314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05276"/>
                  </a:ext>
                </a:extLst>
              </a:tr>
              <a:tr h="196030"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6286" marT="6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113146" marT="6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6286" marT="6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6" marR="6286" marT="6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226752"/>
                  </a:ext>
                </a:extLst>
              </a:tr>
              <a:tr h="19603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Vyrovnávací platba stanovená v Pověření SOHZ</a:t>
                      </a:r>
                    </a:p>
                  </a:txBody>
                  <a:tcPr marL="6286" marR="6286" marT="6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86" marR="6286" marT="62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0644777"/>
                  </a:ext>
                </a:extLst>
              </a:tr>
              <a:tr h="17251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48928"/>
                  </a:ext>
                </a:extLst>
              </a:tr>
              <a:tr h="196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Rozdíl vyrovnávací platby a finančních prostředků z veřejných zdrojů</a:t>
                      </a:r>
                    </a:p>
                  </a:txBody>
                  <a:tcPr marL="6286" marR="6286" marT="62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6286" marR="6286" marT="62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396558"/>
                  </a:ext>
                </a:extLst>
              </a:tr>
              <a:tr h="156824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585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45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31207" y="188640"/>
            <a:ext cx="7886700" cy="648072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solidFill>
                  <a:srgbClr val="0A12A8"/>
                </a:solidFill>
              </a:rPr>
              <a:t>Finanční </a:t>
            </a:r>
            <a:r>
              <a:rPr lang="cs-CZ" sz="3200" dirty="0">
                <a:solidFill>
                  <a:srgbClr val="0A12A8"/>
                </a:solidFill>
              </a:rPr>
              <a:t>prostředky z veřejných </a:t>
            </a:r>
            <a:r>
              <a:rPr lang="cs-CZ" sz="3200" dirty="0" smtClean="0">
                <a:solidFill>
                  <a:srgbClr val="0A12A8"/>
                </a:solidFill>
              </a:rPr>
              <a:t>zdrojů</a:t>
            </a:r>
            <a:endParaRPr lang="cs-CZ" sz="3200" dirty="0">
              <a:solidFill>
                <a:srgbClr val="0A12A8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1207" y="1052736"/>
            <a:ext cx="7886700" cy="5112568"/>
          </a:xfrm>
        </p:spPr>
        <p:txBody>
          <a:bodyPr>
            <a:normAutofit fontScale="92500"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vyplňují se všechny finanční prostředky z veřejných zdrojů </a:t>
            </a:r>
            <a:r>
              <a:rPr lang="cs-CZ" sz="2000" dirty="0" smtClean="0"/>
              <a:t>poskytnuté </a:t>
            </a:r>
            <a:r>
              <a:rPr lang="cs-CZ" sz="2000" dirty="0" smtClean="0"/>
              <a:t>na rok 2021 v rámci Pověření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jedná se nejen o finanční prostředky, které již byly poskytovateli zaslány, ale i o finanční prostředky, jejichž poskytnutí již bylo schváleno, popř. předpokládané veřejné zdroje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požadavek na dotaci – reforma psychiatrické péče – požadavek musí odpovídat požadavku v aplikaci OK služby a musí být shodný s požadavkem uvedeným v příloze žádosti „Údaje o sociální službě“ – součet požadavků tabulka A </a:t>
            </a:r>
            <a:r>
              <a:rPr lang="cs-CZ" sz="2000" dirty="0"/>
              <a:t>+</a:t>
            </a:r>
            <a:r>
              <a:rPr lang="cs-CZ" sz="2000" dirty="0" smtClean="0"/>
              <a:t> tabulka B (je-li žádáno v obou oblastech)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dotace krajů ze zdrojů MPSV – I. kolo – POZOR – změna výší dotace – jednání Zastupitelstva Plzeňského kraje 19. 4. 2021 – do formuláře vypisovat případnou novou výši dotace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100" dirty="0" smtClean="0"/>
              <a:t>neuvádět </a:t>
            </a:r>
            <a:r>
              <a:rPr lang="cs-CZ" sz="2100" dirty="0"/>
              <a:t>předpokládané výnosy související s poskytováním zdravotní </a:t>
            </a:r>
            <a:r>
              <a:rPr lang="cs-CZ" sz="2100" dirty="0" smtClean="0"/>
              <a:t>péče</a:t>
            </a:r>
            <a:endParaRPr lang="cs-CZ" sz="2100" dirty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100" dirty="0" smtClean="0"/>
              <a:t>pečovatelská </a:t>
            </a:r>
            <a:r>
              <a:rPr lang="cs-CZ" sz="2100" dirty="0"/>
              <a:t>služba financovaná z rozpočtu obce </a:t>
            </a:r>
            <a:r>
              <a:rPr lang="cs-CZ" sz="2100" dirty="0" smtClean="0"/>
              <a:t>– prostředky </a:t>
            </a:r>
            <a:r>
              <a:rPr lang="cs-CZ" sz="2100" dirty="0"/>
              <a:t>z rozpočtu obce uvést do položky „Jiné“ </a:t>
            </a:r>
            <a:r>
              <a:rPr lang="cs-CZ" sz="2100" dirty="0" smtClean="0"/>
              <a:t>– do komentáře uvést „Vlastní </a:t>
            </a:r>
            <a:r>
              <a:rPr lang="cs-CZ" sz="2100" dirty="0"/>
              <a:t>zdroje obce</a:t>
            </a:r>
            <a:r>
              <a:rPr lang="cs-CZ" sz="2100" dirty="0" smtClean="0"/>
              <a:t>“</a:t>
            </a:r>
            <a:endParaRPr lang="cs-CZ" sz="2100" dirty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80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751512"/>
          </a:xfrm>
        </p:spPr>
        <p:txBody>
          <a:bodyPr>
            <a:normAutofit/>
          </a:bodyPr>
          <a:lstStyle/>
          <a:p>
            <a:pPr marL="393192" lvl="1" indent="0" algn="just">
              <a:buNone/>
            </a:pP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lnSpc>
                <a:spcPct val="80000"/>
              </a:lnSpc>
              <a:buClrTx/>
              <a:buNone/>
            </a:pPr>
            <a:r>
              <a:rPr lang="cs-CZ" sz="2000" dirty="0" smtClean="0"/>
              <a:t>Žádost o vydání Pověření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 smtClean="0"/>
              <a:t>žádost je podávána pouze v případě, že poskytovatel nemá na danou službu Pověření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 smtClean="0"/>
              <a:t>žádost se podává na každou </a:t>
            </a:r>
            <a:r>
              <a:rPr lang="cs-CZ" sz="1600" dirty="0"/>
              <a:t>službu zvlášť; vybrat list dle druhu služby</a:t>
            </a:r>
            <a:endParaRPr lang="cs-CZ" sz="1600" dirty="0" smtClean="0"/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 smtClean="0"/>
              <a:t>počet lůžek/úvazků nesmí být vyšší než v Krajské síti sociálních služeb v Plzeňském kraji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 smtClean="0"/>
              <a:t>pokud již bylo vydáno na danou službu Pověření, např. v rámci projektů MAS, CDZ apod., je nutné toto zohlednit </a:t>
            </a:r>
            <a:r>
              <a:rPr lang="cs-CZ" sz="1600" dirty="0"/>
              <a:t>– počet </a:t>
            </a:r>
            <a:r>
              <a:rPr lang="cs-CZ" sz="1600" dirty="0" smtClean="0"/>
              <a:t>lůžek/úvazků musí být v součtu za všechna pověření nižší nebo </a:t>
            </a:r>
            <a:r>
              <a:rPr lang="cs-CZ" sz="1600" dirty="0" smtClean="0"/>
              <a:t>roven </a:t>
            </a:r>
            <a:r>
              <a:rPr lang="cs-CZ" sz="1600" dirty="0" smtClean="0"/>
              <a:t>počtu </a:t>
            </a:r>
            <a:r>
              <a:rPr lang="cs-CZ" sz="1600" dirty="0"/>
              <a:t>lůžek/úvazků </a:t>
            </a:r>
            <a:r>
              <a:rPr lang="cs-CZ" sz="1600" dirty="0" smtClean="0"/>
              <a:t>uvedených v Krajské síti sociálních služeb</a:t>
            </a: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cs-CZ" sz="1600" dirty="0" smtClean="0"/>
          </a:p>
          <a:p>
            <a:pPr marL="0" indent="0" algn="just">
              <a:lnSpc>
                <a:spcPct val="80000"/>
              </a:lnSpc>
              <a:buClrTx/>
              <a:buNone/>
            </a:pPr>
            <a:r>
              <a:rPr lang="cs-CZ" sz="2000" dirty="0" smtClean="0"/>
              <a:t>Žádost o změnu údajů v Pověření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/>
              <a:t>žádost je podávána v případě, že vydané Pověření nezahrnuje lůžka/úvazky související s reformou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/>
              <a:t>žádost se podává na každou službu zvlášť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1600" dirty="0"/>
              <a:t>na základě změny údajů bude automaticky přepočtena vyrovnávací platba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Clr>
                <a:schemeClr val="tx1">
                  <a:lumMod val="65000"/>
                  <a:lumOff val="35000"/>
                </a:schemeClr>
              </a:buClr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Clr>
                <a:schemeClr val="tx1">
                  <a:lumMod val="65000"/>
                  <a:lumOff val="35000"/>
                </a:schemeClr>
              </a:buClr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Clr>
                <a:schemeClr val="tx1">
                  <a:lumMod val="65000"/>
                  <a:lumOff val="35000"/>
                </a:schemeClr>
              </a:buClr>
            </a:pP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66928" indent="-457200" algn="just">
              <a:buFont typeface="+mj-lt"/>
              <a:buAutoNum type="arabicPeriod"/>
            </a:pP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0A12A8"/>
                </a:solidFill>
              </a:rPr>
              <a:t>Žádost o vydání </a:t>
            </a:r>
            <a:r>
              <a:rPr lang="cs-CZ" sz="2800" dirty="0" smtClean="0">
                <a:solidFill>
                  <a:srgbClr val="0A12A8"/>
                </a:solidFill>
              </a:rPr>
              <a:t>Pověření</a:t>
            </a:r>
            <a:br>
              <a:rPr lang="cs-CZ" sz="2800" dirty="0" smtClean="0">
                <a:solidFill>
                  <a:srgbClr val="0A12A8"/>
                </a:solidFill>
              </a:rPr>
            </a:br>
            <a:r>
              <a:rPr lang="cs-CZ" sz="2800" dirty="0" smtClean="0">
                <a:solidFill>
                  <a:srgbClr val="0A12A8"/>
                </a:solidFill>
              </a:rPr>
              <a:t>Žádost o změnu údajů v Pověření</a:t>
            </a:r>
            <a:endParaRPr lang="cs-CZ" sz="2800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064896" cy="5472608"/>
          </a:xfrm>
        </p:spPr>
        <p:txBody>
          <a:bodyPr>
            <a:normAutofit/>
          </a:bodyPr>
          <a:lstStyle/>
          <a:p>
            <a:pPr marL="393192" lvl="1" indent="0" algn="just">
              <a:buNone/>
            </a:pP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žádost je podávána v případě, že se údaje o poskytované sociální službě nemění, ale stanovená vyrovnávací platba není vzhledem k nákladům souvisejícím s reformou dostačující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žádost je nutné odůvodnit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nelze žádat o navýšení pouze z důvodu možnosti čerpání dalších finančních prostředků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pokud poskytovatel žádá o navýšení vyrovnávací platby z jiných </a:t>
            </a:r>
            <a:r>
              <a:rPr lang="cs-CZ" sz="2000" dirty="0" smtClean="0"/>
              <a:t>důvodů </a:t>
            </a:r>
            <a:r>
              <a:rPr lang="cs-CZ" sz="2000" dirty="0" smtClean="0"/>
              <a:t>než z důvodu vyšších nákladů souvisejících s reformou, musí použít jiný formulář</a:t>
            </a:r>
          </a:p>
          <a:p>
            <a:pPr algn="just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720080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0A12A8"/>
                </a:solidFill>
              </a:rPr>
              <a:t>Žádost o </a:t>
            </a:r>
            <a:r>
              <a:rPr lang="cs-CZ" sz="3200" dirty="0" smtClean="0">
                <a:solidFill>
                  <a:srgbClr val="0A12A8"/>
                </a:solidFill>
              </a:rPr>
              <a:t>navýšení vyrovnávací platby</a:t>
            </a:r>
            <a:endParaRPr lang="cs-CZ" sz="3200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143492" cy="633670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endParaRPr lang="cs-CZ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 smtClean="0">
                <a:solidFill>
                  <a:schemeClr val="accent5">
                    <a:lumMod val="75000"/>
                  </a:schemeClr>
                </a:solidFill>
              </a:rPr>
              <a:t>Zpracovala</a:t>
            </a:r>
            <a:r>
              <a:rPr lang="cs-CZ" sz="18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solidFill>
                  <a:schemeClr val="accent5">
                    <a:lumMod val="75000"/>
                  </a:schemeClr>
                </a:solidFill>
              </a:rPr>
              <a:t>Mgr. Hana Jílková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vedoucí Oddělení správního a realizace projektů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Odbor sociálních věcí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Krajský úřad Plzeňského kraje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tel.: 377 195 192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e-mail: </a:t>
            </a:r>
            <a:r>
              <a:rPr lang="cs-CZ" sz="1400" dirty="0" err="1">
                <a:solidFill>
                  <a:schemeClr val="accent5">
                    <a:lumMod val="75000"/>
                  </a:schemeClr>
                </a:solidFill>
              </a:rPr>
              <a:t>hana.jilkova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@</a:t>
            </a: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plzensky-kraj.cz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endParaRPr lang="cs-CZ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endParaRPr lang="cs-CZ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 smtClean="0">
                <a:solidFill>
                  <a:schemeClr val="accent5">
                    <a:lumMod val="75000"/>
                  </a:schemeClr>
                </a:solidFill>
              </a:rPr>
              <a:t>Kontakty: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solidFill>
                  <a:schemeClr val="accent5">
                    <a:lumMod val="75000"/>
                  </a:schemeClr>
                </a:solidFill>
              </a:rPr>
              <a:t>Ing. Kateřina Burešová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Oddělení správní a realizace projektů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Odbor sociálních věcí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Krajský úřad Plzeňského kraje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tel.: 377 195 454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e-mail: </a:t>
            </a:r>
            <a:r>
              <a:rPr lang="cs-CZ" sz="1400" dirty="0" err="1">
                <a:solidFill>
                  <a:schemeClr val="accent5">
                    <a:lumMod val="75000"/>
                  </a:schemeClr>
                </a:solidFill>
              </a:rPr>
              <a:t>katerina.buresova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@</a:t>
            </a: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plzensky-kraj.cz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endParaRPr lang="cs-CZ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 smtClean="0">
                <a:solidFill>
                  <a:schemeClr val="accent5">
                    <a:lumMod val="75000"/>
                  </a:schemeClr>
                </a:solidFill>
              </a:rPr>
              <a:t>Mgr</a:t>
            </a:r>
            <a:r>
              <a:rPr lang="cs-CZ" sz="1400" b="1" dirty="0">
                <a:solidFill>
                  <a:schemeClr val="accent5">
                    <a:lumMod val="75000"/>
                  </a:schemeClr>
                </a:solidFill>
              </a:rPr>
              <a:t>. Magdaléna Uzlíková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Oddělení správní a realizace projektů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Odbor sociálních věcí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Krajský úřad Plzeňského kraje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tel.: 377 195 401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e-mail: </a:t>
            </a:r>
            <a:r>
              <a:rPr lang="cs-CZ" sz="1400" dirty="0" err="1">
                <a:solidFill>
                  <a:schemeClr val="accent5">
                    <a:lumMod val="75000"/>
                  </a:schemeClr>
                </a:solidFill>
              </a:rPr>
              <a:t>magdalena.uzlikova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@</a:t>
            </a: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plzensky-kraj.cz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cs-CZ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cs-CZ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dotace je určena na úhradu </a:t>
            </a:r>
            <a:r>
              <a:rPr lang="cs-CZ" sz="2000" dirty="0"/>
              <a:t>nákladů vzniklých při poskytování sociálních služeb </a:t>
            </a:r>
            <a:r>
              <a:rPr lang="cs-CZ" sz="2000" b="1" u="sng" dirty="0"/>
              <a:t>v souvislosti s realizací reformy psychiatrické </a:t>
            </a:r>
            <a:r>
              <a:rPr lang="cs-CZ" sz="2000" b="1" u="sng" dirty="0" smtClean="0"/>
              <a:t>péče</a:t>
            </a:r>
            <a:r>
              <a:rPr lang="cs-CZ" sz="2000" dirty="0" smtClean="0"/>
              <a:t> (dále také jen reforma)</a:t>
            </a:r>
            <a:endParaRPr lang="cs-CZ" sz="2000" b="1" u="sng" dirty="0" smtClean="0"/>
          </a:p>
          <a:p>
            <a:pPr lvl="0"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finanční </a:t>
            </a:r>
            <a:r>
              <a:rPr lang="cs-CZ" sz="2000" dirty="0"/>
              <a:t>prostředky mohou být využity na náklady související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s </a:t>
            </a:r>
            <a:r>
              <a:rPr lang="cs-CZ" sz="2000" dirty="0"/>
              <a:t>poskytováním sociální </a:t>
            </a:r>
            <a:r>
              <a:rPr lang="cs-CZ" sz="2000" dirty="0" smtClean="0"/>
              <a:t>služby:</a:t>
            </a:r>
            <a:endParaRPr lang="cs-CZ" sz="2000" dirty="0"/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v rámci center duševního zdraví vzniklých v rámci projektu </a:t>
            </a:r>
            <a:r>
              <a:rPr lang="cs-CZ" sz="1800" dirty="0" err="1"/>
              <a:t>Deinstitucionalizace</a:t>
            </a:r>
            <a:r>
              <a:rPr lang="cs-CZ" sz="1800" dirty="0"/>
              <a:t> v reformě psychiatrické péče a/nebo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v rámci multidisciplinárních týmů, vzniklých a fungujících v rámci reformy </a:t>
            </a:r>
            <a:r>
              <a:rPr lang="cs-CZ" sz="1800" dirty="0" smtClean="0"/>
              <a:t>psychiatrické péče a/nebo</a:t>
            </a:r>
            <a:endParaRPr lang="cs-CZ" sz="1800" dirty="0"/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/>
              <a:t>osobám, které byly v předchozích dvou letech hospitalizovány </a:t>
            </a:r>
            <a:br>
              <a:rPr lang="cs-CZ" sz="1800" dirty="0"/>
            </a:br>
            <a:r>
              <a:rPr lang="cs-CZ" sz="1800" dirty="0"/>
              <a:t>v psychiatrické nemocnici, popř. na psychiatrickém oddělení nemocnice a/nebo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 smtClean="0"/>
              <a:t>stanoveným cílovým skupinám s </a:t>
            </a:r>
            <a:r>
              <a:rPr lang="cs-CZ" sz="1800" dirty="0"/>
              <a:t>cílem předcházet jejich hospitalizaci v psychiatrických nemocnicích, popř. na psychiatrických odděleních nemocnic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886700" cy="792088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Účel dotace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08720"/>
            <a:ext cx="7759774" cy="5268243"/>
          </a:xfrm>
        </p:spPr>
        <p:txBody>
          <a:bodyPr>
            <a:normAutofit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0" lvl="0" indent="0">
              <a:buClrTx/>
              <a:buNone/>
            </a:pPr>
            <a:r>
              <a:rPr lang="cs-CZ" sz="2000" dirty="0" smtClean="0"/>
              <a:t>Podpora </a:t>
            </a:r>
            <a:r>
              <a:rPr lang="cs-CZ" sz="2000" dirty="0"/>
              <a:t>se v závislosti na požadavcích na dotaci a disponibilních finančních prostředcích může dělit na dvě části, a </a:t>
            </a:r>
            <a:r>
              <a:rPr lang="cs-CZ" sz="2000" dirty="0" smtClean="0"/>
              <a:t>to:</a:t>
            </a:r>
          </a:p>
          <a:p>
            <a:pPr marL="0" lvl="0" indent="0" algn="just">
              <a:buClrTx/>
              <a:buNone/>
            </a:pPr>
            <a:endParaRPr lang="cs-CZ" sz="2000" dirty="0"/>
          </a:p>
          <a:p>
            <a:pPr lvl="0" algn="just"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podpora odpovídající zvýšeným nákladům vzniklým v souvislosti s reformou </a:t>
            </a:r>
            <a:r>
              <a:rPr lang="cs-CZ" sz="2000" dirty="0" smtClean="0"/>
              <a:t>(</a:t>
            </a:r>
            <a:r>
              <a:rPr lang="cs-CZ" sz="2000" dirty="0"/>
              <a:t>max. 40 % optimální výše dotace vypočtené dle části IX. odst. 8 – 11 </a:t>
            </a:r>
            <a:r>
              <a:rPr lang="cs-CZ" sz="2000" dirty="0" smtClean="0"/>
              <a:t>Metodiky)</a:t>
            </a:r>
            <a:endParaRPr lang="cs-CZ" sz="2000" dirty="0"/>
          </a:p>
          <a:p>
            <a:pPr lvl="0" algn="just">
              <a:buClrTx/>
              <a:buFont typeface="Wingdings" panose="05000000000000000000" pitchFamily="2" charset="2"/>
              <a:buChar char="§"/>
            </a:pPr>
            <a:r>
              <a:rPr lang="cs-CZ" sz="2000" dirty="0"/>
              <a:t>další podpora úhrady nákladů na lůžka/úvazky související s </a:t>
            </a:r>
            <a:r>
              <a:rPr lang="cs-CZ" sz="2000" dirty="0" smtClean="0"/>
              <a:t>reformou, </a:t>
            </a:r>
            <a:r>
              <a:rPr lang="cs-CZ" sz="2000" dirty="0"/>
              <a:t>na které nebyla v prvním kole dotačního programu poskytnuta dotace – </a:t>
            </a:r>
            <a:r>
              <a:rPr lang="cs-CZ" sz="2000" u="sng" dirty="0"/>
              <a:t>tato podpora je možná pouze v případě, že po rozdělení finančních prostředků dle </a:t>
            </a:r>
            <a:r>
              <a:rPr lang="cs-CZ" sz="2000" u="sng" dirty="0" smtClean="0"/>
              <a:t>předchozího odstavce budou </a:t>
            </a:r>
            <a:r>
              <a:rPr lang="cs-CZ" sz="2000" u="sng" dirty="0"/>
              <a:t>k dispozici zbývající finanční prostředky</a:t>
            </a:r>
            <a:endParaRPr lang="cs-CZ" sz="2000" dirty="0"/>
          </a:p>
          <a:p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188641"/>
            <a:ext cx="7886700" cy="576064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Oblast podpory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413" y="980728"/>
            <a:ext cx="7886700" cy="514342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registrace sociální služby; oprávnění k poskytování sociální služby stanovené cílové skupině musí být nejpozději 1. 1. 2021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zařazení do Krajské sítě sociálních služeb Plzeňského kraje (základní i rozvojová síť)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o dotaci </a:t>
            </a:r>
            <a:r>
              <a:rPr lang="cs-CZ" sz="2000" dirty="0"/>
              <a:t>může požádat poskytovatel ambulantní, terénní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či </a:t>
            </a:r>
            <a:r>
              <a:rPr lang="cs-CZ" sz="2000" dirty="0"/>
              <a:t>pobytové služby, jejíž cílovou skupinou uživatelů jsou: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ClrTx/>
            </a:pPr>
            <a:r>
              <a:rPr lang="cs-CZ" sz="1800" b="1" dirty="0" smtClean="0"/>
              <a:t>osoby </a:t>
            </a:r>
            <a:r>
              <a:rPr lang="cs-CZ" sz="1800" b="1" dirty="0"/>
              <a:t>s chronickým duševním onemocněním</a:t>
            </a:r>
            <a:r>
              <a:rPr lang="cs-CZ" sz="1800" dirty="0"/>
              <a:t> a/nebo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ClrTx/>
            </a:pPr>
            <a:r>
              <a:rPr lang="cs-CZ" sz="1800" b="1" dirty="0" smtClean="0"/>
              <a:t>osoby </a:t>
            </a:r>
            <a:r>
              <a:rPr lang="cs-CZ" sz="1800" b="1" dirty="0"/>
              <a:t>s mentálním postižením </a:t>
            </a:r>
            <a:r>
              <a:rPr lang="cs-CZ" sz="1800" dirty="0"/>
              <a:t>a/nebo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ClrTx/>
            </a:pPr>
            <a:r>
              <a:rPr lang="cs-CZ" sz="1800" b="1" dirty="0" smtClean="0"/>
              <a:t>osoby </a:t>
            </a:r>
            <a:r>
              <a:rPr lang="cs-CZ" sz="1800" b="1" dirty="0"/>
              <a:t>s kombinovaným postižením </a:t>
            </a:r>
            <a:r>
              <a:rPr lang="cs-CZ" sz="1800" dirty="0"/>
              <a:t>a/nebo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ClrTx/>
            </a:pPr>
            <a:r>
              <a:rPr lang="cs-CZ" sz="1800" b="1" dirty="0" smtClean="0"/>
              <a:t>osoby </a:t>
            </a:r>
            <a:r>
              <a:rPr lang="cs-CZ" sz="1800" b="1" dirty="0"/>
              <a:t>ohrožené závislostí nebo závislé na návykových látkách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v </a:t>
            </a:r>
            <a:r>
              <a:rPr lang="cs-CZ" sz="2000" dirty="0"/>
              <a:t>případě pobytových služeb může být žádost podána pouze 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ClrTx/>
            </a:pPr>
            <a:r>
              <a:rPr lang="cs-CZ" sz="1800" b="1" dirty="0" smtClean="0"/>
              <a:t>na </a:t>
            </a:r>
            <a:r>
              <a:rPr lang="cs-CZ" sz="1800" b="1" dirty="0"/>
              <a:t>službu komunitního typu </a:t>
            </a:r>
            <a:r>
              <a:rPr lang="cs-CZ" sz="1800" dirty="0"/>
              <a:t>(v jednom objektu žije maximálně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18 </a:t>
            </a:r>
            <a:r>
              <a:rPr lang="cs-CZ" sz="1800" dirty="0"/>
              <a:t>osob) nebo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ClrTx/>
            </a:pPr>
            <a:r>
              <a:rPr lang="cs-CZ" sz="1800" b="1" dirty="0"/>
              <a:t>na lůžka pro uživatele sociální služby, kteří byli v předchozích dvou letech hospitalizováni v psychiatrické nemocnici, popř. </a:t>
            </a: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>na </a:t>
            </a:r>
            <a:r>
              <a:rPr lang="cs-CZ" sz="1800" b="1" dirty="0"/>
              <a:t>psychiatrickém oddělení nemocnice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864096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Podmínky podání žádosti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prostřednictvím </a:t>
            </a:r>
            <a:r>
              <a:rPr lang="cs-CZ" sz="2000" dirty="0">
                <a:solidFill>
                  <a:srgbClr val="000000"/>
                </a:solidFill>
              </a:rPr>
              <a:t>internetové aplikace OK služby </a:t>
            </a:r>
            <a:r>
              <a:rPr lang="cs-CZ" sz="2000" dirty="0" smtClean="0">
                <a:solidFill>
                  <a:srgbClr val="000000"/>
                </a:solidFill>
              </a:rPr>
              <a:t>– Poskytovatel (dále jen OK služby)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do žádosti vždy uvádět kontaktní osobu, e-mail a telefon  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náklady – pouze náklady, </a:t>
            </a:r>
            <a:r>
              <a:rPr lang="cs-CZ" sz="2000" dirty="0">
                <a:solidFill>
                  <a:srgbClr val="000000"/>
                </a:solidFill>
              </a:rPr>
              <a:t>které </a:t>
            </a:r>
            <a:r>
              <a:rPr lang="cs-CZ" sz="2000" dirty="0" smtClean="0">
                <a:solidFill>
                  <a:srgbClr val="000000"/>
                </a:solidFill>
              </a:rPr>
              <a:t>odpovídají </a:t>
            </a:r>
            <a:r>
              <a:rPr lang="cs-CZ" sz="2000" dirty="0">
                <a:solidFill>
                  <a:srgbClr val="000000"/>
                </a:solidFill>
              </a:rPr>
              <a:t>nákladům vzniklým </a:t>
            </a:r>
            <a:r>
              <a:rPr lang="cs-CZ" sz="2000" dirty="0" smtClean="0">
                <a:solidFill>
                  <a:srgbClr val="000000"/>
                </a:solidFill>
              </a:rPr>
              <a:t/>
            </a:r>
            <a:br>
              <a:rPr lang="cs-CZ" sz="2000" dirty="0" smtClean="0">
                <a:solidFill>
                  <a:srgbClr val="000000"/>
                </a:solidFill>
              </a:rPr>
            </a:br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souvislosti s </a:t>
            </a:r>
            <a:r>
              <a:rPr lang="cs-CZ" sz="2000" dirty="0" smtClean="0">
                <a:solidFill>
                  <a:srgbClr val="000000"/>
                </a:solidFill>
              </a:rPr>
              <a:t>reformou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personální zajištění sociální služby – pouze personální zajištění služby, které </a:t>
            </a:r>
            <a:r>
              <a:rPr lang="cs-CZ" sz="2000" dirty="0">
                <a:solidFill>
                  <a:srgbClr val="000000"/>
                </a:solidFill>
              </a:rPr>
              <a:t>odpovídá zajištění sociální služby poskytované </a:t>
            </a:r>
            <a:r>
              <a:rPr lang="cs-CZ" sz="2000" dirty="0" smtClean="0">
                <a:solidFill>
                  <a:srgbClr val="000000"/>
                </a:solidFill>
              </a:rPr>
              <a:t/>
            </a:r>
            <a:br>
              <a:rPr lang="cs-CZ" sz="2000" dirty="0" smtClean="0">
                <a:solidFill>
                  <a:srgbClr val="000000"/>
                </a:solidFill>
              </a:rPr>
            </a:br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souvislosti s </a:t>
            </a:r>
            <a:r>
              <a:rPr lang="cs-CZ" sz="2000" dirty="0" smtClean="0">
                <a:solidFill>
                  <a:srgbClr val="000000"/>
                </a:solidFill>
              </a:rPr>
              <a:t>reformou (pozor neuvádět zdravotnické pracovníky, i když s reformou souvisí)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lůžka – do aplikace OK služby se automaticky převede počet lůžek z registru poskytovatelů sociálních služeb – poskytovatel uvede v komentáři počet lůžek, na který je žádána dotace (související s reformou)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zdroje financování – jako jediný zdroj financování může být uvedena dotace požadovaná v dalším kole dotačního programu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přílohy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ClrTx/>
              <a:buNone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86700" cy="556156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Podání žádosti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1"/>
            <a:ext cx="8064896" cy="532859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cs-CZ" sz="2400" b="1" dirty="0" smtClean="0"/>
              <a:t>Přílohy</a:t>
            </a:r>
            <a:r>
              <a:rPr lang="cs-CZ" sz="2400" b="1" dirty="0"/>
              <a:t>, které předkládá každý žadatel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/>
              <a:t>v</a:t>
            </a:r>
            <a:r>
              <a:rPr lang="cs-CZ" sz="2000" b="1" dirty="0" smtClean="0"/>
              <a:t>yjádření </a:t>
            </a:r>
            <a:r>
              <a:rPr lang="cs-CZ" sz="2000" b="1" dirty="0"/>
              <a:t>Koordinátorky reformy psychiatrie pro Plzeňský </a:t>
            </a:r>
            <a:r>
              <a:rPr lang="cs-CZ" sz="2000" b="1" dirty="0" smtClean="0"/>
              <a:t>kraj</a:t>
            </a:r>
            <a:r>
              <a:rPr lang="cs-CZ" sz="2000" dirty="0" smtClean="0"/>
              <a:t> (dále jen vyjádření koordinátorky)</a:t>
            </a:r>
            <a:endParaRPr lang="cs-CZ" sz="2000" b="1" dirty="0"/>
          </a:p>
          <a:p>
            <a:pPr algn="just"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yplněný </a:t>
            </a:r>
            <a:r>
              <a:rPr lang="cs-CZ" sz="2000" dirty="0"/>
              <a:t>formulář</a:t>
            </a:r>
            <a:r>
              <a:rPr lang="cs-CZ" sz="2000" b="1" dirty="0"/>
              <a:t> „Finanční prostředky z veřejných zdrojů“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yplněný </a:t>
            </a:r>
            <a:r>
              <a:rPr lang="cs-CZ" sz="2000" dirty="0"/>
              <a:t>formulář </a:t>
            </a:r>
            <a:r>
              <a:rPr lang="cs-CZ" sz="2000" b="1" dirty="0"/>
              <a:t>„Údaje o sociální službě“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None/>
            </a:pPr>
            <a:endParaRPr lang="cs-CZ" sz="24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cs-CZ" sz="2400" b="1" dirty="0" smtClean="0"/>
              <a:t>Přílohy, které předkládá žadatel, kterého se daná příloha týká</a:t>
            </a:r>
            <a:endParaRPr lang="cs-CZ" sz="2400" b="1" dirty="0"/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/>
              <a:t>d</a:t>
            </a:r>
            <a:r>
              <a:rPr lang="cs-CZ" sz="2000" b="1" dirty="0" smtClean="0"/>
              <a:t>oklad </a:t>
            </a:r>
            <a:r>
              <a:rPr lang="cs-CZ" sz="2000" b="1" dirty="0"/>
              <a:t>o jmenování statutárního </a:t>
            </a:r>
            <a:r>
              <a:rPr lang="cs-CZ" sz="2000" b="1" dirty="0" smtClean="0"/>
              <a:t>zástupce</a:t>
            </a:r>
            <a:r>
              <a:rPr lang="cs-CZ" sz="2000" b="1" dirty="0"/>
              <a:t> </a:t>
            </a:r>
            <a:r>
              <a:rPr lang="cs-CZ" sz="2000" dirty="0" smtClean="0"/>
              <a:t>– pouze nebyla-li podána žádost v 1. kole, popř. došlo-li ke změně 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/>
              <a:t>k</a:t>
            </a:r>
            <a:r>
              <a:rPr lang="cs-CZ" sz="2000" b="1" dirty="0" smtClean="0"/>
              <a:t>opie </a:t>
            </a:r>
            <a:r>
              <a:rPr lang="cs-CZ" sz="2000" b="1" dirty="0"/>
              <a:t>smlouvy o zřízení účtu </a:t>
            </a:r>
            <a:r>
              <a:rPr lang="cs-CZ" sz="2000" dirty="0" smtClean="0"/>
              <a:t>– pouze nebyla-li podána žádost </a:t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dirty="0"/>
              <a:t>1. kole, popř. došlo-li ke </a:t>
            </a:r>
            <a:r>
              <a:rPr lang="cs-CZ" sz="2000" dirty="0" smtClean="0"/>
              <a:t>změně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02631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sz="3400" dirty="0" smtClean="0">
                <a:solidFill>
                  <a:srgbClr val="0A12A8"/>
                </a:solidFill>
              </a:rPr>
              <a:t>Přílohy </a:t>
            </a:r>
            <a:r>
              <a:rPr lang="cs-CZ" sz="3400" dirty="0">
                <a:solidFill>
                  <a:srgbClr val="0A12A8"/>
                </a:solidFill>
              </a:rPr>
              <a:t>žádosti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25658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/>
              <a:t>ČP </a:t>
            </a:r>
            <a:r>
              <a:rPr lang="cs-CZ" sz="2000" b="1" dirty="0"/>
              <a:t>o neexistenci inkasního příkazu </a:t>
            </a:r>
            <a:r>
              <a:rPr lang="cs-CZ" sz="2000" dirty="0"/>
              <a:t>– pouze nebyla-li podána žádost v 1. kole - </a:t>
            </a:r>
            <a:r>
              <a:rPr lang="cs-CZ" sz="2000" u="sng" dirty="0"/>
              <a:t>formulář na webu PK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/>
              <a:t>p</a:t>
            </a:r>
            <a:r>
              <a:rPr lang="cs-CZ" sz="2000" b="1" dirty="0" smtClean="0"/>
              <a:t>lná </a:t>
            </a:r>
            <a:r>
              <a:rPr lang="cs-CZ" sz="2000" b="1" dirty="0"/>
              <a:t>moc </a:t>
            </a:r>
            <a:r>
              <a:rPr lang="cs-CZ" sz="2000" dirty="0"/>
              <a:t>(pro osobu, která žádost podává v případě, kdy žádost nepodává přímo statutární zástupce)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</a:rPr>
              <a:t>ž</a:t>
            </a:r>
            <a:r>
              <a:rPr lang="cs-CZ" sz="2000" b="1" dirty="0" smtClean="0">
                <a:solidFill>
                  <a:srgbClr val="000000"/>
                </a:solidFill>
              </a:rPr>
              <a:t>ádost o vydání pověření výkonem služeb obecného hospodářského zájmu </a:t>
            </a:r>
            <a:r>
              <a:rPr lang="cs-CZ" sz="2000" dirty="0" smtClean="0">
                <a:solidFill>
                  <a:srgbClr val="000000"/>
                </a:solidFill>
              </a:rPr>
              <a:t>(dále jen Pověření) – v případě, </a:t>
            </a:r>
            <a:br>
              <a:rPr lang="cs-CZ" sz="2000" dirty="0" smtClean="0">
                <a:solidFill>
                  <a:srgbClr val="000000"/>
                </a:solidFill>
              </a:rPr>
            </a:br>
            <a:r>
              <a:rPr lang="cs-CZ" sz="2000" dirty="0" smtClean="0">
                <a:solidFill>
                  <a:srgbClr val="000000"/>
                </a:solidFill>
              </a:rPr>
              <a:t>že nebylo ze strany PK vydáno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</a:rPr>
              <a:t>ž</a:t>
            </a:r>
            <a:r>
              <a:rPr lang="cs-CZ" sz="2000" b="1" dirty="0" smtClean="0">
                <a:solidFill>
                  <a:srgbClr val="000000"/>
                </a:solidFill>
              </a:rPr>
              <a:t>ádost o změnu údajů v Pověření</a:t>
            </a:r>
            <a:r>
              <a:rPr lang="cs-CZ" sz="2000" dirty="0" smtClean="0">
                <a:solidFill>
                  <a:srgbClr val="000000"/>
                </a:solidFill>
              </a:rPr>
              <a:t> - v případě, kdy rozsah Pověření nezahrnuje úvazky/lůžka související s reformou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</a:rPr>
              <a:t>ž</a:t>
            </a:r>
            <a:r>
              <a:rPr lang="cs-CZ" sz="2000" b="1" dirty="0" smtClean="0">
                <a:solidFill>
                  <a:srgbClr val="000000"/>
                </a:solidFill>
              </a:rPr>
              <a:t>ádost o navýšení vyrovnávací platby</a:t>
            </a:r>
            <a:r>
              <a:rPr lang="cs-CZ" sz="2000" dirty="0" smtClean="0">
                <a:solidFill>
                  <a:srgbClr val="000000"/>
                </a:solidFill>
              </a:rPr>
              <a:t> – v případě, kdy nedochází ke změně údajů v Pověření, ale stanovená vyrovnávací platba není dostačující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cs-CZ" sz="2000" b="1" dirty="0"/>
              <a:t>p</a:t>
            </a:r>
            <a:r>
              <a:rPr lang="cs-CZ" sz="2000" b="1" dirty="0" smtClean="0"/>
              <a:t>rohlášení </a:t>
            </a:r>
            <a:r>
              <a:rPr lang="cs-CZ" sz="2000" b="1" dirty="0"/>
              <a:t>zřizovatele </a:t>
            </a:r>
            <a:r>
              <a:rPr lang="cs-CZ" sz="2000" dirty="0"/>
              <a:t>u příspěvkových organizací obcí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o </a:t>
            </a:r>
            <a:r>
              <a:rPr lang="cs-CZ" sz="2000" dirty="0"/>
              <a:t>souhlasu s podáním žádosti</a:t>
            </a:r>
            <a:endParaRPr lang="cs-CZ" sz="2000" b="1" dirty="0"/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648072"/>
          </a:xfrm>
        </p:spPr>
        <p:txBody>
          <a:bodyPr>
            <a:noAutofit/>
          </a:bodyPr>
          <a:lstStyle/>
          <a:p>
            <a:pPr algn="ctr"/>
            <a:r>
              <a:rPr lang="cs-CZ" dirty="0">
                <a:solidFill>
                  <a:srgbClr val="0A12A8"/>
                </a:solidFill>
              </a:rPr>
              <a:t>Přílohy žádosti</a:t>
            </a:r>
          </a:p>
        </p:txBody>
      </p:sp>
    </p:spTree>
    <p:extLst>
      <p:ext uri="{BB962C8B-B14F-4D97-AF65-F5344CB8AC3E}">
        <p14:creationId xmlns:p14="http://schemas.microsoft.com/office/powerpoint/2010/main" val="179259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povinná příloha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žádost o vydání vyjádření musí obsahovat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 smtClean="0"/>
              <a:t>identifikaci žadatele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 smtClean="0"/>
              <a:t>údaje o sociální službě, vč. informace, jaký rozsah služby souvisí </a:t>
            </a:r>
            <a:br>
              <a:rPr lang="cs-CZ" sz="1800" dirty="0" smtClean="0"/>
            </a:br>
            <a:r>
              <a:rPr lang="cs-CZ" sz="1800" dirty="0" smtClean="0"/>
              <a:t>s reformou (lůžka/úvazky)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buClrTx/>
            </a:pPr>
            <a:r>
              <a:rPr lang="cs-CZ" sz="1800" dirty="0" smtClean="0"/>
              <a:t>stručné zdůvodnění, v čem je sociální služba v souladu s principy reformy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o vyjádření koordinátorky je nutné požádat </a:t>
            </a:r>
            <a:r>
              <a:rPr lang="cs-CZ" sz="2000" dirty="0"/>
              <a:t>s </a:t>
            </a:r>
            <a:r>
              <a:rPr lang="cs-CZ" sz="2000" dirty="0" smtClean="0"/>
              <a:t>předstihem, a to </a:t>
            </a:r>
            <a:br>
              <a:rPr lang="cs-CZ" sz="2000" dirty="0" smtClean="0"/>
            </a:br>
            <a:r>
              <a:rPr lang="cs-CZ" sz="2000" dirty="0" smtClean="0"/>
              <a:t>e-mailem na adresu </a:t>
            </a:r>
            <a:r>
              <a:rPr lang="cs-CZ" sz="2000" dirty="0" smtClean="0">
                <a:hlinkClick r:id="rId2"/>
              </a:rPr>
              <a:t>klara.vyletova@mzcr.cz</a:t>
            </a:r>
            <a:r>
              <a:rPr lang="cs-CZ" sz="2000" dirty="0" smtClean="0"/>
              <a:t> 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kladné vyjádření koordinátorky </a:t>
            </a:r>
            <a:r>
              <a:rPr lang="cs-CZ" sz="2000" u="sng" dirty="0" smtClean="0"/>
              <a:t>je podmínkou </a:t>
            </a:r>
            <a:r>
              <a:rPr lang="cs-CZ" sz="2000" dirty="0" smtClean="0"/>
              <a:t>pro financování </a:t>
            </a:r>
            <a:br>
              <a:rPr lang="cs-CZ" sz="2000" dirty="0" smtClean="0"/>
            </a:br>
            <a:r>
              <a:rPr lang="cs-CZ" sz="2000" dirty="0" smtClean="0"/>
              <a:t>v rámci dalšího kola dotačního programu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§"/>
            </a:pPr>
            <a:r>
              <a:rPr lang="cs-CZ" sz="2000" dirty="0" smtClean="0"/>
              <a:t>bližší informace: Mgr. Klára </a:t>
            </a:r>
            <a:r>
              <a:rPr lang="cs-CZ" sz="2000" dirty="0" err="1" smtClean="0"/>
              <a:t>Vyletová</a:t>
            </a:r>
            <a:r>
              <a:rPr lang="cs-CZ" sz="2000" dirty="0" smtClean="0"/>
              <a:t>, </a:t>
            </a:r>
            <a:r>
              <a:rPr lang="cs-CZ" sz="2000" dirty="0" err="1" smtClean="0"/>
              <a:t>DiS</a:t>
            </a: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188641"/>
            <a:ext cx="7886700" cy="72008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A12A8"/>
                </a:solidFill>
              </a:rPr>
              <a:t>Vyjádření koordinátorky</a:t>
            </a:r>
            <a:endParaRPr lang="cs-CZ" dirty="0">
              <a:solidFill>
                <a:srgbClr val="0A12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2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vzor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vzor</Template>
  <TotalTime>7944</TotalTime>
  <Words>3216</Words>
  <Application>Microsoft Office PowerPoint</Application>
  <PresentationFormat>Předvádění na obrazovce (4:3)</PresentationFormat>
  <Paragraphs>348</Paragraphs>
  <Slides>26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Arial CE</vt:lpstr>
      <vt:lpstr>Calibri</vt:lpstr>
      <vt:lpstr>Calibri Light</vt:lpstr>
      <vt:lpstr>Wingdings</vt:lpstr>
      <vt:lpstr>Prezentace vzor</vt:lpstr>
      <vt:lpstr>      Podání žádosti o dotaci na rok 2021 </vt:lpstr>
      <vt:lpstr>Rámec pro podání žádosti o dotaci</vt:lpstr>
      <vt:lpstr>Účel dotace</vt:lpstr>
      <vt:lpstr>Oblast podpory</vt:lpstr>
      <vt:lpstr>Podmínky podání žádosti</vt:lpstr>
      <vt:lpstr>Podání žádosti</vt:lpstr>
      <vt:lpstr>Přílohy žádosti</vt:lpstr>
      <vt:lpstr>Přílohy žádosti</vt:lpstr>
      <vt:lpstr>Vyjádření koordinátorky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Údaje o sociální službě</vt:lpstr>
      <vt:lpstr>Finanční prostředky z veřejných zdrojů</vt:lpstr>
      <vt:lpstr>Finanční prostředky z veřejných zdrojů</vt:lpstr>
      <vt:lpstr>Žádost o vydání Pověření Žádost o změnu údajů v Pověření</vt:lpstr>
      <vt:lpstr>Žádost o navýšení vyrovnávací platby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Hana Jílková</dc:creator>
  <cp:lastModifiedBy>Jílková Hana</cp:lastModifiedBy>
  <cp:revision>728</cp:revision>
  <cp:lastPrinted>2016-10-03T15:09:59Z</cp:lastPrinted>
  <dcterms:created xsi:type="dcterms:W3CDTF">2015-03-04T12:29:50Z</dcterms:created>
  <dcterms:modified xsi:type="dcterms:W3CDTF">2021-04-12T06:05:09Z</dcterms:modified>
</cp:coreProperties>
</file>