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71" r:id="rId7"/>
    <p:sldId id="265" r:id="rId8"/>
    <p:sldId id="266" r:id="rId9"/>
    <p:sldId id="267" r:id="rId10"/>
    <p:sldId id="272" r:id="rId11"/>
    <p:sldId id="264" r:id="rId12"/>
    <p:sldId id="27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9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74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9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12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11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1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76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5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0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93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29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938A-B47F-438A-8320-FD3C1258715A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F8431-56D1-474F-8694-CEC0ECCF84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10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Podpora </a:t>
            </a:r>
            <a:r>
              <a:rPr lang="cs-CZ" b="1" dirty="0"/>
              <a:t>vzniku krajských D</a:t>
            </a:r>
            <a:r>
              <a:rPr lang="cs-CZ" b="1" dirty="0" smtClean="0"/>
              <a:t>igitálních technických map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49119" y="5413311"/>
            <a:ext cx="2618881" cy="272381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50000"/>
              </a:lnSpc>
            </a:pPr>
            <a:r>
              <a:rPr lang="cs-CZ" b="1" dirty="0" smtClean="0"/>
              <a:t>Ing. Jan Havel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119" y="4199369"/>
            <a:ext cx="2007747" cy="1072053"/>
          </a:xfrm>
          <a:prstGeom prst="rect">
            <a:avLst/>
          </a:prstGeom>
          <a:effectLst>
            <a:glow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4931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Náklady na zajištění organizace výběrových řízení</a:t>
            </a:r>
            <a:endParaRPr lang="cs-CZ" b="1" dirty="0">
              <a:latin typeface="+mn-lt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hangingPunct="0">
              <a:buNone/>
            </a:pPr>
            <a:r>
              <a:rPr lang="cs-CZ" sz="2400" dirty="0"/>
              <a:t>Náklady na organizaci výběrového řízení zahrnují následující činnosti</a:t>
            </a:r>
            <a:r>
              <a:rPr lang="cs-CZ" sz="2400" dirty="0" smtClean="0"/>
              <a:t>:</a:t>
            </a:r>
            <a:endParaRPr lang="cs-CZ" sz="2400" dirty="0"/>
          </a:p>
          <a:p>
            <a:pPr lvl="1" algn="just" hangingPunct="0"/>
            <a:r>
              <a:rPr lang="cs-CZ" dirty="0" smtClean="0"/>
              <a:t>vypracování </a:t>
            </a:r>
            <a:r>
              <a:rPr lang="cs-CZ" dirty="0"/>
              <a:t>a sestavení zadávací dokumentace a jejích příloh, </a:t>
            </a:r>
          </a:p>
          <a:p>
            <a:pPr lvl="1" algn="just" hangingPunct="0"/>
            <a:r>
              <a:rPr lang="cs-CZ" dirty="0"/>
              <a:t> </a:t>
            </a:r>
            <a:r>
              <a:rPr lang="cs-CZ" dirty="0" smtClean="0"/>
              <a:t>zahájení </a:t>
            </a:r>
            <a:r>
              <a:rPr lang="cs-CZ" dirty="0"/>
              <a:t>zadávacího řízení rozesláním Výzvy k podání nabídek vybraným uchazečům či uveřejněním Oznámení o zakázce na VVZ, </a:t>
            </a:r>
          </a:p>
          <a:p>
            <a:pPr lvl="1" algn="just" hangingPunct="0"/>
            <a:r>
              <a:rPr lang="cs-CZ" dirty="0"/>
              <a:t> </a:t>
            </a:r>
            <a:r>
              <a:rPr lang="cs-CZ" dirty="0" smtClean="0"/>
              <a:t>organizace </a:t>
            </a:r>
            <a:r>
              <a:rPr lang="cs-CZ" dirty="0"/>
              <a:t>a administrativní zajištění přijímání obálek s nabídkami uchazečů a následné hodnocení nabídek uchazečů, </a:t>
            </a:r>
          </a:p>
          <a:p>
            <a:pPr lvl="1" algn="just" hangingPunct="0"/>
            <a:r>
              <a:rPr lang="cs-CZ" dirty="0"/>
              <a:t> </a:t>
            </a:r>
            <a:r>
              <a:rPr lang="cs-CZ" dirty="0" smtClean="0"/>
              <a:t>zpracování </a:t>
            </a:r>
            <a:r>
              <a:rPr lang="cs-CZ" dirty="0"/>
              <a:t>a zveřejnění dokumentů o výsledcích zadávacího řízení </a:t>
            </a:r>
          </a:p>
          <a:p>
            <a:pPr lvl="1" algn="just" hangingPunct="0"/>
            <a:r>
              <a:rPr lang="cs-CZ" dirty="0"/>
              <a:t> </a:t>
            </a:r>
            <a:r>
              <a:rPr lang="cs-CZ" dirty="0" smtClean="0"/>
              <a:t>vypracování </a:t>
            </a:r>
            <a:r>
              <a:rPr lang="cs-CZ" dirty="0"/>
              <a:t>dokumentace zadávacího řízení a její předání zadavateli včetně sestavení všech nezbytných protokolů a zpráv.</a:t>
            </a:r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110380"/>
              </p:ext>
            </p:extLst>
          </p:nvPr>
        </p:nvGraphicFramePr>
        <p:xfrm>
          <a:off x="838200" y="5502165"/>
          <a:ext cx="10515600" cy="1091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7290"/>
                <a:gridCol w="5268310"/>
              </a:tblGrid>
              <a:tr h="179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do 2 000 000 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50 000,00 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28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2 000 </a:t>
                      </a:r>
                      <a:r>
                        <a:rPr lang="cs-CZ" sz="1100" dirty="0" smtClean="0">
                          <a:effectLst/>
                        </a:rPr>
                        <a:t>000 </a:t>
                      </a:r>
                      <a:r>
                        <a:rPr lang="cs-CZ" sz="1100" dirty="0">
                          <a:effectLst/>
                        </a:rPr>
                        <a:t>- 5 000 000 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100 000,00 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6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5 000 001 - 10 000 000 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150 000,00 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85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Více než 10 000 000,00 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200 000,00 </a:t>
                      </a:r>
                      <a:endParaRPr lang="cs-CZ" sz="12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02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3654" y="365125"/>
            <a:ext cx="11401168" cy="1546053"/>
          </a:xfrm>
        </p:spPr>
        <p:txBody>
          <a:bodyPr>
            <a:noAutofit/>
          </a:bodyPr>
          <a:lstStyle/>
          <a:p>
            <a:r>
              <a:rPr lang="cs-CZ" b="1" dirty="0" smtClean="0">
                <a:latin typeface="+mn-lt"/>
              </a:rPr>
              <a:t>Model </a:t>
            </a:r>
            <a:r>
              <a:rPr lang="cs-CZ" b="1" dirty="0">
                <a:latin typeface="+mn-lt"/>
              </a:rPr>
              <a:t>hodnocení a kritéria pro </a:t>
            </a:r>
            <a:r>
              <a:rPr lang="cs-CZ" b="1" dirty="0" smtClean="0">
                <a:latin typeface="+mn-lt"/>
              </a:rPr>
              <a:t>hodnocení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KONTROLA PŘIJATELNOSTI </a:t>
            </a:r>
            <a:r>
              <a:rPr lang="cs-CZ" sz="2400" b="1" dirty="0"/>
              <a:t>A FORMÁLNÍCH </a:t>
            </a:r>
            <a:r>
              <a:rPr lang="cs-CZ" sz="2400" b="1" dirty="0" smtClean="0"/>
              <a:t>NÁLEŽITOSTÍ</a:t>
            </a:r>
          </a:p>
          <a:p>
            <a:endParaRPr lang="cs-CZ" sz="2400" dirty="0"/>
          </a:p>
          <a:p>
            <a:r>
              <a:rPr lang="cs-CZ" sz="2400" b="1" dirty="0" smtClean="0"/>
              <a:t>VĚCNÉ HODNOCENÍ</a:t>
            </a:r>
          </a:p>
          <a:p>
            <a:pPr marL="0" indent="0">
              <a:buNone/>
            </a:pPr>
            <a:r>
              <a:rPr lang="cs-CZ" sz="2400" dirty="0" smtClean="0"/>
              <a:t>Kritéria </a:t>
            </a:r>
            <a:r>
              <a:rPr lang="cs-CZ" sz="2400" dirty="0"/>
              <a:t>pro věcné hodnocení </a:t>
            </a:r>
            <a:r>
              <a:rPr lang="cs-CZ" sz="2400" dirty="0" smtClean="0"/>
              <a:t>tvoří: Binární </a:t>
            </a:r>
            <a:r>
              <a:rPr lang="cs-CZ" sz="2400" dirty="0"/>
              <a:t>kritéria (ANO/NE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/>
              <a:t>Nesplnění kritérií programu zakládá důvod pro neschválení žádosti o podporu.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04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Děkuji za pozornost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382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DTM na MPO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Znalost o výskytu technické infrastruktury využitelné pro budování sítí. </a:t>
            </a:r>
          </a:p>
          <a:p>
            <a:pPr lvl="1"/>
            <a:r>
              <a:rPr lang="cs-CZ" dirty="0" smtClean="0"/>
              <a:t>Zákon č. 194/2017 Sb. - OPATŘENÍ KE SNÍŽENÍ NÁKLADŮ NA ZAVÁDĚNÍ VYSOKORYCHLOSTNÍCH SÍTÍ ELEKTRONICKÝCH KOMUNIKACÍ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32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DTM - ÚČEL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53776"/>
            <a:ext cx="10884877" cy="2017326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cs-CZ" sz="2400" b="1" dirty="0" smtClean="0"/>
              <a:t>Účelem DTM </a:t>
            </a:r>
            <a:r>
              <a:rPr lang="cs-CZ" sz="2400" b="1" dirty="0" smtClean="0"/>
              <a:t>Kraje</a:t>
            </a:r>
            <a:r>
              <a:rPr lang="cs-CZ" sz="2400" dirty="0" smtClean="0"/>
              <a:t> </a:t>
            </a:r>
            <a:r>
              <a:rPr lang="cs-CZ" sz="2400" dirty="0" smtClean="0"/>
              <a:t>je zajistit úplné a spolehlivé informace zejména o existenci, prostorovém umístění a vlastnostech stavebních a technických objektů a zařízení, které jsou nezbytné pro přípravu a realizaci staveb, stavební řízení, územní plánování, správu a rozvoj systémů dopravní a technické infrastruktury a další agendy veřejné správy a činnosti a přístupné z jednoho místa.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838199" y="4966428"/>
            <a:ext cx="108848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/>
              <a:t>Dlouhodobým cílem tvorby </a:t>
            </a:r>
            <a:r>
              <a:rPr lang="cs-CZ" sz="2400" b="1" dirty="0" smtClean="0"/>
              <a:t>DTM </a:t>
            </a:r>
            <a:r>
              <a:rPr lang="cs-CZ" sz="2400" b="1" dirty="0" smtClean="0"/>
              <a:t>Kraje </a:t>
            </a:r>
            <a:r>
              <a:rPr lang="cs-CZ" sz="2400" dirty="0" smtClean="0"/>
              <a:t>je garantované využívání dat </a:t>
            </a:r>
            <a:r>
              <a:rPr lang="cs-CZ" sz="2400" dirty="0"/>
              <a:t>bez další verifikace z jiných zdrojů pro závazná rozhodování v agendách veřejné správy</a:t>
            </a:r>
            <a:r>
              <a:rPr lang="cs-CZ" sz="2400" dirty="0" smtClean="0"/>
              <a:t>.</a:t>
            </a:r>
            <a:r>
              <a:rPr lang="cs-CZ" sz="2400" b="1" dirty="0"/>
              <a:t> </a:t>
            </a:r>
            <a:endParaRPr lang="cs-CZ" sz="2400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38199" y="3884044"/>
            <a:ext cx="91399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DTM - Závaznost, garantovanost údajů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1501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DTM Kraje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600" b="1" dirty="0"/>
              <a:t>Výzva III programu podpory vysokorychlostní internet – aktivity: </a:t>
            </a:r>
            <a:endParaRPr lang="cs-CZ" sz="2600" b="1" dirty="0" smtClean="0"/>
          </a:p>
          <a:p>
            <a:pPr marL="0" indent="0" algn="just">
              <a:buNone/>
            </a:pPr>
            <a:r>
              <a:rPr lang="cs-CZ" sz="2600" dirty="0" smtClean="0"/>
              <a:t>Pořízení </a:t>
            </a:r>
            <a:r>
              <a:rPr lang="cs-CZ" sz="2600" dirty="0"/>
              <a:t>a rozvoj digitálních technických map (DTM </a:t>
            </a:r>
            <a:r>
              <a:rPr lang="cs-CZ" sz="2600" dirty="0" smtClean="0"/>
              <a:t>Krajů</a:t>
            </a:r>
            <a:r>
              <a:rPr lang="cs-CZ" sz="2600" dirty="0"/>
              <a:t>)</a:t>
            </a:r>
          </a:p>
          <a:p>
            <a:pPr marL="0" indent="0" algn="just">
              <a:buNone/>
            </a:pPr>
            <a:r>
              <a:rPr lang="cs-CZ" sz="2600" b="1" dirty="0" smtClean="0"/>
              <a:t>	</a:t>
            </a:r>
            <a:r>
              <a:rPr lang="cs-CZ" sz="2600" b="1" dirty="0"/>
              <a:t>	</a:t>
            </a:r>
            <a:r>
              <a:rPr lang="cs-CZ" sz="2600" b="1" dirty="0" smtClean="0"/>
              <a:t>		</a:t>
            </a:r>
          </a:p>
          <a:p>
            <a:pPr algn="just"/>
            <a:r>
              <a:rPr lang="cs-CZ" sz="2600" b="1" dirty="0" smtClean="0"/>
              <a:t>Plánovaná alokace výzvy: </a:t>
            </a:r>
            <a:r>
              <a:rPr lang="cs-CZ" sz="2600" dirty="0">
                <a:solidFill>
                  <a:srgbClr val="FF0000"/>
                </a:solidFill>
              </a:rPr>
              <a:t>2 000 000 000 Kč</a:t>
            </a:r>
          </a:p>
          <a:p>
            <a:pPr marL="0" indent="0" algn="just">
              <a:buNone/>
            </a:pPr>
            <a:r>
              <a:rPr lang="cs-CZ" sz="2600" dirty="0"/>
              <a:t>V případě výraznějšího převisu kvalitních projektů může Řídící orgán OP PIK alokaci na tuto výzvu adekvátně navýšit</a:t>
            </a:r>
            <a:r>
              <a:rPr lang="cs-CZ" sz="2600" dirty="0" smtClean="0"/>
              <a:t>.</a:t>
            </a:r>
          </a:p>
          <a:p>
            <a:pPr marL="0" indent="0" algn="just">
              <a:buNone/>
            </a:pPr>
            <a:endParaRPr lang="cs-CZ" sz="2600" dirty="0" smtClean="0"/>
          </a:p>
          <a:p>
            <a:pPr algn="just"/>
            <a:r>
              <a:rPr lang="cs-CZ" sz="2600" b="1" dirty="0" smtClean="0"/>
              <a:t>Míra podpory: </a:t>
            </a:r>
            <a:r>
              <a:rPr lang="cs-CZ" sz="2600" dirty="0" smtClean="0">
                <a:solidFill>
                  <a:srgbClr val="FF0000"/>
                </a:solidFill>
              </a:rPr>
              <a:t>85%</a:t>
            </a:r>
          </a:p>
          <a:p>
            <a:pPr algn="just"/>
            <a:endParaRPr lang="cs-CZ" sz="2600" dirty="0"/>
          </a:p>
          <a:p>
            <a:pPr algn="just"/>
            <a:r>
              <a:rPr lang="cs-CZ" sz="2600" b="1" dirty="0" smtClean="0"/>
              <a:t>Výše dotace: </a:t>
            </a:r>
            <a:r>
              <a:rPr lang="cs-CZ" sz="2600" dirty="0">
                <a:solidFill>
                  <a:srgbClr val="FF0000"/>
                </a:solidFill>
              </a:rPr>
              <a:t>Dotace na projekt je poskytována </a:t>
            </a:r>
            <a:r>
              <a:rPr lang="cs-CZ" sz="2600" dirty="0" smtClean="0">
                <a:solidFill>
                  <a:srgbClr val="FF0000"/>
                </a:solidFill>
              </a:rPr>
              <a:t>maximálně </a:t>
            </a:r>
            <a:r>
              <a:rPr lang="cs-CZ" sz="2600" dirty="0">
                <a:solidFill>
                  <a:srgbClr val="FF0000"/>
                </a:solidFill>
              </a:rPr>
              <a:t>do výše </a:t>
            </a:r>
            <a:r>
              <a:rPr lang="cs-CZ" sz="2600" dirty="0" smtClean="0">
                <a:solidFill>
                  <a:srgbClr val="FF0000"/>
                </a:solidFill>
              </a:rPr>
              <a:t>200 </a:t>
            </a:r>
            <a:r>
              <a:rPr lang="cs-CZ" sz="2600" dirty="0">
                <a:solidFill>
                  <a:srgbClr val="FF0000"/>
                </a:solidFill>
              </a:rPr>
              <a:t>mil. </a:t>
            </a:r>
            <a:r>
              <a:rPr lang="cs-CZ" sz="2600" dirty="0" smtClean="0">
                <a:solidFill>
                  <a:srgbClr val="FF0000"/>
                </a:solidFill>
              </a:rPr>
              <a:t>Kč</a:t>
            </a:r>
            <a:endParaRPr lang="cs-CZ" sz="2600" dirty="0">
              <a:solidFill>
                <a:srgbClr val="FF0000"/>
              </a:solidFill>
            </a:endParaRPr>
          </a:p>
          <a:p>
            <a:endParaRPr lang="cs-CZ" sz="2400" dirty="0" smtClean="0"/>
          </a:p>
          <a:p>
            <a:endParaRPr lang="cs-CZ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5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DTM Kraje – Legislativa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600" dirty="0"/>
              <a:t>Tato Výzva je vyhlášena v přímé souvislosti s dokumenty:</a:t>
            </a:r>
          </a:p>
          <a:p>
            <a:pPr algn="just"/>
            <a:r>
              <a:rPr lang="cs-CZ" sz="2600" b="1" dirty="0"/>
              <a:t>A. Novela Zákona 200/1994 Sb.</a:t>
            </a:r>
            <a:r>
              <a:rPr lang="cs-CZ" sz="2600" dirty="0"/>
              <a:t> o zeměměřičství a Technické přílohy této Novely (Výstup z projektu TAČR TITSMV705 Jednotný výměnný formát DTM, Specifikace datového obsahu, metodika pořizování a správy dat, Specifikace způsobu poskytování dat, specifikace technického standardu </a:t>
            </a:r>
            <a:r>
              <a:rPr lang="cs-CZ" sz="2600" dirty="0" smtClean="0"/>
              <a:t>IS </a:t>
            </a:r>
            <a:r>
              <a:rPr lang="cs-CZ" sz="2600" dirty="0"/>
              <a:t>DTM kraje</a:t>
            </a:r>
            <a:r>
              <a:rPr lang="cs-CZ" sz="2600" dirty="0" smtClean="0"/>
              <a:t>)</a:t>
            </a:r>
          </a:p>
          <a:p>
            <a:pPr algn="just"/>
            <a:endParaRPr lang="cs-CZ" sz="2600" dirty="0"/>
          </a:p>
          <a:p>
            <a:pPr algn="just"/>
            <a:r>
              <a:rPr lang="cs-CZ" sz="2600" b="1" dirty="0"/>
              <a:t>B. Vyhláška č. 500/2006 Sb. </a:t>
            </a:r>
            <a:r>
              <a:rPr lang="cs-CZ" sz="2600" dirty="0"/>
              <a:t>o územně analytických podkladech, územně plánovací dokumentaci a o způsobu evidence územně plánovací činnosti </a:t>
            </a:r>
            <a:endParaRPr lang="cs-CZ" sz="2600" dirty="0" smtClean="0"/>
          </a:p>
          <a:p>
            <a:pPr algn="just"/>
            <a:endParaRPr lang="cs-CZ" sz="2600" dirty="0"/>
          </a:p>
          <a:p>
            <a:pPr algn="just"/>
            <a:r>
              <a:rPr lang="cs-CZ" sz="2600" b="1" dirty="0"/>
              <a:t>C. Zákon č. 194/2017 Sb. </a:t>
            </a:r>
            <a:r>
              <a:rPr lang="cs-CZ" sz="2600" dirty="0"/>
              <a:t>o opatřeních ke snížení nákladů na zavádění vysokorychlostních sítí elektronických komunikací a o změně některých souvisejících zákonů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57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Vymezení způsobilých výdajů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Dlouhodobý hmotný majetek: </a:t>
            </a:r>
            <a:r>
              <a:rPr lang="cs-CZ" sz="2400" dirty="0" smtClean="0">
                <a:solidFill>
                  <a:srgbClr val="FF0000"/>
                </a:solidFill>
              </a:rPr>
              <a:t>max. 10 mil. Kč</a:t>
            </a:r>
            <a:endParaRPr lang="cs-CZ" sz="2400" dirty="0" smtClean="0"/>
          </a:p>
          <a:p>
            <a:r>
              <a:rPr lang="cs-CZ" sz="2400" dirty="0" smtClean="0"/>
              <a:t>Dlouhodobý nehmotný majetek: </a:t>
            </a:r>
            <a:r>
              <a:rPr lang="cs-CZ" sz="2400" dirty="0" smtClean="0">
                <a:solidFill>
                  <a:srgbClr val="FF0000"/>
                </a:solidFill>
              </a:rPr>
              <a:t>SW IS max. 20mil. Kč</a:t>
            </a:r>
            <a:endParaRPr lang="cs-CZ" sz="2400" dirty="0"/>
          </a:p>
          <a:p>
            <a:r>
              <a:rPr lang="cs-CZ" sz="2400" dirty="0" smtClean="0"/>
              <a:t>Služby poradců, expertů, studie: </a:t>
            </a:r>
            <a:r>
              <a:rPr lang="cs-CZ" sz="2400" dirty="0" smtClean="0">
                <a:solidFill>
                  <a:srgbClr val="FF0000"/>
                </a:solidFill>
              </a:rPr>
              <a:t>max. 10mil. Kč</a:t>
            </a:r>
            <a:endParaRPr lang="cs-CZ" sz="2400" dirty="0" smtClean="0"/>
          </a:p>
          <a:p>
            <a:r>
              <a:rPr lang="cs-CZ" sz="2400" dirty="0" smtClean="0"/>
              <a:t>Náklady na zajištění organizace výběrových řízení: </a:t>
            </a:r>
            <a:r>
              <a:rPr lang="cs-CZ" sz="2400" dirty="0" smtClean="0">
                <a:solidFill>
                  <a:srgbClr val="FF0000"/>
                </a:solidFill>
              </a:rPr>
              <a:t>max. 200tis. Kč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23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Dlouhodobý hmotný majetek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Pořizovací cena zakoupených technologií potřebných pro vyhotovení digitálních technických map a jejich správu.</a:t>
            </a:r>
            <a:r>
              <a:rPr lang="cs-CZ" sz="2400" dirty="0"/>
              <a:t> Jedná se o kupní cenu uvedeného majetku včetně příslušenství, dopravy, montáže, zapojení do sítí a drobných stavebních úprav, přičemž náklady na stavební práce jsou přijatelné v minimální a nezbytné výši, a to jen v případech, kdy provedení stavebních prací technicky souvisí s instalací pořizovaných movitých věcí nebo souboru movitých věcí. </a:t>
            </a:r>
          </a:p>
          <a:p>
            <a:pPr algn="just"/>
            <a:endParaRPr lang="cs-CZ" sz="2400" dirty="0" smtClean="0"/>
          </a:p>
          <a:p>
            <a:pPr marL="0" indent="0" algn="just">
              <a:buNone/>
            </a:pPr>
            <a:r>
              <a:rPr lang="cs-CZ" sz="2400" b="1" dirty="0"/>
              <a:t>Příklad:</a:t>
            </a:r>
            <a:r>
              <a:rPr lang="cs-CZ" sz="2400" dirty="0"/>
              <a:t> PC sestavy, servery.</a:t>
            </a:r>
          </a:p>
        </p:txBody>
      </p:sp>
    </p:spTree>
    <p:extLst>
      <p:ext uri="{BB962C8B-B14F-4D97-AF65-F5344CB8AC3E}">
        <p14:creationId xmlns:p14="http://schemas.microsoft.com/office/powerpoint/2010/main" val="22580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Dlouhodobý nehmotný majetek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hangingPunct="0"/>
            <a:endParaRPr lang="cs-CZ" dirty="0" smtClean="0"/>
          </a:p>
          <a:p>
            <a:pPr algn="just" hangingPunct="0"/>
            <a:r>
              <a:rPr lang="cs-CZ" b="1" dirty="0"/>
              <a:t>Software:</a:t>
            </a:r>
            <a:r>
              <a:rPr lang="cs-CZ" dirty="0"/>
              <a:t> Pořízení/vývoj a úprava softwaru (IS) nezbytného pro provoz </a:t>
            </a:r>
            <a:r>
              <a:rPr lang="cs-CZ" dirty="0" smtClean="0"/>
              <a:t>DTM Kraje  </a:t>
            </a:r>
            <a:endParaRPr lang="cs-CZ" dirty="0"/>
          </a:p>
          <a:p>
            <a:pPr marL="0" indent="0" algn="just" hangingPunct="0">
              <a:buNone/>
            </a:pPr>
            <a:r>
              <a:rPr lang="cs-CZ" dirty="0"/>
              <a:t>Příklad: software pro tvorbu a správu </a:t>
            </a:r>
            <a:r>
              <a:rPr lang="cs-CZ" dirty="0" smtClean="0"/>
              <a:t>DTM Kraje</a:t>
            </a:r>
            <a:endParaRPr lang="cs-CZ" dirty="0"/>
          </a:p>
          <a:p>
            <a:pPr lvl="0" algn="just" hangingPunct="0"/>
            <a:endParaRPr lang="cs-CZ" dirty="0" smtClean="0"/>
          </a:p>
          <a:p>
            <a:pPr algn="just" hangingPunct="0"/>
            <a:r>
              <a:rPr lang="cs-CZ" b="1" dirty="0" smtClean="0"/>
              <a:t>Data: </a:t>
            </a:r>
            <a:r>
              <a:rPr lang="cs-CZ" dirty="0"/>
              <a:t>Maximálně do výše požadované dotace v projektu. </a:t>
            </a:r>
            <a:endParaRPr lang="cs-CZ" b="1" dirty="0"/>
          </a:p>
          <a:p>
            <a:pPr lvl="1" algn="just" hangingPunct="0"/>
            <a:r>
              <a:rPr lang="cs-CZ" sz="2800" dirty="0" smtClean="0"/>
              <a:t>Pořízení </a:t>
            </a:r>
            <a:r>
              <a:rPr lang="cs-CZ" sz="2800" dirty="0"/>
              <a:t>polohopisných dat včetně potřebných podkladů</a:t>
            </a:r>
          </a:p>
          <a:p>
            <a:pPr lvl="1" algn="just" hangingPunct="0"/>
            <a:r>
              <a:rPr lang="cs-CZ" sz="2800" dirty="0"/>
              <a:t>Primární vytvoření dat dopravní infrastruktury a sítí technické infrastruktury</a:t>
            </a:r>
          </a:p>
          <a:p>
            <a:pPr lvl="1" algn="just" hangingPunct="0"/>
            <a:r>
              <a:rPr lang="cs-CZ" sz="2800" dirty="0"/>
              <a:t>Doměření polohopisných dat a dat sítí dopravní a technické infrastruktury</a:t>
            </a:r>
          </a:p>
          <a:p>
            <a:pPr lvl="1" algn="just" hangingPunct="0"/>
            <a:r>
              <a:rPr lang="cs-CZ" sz="2800" dirty="0"/>
              <a:t>Pořízení konsolidovaných vstupních dat (sjednocení, spojení a transformace)</a:t>
            </a:r>
          </a:p>
          <a:p>
            <a:pPr marL="0" indent="0" algn="just" hangingPunc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Příklad:</a:t>
            </a:r>
            <a:r>
              <a:rPr lang="cs-CZ" dirty="0"/>
              <a:t> mapování geodetickými metodami, mobilní mapování, geodetické zaměření infrastruktury pro obsah DTM </a:t>
            </a:r>
            <a:r>
              <a:rPr lang="cs-CZ" dirty="0" smtClean="0"/>
              <a:t>Kraje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4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Služby poradců, expertů, studie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hangingPunct="0"/>
            <a:r>
              <a:rPr lang="cs-CZ" sz="2400" dirty="0"/>
              <a:t>Náklady na externě nakupované služby poradců, expertů či znalců, které </a:t>
            </a:r>
            <a:r>
              <a:rPr lang="cs-CZ" sz="2400" b="1" dirty="0"/>
              <a:t>nemají povahu trvalých nebo opakujících se činností a nevztahují se k obvyklým provozním nákladům</a:t>
            </a:r>
            <a:r>
              <a:rPr lang="cs-CZ" sz="2400" dirty="0"/>
              <a:t>, včetně nákladů na jimi zpracovávané studie, analýzy či znalecké posudky. </a:t>
            </a:r>
            <a:r>
              <a:rPr lang="cs-CZ" sz="2400" b="1" dirty="0"/>
              <a:t>Jsou přijatelné pouze náklady na služby, které přímo souvisí s faktickou realizací projektu</a:t>
            </a:r>
            <a:r>
              <a:rPr lang="cs-CZ" sz="2400" dirty="0"/>
              <a:t>. Náklady na zpracování žádosti o podporu nejsou způsobilým výdajem v rámci tohoto Programu. </a:t>
            </a:r>
            <a:endParaRPr lang="cs-CZ" sz="2400" dirty="0" smtClean="0"/>
          </a:p>
          <a:p>
            <a:pPr marL="0" indent="0" algn="just" hangingPunct="0">
              <a:buNone/>
            </a:pPr>
            <a:r>
              <a:rPr lang="cs-CZ" sz="2400" b="1" dirty="0" smtClean="0"/>
              <a:t>Příklad</a:t>
            </a:r>
            <a:r>
              <a:rPr lang="cs-CZ" sz="2400" b="1" dirty="0"/>
              <a:t>:</a:t>
            </a:r>
            <a:r>
              <a:rPr lang="cs-CZ" sz="2400" dirty="0"/>
              <a:t> Služby expertního poradenství pro návrh a implementaci</a:t>
            </a:r>
            <a:r>
              <a:rPr lang="cs-CZ" sz="2400" dirty="0" smtClean="0"/>
              <a:t>.</a:t>
            </a:r>
          </a:p>
          <a:p>
            <a:pPr marL="0" indent="0" algn="just" hangingPunct="0">
              <a:buNone/>
            </a:pPr>
            <a:endParaRPr lang="cs-CZ" sz="2400" dirty="0"/>
          </a:p>
          <a:p>
            <a:pPr algn="just" hangingPunct="0"/>
            <a:r>
              <a:rPr lang="cs-CZ" sz="2400" dirty="0"/>
              <a:t>Služby odborného školení </a:t>
            </a:r>
            <a:endParaRPr lang="cs-CZ" sz="2400" dirty="0" smtClean="0"/>
          </a:p>
          <a:p>
            <a:pPr marL="0" indent="0" algn="just" hangingPunct="0">
              <a:buNone/>
            </a:pPr>
            <a:r>
              <a:rPr lang="cs-CZ" sz="2400" b="1" dirty="0" smtClean="0"/>
              <a:t>Příklad</a:t>
            </a:r>
            <a:r>
              <a:rPr lang="cs-CZ" sz="2400" b="1" dirty="0"/>
              <a:t>:</a:t>
            </a:r>
            <a:r>
              <a:rPr lang="cs-CZ" sz="2400" dirty="0"/>
              <a:t> Zaškolení v oblasti jednotné správy a aktualizace objektů DMVS dle Vyhlášky o DMVS a souvisejícím metodickým pokynům a technickým normám</a:t>
            </a:r>
            <a:r>
              <a:rPr lang="cs-CZ" sz="2400" dirty="0" smtClean="0"/>
              <a:t>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8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472</Words>
  <Application>Microsoft Office PowerPoint</Application>
  <PresentationFormat>Širokoúhlá obrazovka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Podpora vzniku krajských Digitálních technických map</vt:lpstr>
      <vt:lpstr>DTM na MPO </vt:lpstr>
      <vt:lpstr>DTM - ÚČEL</vt:lpstr>
      <vt:lpstr>DTM Kraje</vt:lpstr>
      <vt:lpstr>DTM Kraje – Legislativa</vt:lpstr>
      <vt:lpstr>Vymezení způsobilých výdajů</vt:lpstr>
      <vt:lpstr>Dlouhodobý hmotný majetek</vt:lpstr>
      <vt:lpstr>Dlouhodobý nehmotný majetek</vt:lpstr>
      <vt:lpstr>Služby poradců, expertů, studie</vt:lpstr>
      <vt:lpstr>Náklady na zajištění organizace výběrových řízení</vt:lpstr>
      <vt:lpstr>Model hodnocení a kritéria pro hodnocení </vt:lpstr>
      <vt:lpstr>Děkuji za pozornost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vzniku krajských digitálních technických map</dc:title>
  <dc:creator>Cír Jiří</dc:creator>
  <cp:lastModifiedBy>Havlík</cp:lastModifiedBy>
  <cp:revision>33</cp:revision>
  <dcterms:created xsi:type="dcterms:W3CDTF">2019-09-24T09:06:20Z</dcterms:created>
  <dcterms:modified xsi:type="dcterms:W3CDTF">2019-11-07T10:01:22Z</dcterms:modified>
</cp:coreProperties>
</file>