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281" r:id="rId4"/>
    <p:sldId id="283" r:id="rId5"/>
    <p:sldId id="285" r:id="rId6"/>
    <p:sldId id="287" r:id="rId7"/>
    <p:sldId id="289" r:id="rId8"/>
    <p:sldId id="291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06.12.2017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06.12.2017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r.cz/cs/Uzemni-a-bytova-politika/Uzemni-planovani-a-stavebni-rad/Narodni-program-Podpora-uzemne-planovacich-cinnosti-obci-(1)/Rok-2018-dotacni-titul-Uzemni-plan" TargetMode="External"/><Relationship Id="rId2" Type="http://schemas.openxmlformats.org/officeDocument/2006/relationships/hyperlink" Target="http://dotace.plzensky-kraj.cz/verejnost/dotacnititul/437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3.mmr.cz/zad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lucie.souckova@plzensky-kraj.cz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73188" y="2926690"/>
            <a:ext cx="4485011" cy="1755032"/>
          </a:xfrm>
        </p:spPr>
        <p:txBody>
          <a:bodyPr/>
          <a:lstStyle/>
          <a:p>
            <a:r>
              <a:rPr lang="cs-CZ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Dotace </a:t>
            </a:r>
            <a:br>
              <a:rPr lang="cs-CZ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územní plány</a:t>
            </a:r>
            <a:endParaRPr lang="cs-CZ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0199" y="4922045"/>
            <a:ext cx="6858000" cy="808037"/>
          </a:xfrm>
        </p:spPr>
        <p:txBody>
          <a:bodyPr>
            <a:normAutofit/>
          </a:bodyPr>
          <a:lstStyle/>
          <a:p>
            <a:r>
              <a:rPr lang="cs-CZ" dirty="0" smtClean="0"/>
              <a:t>Porada KÚPK s ÚÚP a pořizovateli ÚPD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28650" y="5895975"/>
            <a:ext cx="782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Petr Pelech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  <a:r>
              <a:rPr lang="cs-CZ" dirty="0" smtClean="0"/>
              <a:t>		                                    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Zelená Lhota 7. - 8. 12. 2017</a:t>
            </a:r>
            <a:endParaRPr lang="cs-CZ" dirty="0"/>
          </a:p>
        </p:txBody>
      </p:sp>
      <p:pic>
        <p:nvPicPr>
          <p:cNvPr id="1026" name="Picture 2" descr="Výsledek obrázku pro peníz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0528" y="2069123"/>
            <a:ext cx="1967251" cy="1252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Možnosti získání dotace</a:t>
            </a:r>
            <a:endParaRPr lang="cs-CZ" sz="32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Dotace na územní plány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28649" y="1825625"/>
            <a:ext cx="797242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cs-CZ" sz="2400" b="1" dirty="0" smtClean="0">
                <a:solidFill>
                  <a:srgbClr val="339966"/>
                </a:solidFill>
              </a:rPr>
              <a:t>2 dostupné možnosti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1. krajský program (Plzeňský kraj)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1600" dirty="0" smtClean="0"/>
              <a:t>PSOV PK 2018 – Územní plány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1600" dirty="0" smtClean="0"/>
              <a:t>přes systém </a:t>
            </a:r>
            <a:r>
              <a:rPr lang="cs-CZ" sz="1600" dirty="0" err="1" smtClean="0"/>
              <a:t>eDotace</a:t>
            </a:r>
            <a:endParaRPr lang="cs-CZ" sz="16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1600" dirty="0">
                <a:hlinkClick r:id="rId2"/>
              </a:rPr>
              <a:t>http://dotace.plzensky-kraj.cz/verejnost/dotacnititul/437</a:t>
            </a:r>
            <a:r>
              <a:rPr lang="cs-CZ" sz="1600" dirty="0" smtClean="0">
                <a:hlinkClick r:id="rId2"/>
              </a:rPr>
              <a:t>/</a:t>
            </a:r>
            <a:endParaRPr lang="cs-CZ" sz="16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1600" i="1" dirty="0" smtClean="0"/>
              <a:t>ještě není finálně schválen (!)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2. národní program (MMR)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1600" dirty="0" smtClean="0"/>
              <a:t>117D0510 Podpora územně plánovacích dokumentací obcí pro rok 2018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1600" dirty="0">
                <a:hlinkClick r:id="rId3"/>
              </a:rPr>
              <a:t>http://www.mmr.cz/cs/Uzemni-a-bytova-politika/Uzemni-planovani-a-stavebni-rad/Narodni-program-Podpora-uzemne-planovacich-cinnosti-obci-(1)/</a:t>
            </a:r>
            <a:r>
              <a:rPr lang="cs-CZ" sz="1600" dirty="0" smtClean="0">
                <a:hlinkClick r:id="rId3"/>
              </a:rPr>
              <a:t>Rok-2018-dotacni-titul-Uzemni-plan</a:t>
            </a:r>
            <a:endParaRPr lang="cs-CZ" sz="16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1600" dirty="0" smtClean="0"/>
              <a:t>přes Dotační informační systém MMR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1600" dirty="0">
                <a:hlinkClick r:id="rId4"/>
              </a:rPr>
              <a:t>https://www3.mmr.cz/zad</a:t>
            </a:r>
            <a:r>
              <a:rPr lang="cs-CZ" sz="1600" dirty="0" smtClean="0">
                <a:hlinkClick r:id="rId4"/>
              </a:rPr>
              <a:t>/</a:t>
            </a:r>
            <a:endParaRPr lang="cs-CZ" sz="1600" dirty="0" smtClean="0"/>
          </a:p>
          <a:p>
            <a:pPr lvl="2">
              <a:buFont typeface="Wingdings" panose="05000000000000000000" pitchFamily="2" charset="2"/>
              <a:buChar char="ü"/>
            </a:pPr>
            <a:endParaRPr lang="cs-CZ" sz="1600" dirty="0" smtClean="0"/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1319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Krajský program</a:t>
            </a:r>
            <a:endParaRPr lang="cs-CZ" sz="32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Dotace na územní plány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3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28649" y="1825625"/>
            <a:ext cx="797242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PSOV PK 2018 – Územní plány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Kdo může žádat?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obec PK s počtem obyvatel do 2000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obec na území bývalého VÚ Brdy bez ohledu na počet obyvatel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vyloučeni jsou příjemci dotace v letech 2008 - 2017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Na co lze žádat?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zpracování návrhu ÚP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zpracování vyhodnocení vlivů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zpracování změny ÚP (jen brdské obce)</a:t>
            </a:r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6947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Krajský program</a:t>
            </a:r>
            <a:endParaRPr lang="cs-CZ" sz="32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Dotace na ÚP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dirty="0" smtClean="0"/>
              <a:t>Strana </a:t>
            </a:r>
            <a:fld id="{20A22714-1925-4CB5-873C-0DA602053BBE}" type="slidenum">
              <a:rPr lang="cs-CZ" smtClean="0"/>
              <a:pPr/>
              <a:t>4</a:t>
            </a:fld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28649" y="1825625"/>
            <a:ext cx="797242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PSOV PK 2018 – Územní plány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Jaké jsou podmínky poskytnutí dotace?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ÚP musí být zpracován digitálně, ve vektorové podobě dat, ve struktuře datového modelu PK – toto musí být ve smlouvě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při podání žádosti již musí být schváleno zadání ÚP (je přílohou žádosti) a musí být podepsána smlouva se zpracovatelem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/>
              <a:t>u</a:t>
            </a:r>
            <a:r>
              <a:rPr lang="cs-CZ" sz="2000" dirty="0" smtClean="0"/>
              <a:t>znávají se náklady jen po 1.1.2018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Kolik mohu získat?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maximálně 80% celkových </a:t>
            </a:r>
            <a:r>
              <a:rPr lang="cs-CZ" sz="2000" dirty="0" err="1" smtClean="0"/>
              <a:t>uzn</a:t>
            </a:r>
            <a:r>
              <a:rPr lang="cs-CZ" sz="2000" dirty="0" smtClean="0"/>
              <a:t>. nákladů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max. 250 000 Kč / 400 000 Kč (brdské obce)</a:t>
            </a:r>
            <a:endParaRPr lang="cs-CZ" sz="2000" dirty="0"/>
          </a:p>
          <a:p>
            <a:pPr lvl="1">
              <a:buFont typeface="Wingdings" panose="05000000000000000000" pitchFamily="2" charset="2"/>
              <a:buChar char="ü"/>
            </a:pPr>
            <a:endParaRPr lang="cs-CZ" sz="2000" dirty="0" smtClean="0"/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81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Krajský program</a:t>
            </a:r>
            <a:endParaRPr lang="cs-CZ" sz="32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Dotace na ÚP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5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28649" y="1825625"/>
            <a:ext cx="797242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PSOV PK 2018 – Územní plány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Jaká jsou hodnotící kritéria?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počet obyvatel obce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umístění obce ve specifické či rozvojové oblasti nebo ose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vymezení záměru ze ZÚR PK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Důležité </a:t>
            </a:r>
            <a:r>
              <a:rPr lang="cs-CZ" sz="2400" dirty="0" err="1" smtClean="0"/>
              <a:t>datumy</a:t>
            </a:r>
            <a:r>
              <a:rPr lang="cs-CZ" sz="2400" dirty="0" smtClean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600" b="1" dirty="0" smtClean="0">
                <a:solidFill>
                  <a:srgbClr val="339966"/>
                </a:solidFill>
              </a:rPr>
              <a:t>podání žádosti </a:t>
            </a:r>
            <a:r>
              <a:rPr lang="cs-CZ" sz="1600" dirty="0" smtClean="0"/>
              <a:t>v období </a:t>
            </a:r>
            <a:r>
              <a:rPr lang="cs-CZ" sz="2000" b="1" dirty="0" smtClean="0">
                <a:solidFill>
                  <a:srgbClr val="339966"/>
                </a:solidFill>
              </a:rPr>
              <a:t>19.1. – 8.2.2018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600" b="1" dirty="0" smtClean="0">
                <a:solidFill>
                  <a:srgbClr val="339966"/>
                </a:solidFill>
              </a:rPr>
              <a:t>vydání ÚP </a:t>
            </a:r>
            <a:r>
              <a:rPr lang="cs-CZ" sz="1600" dirty="0" smtClean="0"/>
              <a:t>=</a:t>
            </a:r>
            <a:r>
              <a:rPr lang="cs-CZ" sz="1600" dirty="0" smtClean="0">
                <a:solidFill>
                  <a:srgbClr val="339966"/>
                </a:solidFill>
              </a:rPr>
              <a:t> </a:t>
            </a:r>
            <a:r>
              <a:rPr lang="cs-CZ" sz="1600" dirty="0" smtClean="0"/>
              <a:t>ukončení akce do: </a:t>
            </a:r>
            <a:r>
              <a:rPr lang="cs-CZ" sz="2000" b="1" dirty="0" smtClean="0">
                <a:solidFill>
                  <a:srgbClr val="339966"/>
                </a:solidFill>
              </a:rPr>
              <a:t>října 2022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ü"/>
            </a:pPr>
            <a:endParaRPr lang="cs-CZ" sz="2000" dirty="0" smtClean="0"/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8571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program</a:t>
            </a:r>
            <a:endParaRPr lang="cs-CZ" sz="32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Dotace na územní plány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6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28649" y="1825625"/>
            <a:ext cx="797242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Dotační titul Územní plán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Kdo může žádat?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všechny obce na území ČR vyjma: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ORP, Prahy, příjemců dotace z IOP či Programu rozvoje venkova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Na co lze žádat?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zpracování návrhu ÚP pro společné jednání včetně případných variant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zpracování vyhodnocení vlivů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zpracování úpravy návrhu pro VP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výdaje na digitální zpracování ÚP</a:t>
            </a:r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11751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program</a:t>
            </a:r>
            <a:endParaRPr lang="cs-CZ" sz="32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Dotace na územní plány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dirty="0" smtClean="0"/>
              <a:t>Strana </a:t>
            </a:r>
            <a:fld id="{20A22714-1925-4CB5-873C-0DA602053BBE}" type="slidenum">
              <a:rPr lang="cs-CZ" smtClean="0"/>
              <a:pPr/>
              <a:t>7</a:t>
            </a:fld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28649" y="1825625"/>
            <a:ext cx="797242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Dotační titul Územní plán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Jaké jsou podmínky poskytnutí dotace?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obec nemá ÚP nebo má ÚPD schválenou před 1.1.2007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/>
              <a:t>při podání žádosti již musí být schváleno zadání ÚP (je přílohou žádosti) a musí být podepsána smlouva se </a:t>
            </a:r>
            <a:r>
              <a:rPr lang="cs-CZ" sz="2000" dirty="0" smtClean="0"/>
              <a:t>zpracovatelem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doklady o kvalifikaci pořizovatele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/>
              <a:t>u</a:t>
            </a:r>
            <a:r>
              <a:rPr lang="cs-CZ" sz="2000" dirty="0" smtClean="0"/>
              <a:t>znávají </a:t>
            </a:r>
            <a:r>
              <a:rPr lang="cs-CZ" sz="2000" dirty="0"/>
              <a:t>se náklady jen po 1.1.2018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Kolik </a:t>
            </a:r>
            <a:r>
              <a:rPr lang="cs-CZ" sz="2400" dirty="0"/>
              <a:t>mohu získat?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/>
              <a:t>maximálně 80% celkových </a:t>
            </a:r>
            <a:r>
              <a:rPr lang="cs-CZ" sz="2000" dirty="0" err="1" smtClean="0"/>
              <a:t>uzn</a:t>
            </a:r>
            <a:r>
              <a:rPr lang="cs-CZ" sz="2000" dirty="0" smtClean="0"/>
              <a:t>. nákladů</a:t>
            </a:r>
            <a:endParaRPr lang="cs-CZ" sz="20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maximálně 400 </a:t>
            </a:r>
            <a:r>
              <a:rPr lang="cs-CZ" sz="2000" dirty="0"/>
              <a:t>000 </a:t>
            </a:r>
            <a:r>
              <a:rPr lang="cs-CZ" sz="2000" dirty="0" smtClean="0"/>
              <a:t>Kč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92721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Národní program</a:t>
            </a:r>
            <a:endParaRPr lang="cs-CZ" sz="32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Dotace na územní plány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dirty="0" smtClean="0"/>
              <a:t>Strana </a:t>
            </a:r>
            <a:fld id="{20A22714-1925-4CB5-873C-0DA602053BBE}" type="slidenum">
              <a:rPr lang="cs-CZ" smtClean="0"/>
              <a:pPr/>
              <a:t>8</a:t>
            </a:fld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28649" y="1825625"/>
            <a:ext cx="797242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64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Dotační titul Územní plán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Jaká jsou hodnotící kritéria?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počet obyvatel obce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umístění obce v hospodářsky problémovém regionu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obec s významným povodňovým rizikem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Důležitá data: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program již běží (od října)</a:t>
            </a:r>
            <a:endParaRPr lang="cs-CZ" sz="20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600" b="1" dirty="0">
                <a:solidFill>
                  <a:srgbClr val="339966"/>
                </a:solidFill>
              </a:rPr>
              <a:t>podání žádosti </a:t>
            </a:r>
            <a:r>
              <a:rPr lang="cs-CZ" sz="1600" dirty="0" smtClean="0"/>
              <a:t>do: </a:t>
            </a:r>
            <a:r>
              <a:rPr lang="cs-CZ" sz="2000" b="1" dirty="0" smtClean="0">
                <a:solidFill>
                  <a:srgbClr val="339966"/>
                </a:solidFill>
              </a:rPr>
              <a:t>28.12.2017</a:t>
            </a:r>
            <a:r>
              <a:rPr lang="cs-CZ" b="1" dirty="0" smtClean="0">
                <a:solidFill>
                  <a:srgbClr val="339966"/>
                </a:solidFill>
              </a:rPr>
              <a:t> 12:00 hodin</a:t>
            </a:r>
            <a:endParaRPr lang="cs-CZ" b="1" dirty="0">
              <a:solidFill>
                <a:srgbClr val="339966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b="1" dirty="0" smtClean="0">
                <a:solidFill>
                  <a:srgbClr val="339966"/>
                </a:solidFill>
              </a:rPr>
              <a:t>do 3 let </a:t>
            </a:r>
            <a:r>
              <a:rPr lang="cs-CZ" sz="1600" dirty="0" smtClean="0"/>
              <a:t>od rozhodnutí o poskytnutí dotace musí</a:t>
            </a:r>
          </a:p>
          <a:p>
            <a:pPr marL="457200" lvl="1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     ÚP nabýt účinnosti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047488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Vaše dotazy, připomínky, názory...</a:t>
            </a:r>
            <a:endParaRPr lang="cs-CZ" sz="2800" b="1" dirty="0">
              <a:solidFill>
                <a:srgbClr val="33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Dotace na územní plány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9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8649" y="3693729"/>
            <a:ext cx="761047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Oddělení územního plánování</a:t>
            </a: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Petr Pelech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tel.: 377 195 421</a:t>
            </a:r>
          </a:p>
          <a:p>
            <a:r>
              <a:rPr lang="cs-CZ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petr.pelech@plzensky-kraj.cz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787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porada ÚÚP XII_2017 oprávněný investor</Template>
  <TotalTime>712</TotalTime>
  <Words>515</Words>
  <Application>Microsoft Office PowerPoint</Application>
  <PresentationFormat>Předvádění na obrazovce (4:3)</PresentationFormat>
  <Paragraphs>100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Motiv Office</vt:lpstr>
      <vt:lpstr>Dotace  na územní plány</vt:lpstr>
      <vt:lpstr>Možnosti získání dotace</vt:lpstr>
      <vt:lpstr>Krajský program</vt:lpstr>
      <vt:lpstr>Krajský program</vt:lpstr>
      <vt:lpstr>Krajský program</vt:lpstr>
      <vt:lpstr>Národní program</vt:lpstr>
      <vt:lpstr>Národní program</vt:lpstr>
      <vt:lpstr>Národní program</vt:lpstr>
      <vt:lpstr>Vaše dotazy, připomínky, názory...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Oprávněný investor</dc:title>
  <dc:creator>Součková Lucie</dc:creator>
  <cp:lastModifiedBy>Pelech Petr</cp:lastModifiedBy>
  <cp:revision>77</cp:revision>
  <dcterms:created xsi:type="dcterms:W3CDTF">2017-11-24T07:47:20Z</dcterms:created>
  <dcterms:modified xsi:type="dcterms:W3CDTF">2017-12-06T06:55:38Z</dcterms:modified>
</cp:coreProperties>
</file>