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5" r:id="rId6"/>
    <p:sldId id="26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73188" y="3167013"/>
            <a:ext cx="4485011" cy="1755032"/>
          </a:xfrm>
        </p:spPr>
        <p:txBody>
          <a:bodyPr/>
          <a:lstStyle/>
          <a:p>
            <a:r>
              <a:rPr lang="cs-CZ" b="0" dirty="0" smtClean="0"/>
              <a:t>Oprávněný investor</a:t>
            </a:r>
            <a:endParaRPr lang="cs-CZ" b="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		                                     </a:t>
            </a:r>
            <a:r>
              <a:rPr lang="cs-CZ" dirty="0" smtClean="0"/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Babylon, duben 2019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§ 23a </a:t>
            </a:r>
            <a:r>
              <a:rPr lang="cs-CZ" sz="2400" dirty="0" smtClean="0"/>
              <a:t>SZ</a:t>
            </a:r>
            <a:r>
              <a:rPr lang="cs-CZ" sz="2400" b="1" dirty="0" smtClean="0"/>
              <a:t>: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400" dirty="0" smtClean="0"/>
              <a:t>OI = každý vlastník, správce nebo provozovatel veřejné dopravní nebo veřejné technické infrastruktury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000" dirty="0" smtClean="0"/>
              <a:t>	- veřejná DI a TI - § 2 odst. 1 písm. k) bod 1. a 2. SZ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cs-CZ" sz="2400" dirty="0" smtClean="0"/>
              <a:t>na </a:t>
            </a:r>
            <a:r>
              <a:rPr lang="cs-CZ" sz="2400" dirty="0" smtClean="0"/>
              <a:t>základě žádosti podané </a:t>
            </a:r>
            <a:r>
              <a:rPr lang="cs-CZ" sz="2400" dirty="0" smtClean="0"/>
              <a:t>na ORR </a:t>
            </a:r>
            <a:r>
              <a:rPr lang="cs-CZ" sz="2400" dirty="0" smtClean="0"/>
              <a:t>KÚPK </a:t>
            </a:r>
          </a:p>
          <a:p>
            <a:pPr marL="774900" indent="-342900">
              <a:buClrTx/>
              <a:buFont typeface="Symbol" panose="05050102010706020507" pitchFamily="18" charset="2"/>
              <a:buChar char="Þ"/>
            </a:pPr>
            <a:r>
              <a:rPr lang="cs-CZ" sz="2400" dirty="0" smtClean="0"/>
              <a:t>do </a:t>
            </a:r>
            <a:r>
              <a:rPr lang="cs-CZ" sz="2400" dirty="0" smtClean="0"/>
              <a:t>seznamu </a:t>
            </a:r>
            <a:r>
              <a:rPr lang="cs-CZ" sz="2400" dirty="0" smtClean="0"/>
              <a:t>OI – na </a:t>
            </a:r>
            <a:r>
              <a:rPr lang="cs-CZ" sz="2400" dirty="0" err="1" smtClean="0"/>
              <a:t>geoportálu</a:t>
            </a:r>
            <a:r>
              <a:rPr lang="cs-CZ" sz="2400" dirty="0" smtClean="0"/>
              <a:t> PK</a:t>
            </a:r>
          </a:p>
          <a:p>
            <a:pPr marL="432000" indent="0">
              <a:buNone/>
            </a:pPr>
            <a:r>
              <a:rPr lang="cs-CZ" sz="1800" dirty="0" smtClean="0"/>
              <a:t>http://geoportal.plzensky-kraj.cz/gs/seznam-opravnenych-investoru</a:t>
            </a:r>
            <a:endParaRPr lang="cs-CZ" sz="2400" dirty="0" smtClean="0"/>
          </a:p>
          <a:p>
            <a:pPr marL="432000" indent="0">
              <a:buNone/>
            </a:pPr>
            <a:r>
              <a:rPr lang="cs-CZ" sz="2400" dirty="0" smtClean="0"/>
              <a:t>=&gt; povinnost správního orgánu </a:t>
            </a:r>
            <a:r>
              <a:rPr lang="cs-CZ" sz="2400" dirty="0"/>
              <a:t>vyrozumět </a:t>
            </a:r>
            <a:endParaRPr lang="cs-CZ" sz="2400" dirty="0" smtClean="0"/>
          </a:p>
          <a:p>
            <a:pPr marL="432000" indent="0">
              <a:spcBef>
                <a:spcPts val="0"/>
              </a:spcBef>
              <a:buNone/>
            </a:pPr>
            <a:r>
              <a:rPr lang="cs-CZ" sz="2400" dirty="0" smtClean="0"/>
              <a:t>tyto OI jednotlivě o svých úkonech </a:t>
            </a:r>
          </a:p>
          <a:p>
            <a:pPr marL="432000" indent="0">
              <a:spcBef>
                <a:spcPts val="0"/>
              </a:spcBef>
              <a:buNone/>
            </a:pPr>
            <a:r>
              <a:rPr lang="cs-CZ" sz="2400" dirty="0" smtClean="0"/>
              <a:t>při projednávání návrhu ÚPD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Oprávněný investor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3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8" y="1134533"/>
            <a:ext cx="5067301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</a:t>
            </a:r>
            <a:r>
              <a:rPr lang="cs-CZ" dirty="0" smtClean="0"/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pořizovatele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Oprávněný investor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28648" y="1820864"/>
            <a:ext cx="8029576" cy="4357215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/>
              <a:t>=&gt; o </a:t>
            </a:r>
            <a:r>
              <a:rPr lang="cs-CZ" sz="2400" dirty="0"/>
              <a:t>úkonech správního </a:t>
            </a:r>
            <a:r>
              <a:rPr lang="cs-CZ" sz="2400" dirty="0" smtClean="0"/>
              <a:t>orgánu při </a:t>
            </a:r>
            <a:r>
              <a:rPr lang="cs-CZ" sz="2400" dirty="0"/>
              <a:t>projednávání návrhu </a:t>
            </a:r>
            <a:r>
              <a:rPr lang="cs-CZ" sz="2400" dirty="0" smtClean="0"/>
              <a:t>ZÚR, ÚP, RP vyrozumět OI </a:t>
            </a:r>
            <a:r>
              <a:rPr lang="cs-CZ" sz="2400" dirty="0"/>
              <a:t>jednotlivě</a:t>
            </a:r>
            <a:r>
              <a:rPr lang="cs-CZ" sz="2400" dirty="0" smtClean="0"/>
              <a:t>  </a:t>
            </a:r>
            <a:endParaRPr lang="cs-CZ" sz="2000" dirty="0" smtClean="0"/>
          </a:p>
          <a:p>
            <a:pPr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cs-CZ" sz="2400" dirty="0" smtClean="0"/>
              <a:t>projednávání </a:t>
            </a:r>
            <a:r>
              <a:rPr lang="cs-CZ" sz="2400" dirty="0" smtClean="0"/>
              <a:t>návrhu ZÚR, ÚP, RP</a:t>
            </a:r>
          </a:p>
          <a:p>
            <a:pPr marL="432000" indent="0">
              <a:spcBef>
                <a:spcPts val="0"/>
              </a:spcBef>
              <a:buNone/>
            </a:pPr>
            <a:r>
              <a:rPr lang="cs-CZ" sz="2000" dirty="0" smtClean="0"/>
              <a:t>ÚPD </a:t>
            </a:r>
            <a:r>
              <a:rPr lang="cs-CZ" sz="2000" dirty="0" smtClean="0"/>
              <a:t>= ZÚR, ÚP, RP + změny - včetně změn ÚPO a ÚPN SÚ</a:t>
            </a:r>
          </a:p>
          <a:p>
            <a:pPr marL="432000" indent="0">
              <a:spcBef>
                <a:spcPts val="0"/>
              </a:spcBef>
              <a:buNone/>
            </a:pPr>
            <a:r>
              <a:rPr lang="cs-CZ" sz="2000" dirty="0" smtClean="0"/>
              <a:t>projednávání </a:t>
            </a:r>
            <a:r>
              <a:rPr lang="cs-CZ" sz="2000" dirty="0" smtClean="0"/>
              <a:t>návrhu ÚPD = společné jednání, řízení o ÚPD </a:t>
            </a:r>
          </a:p>
          <a:p>
            <a:pPr marL="432000" indent="0"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(i zkrácené řízení o změně)</a:t>
            </a:r>
          </a:p>
          <a:p>
            <a:pPr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cs-CZ" sz="2400" dirty="0" smtClean="0"/>
              <a:t>vyrozumět jednotlivě</a:t>
            </a:r>
            <a:endParaRPr lang="cs-CZ" sz="2400" dirty="0"/>
          </a:p>
          <a:p>
            <a:pPr marL="432000" indent="0">
              <a:spcBef>
                <a:spcPts val="0"/>
              </a:spcBef>
              <a:buNone/>
            </a:pPr>
            <a:r>
              <a:rPr lang="cs-CZ" sz="2000" dirty="0" smtClean="0"/>
              <a:t>jednotlivě </a:t>
            </a:r>
            <a:r>
              <a:rPr lang="cs-CZ" sz="2000" dirty="0" smtClean="0"/>
              <a:t>= do datové schránky OI doručit </a:t>
            </a:r>
          </a:p>
          <a:p>
            <a:pPr marL="432000" indent="0">
              <a:spcBef>
                <a:spcPts val="0"/>
              </a:spcBef>
              <a:buNone/>
            </a:pPr>
            <a:r>
              <a:rPr lang="cs-CZ" sz="2000" dirty="0" smtClean="0"/>
              <a:t>   veřejnou vyhlášku 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4532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134533"/>
            <a:ext cx="4486275" cy="55615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Oprávněný investor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28649" y="1820864"/>
            <a:ext cx="8029576" cy="4357215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/>
              <a:t>§ 23a SZ nezakládá další práva pro projednávání ÚPD (OI nejsou DO) 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 smtClean="0"/>
              <a:t>OI v rozdělovníku samostatně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 smtClean="0"/>
              <a:t>vždy nový rozdělovník (aktuální seznam OI)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 smtClean="0"/>
              <a:t>nezvat OI na společné jednání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 smtClean="0"/>
              <a:t>OI právo uplatňovat připomínky/námitky, </a:t>
            </a:r>
          </a:p>
          <a:p>
            <a:pPr marL="4320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 smtClean="0"/>
              <a:t>nikoli stanoviska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288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Oprávněný investor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28649" y="1039092"/>
            <a:ext cx="8029576" cy="513898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039092"/>
            <a:ext cx="8029576" cy="5138987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cs-CZ" sz="2400" dirty="0" smtClean="0"/>
              <a:t>Aktuálně na seznamu: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ČEPRO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ČEPS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ČESKÉ DRÁHY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GASNET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MERO ČR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NET4GAS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POVODÍ OHŘE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POVODÍ VLTAVY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VOJENSKÉ LESY A STATKY ČR - HOŘOVICE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4171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r>
              <a:rPr lang="cs-CZ" sz="1800" dirty="0" smtClean="0"/>
              <a:t>Bc. Josef Velíšek</a:t>
            </a:r>
          </a:p>
          <a:p>
            <a:r>
              <a:rPr lang="cs-CZ" sz="1800" dirty="0" smtClean="0"/>
              <a:t>Odbor regionálního rozvoje</a:t>
            </a:r>
          </a:p>
          <a:p>
            <a:r>
              <a:rPr lang="cs-CZ" sz="1800" dirty="0" smtClean="0"/>
              <a:t>Krajský úřad Plzeňského kraje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314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466</TotalTime>
  <Words>185</Words>
  <Application>Microsoft Office PowerPoint</Application>
  <PresentationFormat>Předvádění na obrazovce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Motiv Office</vt:lpstr>
      <vt:lpstr>Oprávněný investor</vt:lpstr>
      <vt:lpstr>§ 23a SZ:</vt:lpstr>
      <vt:lpstr>Povinnost pořizovatele</vt:lpstr>
      <vt:lpstr>Pozor!</vt:lpstr>
      <vt:lpstr>Prezentace aplikace PowerPoint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Velíšek Josef</cp:lastModifiedBy>
  <cp:revision>42</cp:revision>
  <dcterms:created xsi:type="dcterms:W3CDTF">2017-11-24T07:47:20Z</dcterms:created>
  <dcterms:modified xsi:type="dcterms:W3CDTF">2019-04-24T10:11:31Z</dcterms:modified>
</cp:coreProperties>
</file>