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79" r:id="rId1"/>
  </p:sldMasterIdLst>
  <p:notesMasterIdLst>
    <p:notesMasterId r:id="rId44"/>
  </p:notesMasterIdLst>
  <p:handoutMasterIdLst>
    <p:handoutMasterId r:id="rId45"/>
  </p:handoutMasterIdLst>
  <p:sldIdLst>
    <p:sldId id="327" r:id="rId2"/>
    <p:sldId id="319" r:id="rId3"/>
    <p:sldId id="382" r:id="rId4"/>
    <p:sldId id="383" r:id="rId5"/>
    <p:sldId id="384" r:id="rId6"/>
    <p:sldId id="385" r:id="rId7"/>
    <p:sldId id="386" r:id="rId8"/>
    <p:sldId id="387" r:id="rId9"/>
    <p:sldId id="273" r:id="rId10"/>
    <p:sldId id="338" r:id="rId11"/>
    <p:sldId id="339" r:id="rId12"/>
    <p:sldId id="275" r:id="rId13"/>
    <p:sldId id="341" r:id="rId14"/>
    <p:sldId id="286" r:id="rId15"/>
    <p:sldId id="308" r:id="rId16"/>
    <p:sldId id="276" r:id="rId17"/>
    <p:sldId id="315" r:id="rId18"/>
    <p:sldId id="388" r:id="rId19"/>
    <p:sldId id="350" r:id="rId20"/>
    <p:sldId id="351" r:id="rId21"/>
    <p:sldId id="291" r:id="rId22"/>
    <p:sldId id="347" r:id="rId23"/>
    <p:sldId id="345" r:id="rId24"/>
    <p:sldId id="348" r:id="rId25"/>
    <p:sldId id="352" r:id="rId26"/>
    <p:sldId id="366" r:id="rId27"/>
    <p:sldId id="367" r:id="rId28"/>
    <p:sldId id="368" r:id="rId29"/>
    <p:sldId id="370" r:id="rId30"/>
    <p:sldId id="369" r:id="rId31"/>
    <p:sldId id="371" r:id="rId32"/>
    <p:sldId id="372" r:id="rId33"/>
    <p:sldId id="375" r:id="rId34"/>
    <p:sldId id="373" r:id="rId35"/>
    <p:sldId id="374" r:id="rId36"/>
    <p:sldId id="376" r:id="rId37"/>
    <p:sldId id="377" r:id="rId38"/>
    <p:sldId id="378" r:id="rId39"/>
    <p:sldId id="379" r:id="rId40"/>
    <p:sldId id="380" r:id="rId41"/>
    <p:sldId id="312" r:id="rId42"/>
    <p:sldId id="343" r:id="rId43"/>
  </p:sldIdLst>
  <p:sldSz cx="9144000" cy="6858000" type="screen4x3"/>
  <p:notesSz cx="9926638" cy="679767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able RW" initials="RW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BE3"/>
    <a:srgbClr val="FEBBB4"/>
    <a:srgbClr val="F4FE70"/>
    <a:srgbClr val="7BF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60" autoAdjust="0"/>
    <p:restoredTop sz="85455" autoAdjust="0"/>
  </p:normalViewPr>
  <p:slideViewPr>
    <p:cSldViewPr snapToGrid="0" snapToObjects="1">
      <p:cViewPr varScale="1">
        <p:scale>
          <a:sx n="57" d="100"/>
          <a:sy n="57" d="100"/>
        </p:scale>
        <p:origin x="2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3C813-3F5E-AB44-AE2B-CA28C8E0658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E454-190A-5948-BB16-5F990B73AF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16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52C4C-BA81-7448-BED4-B24E07CB1C9D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B59AA-E0B0-1640-A8FD-F3582F5DBD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67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70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06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076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886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95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1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83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705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115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80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1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51094B-21EE-496D-802C-C433D64FAD4C}" type="slidenum">
              <a:rPr lang="de-CH" altLang="fr-FR"/>
              <a:pPr eaLnBrk="1" hangingPunct="1">
                <a:spcBef>
                  <a:spcPct val="0"/>
                </a:spcBef>
              </a:pPr>
              <a:t>3</a:t>
            </a:fld>
            <a:endParaRPr lang="de-CH" altLang="fr-F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9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979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688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70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5290EC-145B-4320-AC7C-440DDF779295}" type="slidenum">
              <a:rPr lang="de-CH" altLang="fr-FR"/>
              <a:pPr eaLnBrk="1" hangingPunct="1">
                <a:spcBef>
                  <a:spcPct val="0"/>
                </a:spcBef>
              </a:pPr>
              <a:t>7</a:t>
            </a:fld>
            <a:endParaRPr lang="de-CH" altLang="fr-F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1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71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92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910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5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845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59AA-E0B0-1640-A8FD-F3582F5DBD3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3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CDB3CC-F982-40F9-8DD6-BCC9AFBF44BD}" type="datetime1">
              <a:rPr lang="en-US" smtClean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3618-978C-FB45-9238-2ED1E3DABF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3618-978C-FB45-9238-2ED1E3DABF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3618-978C-FB45-9238-2ED1E3DABF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3618-978C-FB45-9238-2ED1E3DABF98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3618-978C-FB45-9238-2ED1E3DABF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3618-978C-FB45-9238-2ED1E3DABF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3618-978C-FB45-9238-2ED1E3DABF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64DDAE5B-B07C-441A-8026-C23A427A74DC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3618-978C-FB45-9238-2ED1E3DABF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3618-978C-FB45-9238-2ED1E3DABF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4964AE3-739D-6146-9004-816977AB8712}" type="datetimeFigureOut">
              <a:rPr lang="fr-FR" smtClean="0"/>
              <a:t>02/06/2017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  <p:sldLayoutId id="2147484984" r:id="rId5"/>
    <p:sldLayoutId id="2147484985" r:id="rId6"/>
    <p:sldLayoutId id="2147484986" r:id="rId7"/>
    <p:sldLayoutId id="2147484987" r:id="rId8"/>
    <p:sldLayoutId id="2147484988" r:id="rId9"/>
    <p:sldLayoutId id="2147484989" r:id="rId10"/>
    <p:sldLayoutId id="2147484990" r:id="rId11"/>
    <p:sldLayoutId id="2147484991" r:id="rId12"/>
    <p:sldLayoutId id="2147484992" r:id="rId13"/>
    <p:sldLayoutId id="2147484993" r:id="rId14"/>
    <p:sldLayoutId id="2147484994" r:id="rId15"/>
    <p:sldLayoutId id="2147484995" r:id="rId16"/>
    <p:sldLayoutId id="2147484996" r:id="rId17"/>
    <p:sldLayoutId id="2147484997" r:id="rId18"/>
    <p:sldLayoutId id="2147484998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8423" y="560173"/>
            <a:ext cx="6508377" cy="650790"/>
          </a:xfrm>
        </p:spPr>
        <p:txBody>
          <a:bodyPr/>
          <a:lstStyle/>
          <a:p>
            <a:endParaRPr lang="fr-FR" sz="2600" b="1" dirty="0">
              <a:solidFill>
                <a:srgbClr val="29417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949822" y="1361018"/>
            <a:ext cx="6965577" cy="54969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dirty="0">
                <a:cs typeface="Arial" panose="020B0604020202020204" pitchFamily="34" charset="0"/>
              </a:rPr>
              <a:t/>
            </a:r>
            <a:br>
              <a:rPr lang="de-DE" dirty="0">
                <a:cs typeface="Arial" panose="020B0604020202020204" pitchFamily="34" charset="0"/>
              </a:rPr>
            </a:br>
            <a:endParaRPr lang="de-DE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4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4400" cap="small" dirty="0" smtClean="0">
                <a:cs typeface="Arial" panose="020B0604020202020204" pitchFamily="34" charset="0"/>
              </a:rPr>
              <a:t>Doprovázíme mladistvé na cestě k samostatnosti</a:t>
            </a:r>
            <a:endParaRPr lang="de-DE" sz="44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r="38138"/>
          <a:stretch>
            <a:fillRect/>
          </a:stretch>
        </p:blipFill>
        <p:spPr>
          <a:xfrm>
            <a:off x="303213" y="1976438"/>
            <a:ext cx="1646237" cy="462597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1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739199" cy="1143000"/>
          </a:xfrm>
        </p:spPr>
        <p:txBody>
          <a:bodyPr/>
          <a:lstStyle/>
          <a:p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938946"/>
            <a:ext cx="6739199" cy="4752139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i="1" dirty="0" smtClean="0"/>
              <a:t>Mladistvým náležející právo opatřovat si obsáhlé účelné informace</a:t>
            </a:r>
            <a:endParaRPr lang="de-CH" i="1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fr-CH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de-CH" i="1" dirty="0" smtClean="0"/>
              <a:t>Respekt </a:t>
            </a:r>
            <a:r>
              <a:rPr lang="cs-CZ" i="1" dirty="0" smtClean="0"/>
              <a:t>ke kulturní identitě dítěte/mladistvého</a:t>
            </a:r>
            <a:r>
              <a:rPr lang="de-CH" i="1" dirty="0" smtClean="0"/>
              <a:t>, </a:t>
            </a:r>
            <a:r>
              <a:rPr lang="cs-CZ" i="1" dirty="0" smtClean="0"/>
              <a:t>tak i k jeho víře a náboženským praktikám</a:t>
            </a:r>
            <a:r>
              <a:rPr lang="de-CH" i="1" dirty="0" smtClean="0"/>
              <a:t> </a:t>
            </a:r>
            <a:endParaRPr lang="de-CH" i="1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fr-CH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i="1" dirty="0" smtClean="0"/>
              <a:t>Partnerská spolupráce s rodinou,</a:t>
            </a:r>
            <a:r>
              <a:rPr lang="de-CH" i="1" dirty="0" smtClean="0"/>
              <a:t> </a:t>
            </a:r>
            <a:r>
              <a:rPr lang="cs-CZ" i="1" dirty="0" smtClean="0"/>
              <a:t>případně udržení rodinných podmínek nebo vybudování nové sítě vztahů mimo dětský domov</a:t>
            </a:r>
            <a:endParaRPr lang="de-CH" i="1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fr-CH" dirty="0"/>
          </a:p>
          <a:p>
            <a:pPr marL="0" indent="0">
              <a:spcBef>
                <a:spcPts val="0"/>
              </a:spcBef>
              <a:buNone/>
            </a:pPr>
            <a:endParaRPr lang="fr-FR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739199" cy="1143000"/>
          </a:xfrm>
        </p:spPr>
        <p:txBody>
          <a:bodyPr/>
          <a:lstStyle/>
          <a:p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938946"/>
            <a:ext cx="8377847" cy="4752139"/>
          </a:xfrm>
        </p:spPr>
        <p:txBody>
          <a:bodyPr>
            <a:normAutofit/>
          </a:bodyPr>
          <a:lstStyle/>
          <a:p>
            <a:pPr lvl="0"/>
            <a:r>
              <a:rPr lang="cs-CZ" sz="2400" i="1" dirty="0" smtClean="0"/>
              <a:t>Individuální vyjasnění </a:t>
            </a:r>
            <a:r>
              <a:rPr lang="de-CH" sz="2400" i="1" dirty="0" smtClean="0"/>
              <a:t>– </a:t>
            </a:r>
            <a:r>
              <a:rPr lang="cs-CZ" sz="2400" i="1" dirty="0" smtClean="0"/>
              <a:t>společně s dítětem/mladistvým</a:t>
            </a:r>
            <a:r>
              <a:rPr lang="de-CH" sz="2400" i="1" dirty="0" smtClean="0">
                <a:solidFill>
                  <a:schemeClr val="tx1"/>
                </a:solidFill>
              </a:rPr>
              <a:t> </a:t>
            </a:r>
            <a:r>
              <a:rPr lang="de-CH" sz="2400" i="1" dirty="0" smtClean="0"/>
              <a:t>– </a:t>
            </a:r>
            <a:r>
              <a:rPr lang="cs-CZ" sz="2400" i="1" dirty="0" smtClean="0"/>
              <a:t>jeho osobní situace a jeho společenského prostředí</a:t>
            </a:r>
            <a:endParaRPr lang="fr-CH" sz="2400" dirty="0"/>
          </a:p>
          <a:p>
            <a:pPr lvl="0"/>
            <a:r>
              <a:rPr lang="cs-CZ" sz="2400" i="1" dirty="0" smtClean="0"/>
              <a:t>Účast dítěte/mladistvého</a:t>
            </a:r>
            <a:r>
              <a:rPr lang="de-CH" sz="2400" i="1" dirty="0" smtClean="0"/>
              <a:t> </a:t>
            </a:r>
            <a:r>
              <a:rPr lang="cs-CZ" sz="2400" i="1" dirty="0" smtClean="0"/>
              <a:t>při všech jednáních, která se ho týkají</a:t>
            </a:r>
            <a:r>
              <a:rPr lang="de-CH" sz="2400" i="1" dirty="0" smtClean="0"/>
              <a:t> (</a:t>
            </a:r>
            <a:r>
              <a:rPr lang="cs-CZ" sz="2400" i="1" dirty="0" smtClean="0"/>
              <a:t>participace</a:t>
            </a:r>
            <a:r>
              <a:rPr lang="de-CH" sz="2400" i="1" dirty="0" smtClean="0"/>
              <a:t>)</a:t>
            </a:r>
            <a:endParaRPr lang="fr-CH" sz="2400" dirty="0"/>
          </a:p>
          <a:p>
            <a:pPr lvl="0"/>
            <a:r>
              <a:rPr lang="cs-CZ" sz="2400" i="1" dirty="0" smtClean="0"/>
              <a:t>Vzdělání mladistvého a rámcové podmínky pro rozvoj perspektiv</a:t>
            </a:r>
            <a:endParaRPr lang="fr-CH" sz="2400" dirty="0"/>
          </a:p>
          <a:p>
            <a:pPr marL="0" indent="0">
              <a:spcBef>
                <a:spcPts val="0"/>
              </a:spcBef>
              <a:buNone/>
            </a:pPr>
            <a:endParaRPr lang="fr-FR" sz="240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6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273" y="3907600"/>
            <a:ext cx="8555425" cy="1725878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cs-CZ" sz="3400" b="1" dirty="0" smtClean="0"/>
              <a:t>Co jsou rámcové podmínky pro dobrý doprovod a péči</a:t>
            </a:r>
            <a:r>
              <a:rPr lang="fr-FR" sz="3400" b="1" dirty="0" smtClean="0"/>
              <a:t>?</a:t>
            </a:r>
            <a:r>
              <a:rPr lang="fr-FR" sz="3400" b="1" dirty="0"/>
              <a:t/>
            </a:r>
            <a:br>
              <a:rPr lang="fr-FR" sz="3400" b="1" dirty="0"/>
            </a:br>
            <a:endParaRPr lang="fr-FR" sz="34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8788" y="5950088"/>
            <a:ext cx="8377910" cy="664669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>
              <a:solidFill>
                <a:srgbClr val="29417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91863" y="3630601"/>
            <a:ext cx="3136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</a:rPr>
              <a:t>Image fictive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6" b="1462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938946"/>
            <a:ext cx="8377847" cy="4752139"/>
          </a:xfrm>
        </p:spPr>
        <p:txBody>
          <a:bodyPr>
            <a:normAutofit/>
          </a:bodyPr>
          <a:lstStyle/>
          <a:p>
            <a:r>
              <a:rPr lang="cs-CZ" sz="2200" dirty="0" smtClean="0"/>
              <a:t>Věku odpovídající umístění</a:t>
            </a:r>
            <a:r>
              <a:rPr lang="de-CH" sz="2200" dirty="0" smtClean="0"/>
              <a:t> </a:t>
            </a:r>
            <a:r>
              <a:rPr lang="cs-CZ" sz="2200" dirty="0" smtClean="0"/>
              <a:t>v závazném sociálním rámci</a:t>
            </a:r>
            <a:endParaRPr lang="de-CH" sz="2200" dirty="0" smtClean="0"/>
          </a:p>
          <a:p>
            <a:r>
              <a:rPr lang="cs-CZ" sz="2200" dirty="0" smtClean="0"/>
              <a:t>Doprovod a péče o děti/mladistvé</a:t>
            </a:r>
            <a:r>
              <a:rPr lang="de-CH" sz="2200" dirty="0" smtClean="0">
                <a:solidFill>
                  <a:srgbClr val="FF0000"/>
                </a:solidFill>
              </a:rPr>
              <a:t> </a:t>
            </a:r>
            <a:r>
              <a:rPr lang="de-CH" sz="2200" dirty="0" smtClean="0"/>
              <a:t>d</a:t>
            </a:r>
            <a:r>
              <a:rPr lang="cs-CZ" sz="2200" dirty="0" err="1" smtClean="0"/>
              <a:t>oporučenými</a:t>
            </a:r>
            <a:r>
              <a:rPr lang="cs-CZ" sz="2200" dirty="0" smtClean="0"/>
              <a:t> osobami</a:t>
            </a:r>
            <a:r>
              <a:rPr lang="de-CH" sz="2200" dirty="0" smtClean="0"/>
              <a:t> </a:t>
            </a:r>
            <a:endParaRPr lang="fr-CH" sz="2200" dirty="0" smtClean="0"/>
          </a:p>
          <a:p>
            <a:pPr lvl="0"/>
            <a:r>
              <a:rPr lang="cs-CZ" sz="2200" dirty="0" smtClean="0"/>
              <a:t>Přístup ke škole a povinnému vzdělání</a:t>
            </a:r>
            <a:endParaRPr lang="fr-CH" sz="2200" dirty="0"/>
          </a:p>
          <a:p>
            <a:pPr lvl="0"/>
            <a:r>
              <a:rPr lang="cs-CZ" sz="2200" dirty="0" smtClean="0"/>
              <a:t>Hledání konkrétních trvalých řešení v zájmu mladistvého</a:t>
            </a:r>
            <a:r>
              <a:rPr lang="de-CH" sz="2200" dirty="0" smtClean="0"/>
              <a:t> </a:t>
            </a:r>
            <a:endParaRPr lang="de-CH" sz="2200" dirty="0"/>
          </a:p>
          <a:p>
            <a:pPr lvl="0"/>
            <a:r>
              <a:rPr lang="cs-CZ" sz="2200" dirty="0" smtClean="0"/>
              <a:t>Příprava na jeho reintegraci</a:t>
            </a:r>
            <a:r>
              <a:rPr lang="fr-CH" sz="2200" dirty="0" smtClean="0"/>
              <a:t> </a:t>
            </a:r>
            <a:endParaRPr lang="fr-CH" sz="2200" dirty="0"/>
          </a:p>
          <a:p>
            <a:pPr lvl="0"/>
            <a:r>
              <a:rPr lang="cs-CZ" sz="2200" dirty="0" smtClean="0"/>
              <a:t>Zabránění stigmatizace a diskriminace vůči ostatním mladistvým</a:t>
            </a:r>
            <a:endParaRPr lang="fr-CH" sz="22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465" y="6112656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865964"/>
          </a:xfrm>
        </p:spPr>
        <p:txBody>
          <a:bodyPr/>
          <a:lstStyle/>
          <a:p>
            <a:r>
              <a:rPr lang="fr-FR" sz="3400" b="1" dirty="0"/>
              <a:t>3. </a:t>
            </a:r>
            <a:r>
              <a:rPr lang="cs-CZ" sz="3400" b="1" dirty="0" smtClean="0"/>
              <a:t>Doprovod mladistvého</a:t>
            </a:r>
            <a:endParaRPr lang="fr-FR" sz="34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8788" y="5950088"/>
            <a:ext cx="8377910" cy="664669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>
              <a:solidFill>
                <a:srgbClr val="29417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91863" y="3630601"/>
            <a:ext cx="3136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</a:rPr>
              <a:t>Image fictive</a:t>
            </a:r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6" b="1462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1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1045"/>
          <p:cNvGrpSpPr/>
          <p:nvPr/>
        </p:nvGrpSpPr>
        <p:grpSpPr>
          <a:xfrm>
            <a:off x="825558" y="1942586"/>
            <a:ext cx="6870699" cy="2952701"/>
            <a:chOff x="1371600" y="1717675"/>
            <a:chExt cx="7020940" cy="3433652"/>
          </a:xfrm>
          <a:effectLst>
            <a:reflection blurRad="6350" stA="43000" endPos="26000" dir="5400000" sy="-100000" algn="bl" rotWithShape="0"/>
          </a:effectLst>
        </p:grpSpPr>
        <p:sp>
          <p:nvSpPr>
            <p:cNvPr id="3" name="Chevron 2"/>
            <p:cNvSpPr/>
            <p:nvPr/>
          </p:nvSpPr>
          <p:spPr>
            <a:xfrm>
              <a:off x="6868540" y="1728677"/>
              <a:ext cx="1524000" cy="3422650"/>
            </a:xfrm>
            <a:prstGeom prst="chevron">
              <a:avLst>
                <a:gd name="adj" fmla="val 51544"/>
              </a:avLst>
            </a:prstGeom>
            <a:gradFill flip="none" rotWithShape="1">
              <a:gsLst>
                <a:gs pos="51000">
                  <a:srgbClr val="003E84"/>
                </a:gs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350" dirty="0"/>
                <a:t>C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71601" y="2992231"/>
              <a:ext cx="6289591" cy="393192"/>
            </a:xfrm>
            <a:custGeom>
              <a:avLst/>
              <a:gdLst/>
              <a:ahLst/>
              <a:cxnLst/>
              <a:rect l="l" t="t" r="r" b="b"/>
              <a:pathLst>
                <a:path w="6289591" h="393192">
                  <a:moveTo>
                    <a:pt x="0" y="0"/>
                  </a:moveTo>
                  <a:lnTo>
                    <a:pt x="6089250" y="0"/>
                  </a:lnTo>
                  <a:lnTo>
                    <a:pt x="6289591" y="393192"/>
                  </a:lnTo>
                  <a:lnTo>
                    <a:pt x="0" y="3931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9DB46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3"/>
            <p:cNvSpPr/>
            <p:nvPr/>
          </p:nvSpPr>
          <p:spPr>
            <a:xfrm>
              <a:off x="1371601" y="2567379"/>
              <a:ext cx="6070614" cy="393192"/>
            </a:xfrm>
            <a:custGeom>
              <a:avLst/>
              <a:gdLst/>
              <a:ahLst/>
              <a:cxnLst/>
              <a:rect l="l" t="t" r="r" b="b"/>
              <a:pathLst>
                <a:path w="6070614" h="393192">
                  <a:moveTo>
                    <a:pt x="0" y="0"/>
                  </a:moveTo>
                  <a:lnTo>
                    <a:pt x="5870272" y="0"/>
                  </a:lnTo>
                  <a:lnTo>
                    <a:pt x="6070614" y="393192"/>
                  </a:lnTo>
                  <a:lnTo>
                    <a:pt x="0" y="3931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9DB46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350" b="1" dirty="0" smtClean="0"/>
                <a:t>SYSTÉM BLÍZKÝCH OSOB</a:t>
              </a:r>
              <a:endParaRPr lang="en-US" sz="1350" b="1" dirty="0"/>
            </a:p>
          </p:txBody>
        </p:sp>
        <p:sp>
          <p:nvSpPr>
            <p:cNvPr id="11" name="Rectangle 3"/>
            <p:cNvSpPr/>
            <p:nvPr/>
          </p:nvSpPr>
          <p:spPr>
            <a:xfrm>
              <a:off x="1371601" y="2142527"/>
              <a:ext cx="5851636" cy="393192"/>
            </a:xfrm>
            <a:custGeom>
              <a:avLst/>
              <a:gdLst/>
              <a:ahLst/>
              <a:cxnLst/>
              <a:rect l="l" t="t" r="r" b="b"/>
              <a:pathLst>
                <a:path w="5851636" h="393192">
                  <a:moveTo>
                    <a:pt x="0" y="0"/>
                  </a:moveTo>
                  <a:lnTo>
                    <a:pt x="5651295" y="0"/>
                  </a:lnTo>
                  <a:lnTo>
                    <a:pt x="5851636" y="393192"/>
                  </a:lnTo>
                  <a:lnTo>
                    <a:pt x="0" y="3931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9DB46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3"/>
            <p:cNvSpPr/>
            <p:nvPr/>
          </p:nvSpPr>
          <p:spPr>
            <a:xfrm>
              <a:off x="1371601" y="1717675"/>
              <a:ext cx="5632658" cy="393192"/>
            </a:xfrm>
            <a:custGeom>
              <a:avLst/>
              <a:gdLst/>
              <a:ahLst/>
              <a:cxnLst/>
              <a:rect l="l" t="t" r="r" b="b"/>
              <a:pathLst>
                <a:path w="5632658" h="393192">
                  <a:moveTo>
                    <a:pt x="0" y="0"/>
                  </a:moveTo>
                  <a:lnTo>
                    <a:pt x="5432317" y="0"/>
                  </a:lnTo>
                  <a:lnTo>
                    <a:pt x="5632658" y="393192"/>
                  </a:lnTo>
                  <a:lnTo>
                    <a:pt x="0" y="3931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9DB46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49" name="Rectangle 7"/>
            <p:cNvSpPr/>
            <p:nvPr/>
          </p:nvSpPr>
          <p:spPr>
            <a:xfrm>
              <a:off x="1371600" y="3457829"/>
              <a:ext cx="1184909" cy="1682496"/>
            </a:xfrm>
            <a:custGeom>
              <a:avLst/>
              <a:gdLst/>
              <a:ahLst/>
              <a:cxnLst/>
              <a:rect l="l" t="t" r="r" b="b"/>
              <a:pathLst>
                <a:path w="1184909" h="1682496">
                  <a:moveTo>
                    <a:pt x="0" y="0"/>
                  </a:moveTo>
                  <a:lnTo>
                    <a:pt x="1184909" y="0"/>
                  </a:lnTo>
                  <a:lnTo>
                    <a:pt x="1184909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ectangle 7"/>
            <p:cNvSpPr/>
            <p:nvPr/>
          </p:nvSpPr>
          <p:spPr>
            <a:xfrm>
              <a:off x="6294120" y="3457829"/>
              <a:ext cx="1376122" cy="1682496"/>
            </a:xfrm>
            <a:custGeom>
              <a:avLst/>
              <a:gdLst/>
              <a:ahLst/>
              <a:cxnLst/>
              <a:rect l="l" t="t" r="r" b="b"/>
              <a:pathLst>
                <a:path w="1376122" h="1682496">
                  <a:moveTo>
                    <a:pt x="0" y="0"/>
                  </a:moveTo>
                  <a:lnTo>
                    <a:pt x="1376122" y="0"/>
                  </a:lnTo>
                  <a:lnTo>
                    <a:pt x="518848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ectangle 7"/>
            <p:cNvSpPr/>
            <p:nvPr/>
          </p:nvSpPr>
          <p:spPr>
            <a:xfrm>
              <a:off x="2602230" y="3457829"/>
              <a:ext cx="1184909" cy="1682496"/>
            </a:xfrm>
            <a:custGeom>
              <a:avLst/>
              <a:gdLst/>
              <a:ahLst/>
              <a:cxnLst/>
              <a:rect l="l" t="t" r="r" b="b"/>
              <a:pathLst>
                <a:path w="1184909" h="1682496">
                  <a:moveTo>
                    <a:pt x="0" y="0"/>
                  </a:moveTo>
                  <a:lnTo>
                    <a:pt x="1184909" y="0"/>
                  </a:lnTo>
                  <a:lnTo>
                    <a:pt x="1184909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ectangle 7"/>
            <p:cNvSpPr/>
            <p:nvPr/>
          </p:nvSpPr>
          <p:spPr>
            <a:xfrm>
              <a:off x="3832860" y="3457829"/>
              <a:ext cx="1184909" cy="1682496"/>
            </a:xfrm>
            <a:custGeom>
              <a:avLst/>
              <a:gdLst/>
              <a:ahLst/>
              <a:cxnLst/>
              <a:rect l="l" t="t" r="r" b="b"/>
              <a:pathLst>
                <a:path w="1184909" h="1682496">
                  <a:moveTo>
                    <a:pt x="0" y="0"/>
                  </a:moveTo>
                  <a:lnTo>
                    <a:pt x="1184909" y="0"/>
                  </a:lnTo>
                  <a:lnTo>
                    <a:pt x="1184909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ectangle 7"/>
            <p:cNvSpPr/>
            <p:nvPr/>
          </p:nvSpPr>
          <p:spPr>
            <a:xfrm>
              <a:off x="5063491" y="3457829"/>
              <a:ext cx="1184909" cy="1682496"/>
            </a:xfrm>
            <a:custGeom>
              <a:avLst/>
              <a:gdLst/>
              <a:ahLst/>
              <a:cxnLst/>
              <a:rect l="l" t="t" r="r" b="b"/>
              <a:pathLst>
                <a:path w="1184909" h="1682496">
                  <a:moveTo>
                    <a:pt x="0" y="0"/>
                  </a:moveTo>
                  <a:lnTo>
                    <a:pt x="1184909" y="0"/>
                  </a:lnTo>
                  <a:lnTo>
                    <a:pt x="1184909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4" name="TextBox 53"/>
          <p:cNvSpPr txBox="1"/>
          <p:nvPr/>
        </p:nvSpPr>
        <p:spPr>
          <a:xfrm rot="16200000">
            <a:off x="-341884" y="2745970"/>
            <a:ext cx="175485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25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PŘEDPOKLADY</a:t>
            </a:r>
            <a:endParaRPr lang="en-US" sz="1125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83353" y="4862200"/>
            <a:ext cx="137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ZÁKLADY</a:t>
            </a:r>
            <a:endParaRPr lang="en-US" sz="1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6" name="Elbow Connector 55"/>
          <p:cNvCxnSpPr>
            <a:endCxn id="57" idx="1"/>
          </p:cNvCxnSpPr>
          <p:nvPr/>
        </p:nvCxnSpPr>
        <p:spPr>
          <a:xfrm>
            <a:off x="2364719" y="4862201"/>
            <a:ext cx="1618634" cy="138499"/>
          </a:xfrm>
          <a:prstGeom prst="bentConnector3">
            <a:avLst>
              <a:gd name="adj1" fmla="val 50000"/>
            </a:avLst>
          </a:prstGeom>
          <a:ln w="254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endCxn id="57" idx="3"/>
          </p:cNvCxnSpPr>
          <p:nvPr/>
        </p:nvCxnSpPr>
        <p:spPr>
          <a:xfrm rot="10800000" flipV="1">
            <a:off x="5355770" y="4862194"/>
            <a:ext cx="1095054" cy="138505"/>
          </a:xfrm>
          <a:prstGeom prst="bentConnector3">
            <a:avLst>
              <a:gd name="adj1" fmla="val 50000"/>
            </a:avLst>
          </a:prstGeom>
          <a:ln w="254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2252274" y="1979545"/>
            <a:ext cx="3738002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13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HLEDISKEM JSOU PRÁVA DÍTĚTE</a:t>
            </a:r>
            <a:r>
              <a:rPr lang="en-US" sz="13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3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14500" y="2327051"/>
            <a:ext cx="4869181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13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PRÁVA DÍTĚTE UMÍSTĚNÍ A PÉČE</a:t>
            </a:r>
            <a:endParaRPr lang="en-US" sz="13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67184" y="2999201"/>
            <a:ext cx="3363812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13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Práce rodičů</a:t>
            </a:r>
            <a:endParaRPr lang="en-US" sz="13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 rot="3620071">
            <a:off x="6074859" y="2514458"/>
            <a:ext cx="153167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15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PRÁVA DĚTÍ</a:t>
            </a:r>
            <a:endParaRPr lang="en-US" sz="15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49616" y="3689600"/>
            <a:ext cx="118023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350" dirty="0" smtClean="0">
                <a:solidFill>
                  <a:schemeClr val="bg1"/>
                </a:solidFill>
              </a:rPr>
              <a:t>PRÁVNÍ ZASTOUPENÍ</a:t>
            </a:r>
            <a:r>
              <a:rPr lang="en-US" sz="1350" dirty="0" smtClean="0">
                <a:solidFill>
                  <a:schemeClr val="bg1"/>
                </a:solidFill>
              </a:rPr>
              <a:t>  </a:t>
            </a:r>
            <a:r>
              <a:rPr lang="cs-CZ" sz="1350" dirty="0" smtClean="0">
                <a:solidFill>
                  <a:schemeClr val="bg1"/>
                </a:solidFill>
              </a:rPr>
              <a:t>DÍTĚTE A RODIČŮ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03716" y="3701611"/>
            <a:ext cx="123473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VZDĚLÁNÍ A VOLNÝ ČAS A ZÁJMY</a:t>
            </a:r>
            <a:endParaRPr lang="en-US" sz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20195" y="3783028"/>
            <a:ext cx="108808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350" dirty="0" smtClean="0">
                <a:solidFill>
                  <a:schemeClr val="bg1"/>
                </a:solidFill>
              </a:rPr>
              <a:t>Osobní doprovod v běžném dni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399809" y="3548731"/>
            <a:ext cx="1175139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35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Plán péče</a:t>
            </a:r>
            <a:endParaRPr lang="en-US" sz="135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524378" y="3524166"/>
            <a:ext cx="1360982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135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Perspektivy</a:t>
            </a:r>
            <a:endParaRPr lang="en-US" sz="135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825558" y="1"/>
            <a:ext cx="7176509" cy="11407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29417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solidFill>
                <a:srgbClr val="29417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solidFill>
                <a:srgbClr val="29417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solidFill>
                <a:srgbClr val="29417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solidFill>
                <a:srgbClr val="29417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solidFill>
                <a:srgbClr val="29417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solidFill>
                <a:srgbClr val="29417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solidFill>
                <a:srgbClr val="29417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solidFill>
                <a:srgbClr val="29417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294171"/>
                </a:solidFill>
                <a:latin typeface="Arial" pitchFamily="34" charset="0"/>
                <a:cs typeface="Arial" pitchFamily="34" charset="0"/>
              </a:rPr>
              <a:t>Základy dobré péče o děti při výchově mimo rodinu</a:t>
            </a:r>
            <a:endParaRPr lang="fr-FR" sz="2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873131" y="3542270"/>
            <a:ext cx="37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Q</a:t>
            </a:r>
          </a:p>
          <a:p>
            <a:r>
              <a:rPr lang="fr-CH" dirty="0">
                <a:solidFill>
                  <a:schemeClr val="bg1"/>
                </a:solidFill>
              </a:rPr>
              <a:t>4</a:t>
            </a:r>
          </a:p>
          <a:p>
            <a:r>
              <a:rPr lang="fr-CH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3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254" y="274320"/>
            <a:ext cx="6809717" cy="1354842"/>
          </a:xfrm>
        </p:spPr>
        <p:txBody>
          <a:bodyPr/>
          <a:lstStyle/>
          <a:p>
            <a:r>
              <a:rPr lang="cs-CZ" sz="3200" b="1" dirty="0" smtClean="0"/>
              <a:t>Společné základní postoje</a:t>
            </a:r>
            <a:r>
              <a:rPr lang="fr-FR" sz="3200" b="1" dirty="0" smtClean="0"/>
              <a:t> </a:t>
            </a:r>
            <a:r>
              <a:rPr lang="cs-CZ" sz="3200" b="1" dirty="0" smtClean="0"/>
              <a:t>spolupracovníků/-</a:t>
            </a:r>
            <a:r>
              <a:rPr lang="cs-CZ" sz="3200" b="1" dirty="0" err="1" smtClean="0"/>
              <a:t>ic</a:t>
            </a:r>
            <a:endParaRPr lang="fr-FR" sz="3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2057400"/>
            <a:ext cx="8440058" cy="468523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Lidé, kteří se aktivně a skutečně zajímají o osobní situaci mladého člověka a jsou připravováni na svoji roli</a:t>
            </a:r>
            <a:endParaRPr lang="fr-FR" dirty="0"/>
          </a:p>
        </p:txBody>
      </p:sp>
      <p:grpSp>
        <p:nvGrpSpPr>
          <p:cNvPr id="24" name="Group 28"/>
          <p:cNvGrpSpPr/>
          <p:nvPr/>
        </p:nvGrpSpPr>
        <p:grpSpPr>
          <a:xfrm>
            <a:off x="27551" y="2804174"/>
            <a:ext cx="8781143" cy="3647027"/>
            <a:chOff x="1429304" y="1582192"/>
            <a:chExt cx="6684886" cy="4579865"/>
          </a:xfrm>
        </p:grpSpPr>
        <p:grpSp>
          <p:nvGrpSpPr>
            <p:cNvPr id="25" name="Group 13"/>
            <p:cNvGrpSpPr/>
            <p:nvPr/>
          </p:nvGrpSpPr>
          <p:grpSpPr>
            <a:xfrm>
              <a:off x="1429304" y="3133818"/>
              <a:ext cx="6684886" cy="1988598"/>
              <a:chOff x="1447060" y="3133818"/>
              <a:chExt cx="5388746" cy="1988598"/>
            </a:xfrm>
          </p:grpSpPr>
          <p:sp>
            <p:nvSpPr>
              <p:cNvPr id="42" name="Freeform 7"/>
              <p:cNvSpPr/>
              <p:nvPr/>
            </p:nvSpPr>
            <p:spPr>
              <a:xfrm>
                <a:off x="1447060" y="3133818"/>
                <a:ext cx="5388746" cy="994299"/>
              </a:xfrm>
              <a:custGeom>
                <a:avLst/>
                <a:gdLst>
                  <a:gd name="connsiteX0" fmla="*/ 4403325 w 5388746"/>
                  <a:gd name="connsiteY0" fmla="*/ 0 h 994299"/>
                  <a:gd name="connsiteX1" fmla="*/ 5388746 w 5388746"/>
                  <a:gd name="connsiteY1" fmla="*/ 985421 h 994299"/>
                  <a:gd name="connsiteX2" fmla="*/ 5379868 w 5388746"/>
                  <a:gd name="connsiteY2" fmla="*/ 994299 h 994299"/>
                  <a:gd name="connsiteX3" fmla="*/ 0 w 5388746"/>
                  <a:gd name="connsiteY3" fmla="*/ 994299 h 994299"/>
                  <a:gd name="connsiteX4" fmla="*/ 0 w 5388746"/>
                  <a:gd name="connsiteY4" fmla="*/ 181997 h 994299"/>
                  <a:gd name="connsiteX5" fmla="*/ 4403325 w 5388746"/>
                  <a:gd name="connsiteY5" fmla="*/ 181997 h 99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88746" h="994299">
                    <a:moveTo>
                      <a:pt x="4403325" y="0"/>
                    </a:moveTo>
                    <a:lnTo>
                      <a:pt x="5388746" y="985421"/>
                    </a:lnTo>
                    <a:lnTo>
                      <a:pt x="5379868" y="994299"/>
                    </a:lnTo>
                    <a:lnTo>
                      <a:pt x="0" y="994299"/>
                    </a:lnTo>
                    <a:lnTo>
                      <a:pt x="0" y="181997"/>
                    </a:lnTo>
                    <a:lnTo>
                      <a:pt x="4403325" y="18199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Freeform 8"/>
              <p:cNvSpPr/>
              <p:nvPr/>
            </p:nvSpPr>
            <p:spPr>
              <a:xfrm flipV="1">
                <a:off x="1447060" y="4128117"/>
                <a:ext cx="5388746" cy="994299"/>
              </a:xfrm>
              <a:custGeom>
                <a:avLst/>
                <a:gdLst>
                  <a:gd name="connsiteX0" fmla="*/ 4403325 w 5388746"/>
                  <a:gd name="connsiteY0" fmla="*/ 0 h 994299"/>
                  <a:gd name="connsiteX1" fmla="*/ 5388746 w 5388746"/>
                  <a:gd name="connsiteY1" fmla="*/ 985421 h 994299"/>
                  <a:gd name="connsiteX2" fmla="*/ 5379868 w 5388746"/>
                  <a:gd name="connsiteY2" fmla="*/ 994299 h 994299"/>
                  <a:gd name="connsiteX3" fmla="*/ 0 w 5388746"/>
                  <a:gd name="connsiteY3" fmla="*/ 994299 h 994299"/>
                  <a:gd name="connsiteX4" fmla="*/ 0 w 5388746"/>
                  <a:gd name="connsiteY4" fmla="*/ 181997 h 994299"/>
                  <a:gd name="connsiteX5" fmla="*/ 4403325 w 5388746"/>
                  <a:gd name="connsiteY5" fmla="*/ 181997 h 99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88746" h="994299">
                    <a:moveTo>
                      <a:pt x="4403325" y="0"/>
                    </a:moveTo>
                    <a:lnTo>
                      <a:pt x="5388746" y="985421"/>
                    </a:lnTo>
                    <a:lnTo>
                      <a:pt x="5379868" y="994299"/>
                    </a:lnTo>
                    <a:lnTo>
                      <a:pt x="0" y="994299"/>
                    </a:lnTo>
                    <a:lnTo>
                      <a:pt x="0" y="181997"/>
                    </a:lnTo>
                    <a:lnTo>
                      <a:pt x="4403325" y="18199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ounded Rectangle 6"/>
            <p:cNvSpPr/>
            <p:nvPr/>
          </p:nvSpPr>
          <p:spPr>
            <a:xfrm>
              <a:off x="1429304" y="3018408"/>
              <a:ext cx="1624613" cy="71909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10"/>
            <p:cNvSpPr/>
            <p:nvPr/>
          </p:nvSpPr>
          <p:spPr>
            <a:xfrm>
              <a:off x="2621445" y="2539670"/>
              <a:ext cx="1519987" cy="5941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11"/>
            <p:cNvSpPr/>
            <p:nvPr/>
          </p:nvSpPr>
          <p:spPr>
            <a:xfrm>
              <a:off x="3795204" y="2060931"/>
              <a:ext cx="1624613" cy="71909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12"/>
            <p:cNvSpPr/>
            <p:nvPr/>
          </p:nvSpPr>
          <p:spPr>
            <a:xfrm>
              <a:off x="5073588" y="1582192"/>
              <a:ext cx="1624613" cy="71909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15"/>
            <p:cNvSpPr/>
            <p:nvPr/>
          </p:nvSpPr>
          <p:spPr>
            <a:xfrm flipV="1">
              <a:off x="1429304" y="4518735"/>
              <a:ext cx="1624613" cy="71909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16"/>
            <p:cNvSpPr/>
            <p:nvPr/>
          </p:nvSpPr>
          <p:spPr>
            <a:xfrm flipV="1">
              <a:off x="2499064" y="4997472"/>
              <a:ext cx="1861706" cy="71909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17"/>
            <p:cNvSpPr/>
            <p:nvPr/>
          </p:nvSpPr>
          <p:spPr>
            <a:xfrm flipV="1">
              <a:off x="3929291" y="5442966"/>
              <a:ext cx="2048775" cy="71909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9"/>
            <p:cNvSpPr txBox="1"/>
            <p:nvPr/>
          </p:nvSpPr>
          <p:spPr>
            <a:xfrm>
              <a:off x="1622775" y="3195038"/>
              <a:ext cx="731221" cy="502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VZTAH</a:t>
              </a:r>
              <a:endParaRPr lang="en-US" sz="2000" dirty="0"/>
            </a:p>
          </p:txBody>
        </p:sp>
        <p:sp>
          <p:nvSpPr>
            <p:cNvPr id="34" name="TextBox 21"/>
            <p:cNvSpPr txBox="1"/>
            <p:nvPr/>
          </p:nvSpPr>
          <p:spPr>
            <a:xfrm>
              <a:off x="2736157" y="2695377"/>
              <a:ext cx="1152236" cy="502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OCHRANA</a:t>
              </a:r>
              <a:endParaRPr lang="en-US" sz="2000" dirty="0"/>
            </a:p>
          </p:txBody>
        </p:sp>
        <p:sp>
          <p:nvSpPr>
            <p:cNvPr id="35" name="TextBox 22"/>
            <p:cNvSpPr txBox="1"/>
            <p:nvPr/>
          </p:nvSpPr>
          <p:spPr>
            <a:xfrm>
              <a:off x="3869125" y="2223784"/>
              <a:ext cx="1487826" cy="502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chemeClr val="bg1"/>
                  </a:solidFill>
                </a:rPr>
                <a:t>SPOLEČENSTVÍ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3"/>
            <p:cNvSpPr txBox="1"/>
            <p:nvPr/>
          </p:nvSpPr>
          <p:spPr>
            <a:xfrm>
              <a:off x="5182136" y="1760003"/>
              <a:ext cx="1535429" cy="502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chemeClr val="bg1"/>
                  </a:solidFill>
                </a:rPr>
                <a:t>VÝVOJ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24"/>
            <p:cNvSpPr txBox="1"/>
            <p:nvPr/>
          </p:nvSpPr>
          <p:spPr>
            <a:xfrm>
              <a:off x="1622775" y="4665108"/>
              <a:ext cx="905729" cy="502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INTIMITA</a:t>
              </a:r>
              <a:endParaRPr lang="en-US" sz="2000" dirty="0"/>
            </a:p>
          </p:txBody>
        </p:sp>
        <p:sp>
          <p:nvSpPr>
            <p:cNvPr id="38" name="TextBox 25"/>
            <p:cNvSpPr txBox="1"/>
            <p:nvPr/>
          </p:nvSpPr>
          <p:spPr>
            <a:xfrm>
              <a:off x="2736157" y="5156963"/>
              <a:ext cx="1371895" cy="502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PARTICIPACE</a:t>
              </a:r>
              <a:endParaRPr lang="en-US" sz="2000" dirty="0"/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015309" y="5622734"/>
              <a:ext cx="1445115" cy="502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chemeClr val="bg1"/>
                  </a:solidFill>
                </a:rPr>
                <a:t>KOMUNIKACE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20"/>
            <p:cNvSpPr txBox="1"/>
            <p:nvPr/>
          </p:nvSpPr>
          <p:spPr>
            <a:xfrm>
              <a:off x="3550452" y="3533970"/>
              <a:ext cx="1747757" cy="502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chemeClr val="bg1"/>
                  </a:solidFill>
                </a:rPr>
                <a:t>SPOLUPRACUJÍCÍ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3550452" y="4271402"/>
              <a:ext cx="1733113" cy="502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chemeClr val="bg1"/>
                  </a:solidFill>
                </a:rPr>
                <a:t>DĚTI A MLADISTVÍ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ounded Rectangle 17"/>
          <p:cNvSpPr/>
          <p:nvPr/>
        </p:nvSpPr>
        <p:spPr>
          <a:xfrm rot="10800000" flipV="1">
            <a:off x="5534113" y="6028086"/>
            <a:ext cx="2357362" cy="414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HODNOTY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17"/>
          <p:cNvSpPr/>
          <p:nvPr/>
        </p:nvSpPr>
        <p:spPr>
          <a:xfrm rot="10800000" flipV="1">
            <a:off x="6539895" y="2838458"/>
            <a:ext cx="2357362" cy="414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POTŘEBY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17"/>
          <p:cNvSpPr/>
          <p:nvPr/>
        </p:nvSpPr>
        <p:spPr>
          <a:xfrm rot="10800000" flipV="1">
            <a:off x="6854075" y="6304559"/>
            <a:ext cx="2357362" cy="41498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Respekt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0" y="6451201"/>
            <a:ext cx="2344577" cy="40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8650" y="2008494"/>
            <a:ext cx="3446200" cy="4377036"/>
          </a:xfrm>
          <a:custGeom>
            <a:avLst/>
            <a:gdLst>
              <a:gd name="connsiteX0" fmla="*/ 0 w 3446200"/>
              <a:gd name="connsiteY0" fmla="*/ 0 h 4377036"/>
              <a:gd name="connsiteX1" fmla="*/ 3446200 w 3446200"/>
              <a:gd name="connsiteY1" fmla="*/ 1003522 h 4377036"/>
              <a:gd name="connsiteX2" fmla="*/ 3443381 w 3446200"/>
              <a:gd name="connsiteY2" fmla="*/ 1012878 h 4377036"/>
              <a:gd name="connsiteX3" fmla="*/ 3433400 w 3446200"/>
              <a:gd name="connsiteY3" fmla="*/ 1017686 h 4377036"/>
              <a:gd name="connsiteX4" fmla="*/ 3174959 w 3446200"/>
              <a:gd name="connsiteY4" fmla="*/ 1210803 h 4377036"/>
              <a:gd name="connsiteX5" fmla="*/ 3130946 w 3446200"/>
              <a:gd name="connsiteY5" fmla="*/ 1264146 h 4377036"/>
              <a:gd name="connsiteX6" fmla="*/ 3125261 w 3446200"/>
              <a:gd name="connsiteY6" fmla="*/ 1270615 h 4377036"/>
              <a:gd name="connsiteX7" fmla="*/ 3096675 w 3446200"/>
              <a:gd name="connsiteY7" fmla="*/ 1303144 h 4377036"/>
              <a:gd name="connsiteX8" fmla="*/ 3083171 w 3446200"/>
              <a:gd name="connsiteY8" fmla="*/ 1322050 h 4377036"/>
              <a:gd name="connsiteX9" fmla="*/ 3038016 w 3446200"/>
              <a:gd name="connsiteY9" fmla="*/ 1376778 h 4377036"/>
              <a:gd name="connsiteX10" fmla="*/ 2846485 w 3446200"/>
              <a:gd name="connsiteY10" fmla="*/ 2003807 h 4377036"/>
              <a:gd name="connsiteX11" fmla="*/ 2852275 w 3446200"/>
              <a:gd name="connsiteY11" fmla="*/ 2118472 h 4377036"/>
              <a:gd name="connsiteX12" fmla="*/ 2857337 w 3446200"/>
              <a:gd name="connsiteY12" fmla="*/ 2151639 h 4377036"/>
              <a:gd name="connsiteX13" fmla="*/ 1105867 w 3446200"/>
              <a:gd name="connsiteY13" fmla="*/ 4377036 h 4377036"/>
              <a:gd name="connsiteX14" fmla="*/ 0 w 3446200"/>
              <a:gd name="connsiteY14" fmla="*/ 4377036 h 43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6200" h="4377036">
                <a:moveTo>
                  <a:pt x="0" y="0"/>
                </a:moveTo>
                <a:lnTo>
                  <a:pt x="3446200" y="1003522"/>
                </a:lnTo>
                <a:lnTo>
                  <a:pt x="3443381" y="1012878"/>
                </a:lnTo>
                <a:lnTo>
                  <a:pt x="3433400" y="1017686"/>
                </a:lnTo>
                <a:cubicBezTo>
                  <a:pt x="3338057" y="1069479"/>
                  <a:pt x="3251064" y="1134697"/>
                  <a:pt x="3174959" y="1210803"/>
                </a:cubicBezTo>
                <a:lnTo>
                  <a:pt x="3130946" y="1264146"/>
                </a:lnTo>
                <a:lnTo>
                  <a:pt x="3125261" y="1270615"/>
                </a:lnTo>
                <a:lnTo>
                  <a:pt x="3096675" y="1303144"/>
                </a:lnTo>
                <a:lnTo>
                  <a:pt x="3083171" y="1322050"/>
                </a:lnTo>
                <a:lnTo>
                  <a:pt x="3038016" y="1376778"/>
                </a:lnTo>
                <a:cubicBezTo>
                  <a:pt x="2917093" y="1555767"/>
                  <a:pt x="2846485" y="1771542"/>
                  <a:pt x="2846485" y="2003807"/>
                </a:cubicBezTo>
                <a:cubicBezTo>
                  <a:pt x="2846485" y="2042518"/>
                  <a:pt x="2848446" y="2080771"/>
                  <a:pt x="2852275" y="2118472"/>
                </a:cubicBezTo>
                <a:lnTo>
                  <a:pt x="2857337" y="2151639"/>
                </a:lnTo>
                <a:lnTo>
                  <a:pt x="1105867" y="4377036"/>
                </a:lnTo>
                <a:lnTo>
                  <a:pt x="0" y="4377036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182128" y="1471233"/>
            <a:ext cx="3333223" cy="3036788"/>
          </a:xfrm>
          <a:custGeom>
            <a:avLst/>
            <a:gdLst>
              <a:gd name="connsiteX0" fmla="*/ 0 w 3333223"/>
              <a:gd name="connsiteY0" fmla="*/ 0 h 3036788"/>
              <a:gd name="connsiteX1" fmla="*/ 3333223 w 3333223"/>
              <a:gd name="connsiteY1" fmla="*/ 0 h 3036788"/>
              <a:gd name="connsiteX2" fmla="*/ 3333223 w 3333223"/>
              <a:gd name="connsiteY2" fmla="*/ 1784055 h 3036788"/>
              <a:gd name="connsiteX3" fmla="*/ 416703 w 3333223"/>
              <a:gd name="connsiteY3" fmla="*/ 3036788 h 3036788"/>
              <a:gd name="connsiteX4" fmla="*/ 428364 w 3333223"/>
              <a:gd name="connsiteY4" fmla="*/ 3013466 h 3036788"/>
              <a:gd name="connsiteX5" fmla="*/ 447833 w 3333223"/>
              <a:gd name="connsiteY5" fmla="*/ 2977598 h 3036788"/>
              <a:gd name="connsiteX6" fmla="*/ 530174 w 3333223"/>
              <a:gd name="connsiteY6" fmla="*/ 2655733 h 3036788"/>
              <a:gd name="connsiteX7" fmla="*/ 532037 w 3333223"/>
              <a:gd name="connsiteY7" fmla="*/ 2618836 h 3036788"/>
              <a:gd name="connsiteX8" fmla="*/ 534355 w 3333223"/>
              <a:gd name="connsiteY8" fmla="*/ 2585610 h 3036788"/>
              <a:gd name="connsiteX9" fmla="*/ 534859 w 3333223"/>
              <a:gd name="connsiteY9" fmla="*/ 2562962 h 3036788"/>
              <a:gd name="connsiteX10" fmla="*/ 535964 w 3333223"/>
              <a:gd name="connsiteY10" fmla="*/ 2541068 h 3036788"/>
              <a:gd name="connsiteX11" fmla="*/ 535341 w 3333223"/>
              <a:gd name="connsiteY11" fmla="*/ 2528731 h 3036788"/>
              <a:gd name="connsiteX12" fmla="*/ 535341 w 3333223"/>
              <a:gd name="connsiteY12" fmla="*/ 2497881 h 3036788"/>
              <a:gd name="connsiteX13" fmla="*/ 532384 w 3333223"/>
              <a:gd name="connsiteY13" fmla="*/ 2455495 h 3036788"/>
              <a:gd name="connsiteX14" fmla="*/ 530717 w 3333223"/>
              <a:gd name="connsiteY14" fmla="*/ 2437159 h 3036788"/>
              <a:gd name="connsiteX15" fmla="*/ 530174 w 3333223"/>
              <a:gd name="connsiteY15" fmla="*/ 2426404 h 3036788"/>
              <a:gd name="connsiteX16" fmla="*/ 529099 w 3333223"/>
              <a:gd name="connsiteY16" fmla="*/ 2419360 h 3036788"/>
              <a:gd name="connsiteX17" fmla="*/ 528441 w 3333223"/>
              <a:gd name="connsiteY17" fmla="*/ 2412123 h 3036788"/>
              <a:gd name="connsiteX18" fmla="*/ 523512 w 3333223"/>
              <a:gd name="connsiteY18" fmla="*/ 2369737 h 3036788"/>
              <a:gd name="connsiteX19" fmla="*/ 516612 w 3333223"/>
              <a:gd name="connsiteY19" fmla="*/ 2327351 h 3036788"/>
              <a:gd name="connsiteX20" fmla="*/ 507741 w 3333223"/>
              <a:gd name="connsiteY20" fmla="*/ 2284965 h 3036788"/>
              <a:gd name="connsiteX21" fmla="*/ 496898 w 3333223"/>
              <a:gd name="connsiteY21" fmla="*/ 2242579 h 3036788"/>
              <a:gd name="connsiteX22" fmla="*/ 485069 w 3333223"/>
              <a:gd name="connsiteY22" fmla="*/ 2201179 h 3036788"/>
              <a:gd name="connsiteX23" fmla="*/ 471269 w 3333223"/>
              <a:gd name="connsiteY23" fmla="*/ 2159778 h 3036788"/>
              <a:gd name="connsiteX24" fmla="*/ 455497 w 3333223"/>
              <a:gd name="connsiteY24" fmla="*/ 2118378 h 3036788"/>
              <a:gd name="connsiteX25" fmla="*/ 438740 w 3333223"/>
              <a:gd name="connsiteY25" fmla="*/ 2077964 h 3036788"/>
              <a:gd name="connsiteX26" fmla="*/ 419026 w 3333223"/>
              <a:gd name="connsiteY26" fmla="*/ 2038535 h 3036788"/>
              <a:gd name="connsiteX27" fmla="*/ 399311 w 3333223"/>
              <a:gd name="connsiteY27" fmla="*/ 1999106 h 3036788"/>
              <a:gd name="connsiteX28" fmla="*/ 376640 w 3333223"/>
              <a:gd name="connsiteY28" fmla="*/ 1960663 h 3036788"/>
              <a:gd name="connsiteX29" fmla="*/ 352982 w 3333223"/>
              <a:gd name="connsiteY29" fmla="*/ 1923205 h 3036788"/>
              <a:gd name="connsiteX30" fmla="*/ 327354 w 3333223"/>
              <a:gd name="connsiteY30" fmla="*/ 1885748 h 3036788"/>
              <a:gd name="connsiteX31" fmla="*/ 300739 w 3333223"/>
              <a:gd name="connsiteY31" fmla="*/ 1849276 h 3036788"/>
              <a:gd name="connsiteX32" fmla="*/ 271167 w 3333223"/>
              <a:gd name="connsiteY32" fmla="*/ 1813790 h 3036788"/>
              <a:gd name="connsiteX33" fmla="*/ 240610 w 3333223"/>
              <a:gd name="connsiteY33" fmla="*/ 1779290 h 3036788"/>
              <a:gd name="connsiteX34" fmla="*/ 209067 w 3333223"/>
              <a:gd name="connsiteY34" fmla="*/ 1745775 h 3036788"/>
              <a:gd name="connsiteX35" fmla="*/ 209442 w 3333223"/>
              <a:gd name="connsiteY35" fmla="*/ 1750428 h 3036788"/>
              <a:gd name="connsiteX36" fmla="*/ 207491 w 3333223"/>
              <a:gd name="connsiteY36" fmla="*/ 1748064 h 3036788"/>
              <a:gd name="connsiteX37" fmla="*/ 185114 w 3333223"/>
              <a:gd name="connsiteY37" fmla="*/ 1727726 h 3036788"/>
              <a:gd name="connsiteX38" fmla="*/ 184596 w 3333223"/>
              <a:gd name="connsiteY38" fmla="*/ 1722895 h 3036788"/>
              <a:gd name="connsiteX39" fmla="*/ 204741 w 3333223"/>
              <a:gd name="connsiteY39" fmla="*/ 1741781 h 3036788"/>
              <a:gd name="connsiteX40" fmla="*/ 122912 w 3333223"/>
              <a:gd name="connsiteY40" fmla="*/ 1 h 3036788"/>
              <a:gd name="connsiteX41" fmla="*/ 0 w 3333223"/>
              <a:gd name="connsiteY41" fmla="*/ 1 h 303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33223" h="3036788">
                <a:moveTo>
                  <a:pt x="0" y="0"/>
                </a:moveTo>
                <a:lnTo>
                  <a:pt x="3333223" y="0"/>
                </a:lnTo>
                <a:lnTo>
                  <a:pt x="3333223" y="1784055"/>
                </a:lnTo>
                <a:lnTo>
                  <a:pt x="416703" y="3036788"/>
                </a:lnTo>
                <a:lnTo>
                  <a:pt x="428364" y="3013466"/>
                </a:lnTo>
                <a:lnTo>
                  <a:pt x="447833" y="2977598"/>
                </a:lnTo>
                <a:cubicBezTo>
                  <a:pt x="490395" y="2876969"/>
                  <a:pt x="518688" y="2768835"/>
                  <a:pt x="530174" y="2655733"/>
                </a:cubicBezTo>
                <a:lnTo>
                  <a:pt x="532037" y="2618836"/>
                </a:lnTo>
                <a:lnTo>
                  <a:pt x="534355" y="2585610"/>
                </a:lnTo>
                <a:lnTo>
                  <a:pt x="534859" y="2562962"/>
                </a:lnTo>
                <a:lnTo>
                  <a:pt x="535964" y="2541068"/>
                </a:lnTo>
                <a:lnTo>
                  <a:pt x="535341" y="2528731"/>
                </a:lnTo>
                <a:lnTo>
                  <a:pt x="535341" y="2497881"/>
                </a:lnTo>
                <a:lnTo>
                  <a:pt x="532384" y="2455495"/>
                </a:lnTo>
                <a:lnTo>
                  <a:pt x="530717" y="2437159"/>
                </a:lnTo>
                <a:lnTo>
                  <a:pt x="530174" y="2426404"/>
                </a:lnTo>
                <a:lnTo>
                  <a:pt x="529099" y="2419360"/>
                </a:lnTo>
                <a:lnTo>
                  <a:pt x="528441" y="2412123"/>
                </a:lnTo>
                <a:lnTo>
                  <a:pt x="523512" y="2369737"/>
                </a:lnTo>
                <a:lnTo>
                  <a:pt x="516612" y="2327351"/>
                </a:lnTo>
                <a:lnTo>
                  <a:pt x="507741" y="2284965"/>
                </a:lnTo>
                <a:lnTo>
                  <a:pt x="496898" y="2242579"/>
                </a:lnTo>
                <a:lnTo>
                  <a:pt x="485069" y="2201179"/>
                </a:lnTo>
                <a:lnTo>
                  <a:pt x="471269" y="2159778"/>
                </a:lnTo>
                <a:lnTo>
                  <a:pt x="455497" y="2118378"/>
                </a:lnTo>
                <a:lnTo>
                  <a:pt x="438740" y="2077964"/>
                </a:lnTo>
                <a:lnTo>
                  <a:pt x="419026" y="2038535"/>
                </a:lnTo>
                <a:lnTo>
                  <a:pt x="399311" y="1999106"/>
                </a:lnTo>
                <a:lnTo>
                  <a:pt x="376640" y="1960663"/>
                </a:lnTo>
                <a:lnTo>
                  <a:pt x="352982" y="1923205"/>
                </a:lnTo>
                <a:lnTo>
                  <a:pt x="327354" y="1885748"/>
                </a:lnTo>
                <a:lnTo>
                  <a:pt x="300739" y="1849276"/>
                </a:lnTo>
                <a:lnTo>
                  <a:pt x="271167" y="1813790"/>
                </a:lnTo>
                <a:lnTo>
                  <a:pt x="240610" y="1779290"/>
                </a:lnTo>
                <a:lnTo>
                  <a:pt x="209067" y="1745775"/>
                </a:lnTo>
                <a:lnTo>
                  <a:pt x="209442" y="1750428"/>
                </a:lnTo>
                <a:lnTo>
                  <a:pt x="207491" y="1748064"/>
                </a:lnTo>
                <a:lnTo>
                  <a:pt x="185114" y="1727726"/>
                </a:lnTo>
                <a:lnTo>
                  <a:pt x="184596" y="1722895"/>
                </a:lnTo>
                <a:lnTo>
                  <a:pt x="204741" y="1741781"/>
                </a:lnTo>
                <a:lnTo>
                  <a:pt x="12291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28650" y="1471234"/>
            <a:ext cx="4758218" cy="1741780"/>
          </a:xfrm>
          <a:custGeom>
            <a:avLst/>
            <a:gdLst>
              <a:gd name="connsiteX0" fmla="*/ 0 w 4758218"/>
              <a:gd name="connsiteY0" fmla="*/ 0 h 1741780"/>
              <a:gd name="connsiteX1" fmla="*/ 4676389 w 4758218"/>
              <a:gd name="connsiteY1" fmla="*/ 0 h 1741780"/>
              <a:gd name="connsiteX2" fmla="*/ 4758218 w 4758218"/>
              <a:gd name="connsiteY2" fmla="*/ 1741780 h 1741780"/>
              <a:gd name="connsiteX3" fmla="*/ 4731987 w 4758218"/>
              <a:gd name="connsiteY3" fmla="*/ 1717188 h 1741780"/>
              <a:gd name="connsiteX4" fmla="*/ 4698473 w 4758218"/>
              <a:gd name="connsiteY4" fmla="*/ 1687616 h 1741780"/>
              <a:gd name="connsiteX5" fmla="*/ 4664958 w 4758218"/>
              <a:gd name="connsiteY5" fmla="*/ 1660016 h 1741780"/>
              <a:gd name="connsiteX6" fmla="*/ 4630458 w 4758218"/>
              <a:gd name="connsiteY6" fmla="*/ 1633402 h 1741780"/>
              <a:gd name="connsiteX7" fmla="*/ 4594972 w 4758218"/>
              <a:gd name="connsiteY7" fmla="*/ 1607773 h 1741780"/>
              <a:gd name="connsiteX8" fmla="*/ 4558500 w 4758218"/>
              <a:gd name="connsiteY8" fmla="*/ 1585101 h 1741780"/>
              <a:gd name="connsiteX9" fmla="*/ 4521043 w 4758218"/>
              <a:gd name="connsiteY9" fmla="*/ 1563415 h 1741780"/>
              <a:gd name="connsiteX10" fmla="*/ 4483585 w 4758218"/>
              <a:gd name="connsiteY10" fmla="*/ 1541729 h 1741780"/>
              <a:gd name="connsiteX11" fmla="*/ 4444156 w 4758218"/>
              <a:gd name="connsiteY11" fmla="*/ 1522015 h 1741780"/>
              <a:gd name="connsiteX12" fmla="*/ 4404728 w 4758218"/>
              <a:gd name="connsiteY12" fmla="*/ 1506243 h 1741780"/>
              <a:gd name="connsiteX13" fmla="*/ 4364313 w 4758218"/>
              <a:gd name="connsiteY13" fmla="*/ 1489486 h 1741780"/>
              <a:gd name="connsiteX14" fmla="*/ 4323898 w 4758218"/>
              <a:gd name="connsiteY14" fmla="*/ 1474700 h 1741780"/>
              <a:gd name="connsiteX15" fmla="*/ 4282498 w 4758218"/>
              <a:gd name="connsiteY15" fmla="*/ 1462872 h 1741780"/>
              <a:gd name="connsiteX16" fmla="*/ 4241098 w 4758218"/>
              <a:gd name="connsiteY16" fmla="*/ 1451043 h 1741780"/>
              <a:gd name="connsiteX17" fmla="*/ 4198712 w 4758218"/>
              <a:gd name="connsiteY17" fmla="*/ 1442171 h 1741780"/>
              <a:gd name="connsiteX18" fmla="*/ 4156326 w 4758218"/>
              <a:gd name="connsiteY18" fmla="*/ 1433300 h 1741780"/>
              <a:gd name="connsiteX19" fmla="*/ 4112954 w 4758218"/>
              <a:gd name="connsiteY19" fmla="*/ 1427386 h 1741780"/>
              <a:gd name="connsiteX20" fmla="*/ 4070568 w 4758218"/>
              <a:gd name="connsiteY20" fmla="*/ 1422457 h 1741780"/>
              <a:gd name="connsiteX21" fmla="*/ 4027196 w 4758218"/>
              <a:gd name="connsiteY21" fmla="*/ 1420486 h 1741780"/>
              <a:gd name="connsiteX22" fmla="*/ 3983825 w 4758218"/>
              <a:gd name="connsiteY22" fmla="*/ 1418514 h 1741780"/>
              <a:gd name="connsiteX23" fmla="*/ 3940453 w 4758218"/>
              <a:gd name="connsiteY23" fmla="*/ 1418514 h 1741780"/>
              <a:gd name="connsiteX24" fmla="*/ 3897081 w 4758218"/>
              <a:gd name="connsiteY24" fmla="*/ 1420485 h 1741780"/>
              <a:gd name="connsiteX25" fmla="*/ 3852724 w 4758218"/>
              <a:gd name="connsiteY25" fmla="*/ 1425414 h 1741780"/>
              <a:gd name="connsiteX26" fmla="*/ 3808366 w 4758218"/>
              <a:gd name="connsiteY26" fmla="*/ 1430343 h 1741780"/>
              <a:gd name="connsiteX27" fmla="*/ 3765980 w 4758218"/>
              <a:gd name="connsiteY27" fmla="*/ 1437243 h 1741780"/>
              <a:gd name="connsiteX28" fmla="*/ 3721623 w 4758218"/>
              <a:gd name="connsiteY28" fmla="*/ 1446114 h 1741780"/>
              <a:gd name="connsiteX29" fmla="*/ 3678251 w 4758218"/>
              <a:gd name="connsiteY29" fmla="*/ 1457943 h 1741780"/>
              <a:gd name="connsiteX30" fmla="*/ 3660368 w 4758218"/>
              <a:gd name="connsiteY30" fmla="*/ 1463349 h 1741780"/>
              <a:gd name="connsiteX31" fmla="*/ 3634470 w 4758218"/>
              <a:gd name="connsiteY31" fmla="*/ 1470009 h 1741780"/>
              <a:gd name="connsiteX32" fmla="*/ 3609537 w 4758218"/>
              <a:gd name="connsiteY32" fmla="*/ 1479134 h 1741780"/>
              <a:gd name="connsiteX33" fmla="*/ 3592493 w 4758218"/>
              <a:gd name="connsiteY33" fmla="*/ 1484557 h 1741780"/>
              <a:gd name="connsiteX34" fmla="*/ 3564730 w 4758218"/>
              <a:gd name="connsiteY34" fmla="*/ 1495534 h 1741780"/>
              <a:gd name="connsiteX35" fmla="*/ 3531433 w 4758218"/>
              <a:gd name="connsiteY35" fmla="*/ 1507721 h 1741780"/>
              <a:gd name="connsiteX36" fmla="*/ 3466809 w 4758218"/>
              <a:gd name="connsiteY36" fmla="*/ 1538852 h 1741780"/>
              <a:gd name="connsiteX37" fmla="*/ 0 w 4758218"/>
              <a:gd name="connsiteY37" fmla="*/ 531222 h 17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58218" h="1741780">
                <a:moveTo>
                  <a:pt x="0" y="0"/>
                </a:moveTo>
                <a:lnTo>
                  <a:pt x="4676389" y="0"/>
                </a:lnTo>
                <a:lnTo>
                  <a:pt x="4758218" y="1741780"/>
                </a:lnTo>
                <a:lnTo>
                  <a:pt x="4731987" y="1717188"/>
                </a:lnTo>
                <a:lnTo>
                  <a:pt x="4698473" y="1687616"/>
                </a:lnTo>
                <a:lnTo>
                  <a:pt x="4664958" y="1660016"/>
                </a:lnTo>
                <a:lnTo>
                  <a:pt x="4630458" y="1633402"/>
                </a:lnTo>
                <a:lnTo>
                  <a:pt x="4594972" y="1607773"/>
                </a:lnTo>
                <a:lnTo>
                  <a:pt x="4558500" y="1585101"/>
                </a:lnTo>
                <a:lnTo>
                  <a:pt x="4521043" y="1563415"/>
                </a:lnTo>
                <a:lnTo>
                  <a:pt x="4483585" y="1541729"/>
                </a:lnTo>
                <a:lnTo>
                  <a:pt x="4444156" y="1522015"/>
                </a:lnTo>
                <a:lnTo>
                  <a:pt x="4404728" y="1506243"/>
                </a:lnTo>
                <a:lnTo>
                  <a:pt x="4364313" y="1489486"/>
                </a:lnTo>
                <a:lnTo>
                  <a:pt x="4323898" y="1474700"/>
                </a:lnTo>
                <a:lnTo>
                  <a:pt x="4282498" y="1462872"/>
                </a:lnTo>
                <a:lnTo>
                  <a:pt x="4241098" y="1451043"/>
                </a:lnTo>
                <a:lnTo>
                  <a:pt x="4198712" y="1442171"/>
                </a:lnTo>
                <a:lnTo>
                  <a:pt x="4156326" y="1433300"/>
                </a:lnTo>
                <a:lnTo>
                  <a:pt x="4112954" y="1427386"/>
                </a:lnTo>
                <a:lnTo>
                  <a:pt x="4070568" y="1422457"/>
                </a:lnTo>
                <a:lnTo>
                  <a:pt x="4027196" y="1420486"/>
                </a:lnTo>
                <a:lnTo>
                  <a:pt x="3983825" y="1418514"/>
                </a:lnTo>
                <a:lnTo>
                  <a:pt x="3940453" y="1418514"/>
                </a:lnTo>
                <a:lnTo>
                  <a:pt x="3897081" y="1420485"/>
                </a:lnTo>
                <a:lnTo>
                  <a:pt x="3852724" y="1425414"/>
                </a:lnTo>
                <a:lnTo>
                  <a:pt x="3808366" y="1430343"/>
                </a:lnTo>
                <a:lnTo>
                  <a:pt x="3765980" y="1437243"/>
                </a:lnTo>
                <a:lnTo>
                  <a:pt x="3721623" y="1446114"/>
                </a:lnTo>
                <a:lnTo>
                  <a:pt x="3678251" y="1457943"/>
                </a:lnTo>
                <a:lnTo>
                  <a:pt x="3660368" y="1463349"/>
                </a:lnTo>
                <a:lnTo>
                  <a:pt x="3634470" y="1470009"/>
                </a:lnTo>
                <a:lnTo>
                  <a:pt x="3609537" y="1479134"/>
                </a:lnTo>
                <a:lnTo>
                  <a:pt x="3592493" y="1484557"/>
                </a:lnTo>
                <a:lnTo>
                  <a:pt x="3564730" y="1495534"/>
                </a:lnTo>
                <a:lnTo>
                  <a:pt x="3531433" y="1507721"/>
                </a:lnTo>
                <a:lnTo>
                  <a:pt x="3466809" y="1538852"/>
                </a:lnTo>
                <a:lnTo>
                  <a:pt x="0" y="53122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49" y="315471"/>
            <a:ext cx="7886701" cy="1143000"/>
          </a:xfrm>
        </p:spPr>
        <p:txBody>
          <a:bodyPr/>
          <a:lstStyle/>
          <a:p>
            <a:r>
              <a:rPr lang="cs-CZ" sz="3200" b="1" dirty="0" smtClean="0"/>
              <a:t>Jak může být v životě dítěte vytvořena normalita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0" name="Freeform 29"/>
          <p:cNvSpPr/>
          <p:nvPr/>
        </p:nvSpPr>
        <p:spPr>
          <a:xfrm>
            <a:off x="4429812" y="3255288"/>
            <a:ext cx="4085539" cy="3130243"/>
          </a:xfrm>
          <a:custGeom>
            <a:avLst/>
            <a:gdLst>
              <a:gd name="connsiteX0" fmla="*/ 4085539 w 4085539"/>
              <a:gd name="connsiteY0" fmla="*/ 0 h 3130243"/>
              <a:gd name="connsiteX1" fmla="*/ 4085539 w 4085539"/>
              <a:gd name="connsiteY1" fmla="*/ 3130243 h 3130243"/>
              <a:gd name="connsiteX2" fmla="*/ 1164497 w 4085539"/>
              <a:gd name="connsiteY2" fmla="*/ 3130243 h 3130243"/>
              <a:gd name="connsiteX3" fmla="*/ 0 w 4085539"/>
              <a:gd name="connsiteY3" fmla="*/ 1864744 h 3130243"/>
              <a:gd name="connsiteX4" fmla="*/ 52138 w 4085539"/>
              <a:gd name="connsiteY4" fmla="*/ 1872701 h 3130243"/>
              <a:gd name="connsiteX5" fmla="*/ 166802 w 4085539"/>
              <a:gd name="connsiteY5" fmla="*/ 1878491 h 3130243"/>
              <a:gd name="connsiteX6" fmla="*/ 959807 w 4085539"/>
              <a:gd name="connsiteY6" fmla="*/ 1550018 h 3130243"/>
              <a:gd name="connsiteX7" fmla="*/ 991867 w 4085539"/>
              <a:gd name="connsiteY7" fmla="*/ 1511161 h 3130243"/>
              <a:gd name="connsiteX8" fmla="*/ 1012641 w 4085539"/>
              <a:gd name="connsiteY8" fmla="*/ 1487617 h 3130243"/>
              <a:gd name="connsiteX9" fmla="*/ 1041227 w 4085539"/>
              <a:gd name="connsiteY9" fmla="*/ 1453116 h 3130243"/>
              <a:gd name="connsiteX10" fmla="*/ 1065396 w 4085539"/>
              <a:gd name="connsiteY10" fmla="*/ 1422043 h 3130243"/>
              <a:gd name="connsiteX11" fmla="*/ 1096749 w 4085539"/>
              <a:gd name="connsiteY11" fmla="*/ 1384042 h 3130243"/>
              <a:gd name="connsiteX12" fmla="*/ 1115708 w 4085539"/>
              <a:gd name="connsiteY12" fmla="*/ 1349114 h 3130243"/>
              <a:gd name="connsiteX13" fmla="*/ 1120085 w 4085539"/>
              <a:gd name="connsiteY13" fmla="*/ 1342716 h 3130243"/>
              <a:gd name="connsiteX14" fmla="*/ 1142756 w 4085539"/>
              <a:gd name="connsiteY14" fmla="*/ 1302301 h 3130243"/>
              <a:gd name="connsiteX15" fmla="*/ 1165428 w 4085539"/>
              <a:gd name="connsiteY15" fmla="*/ 1261887 h 3130243"/>
              <a:gd name="connsiteX16" fmla="*/ 1162360 w 4085539"/>
              <a:gd name="connsiteY16" fmla="*/ 1263164 h 3130243"/>
              <a:gd name="connsiteX17" fmla="*/ 1174488 w 4085539"/>
              <a:gd name="connsiteY17" fmla="*/ 1240819 h 3130243"/>
              <a:gd name="connsiteX18" fmla="*/ 1175134 w 4085539"/>
              <a:gd name="connsiteY18" fmla="*/ 1240504 h 3130243"/>
              <a:gd name="connsiteX19" fmla="*/ 1169019 w 4085539"/>
              <a:gd name="connsiteY19" fmla="*/ 1252733 h 31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85539" h="3130243">
                <a:moveTo>
                  <a:pt x="4085539" y="0"/>
                </a:moveTo>
                <a:lnTo>
                  <a:pt x="4085539" y="3130243"/>
                </a:lnTo>
                <a:lnTo>
                  <a:pt x="1164497" y="3130243"/>
                </a:lnTo>
                <a:lnTo>
                  <a:pt x="0" y="1864744"/>
                </a:lnTo>
                <a:lnTo>
                  <a:pt x="52138" y="1872701"/>
                </a:lnTo>
                <a:cubicBezTo>
                  <a:pt x="89839" y="1876530"/>
                  <a:pt x="128091" y="1878491"/>
                  <a:pt x="166802" y="1878491"/>
                </a:cubicBezTo>
                <a:cubicBezTo>
                  <a:pt x="476490" y="1878491"/>
                  <a:pt x="756859" y="1752966"/>
                  <a:pt x="959807" y="1550018"/>
                </a:cubicBezTo>
                <a:lnTo>
                  <a:pt x="991867" y="1511161"/>
                </a:lnTo>
                <a:lnTo>
                  <a:pt x="1012641" y="1487617"/>
                </a:lnTo>
                <a:lnTo>
                  <a:pt x="1041227" y="1453116"/>
                </a:lnTo>
                <a:lnTo>
                  <a:pt x="1065396" y="1422043"/>
                </a:lnTo>
                <a:lnTo>
                  <a:pt x="1096749" y="1384042"/>
                </a:lnTo>
                <a:lnTo>
                  <a:pt x="1115708" y="1349114"/>
                </a:lnTo>
                <a:lnTo>
                  <a:pt x="1120085" y="1342716"/>
                </a:lnTo>
                <a:lnTo>
                  <a:pt x="1142756" y="1302301"/>
                </a:lnTo>
                <a:lnTo>
                  <a:pt x="1165428" y="1261887"/>
                </a:lnTo>
                <a:lnTo>
                  <a:pt x="1162360" y="1263164"/>
                </a:lnTo>
                <a:lnTo>
                  <a:pt x="1174488" y="1240819"/>
                </a:lnTo>
                <a:lnTo>
                  <a:pt x="1175134" y="1240504"/>
                </a:lnTo>
                <a:lnTo>
                  <a:pt x="1169019" y="1252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737888" y="4165937"/>
            <a:ext cx="3884084" cy="2219595"/>
          </a:xfrm>
          <a:custGeom>
            <a:avLst/>
            <a:gdLst>
              <a:gd name="connsiteX0" fmla="*/ 1748985 w 3884084"/>
              <a:gd name="connsiteY0" fmla="*/ 0 h 2219595"/>
              <a:gd name="connsiteX1" fmla="*/ 1760032 w 3884084"/>
              <a:gd name="connsiteY1" fmla="*/ 72382 h 2219595"/>
              <a:gd name="connsiteX2" fmla="*/ 2632708 w 3884084"/>
              <a:gd name="connsiteY2" fmla="*/ 945059 h 2219595"/>
              <a:gd name="connsiteX3" fmla="*/ 2716701 w 3884084"/>
              <a:gd name="connsiteY3" fmla="*/ 957878 h 2219595"/>
              <a:gd name="connsiteX4" fmla="*/ 3884084 w 3884084"/>
              <a:gd name="connsiteY4" fmla="*/ 2219595 h 2219595"/>
              <a:gd name="connsiteX5" fmla="*/ 0 w 3884084"/>
              <a:gd name="connsiteY5" fmla="*/ 2219595 h 221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4084" h="2219595">
                <a:moveTo>
                  <a:pt x="1748985" y="0"/>
                </a:moveTo>
                <a:lnTo>
                  <a:pt x="1760032" y="72382"/>
                </a:lnTo>
                <a:cubicBezTo>
                  <a:pt x="1849666" y="510415"/>
                  <a:pt x="2194675" y="855424"/>
                  <a:pt x="2632708" y="945059"/>
                </a:cubicBezTo>
                <a:lnTo>
                  <a:pt x="2716701" y="957878"/>
                </a:lnTo>
                <a:lnTo>
                  <a:pt x="3884084" y="2219595"/>
                </a:lnTo>
                <a:lnTo>
                  <a:pt x="0" y="2219595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rot="2700000">
            <a:off x="4124583" y="2801493"/>
            <a:ext cx="1325714" cy="908901"/>
          </a:xfrm>
          <a:custGeom>
            <a:avLst/>
            <a:gdLst/>
            <a:ahLst/>
            <a:cxnLst>
              <a:cxn ang="0">
                <a:pos x="1526" y="0"/>
              </a:cxn>
              <a:cxn ang="0">
                <a:pos x="1400" y="6"/>
              </a:cxn>
              <a:cxn ang="0">
                <a:pos x="1276" y="20"/>
              </a:cxn>
              <a:cxn ang="0">
                <a:pos x="1154" y="44"/>
              </a:cxn>
              <a:cxn ang="0">
                <a:pos x="1034" y="76"/>
              </a:cxn>
              <a:cxn ang="0">
                <a:pos x="918" y="120"/>
              </a:cxn>
              <a:cxn ang="0">
                <a:pos x="804" y="170"/>
              </a:cxn>
              <a:cxn ang="0">
                <a:pos x="696" y="230"/>
              </a:cxn>
              <a:cxn ang="0">
                <a:pos x="592" y="298"/>
              </a:cxn>
              <a:cxn ang="0">
                <a:pos x="494" y="374"/>
              </a:cxn>
              <a:cxn ang="0">
                <a:pos x="402" y="458"/>
              </a:cxn>
              <a:cxn ang="0">
                <a:pos x="316" y="548"/>
              </a:cxn>
              <a:cxn ang="0">
                <a:pos x="236" y="648"/>
              </a:cxn>
              <a:cxn ang="0">
                <a:pos x="164" y="752"/>
              </a:cxn>
              <a:cxn ang="0">
                <a:pos x="102" y="864"/>
              </a:cxn>
              <a:cxn ang="0">
                <a:pos x="46" y="982"/>
              </a:cxn>
              <a:cxn ang="0">
                <a:pos x="0" y="1106"/>
              </a:cxn>
              <a:cxn ang="0">
                <a:pos x="420" y="848"/>
              </a:cxn>
              <a:cxn ang="0">
                <a:pos x="608" y="1304"/>
              </a:cxn>
              <a:cxn ang="0">
                <a:pos x="608" y="1304"/>
              </a:cxn>
              <a:cxn ang="0">
                <a:pos x="636" y="1230"/>
              </a:cxn>
              <a:cxn ang="0">
                <a:pos x="670" y="1158"/>
              </a:cxn>
              <a:cxn ang="0">
                <a:pos x="708" y="1092"/>
              </a:cxn>
              <a:cxn ang="0">
                <a:pos x="750" y="1028"/>
              </a:cxn>
              <a:cxn ang="0">
                <a:pos x="798" y="970"/>
              </a:cxn>
              <a:cxn ang="0">
                <a:pos x="850" y="914"/>
              </a:cxn>
              <a:cxn ang="0">
                <a:pos x="906" y="864"/>
              </a:cxn>
              <a:cxn ang="0">
                <a:pos x="964" y="818"/>
              </a:cxn>
              <a:cxn ang="0">
                <a:pos x="1028" y="778"/>
              </a:cxn>
              <a:cxn ang="0">
                <a:pos x="1092" y="742"/>
              </a:cxn>
              <a:cxn ang="0">
                <a:pos x="1160" y="712"/>
              </a:cxn>
              <a:cxn ang="0">
                <a:pos x="1230" y="686"/>
              </a:cxn>
              <a:cxn ang="0">
                <a:pos x="1302" y="666"/>
              </a:cxn>
              <a:cxn ang="0">
                <a:pos x="1376" y="652"/>
              </a:cxn>
              <a:cxn ang="0">
                <a:pos x="1450" y="644"/>
              </a:cxn>
              <a:cxn ang="0">
                <a:pos x="1526" y="640"/>
              </a:cxn>
              <a:cxn ang="0">
                <a:pos x="1902" y="320"/>
              </a:cxn>
              <a:cxn ang="0">
                <a:pos x="1526" y="0"/>
              </a:cxn>
            </a:cxnLst>
            <a:rect l="0" t="0" r="r" b="b"/>
            <a:pathLst>
              <a:path w="1902" h="1304">
                <a:moveTo>
                  <a:pt x="1526" y="0"/>
                </a:moveTo>
                <a:lnTo>
                  <a:pt x="1526" y="0"/>
                </a:lnTo>
                <a:lnTo>
                  <a:pt x="1464" y="2"/>
                </a:lnTo>
                <a:lnTo>
                  <a:pt x="1400" y="6"/>
                </a:lnTo>
                <a:lnTo>
                  <a:pt x="1338" y="12"/>
                </a:lnTo>
                <a:lnTo>
                  <a:pt x="1276" y="20"/>
                </a:lnTo>
                <a:lnTo>
                  <a:pt x="1214" y="30"/>
                </a:lnTo>
                <a:lnTo>
                  <a:pt x="1154" y="44"/>
                </a:lnTo>
                <a:lnTo>
                  <a:pt x="1094" y="60"/>
                </a:lnTo>
                <a:lnTo>
                  <a:pt x="1034" y="76"/>
                </a:lnTo>
                <a:lnTo>
                  <a:pt x="974" y="96"/>
                </a:lnTo>
                <a:lnTo>
                  <a:pt x="918" y="120"/>
                </a:lnTo>
                <a:lnTo>
                  <a:pt x="860" y="144"/>
                </a:lnTo>
                <a:lnTo>
                  <a:pt x="804" y="170"/>
                </a:lnTo>
                <a:lnTo>
                  <a:pt x="750" y="200"/>
                </a:lnTo>
                <a:lnTo>
                  <a:pt x="696" y="230"/>
                </a:lnTo>
                <a:lnTo>
                  <a:pt x="644" y="264"/>
                </a:lnTo>
                <a:lnTo>
                  <a:pt x="592" y="298"/>
                </a:lnTo>
                <a:lnTo>
                  <a:pt x="542" y="336"/>
                </a:lnTo>
                <a:lnTo>
                  <a:pt x="494" y="374"/>
                </a:lnTo>
                <a:lnTo>
                  <a:pt x="448" y="416"/>
                </a:lnTo>
                <a:lnTo>
                  <a:pt x="402" y="458"/>
                </a:lnTo>
                <a:lnTo>
                  <a:pt x="358" y="502"/>
                </a:lnTo>
                <a:lnTo>
                  <a:pt x="316" y="548"/>
                </a:lnTo>
                <a:lnTo>
                  <a:pt x="276" y="598"/>
                </a:lnTo>
                <a:lnTo>
                  <a:pt x="236" y="648"/>
                </a:lnTo>
                <a:lnTo>
                  <a:pt x="200" y="698"/>
                </a:lnTo>
                <a:lnTo>
                  <a:pt x="164" y="752"/>
                </a:lnTo>
                <a:lnTo>
                  <a:pt x="132" y="808"/>
                </a:lnTo>
                <a:lnTo>
                  <a:pt x="102" y="864"/>
                </a:lnTo>
                <a:lnTo>
                  <a:pt x="72" y="922"/>
                </a:lnTo>
                <a:lnTo>
                  <a:pt x="46" y="982"/>
                </a:lnTo>
                <a:lnTo>
                  <a:pt x="22" y="1044"/>
                </a:lnTo>
                <a:lnTo>
                  <a:pt x="0" y="1106"/>
                </a:lnTo>
                <a:lnTo>
                  <a:pt x="0" y="1106"/>
                </a:lnTo>
                <a:lnTo>
                  <a:pt x="420" y="848"/>
                </a:lnTo>
                <a:lnTo>
                  <a:pt x="514" y="1076"/>
                </a:lnTo>
                <a:lnTo>
                  <a:pt x="608" y="1304"/>
                </a:lnTo>
                <a:lnTo>
                  <a:pt x="608" y="1304"/>
                </a:lnTo>
                <a:lnTo>
                  <a:pt x="608" y="1304"/>
                </a:lnTo>
                <a:lnTo>
                  <a:pt x="622" y="1266"/>
                </a:lnTo>
                <a:lnTo>
                  <a:pt x="636" y="1230"/>
                </a:lnTo>
                <a:lnTo>
                  <a:pt x="652" y="1194"/>
                </a:lnTo>
                <a:lnTo>
                  <a:pt x="670" y="1158"/>
                </a:lnTo>
                <a:lnTo>
                  <a:pt x="688" y="1124"/>
                </a:lnTo>
                <a:lnTo>
                  <a:pt x="708" y="1092"/>
                </a:lnTo>
                <a:lnTo>
                  <a:pt x="728" y="1060"/>
                </a:lnTo>
                <a:lnTo>
                  <a:pt x="750" y="1028"/>
                </a:lnTo>
                <a:lnTo>
                  <a:pt x="774" y="998"/>
                </a:lnTo>
                <a:lnTo>
                  <a:pt x="798" y="970"/>
                </a:lnTo>
                <a:lnTo>
                  <a:pt x="824" y="942"/>
                </a:lnTo>
                <a:lnTo>
                  <a:pt x="850" y="914"/>
                </a:lnTo>
                <a:lnTo>
                  <a:pt x="878" y="888"/>
                </a:lnTo>
                <a:lnTo>
                  <a:pt x="906" y="864"/>
                </a:lnTo>
                <a:lnTo>
                  <a:pt x="934" y="840"/>
                </a:lnTo>
                <a:lnTo>
                  <a:pt x="964" y="818"/>
                </a:lnTo>
                <a:lnTo>
                  <a:pt x="996" y="798"/>
                </a:lnTo>
                <a:lnTo>
                  <a:pt x="1028" y="778"/>
                </a:lnTo>
                <a:lnTo>
                  <a:pt x="1060" y="760"/>
                </a:lnTo>
                <a:lnTo>
                  <a:pt x="1092" y="742"/>
                </a:lnTo>
                <a:lnTo>
                  <a:pt x="1126" y="726"/>
                </a:lnTo>
                <a:lnTo>
                  <a:pt x="1160" y="712"/>
                </a:lnTo>
                <a:lnTo>
                  <a:pt x="1194" y="698"/>
                </a:lnTo>
                <a:lnTo>
                  <a:pt x="1230" y="686"/>
                </a:lnTo>
                <a:lnTo>
                  <a:pt x="1266" y="676"/>
                </a:lnTo>
                <a:lnTo>
                  <a:pt x="1302" y="666"/>
                </a:lnTo>
                <a:lnTo>
                  <a:pt x="1338" y="658"/>
                </a:lnTo>
                <a:lnTo>
                  <a:pt x="1376" y="652"/>
                </a:lnTo>
                <a:lnTo>
                  <a:pt x="1414" y="646"/>
                </a:lnTo>
                <a:lnTo>
                  <a:pt x="1450" y="644"/>
                </a:lnTo>
                <a:lnTo>
                  <a:pt x="1488" y="642"/>
                </a:lnTo>
                <a:lnTo>
                  <a:pt x="1526" y="640"/>
                </a:lnTo>
                <a:lnTo>
                  <a:pt x="1714" y="480"/>
                </a:lnTo>
                <a:lnTo>
                  <a:pt x="1902" y="320"/>
                </a:lnTo>
                <a:lnTo>
                  <a:pt x="1714" y="160"/>
                </a:lnTo>
                <a:lnTo>
                  <a:pt x="152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rot="2700000">
            <a:off x="4849229" y="3432515"/>
            <a:ext cx="1062244" cy="1092912"/>
          </a:xfrm>
          <a:custGeom>
            <a:avLst/>
            <a:gdLst/>
            <a:ahLst/>
            <a:cxnLst>
              <a:cxn ang="0">
                <a:pos x="1524" y="1110"/>
              </a:cxn>
              <a:cxn ang="0">
                <a:pos x="1480" y="992"/>
              </a:cxn>
              <a:cxn ang="0">
                <a:pos x="1428" y="878"/>
              </a:cxn>
              <a:cxn ang="0">
                <a:pos x="1368" y="768"/>
              </a:cxn>
              <a:cxn ang="0">
                <a:pos x="1298" y="666"/>
              </a:cxn>
              <a:cxn ang="0">
                <a:pos x="1222" y="568"/>
              </a:cxn>
              <a:cxn ang="0">
                <a:pos x="1138" y="476"/>
              </a:cxn>
              <a:cxn ang="0">
                <a:pos x="1048" y="392"/>
              </a:cxn>
              <a:cxn ang="0">
                <a:pos x="952" y="314"/>
              </a:cxn>
              <a:cxn ang="0">
                <a:pos x="850" y="244"/>
              </a:cxn>
              <a:cxn ang="0">
                <a:pos x="742" y="182"/>
              </a:cxn>
              <a:cxn ang="0">
                <a:pos x="628" y="128"/>
              </a:cxn>
              <a:cxn ang="0">
                <a:pos x="510" y="84"/>
              </a:cxn>
              <a:cxn ang="0">
                <a:pos x="388" y="48"/>
              </a:cxn>
              <a:cxn ang="0">
                <a:pos x="262" y="22"/>
              </a:cxn>
              <a:cxn ang="0">
                <a:pos x="132" y="6"/>
              </a:cxn>
              <a:cxn ang="0">
                <a:pos x="0" y="0"/>
              </a:cxn>
              <a:cxn ang="0">
                <a:pos x="376" y="320"/>
              </a:cxn>
              <a:cxn ang="0">
                <a:pos x="0" y="640"/>
              </a:cxn>
              <a:cxn ang="0">
                <a:pos x="0" y="640"/>
              </a:cxn>
              <a:cxn ang="0">
                <a:pos x="80" y="644"/>
              </a:cxn>
              <a:cxn ang="0">
                <a:pos x="158" y="654"/>
              </a:cxn>
              <a:cxn ang="0">
                <a:pos x="234" y="668"/>
              </a:cxn>
              <a:cxn ang="0">
                <a:pos x="306" y="690"/>
              </a:cxn>
              <a:cxn ang="0">
                <a:pos x="378" y="718"/>
              </a:cxn>
              <a:cxn ang="0">
                <a:pos x="446" y="750"/>
              </a:cxn>
              <a:cxn ang="0">
                <a:pos x="510" y="788"/>
              </a:cxn>
              <a:cxn ang="0">
                <a:pos x="572" y="830"/>
              </a:cxn>
              <a:cxn ang="0">
                <a:pos x="630" y="876"/>
              </a:cxn>
              <a:cxn ang="0">
                <a:pos x="684" y="926"/>
              </a:cxn>
              <a:cxn ang="0">
                <a:pos x="734" y="982"/>
              </a:cxn>
              <a:cxn ang="0">
                <a:pos x="780" y="1040"/>
              </a:cxn>
              <a:cxn ang="0">
                <a:pos x="822" y="1102"/>
              </a:cxn>
              <a:cxn ang="0">
                <a:pos x="858" y="1168"/>
              </a:cxn>
              <a:cxn ang="0">
                <a:pos x="888" y="1238"/>
              </a:cxn>
              <a:cxn ang="0">
                <a:pos x="914" y="1308"/>
              </a:cxn>
              <a:cxn ang="0">
                <a:pos x="1336" y="1568"/>
              </a:cxn>
              <a:cxn ang="0">
                <a:pos x="1524" y="1110"/>
              </a:cxn>
            </a:cxnLst>
            <a:rect l="0" t="0" r="r" b="b"/>
            <a:pathLst>
              <a:path w="1524" h="1568">
                <a:moveTo>
                  <a:pt x="1524" y="1110"/>
                </a:moveTo>
                <a:lnTo>
                  <a:pt x="1524" y="1110"/>
                </a:lnTo>
                <a:lnTo>
                  <a:pt x="1504" y="1050"/>
                </a:lnTo>
                <a:lnTo>
                  <a:pt x="1480" y="992"/>
                </a:lnTo>
                <a:lnTo>
                  <a:pt x="1456" y="934"/>
                </a:lnTo>
                <a:lnTo>
                  <a:pt x="1428" y="878"/>
                </a:lnTo>
                <a:lnTo>
                  <a:pt x="1398" y="822"/>
                </a:lnTo>
                <a:lnTo>
                  <a:pt x="1368" y="768"/>
                </a:lnTo>
                <a:lnTo>
                  <a:pt x="1334" y="716"/>
                </a:lnTo>
                <a:lnTo>
                  <a:pt x="1298" y="666"/>
                </a:lnTo>
                <a:lnTo>
                  <a:pt x="1262" y="616"/>
                </a:lnTo>
                <a:lnTo>
                  <a:pt x="1222" y="568"/>
                </a:lnTo>
                <a:lnTo>
                  <a:pt x="1182" y="522"/>
                </a:lnTo>
                <a:lnTo>
                  <a:pt x="1138" y="476"/>
                </a:lnTo>
                <a:lnTo>
                  <a:pt x="1094" y="432"/>
                </a:lnTo>
                <a:lnTo>
                  <a:pt x="1048" y="392"/>
                </a:lnTo>
                <a:lnTo>
                  <a:pt x="1000" y="352"/>
                </a:lnTo>
                <a:lnTo>
                  <a:pt x="952" y="314"/>
                </a:lnTo>
                <a:lnTo>
                  <a:pt x="902" y="278"/>
                </a:lnTo>
                <a:lnTo>
                  <a:pt x="850" y="244"/>
                </a:lnTo>
                <a:lnTo>
                  <a:pt x="796" y="212"/>
                </a:lnTo>
                <a:lnTo>
                  <a:pt x="742" y="182"/>
                </a:lnTo>
                <a:lnTo>
                  <a:pt x="686" y="154"/>
                </a:lnTo>
                <a:lnTo>
                  <a:pt x="628" y="128"/>
                </a:lnTo>
                <a:lnTo>
                  <a:pt x="570" y="104"/>
                </a:lnTo>
                <a:lnTo>
                  <a:pt x="510" y="84"/>
                </a:lnTo>
                <a:lnTo>
                  <a:pt x="450" y="64"/>
                </a:lnTo>
                <a:lnTo>
                  <a:pt x="388" y="48"/>
                </a:lnTo>
                <a:lnTo>
                  <a:pt x="326" y="34"/>
                </a:lnTo>
                <a:lnTo>
                  <a:pt x="262" y="22"/>
                </a:lnTo>
                <a:lnTo>
                  <a:pt x="198" y="12"/>
                </a:lnTo>
                <a:lnTo>
                  <a:pt x="132" y="6"/>
                </a:lnTo>
                <a:lnTo>
                  <a:pt x="66" y="2"/>
                </a:lnTo>
                <a:lnTo>
                  <a:pt x="0" y="0"/>
                </a:lnTo>
                <a:lnTo>
                  <a:pt x="0" y="0"/>
                </a:lnTo>
                <a:lnTo>
                  <a:pt x="376" y="320"/>
                </a:lnTo>
                <a:lnTo>
                  <a:pt x="188" y="480"/>
                </a:lnTo>
                <a:lnTo>
                  <a:pt x="0" y="640"/>
                </a:lnTo>
                <a:lnTo>
                  <a:pt x="0" y="640"/>
                </a:lnTo>
                <a:lnTo>
                  <a:pt x="0" y="640"/>
                </a:lnTo>
                <a:lnTo>
                  <a:pt x="40" y="642"/>
                </a:lnTo>
                <a:lnTo>
                  <a:pt x="80" y="644"/>
                </a:lnTo>
                <a:lnTo>
                  <a:pt x="118" y="648"/>
                </a:lnTo>
                <a:lnTo>
                  <a:pt x="158" y="654"/>
                </a:lnTo>
                <a:lnTo>
                  <a:pt x="196" y="660"/>
                </a:lnTo>
                <a:lnTo>
                  <a:pt x="234" y="668"/>
                </a:lnTo>
                <a:lnTo>
                  <a:pt x="270" y="678"/>
                </a:lnTo>
                <a:lnTo>
                  <a:pt x="306" y="690"/>
                </a:lnTo>
                <a:lnTo>
                  <a:pt x="342" y="704"/>
                </a:lnTo>
                <a:lnTo>
                  <a:pt x="378" y="718"/>
                </a:lnTo>
                <a:lnTo>
                  <a:pt x="412" y="732"/>
                </a:lnTo>
                <a:lnTo>
                  <a:pt x="446" y="750"/>
                </a:lnTo>
                <a:lnTo>
                  <a:pt x="478" y="768"/>
                </a:lnTo>
                <a:lnTo>
                  <a:pt x="510" y="788"/>
                </a:lnTo>
                <a:lnTo>
                  <a:pt x="542" y="808"/>
                </a:lnTo>
                <a:lnTo>
                  <a:pt x="572" y="830"/>
                </a:lnTo>
                <a:lnTo>
                  <a:pt x="602" y="852"/>
                </a:lnTo>
                <a:lnTo>
                  <a:pt x="630" y="876"/>
                </a:lnTo>
                <a:lnTo>
                  <a:pt x="658" y="900"/>
                </a:lnTo>
                <a:lnTo>
                  <a:pt x="684" y="926"/>
                </a:lnTo>
                <a:lnTo>
                  <a:pt x="710" y="954"/>
                </a:lnTo>
                <a:lnTo>
                  <a:pt x="734" y="982"/>
                </a:lnTo>
                <a:lnTo>
                  <a:pt x="758" y="1010"/>
                </a:lnTo>
                <a:lnTo>
                  <a:pt x="780" y="1040"/>
                </a:lnTo>
                <a:lnTo>
                  <a:pt x="802" y="1072"/>
                </a:lnTo>
                <a:lnTo>
                  <a:pt x="822" y="1102"/>
                </a:lnTo>
                <a:lnTo>
                  <a:pt x="840" y="1136"/>
                </a:lnTo>
                <a:lnTo>
                  <a:pt x="858" y="1168"/>
                </a:lnTo>
                <a:lnTo>
                  <a:pt x="874" y="1202"/>
                </a:lnTo>
                <a:lnTo>
                  <a:pt x="888" y="1238"/>
                </a:lnTo>
                <a:lnTo>
                  <a:pt x="902" y="1272"/>
                </a:lnTo>
                <a:lnTo>
                  <a:pt x="914" y="1308"/>
                </a:lnTo>
                <a:lnTo>
                  <a:pt x="1126" y="1438"/>
                </a:lnTo>
                <a:lnTo>
                  <a:pt x="1336" y="1568"/>
                </a:lnTo>
                <a:lnTo>
                  <a:pt x="1430" y="1338"/>
                </a:lnTo>
                <a:lnTo>
                  <a:pt x="1524" y="11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rot="2700000">
            <a:off x="4504333" y="4087826"/>
            <a:ext cx="805744" cy="1249042"/>
          </a:xfrm>
          <a:custGeom>
            <a:avLst/>
            <a:gdLst/>
            <a:ahLst/>
            <a:cxnLst>
              <a:cxn ang="0">
                <a:pos x="492" y="1792"/>
              </a:cxn>
              <a:cxn ang="0">
                <a:pos x="592" y="1714"/>
              </a:cxn>
              <a:cxn ang="0">
                <a:pos x="684" y="1630"/>
              </a:cxn>
              <a:cxn ang="0">
                <a:pos x="770" y="1538"/>
              </a:cxn>
              <a:cxn ang="0">
                <a:pos x="846" y="1440"/>
              </a:cxn>
              <a:cxn ang="0">
                <a:pos x="916" y="1338"/>
              </a:cxn>
              <a:cxn ang="0">
                <a:pos x="976" y="1230"/>
              </a:cxn>
              <a:cxn ang="0">
                <a:pos x="1030" y="1118"/>
              </a:cxn>
              <a:cxn ang="0">
                <a:pos x="1074" y="1002"/>
              </a:cxn>
              <a:cxn ang="0">
                <a:pos x="1108" y="884"/>
              </a:cxn>
              <a:cxn ang="0">
                <a:pos x="1134" y="762"/>
              </a:cxn>
              <a:cxn ang="0">
                <a:pos x="1150" y="636"/>
              </a:cxn>
              <a:cxn ang="0">
                <a:pos x="1156" y="510"/>
              </a:cxn>
              <a:cxn ang="0">
                <a:pos x="1152" y="384"/>
              </a:cxn>
              <a:cxn ang="0">
                <a:pos x="1138" y="256"/>
              </a:cxn>
              <a:cxn ang="0">
                <a:pos x="1114" y="128"/>
              </a:cxn>
              <a:cxn ang="0">
                <a:pos x="1078" y="0"/>
              </a:cxn>
              <a:cxn ang="0">
                <a:pos x="890" y="456"/>
              </a:cxn>
              <a:cxn ang="0">
                <a:pos x="470" y="198"/>
              </a:cxn>
              <a:cxn ang="0">
                <a:pos x="468" y="198"/>
              </a:cxn>
              <a:cxn ang="0">
                <a:pos x="490" y="274"/>
              </a:cxn>
              <a:cxn ang="0">
                <a:pos x="506" y="352"/>
              </a:cxn>
              <a:cxn ang="0">
                <a:pos x="514" y="428"/>
              </a:cxn>
              <a:cxn ang="0">
                <a:pos x="516" y="504"/>
              </a:cxn>
              <a:cxn ang="0">
                <a:pos x="512" y="580"/>
              </a:cxn>
              <a:cxn ang="0">
                <a:pos x="502" y="656"/>
              </a:cxn>
              <a:cxn ang="0">
                <a:pos x="488" y="728"/>
              </a:cxn>
              <a:cxn ang="0">
                <a:pos x="466" y="800"/>
              </a:cxn>
              <a:cxn ang="0">
                <a:pos x="440" y="870"/>
              </a:cxn>
              <a:cxn ang="0">
                <a:pos x="408" y="938"/>
              </a:cxn>
              <a:cxn ang="0">
                <a:pos x="372" y="1002"/>
              </a:cxn>
              <a:cxn ang="0">
                <a:pos x="330" y="1064"/>
              </a:cxn>
              <a:cxn ang="0">
                <a:pos x="282" y="1122"/>
              </a:cxn>
              <a:cxn ang="0">
                <a:pos x="232" y="1176"/>
              </a:cxn>
              <a:cxn ang="0">
                <a:pos x="176" y="1228"/>
              </a:cxn>
              <a:cxn ang="0">
                <a:pos x="116" y="1274"/>
              </a:cxn>
              <a:cxn ang="0">
                <a:pos x="0" y="1756"/>
              </a:cxn>
              <a:cxn ang="0">
                <a:pos x="492" y="1792"/>
              </a:cxn>
            </a:cxnLst>
            <a:rect l="0" t="0" r="r" b="b"/>
            <a:pathLst>
              <a:path w="1156" h="1792">
                <a:moveTo>
                  <a:pt x="492" y="1792"/>
                </a:moveTo>
                <a:lnTo>
                  <a:pt x="492" y="1792"/>
                </a:lnTo>
                <a:lnTo>
                  <a:pt x="544" y="1754"/>
                </a:lnTo>
                <a:lnTo>
                  <a:pt x="592" y="1714"/>
                </a:lnTo>
                <a:lnTo>
                  <a:pt x="640" y="1672"/>
                </a:lnTo>
                <a:lnTo>
                  <a:pt x="684" y="1630"/>
                </a:lnTo>
                <a:lnTo>
                  <a:pt x="728" y="1584"/>
                </a:lnTo>
                <a:lnTo>
                  <a:pt x="770" y="1538"/>
                </a:lnTo>
                <a:lnTo>
                  <a:pt x="808" y="1490"/>
                </a:lnTo>
                <a:lnTo>
                  <a:pt x="846" y="1440"/>
                </a:lnTo>
                <a:lnTo>
                  <a:pt x="882" y="1390"/>
                </a:lnTo>
                <a:lnTo>
                  <a:pt x="916" y="1338"/>
                </a:lnTo>
                <a:lnTo>
                  <a:pt x="948" y="1284"/>
                </a:lnTo>
                <a:lnTo>
                  <a:pt x="976" y="1230"/>
                </a:lnTo>
                <a:lnTo>
                  <a:pt x="1004" y="1174"/>
                </a:lnTo>
                <a:lnTo>
                  <a:pt x="1030" y="1118"/>
                </a:lnTo>
                <a:lnTo>
                  <a:pt x="1052" y="1060"/>
                </a:lnTo>
                <a:lnTo>
                  <a:pt x="1074" y="1002"/>
                </a:lnTo>
                <a:lnTo>
                  <a:pt x="1092" y="944"/>
                </a:lnTo>
                <a:lnTo>
                  <a:pt x="1108" y="884"/>
                </a:lnTo>
                <a:lnTo>
                  <a:pt x="1122" y="822"/>
                </a:lnTo>
                <a:lnTo>
                  <a:pt x="1134" y="762"/>
                </a:lnTo>
                <a:lnTo>
                  <a:pt x="1144" y="700"/>
                </a:lnTo>
                <a:lnTo>
                  <a:pt x="1150" y="636"/>
                </a:lnTo>
                <a:lnTo>
                  <a:pt x="1154" y="574"/>
                </a:lnTo>
                <a:lnTo>
                  <a:pt x="1156" y="510"/>
                </a:lnTo>
                <a:lnTo>
                  <a:pt x="1156" y="448"/>
                </a:lnTo>
                <a:lnTo>
                  <a:pt x="1152" y="384"/>
                </a:lnTo>
                <a:lnTo>
                  <a:pt x="1146" y="320"/>
                </a:lnTo>
                <a:lnTo>
                  <a:pt x="1138" y="256"/>
                </a:lnTo>
                <a:lnTo>
                  <a:pt x="1126" y="192"/>
                </a:lnTo>
                <a:lnTo>
                  <a:pt x="1114" y="128"/>
                </a:lnTo>
                <a:lnTo>
                  <a:pt x="1096" y="64"/>
                </a:lnTo>
                <a:lnTo>
                  <a:pt x="1078" y="0"/>
                </a:lnTo>
                <a:lnTo>
                  <a:pt x="1078" y="0"/>
                </a:lnTo>
                <a:lnTo>
                  <a:pt x="890" y="456"/>
                </a:lnTo>
                <a:lnTo>
                  <a:pt x="680" y="328"/>
                </a:lnTo>
                <a:lnTo>
                  <a:pt x="470" y="198"/>
                </a:lnTo>
                <a:lnTo>
                  <a:pt x="468" y="198"/>
                </a:lnTo>
                <a:lnTo>
                  <a:pt x="468" y="198"/>
                </a:lnTo>
                <a:lnTo>
                  <a:pt x="480" y="236"/>
                </a:lnTo>
                <a:lnTo>
                  <a:pt x="490" y="274"/>
                </a:lnTo>
                <a:lnTo>
                  <a:pt x="498" y="314"/>
                </a:lnTo>
                <a:lnTo>
                  <a:pt x="506" y="352"/>
                </a:lnTo>
                <a:lnTo>
                  <a:pt x="510" y="390"/>
                </a:lnTo>
                <a:lnTo>
                  <a:pt x="514" y="428"/>
                </a:lnTo>
                <a:lnTo>
                  <a:pt x="516" y="466"/>
                </a:lnTo>
                <a:lnTo>
                  <a:pt x="516" y="504"/>
                </a:lnTo>
                <a:lnTo>
                  <a:pt x="514" y="542"/>
                </a:lnTo>
                <a:lnTo>
                  <a:pt x="512" y="580"/>
                </a:lnTo>
                <a:lnTo>
                  <a:pt x="508" y="618"/>
                </a:lnTo>
                <a:lnTo>
                  <a:pt x="502" y="656"/>
                </a:lnTo>
                <a:lnTo>
                  <a:pt x="496" y="692"/>
                </a:lnTo>
                <a:lnTo>
                  <a:pt x="488" y="728"/>
                </a:lnTo>
                <a:lnTo>
                  <a:pt x="478" y="764"/>
                </a:lnTo>
                <a:lnTo>
                  <a:pt x="466" y="800"/>
                </a:lnTo>
                <a:lnTo>
                  <a:pt x="454" y="836"/>
                </a:lnTo>
                <a:lnTo>
                  <a:pt x="440" y="870"/>
                </a:lnTo>
                <a:lnTo>
                  <a:pt x="424" y="904"/>
                </a:lnTo>
                <a:lnTo>
                  <a:pt x="408" y="938"/>
                </a:lnTo>
                <a:lnTo>
                  <a:pt x="390" y="970"/>
                </a:lnTo>
                <a:lnTo>
                  <a:pt x="372" y="1002"/>
                </a:lnTo>
                <a:lnTo>
                  <a:pt x="350" y="1032"/>
                </a:lnTo>
                <a:lnTo>
                  <a:pt x="330" y="1064"/>
                </a:lnTo>
                <a:lnTo>
                  <a:pt x="306" y="1094"/>
                </a:lnTo>
                <a:lnTo>
                  <a:pt x="282" y="1122"/>
                </a:lnTo>
                <a:lnTo>
                  <a:pt x="258" y="1150"/>
                </a:lnTo>
                <a:lnTo>
                  <a:pt x="232" y="1176"/>
                </a:lnTo>
                <a:lnTo>
                  <a:pt x="204" y="1202"/>
                </a:lnTo>
                <a:lnTo>
                  <a:pt x="176" y="1228"/>
                </a:lnTo>
                <a:lnTo>
                  <a:pt x="146" y="1252"/>
                </a:lnTo>
                <a:lnTo>
                  <a:pt x="116" y="1274"/>
                </a:lnTo>
                <a:lnTo>
                  <a:pt x="58" y="1516"/>
                </a:lnTo>
                <a:lnTo>
                  <a:pt x="0" y="1756"/>
                </a:lnTo>
                <a:lnTo>
                  <a:pt x="246" y="1774"/>
                </a:lnTo>
                <a:lnTo>
                  <a:pt x="492" y="179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 rot="2700000">
            <a:off x="3571275" y="2890250"/>
            <a:ext cx="722103" cy="1430265"/>
          </a:xfrm>
          <a:custGeom>
            <a:avLst/>
            <a:gdLst/>
            <a:ahLst/>
            <a:cxnLst>
              <a:cxn ang="0">
                <a:pos x="80" y="260"/>
              </a:cxn>
              <a:cxn ang="0">
                <a:pos x="46" y="380"/>
              </a:cxn>
              <a:cxn ang="0">
                <a:pos x="22" y="504"/>
              </a:cxn>
              <a:cxn ang="0">
                <a:pos x="6" y="628"/>
              </a:cxn>
              <a:cxn ang="0">
                <a:pos x="0" y="752"/>
              </a:cxn>
              <a:cxn ang="0">
                <a:pos x="6" y="876"/>
              </a:cxn>
              <a:cxn ang="0">
                <a:pos x="20" y="998"/>
              </a:cxn>
              <a:cxn ang="0">
                <a:pos x="42" y="1120"/>
              </a:cxn>
              <a:cxn ang="0">
                <a:pos x="74" y="1240"/>
              </a:cxn>
              <a:cxn ang="0">
                <a:pos x="116" y="1356"/>
              </a:cxn>
              <a:cxn ang="0">
                <a:pos x="168" y="1470"/>
              </a:cxn>
              <a:cxn ang="0">
                <a:pos x="228" y="1580"/>
              </a:cxn>
              <a:cxn ang="0">
                <a:pos x="296" y="1686"/>
              </a:cxn>
              <a:cxn ang="0">
                <a:pos x="374" y="1786"/>
              </a:cxn>
              <a:cxn ang="0">
                <a:pos x="462" y="1882"/>
              </a:cxn>
              <a:cxn ang="0">
                <a:pos x="556" y="1970"/>
              </a:cxn>
              <a:cxn ang="0">
                <a:pos x="660" y="2052"/>
              </a:cxn>
              <a:cxn ang="0">
                <a:pos x="544" y="1574"/>
              </a:cxn>
              <a:cxn ang="0">
                <a:pos x="1036" y="1536"/>
              </a:cxn>
              <a:cxn ang="0">
                <a:pos x="1036" y="1536"/>
              </a:cxn>
              <a:cxn ang="0">
                <a:pos x="974" y="1486"/>
              </a:cxn>
              <a:cxn ang="0">
                <a:pos x="918" y="1432"/>
              </a:cxn>
              <a:cxn ang="0">
                <a:pos x="866" y="1376"/>
              </a:cxn>
              <a:cxn ang="0">
                <a:pos x="818" y="1314"/>
              </a:cxn>
              <a:cxn ang="0">
                <a:pos x="776" y="1252"/>
              </a:cxn>
              <a:cxn ang="0">
                <a:pos x="740" y="1186"/>
              </a:cxn>
              <a:cxn ang="0">
                <a:pos x="710" y="1116"/>
              </a:cxn>
              <a:cxn ang="0">
                <a:pos x="686" y="1046"/>
              </a:cxn>
              <a:cxn ang="0">
                <a:pos x="666" y="974"/>
              </a:cxn>
              <a:cxn ang="0">
                <a:pos x="652" y="902"/>
              </a:cxn>
              <a:cxn ang="0">
                <a:pos x="644" y="828"/>
              </a:cxn>
              <a:cxn ang="0">
                <a:pos x="640" y="754"/>
              </a:cxn>
              <a:cxn ang="0">
                <a:pos x="644" y="678"/>
              </a:cxn>
              <a:cxn ang="0">
                <a:pos x="654" y="604"/>
              </a:cxn>
              <a:cxn ang="0">
                <a:pos x="668" y="530"/>
              </a:cxn>
              <a:cxn ang="0">
                <a:pos x="690" y="458"/>
              </a:cxn>
              <a:cxn ang="0">
                <a:pos x="500" y="0"/>
              </a:cxn>
              <a:cxn ang="0">
                <a:pos x="80" y="260"/>
              </a:cxn>
            </a:cxnLst>
            <a:rect l="0" t="0" r="r" b="b"/>
            <a:pathLst>
              <a:path w="1036" h="2052">
                <a:moveTo>
                  <a:pt x="80" y="260"/>
                </a:moveTo>
                <a:lnTo>
                  <a:pt x="80" y="260"/>
                </a:lnTo>
                <a:lnTo>
                  <a:pt x="62" y="320"/>
                </a:lnTo>
                <a:lnTo>
                  <a:pt x="46" y="380"/>
                </a:lnTo>
                <a:lnTo>
                  <a:pt x="32" y="442"/>
                </a:lnTo>
                <a:lnTo>
                  <a:pt x="22" y="504"/>
                </a:lnTo>
                <a:lnTo>
                  <a:pt x="12" y="566"/>
                </a:lnTo>
                <a:lnTo>
                  <a:pt x="6" y="628"/>
                </a:lnTo>
                <a:lnTo>
                  <a:pt x="2" y="690"/>
                </a:lnTo>
                <a:lnTo>
                  <a:pt x="0" y="752"/>
                </a:lnTo>
                <a:lnTo>
                  <a:pt x="2" y="814"/>
                </a:lnTo>
                <a:lnTo>
                  <a:pt x="6" y="876"/>
                </a:lnTo>
                <a:lnTo>
                  <a:pt x="10" y="938"/>
                </a:lnTo>
                <a:lnTo>
                  <a:pt x="20" y="998"/>
                </a:lnTo>
                <a:lnTo>
                  <a:pt x="30" y="1060"/>
                </a:lnTo>
                <a:lnTo>
                  <a:pt x="42" y="1120"/>
                </a:lnTo>
                <a:lnTo>
                  <a:pt x="58" y="1180"/>
                </a:lnTo>
                <a:lnTo>
                  <a:pt x="74" y="1240"/>
                </a:lnTo>
                <a:lnTo>
                  <a:pt x="94" y="1298"/>
                </a:lnTo>
                <a:lnTo>
                  <a:pt x="116" y="1356"/>
                </a:lnTo>
                <a:lnTo>
                  <a:pt x="142" y="1414"/>
                </a:lnTo>
                <a:lnTo>
                  <a:pt x="168" y="1470"/>
                </a:lnTo>
                <a:lnTo>
                  <a:pt x="196" y="1526"/>
                </a:lnTo>
                <a:lnTo>
                  <a:pt x="228" y="1580"/>
                </a:lnTo>
                <a:lnTo>
                  <a:pt x="262" y="1634"/>
                </a:lnTo>
                <a:lnTo>
                  <a:pt x="296" y="1686"/>
                </a:lnTo>
                <a:lnTo>
                  <a:pt x="334" y="1738"/>
                </a:lnTo>
                <a:lnTo>
                  <a:pt x="374" y="1786"/>
                </a:lnTo>
                <a:lnTo>
                  <a:pt x="418" y="1836"/>
                </a:lnTo>
                <a:lnTo>
                  <a:pt x="462" y="1882"/>
                </a:lnTo>
                <a:lnTo>
                  <a:pt x="508" y="1928"/>
                </a:lnTo>
                <a:lnTo>
                  <a:pt x="556" y="1970"/>
                </a:lnTo>
                <a:lnTo>
                  <a:pt x="608" y="2012"/>
                </a:lnTo>
                <a:lnTo>
                  <a:pt x="660" y="2052"/>
                </a:lnTo>
                <a:lnTo>
                  <a:pt x="660" y="2052"/>
                </a:lnTo>
                <a:lnTo>
                  <a:pt x="544" y="1574"/>
                </a:lnTo>
                <a:lnTo>
                  <a:pt x="790" y="1554"/>
                </a:lnTo>
                <a:lnTo>
                  <a:pt x="1036" y="1536"/>
                </a:lnTo>
                <a:lnTo>
                  <a:pt x="1036" y="1536"/>
                </a:lnTo>
                <a:lnTo>
                  <a:pt x="1036" y="1536"/>
                </a:lnTo>
                <a:lnTo>
                  <a:pt x="1006" y="1512"/>
                </a:lnTo>
                <a:lnTo>
                  <a:pt x="974" y="1486"/>
                </a:lnTo>
                <a:lnTo>
                  <a:pt x="946" y="1460"/>
                </a:lnTo>
                <a:lnTo>
                  <a:pt x="918" y="1432"/>
                </a:lnTo>
                <a:lnTo>
                  <a:pt x="890" y="1404"/>
                </a:lnTo>
                <a:lnTo>
                  <a:pt x="866" y="1376"/>
                </a:lnTo>
                <a:lnTo>
                  <a:pt x="842" y="1346"/>
                </a:lnTo>
                <a:lnTo>
                  <a:pt x="818" y="1314"/>
                </a:lnTo>
                <a:lnTo>
                  <a:pt x="796" y="1284"/>
                </a:lnTo>
                <a:lnTo>
                  <a:pt x="776" y="1252"/>
                </a:lnTo>
                <a:lnTo>
                  <a:pt x="758" y="1218"/>
                </a:lnTo>
                <a:lnTo>
                  <a:pt x="740" y="1186"/>
                </a:lnTo>
                <a:lnTo>
                  <a:pt x="724" y="1152"/>
                </a:lnTo>
                <a:lnTo>
                  <a:pt x="710" y="1116"/>
                </a:lnTo>
                <a:lnTo>
                  <a:pt x="698" y="1082"/>
                </a:lnTo>
                <a:lnTo>
                  <a:pt x="686" y="1046"/>
                </a:lnTo>
                <a:lnTo>
                  <a:pt x="674" y="1010"/>
                </a:lnTo>
                <a:lnTo>
                  <a:pt x="666" y="974"/>
                </a:lnTo>
                <a:lnTo>
                  <a:pt x="658" y="938"/>
                </a:lnTo>
                <a:lnTo>
                  <a:pt x="652" y="902"/>
                </a:lnTo>
                <a:lnTo>
                  <a:pt x="646" y="864"/>
                </a:lnTo>
                <a:lnTo>
                  <a:pt x="644" y="828"/>
                </a:lnTo>
                <a:lnTo>
                  <a:pt x="642" y="790"/>
                </a:lnTo>
                <a:lnTo>
                  <a:pt x="640" y="754"/>
                </a:lnTo>
                <a:lnTo>
                  <a:pt x="642" y="716"/>
                </a:lnTo>
                <a:lnTo>
                  <a:pt x="644" y="678"/>
                </a:lnTo>
                <a:lnTo>
                  <a:pt x="648" y="642"/>
                </a:lnTo>
                <a:lnTo>
                  <a:pt x="654" y="604"/>
                </a:lnTo>
                <a:lnTo>
                  <a:pt x="660" y="568"/>
                </a:lnTo>
                <a:lnTo>
                  <a:pt x="668" y="530"/>
                </a:lnTo>
                <a:lnTo>
                  <a:pt x="678" y="494"/>
                </a:lnTo>
                <a:lnTo>
                  <a:pt x="690" y="458"/>
                </a:lnTo>
                <a:lnTo>
                  <a:pt x="594" y="228"/>
                </a:lnTo>
                <a:lnTo>
                  <a:pt x="500" y="0"/>
                </a:lnTo>
                <a:lnTo>
                  <a:pt x="290" y="130"/>
                </a:lnTo>
                <a:lnTo>
                  <a:pt x="80" y="26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 rot="2700000">
            <a:off x="3286369" y="4277406"/>
            <a:ext cx="1395415" cy="577125"/>
          </a:xfrm>
          <a:custGeom>
            <a:avLst/>
            <a:gdLst/>
            <a:ahLst/>
            <a:cxnLst>
              <a:cxn ang="0">
                <a:pos x="116" y="518"/>
              </a:cxn>
              <a:cxn ang="0">
                <a:pos x="222" y="590"/>
              </a:cxn>
              <a:cxn ang="0">
                <a:pos x="332" y="650"/>
              </a:cxn>
              <a:cxn ang="0">
                <a:pos x="444" y="704"/>
              </a:cxn>
              <a:cxn ang="0">
                <a:pos x="560" y="746"/>
              </a:cxn>
              <a:cxn ang="0">
                <a:pos x="680" y="782"/>
              </a:cxn>
              <a:cxn ang="0">
                <a:pos x="802" y="806"/>
              </a:cxn>
              <a:cxn ang="0">
                <a:pos x="924" y="822"/>
              </a:cxn>
              <a:cxn ang="0">
                <a:pos x="1048" y="828"/>
              </a:cxn>
              <a:cxn ang="0">
                <a:pos x="1172" y="824"/>
              </a:cxn>
              <a:cxn ang="0">
                <a:pos x="1296" y="810"/>
              </a:cxn>
              <a:cxn ang="0">
                <a:pos x="1420" y="788"/>
              </a:cxn>
              <a:cxn ang="0">
                <a:pos x="1540" y="754"/>
              </a:cxn>
              <a:cxn ang="0">
                <a:pos x="1660" y="712"/>
              </a:cxn>
              <a:cxn ang="0">
                <a:pos x="1778" y="658"/>
              </a:cxn>
              <a:cxn ang="0">
                <a:pos x="1892" y="594"/>
              </a:cxn>
              <a:cxn ang="0">
                <a:pos x="2002" y="522"/>
              </a:cxn>
              <a:cxn ang="0">
                <a:pos x="1510" y="484"/>
              </a:cxn>
              <a:cxn ang="0">
                <a:pos x="1626" y="4"/>
              </a:cxn>
              <a:cxn ang="0">
                <a:pos x="1626" y="4"/>
              </a:cxn>
              <a:cxn ang="0">
                <a:pos x="1560" y="48"/>
              </a:cxn>
              <a:cxn ang="0">
                <a:pos x="1492" y="86"/>
              </a:cxn>
              <a:cxn ang="0">
                <a:pos x="1420" y="118"/>
              </a:cxn>
              <a:cxn ang="0">
                <a:pos x="1348" y="144"/>
              </a:cxn>
              <a:cxn ang="0">
                <a:pos x="1276" y="164"/>
              </a:cxn>
              <a:cxn ang="0">
                <a:pos x="1202" y="178"/>
              </a:cxn>
              <a:cxn ang="0">
                <a:pos x="1126" y="184"/>
              </a:cxn>
              <a:cxn ang="0">
                <a:pos x="1052" y="188"/>
              </a:cxn>
              <a:cxn ang="0">
                <a:pos x="978" y="184"/>
              </a:cxn>
              <a:cxn ang="0">
                <a:pos x="904" y="174"/>
              </a:cxn>
              <a:cxn ang="0">
                <a:pos x="832" y="160"/>
              </a:cxn>
              <a:cxn ang="0">
                <a:pos x="760" y="138"/>
              </a:cxn>
              <a:cxn ang="0">
                <a:pos x="690" y="112"/>
              </a:cxn>
              <a:cxn ang="0">
                <a:pos x="622" y="80"/>
              </a:cxn>
              <a:cxn ang="0">
                <a:pos x="556" y="44"/>
              </a:cxn>
              <a:cxn ang="0">
                <a:pos x="494" y="0"/>
              </a:cxn>
              <a:cxn ang="0">
                <a:pos x="0" y="40"/>
              </a:cxn>
              <a:cxn ang="0">
                <a:pos x="116" y="518"/>
              </a:cxn>
            </a:cxnLst>
            <a:rect l="0" t="0" r="r" b="b"/>
            <a:pathLst>
              <a:path w="2002" h="828">
                <a:moveTo>
                  <a:pt x="116" y="518"/>
                </a:moveTo>
                <a:lnTo>
                  <a:pt x="116" y="518"/>
                </a:lnTo>
                <a:lnTo>
                  <a:pt x="168" y="556"/>
                </a:lnTo>
                <a:lnTo>
                  <a:pt x="222" y="590"/>
                </a:lnTo>
                <a:lnTo>
                  <a:pt x="276" y="622"/>
                </a:lnTo>
                <a:lnTo>
                  <a:pt x="332" y="650"/>
                </a:lnTo>
                <a:lnTo>
                  <a:pt x="388" y="678"/>
                </a:lnTo>
                <a:lnTo>
                  <a:pt x="444" y="704"/>
                </a:lnTo>
                <a:lnTo>
                  <a:pt x="502" y="726"/>
                </a:lnTo>
                <a:lnTo>
                  <a:pt x="560" y="746"/>
                </a:lnTo>
                <a:lnTo>
                  <a:pt x="620" y="766"/>
                </a:lnTo>
                <a:lnTo>
                  <a:pt x="680" y="782"/>
                </a:lnTo>
                <a:lnTo>
                  <a:pt x="740" y="794"/>
                </a:lnTo>
                <a:lnTo>
                  <a:pt x="802" y="806"/>
                </a:lnTo>
                <a:lnTo>
                  <a:pt x="862" y="814"/>
                </a:lnTo>
                <a:lnTo>
                  <a:pt x="924" y="822"/>
                </a:lnTo>
                <a:lnTo>
                  <a:pt x="986" y="826"/>
                </a:lnTo>
                <a:lnTo>
                  <a:pt x="1048" y="828"/>
                </a:lnTo>
                <a:lnTo>
                  <a:pt x="1110" y="826"/>
                </a:lnTo>
                <a:lnTo>
                  <a:pt x="1172" y="824"/>
                </a:lnTo>
                <a:lnTo>
                  <a:pt x="1234" y="818"/>
                </a:lnTo>
                <a:lnTo>
                  <a:pt x="1296" y="810"/>
                </a:lnTo>
                <a:lnTo>
                  <a:pt x="1358" y="800"/>
                </a:lnTo>
                <a:lnTo>
                  <a:pt x="1420" y="788"/>
                </a:lnTo>
                <a:lnTo>
                  <a:pt x="1480" y="772"/>
                </a:lnTo>
                <a:lnTo>
                  <a:pt x="1540" y="754"/>
                </a:lnTo>
                <a:lnTo>
                  <a:pt x="1600" y="734"/>
                </a:lnTo>
                <a:lnTo>
                  <a:pt x="1660" y="712"/>
                </a:lnTo>
                <a:lnTo>
                  <a:pt x="1720" y="686"/>
                </a:lnTo>
                <a:lnTo>
                  <a:pt x="1778" y="658"/>
                </a:lnTo>
                <a:lnTo>
                  <a:pt x="1836" y="628"/>
                </a:lnTo>
                <a:lnTo>
                  <a:pt x="1892" y="594"/>
                </a:lnTo>
                <a:lnTo>
                  <a:pt x="1948" y="560"/>
                </a:lnTo>
                <a:lnTo>
                  <a:pt x="2002" y="522"/>
                </a:lnTo>
                <a:lnTo>
                  <a:pt x="2002" y="522"/>
                </a:lnTo>
                <a:lnTo>
                  <a:pt x="1510" y="484"/>
                </a:lnTo>
                <a:lnTo>
                  <a:pt x="1568" y="244"/>
                </a:lnTo>
                <a:lnTo>
                  <a:pt x="1626" y="4"/>
                </a:lnTo>
                <a:lnTo>
                  <a:pt x="1626" y="4"/>
                </a:lnTo>
                <a:lnTo>
                  <a:pt x="1626" y="4"/>
                </a:lnTo>
                <a:lnTo>
                  <a:pt x="1592" y="26"/>
                </a:lnTo>
                <a:lnTo>
                  <a:pt x="1560" y="48"/>
                </a:lnTo>
                <a:lnTo>
                  <a:pt x="1526" y="68"/>
                </a:lnTo>
                <a:lnTo>
                  <a:pt x="1492" y="86"/>
                </a:lnTo>
                <a:lnTo>
                  <a:pt x="1456" y="102"/>
                </a:lnTo>
                <a:lnTo>
                  <a:pt x="1420" y="118"/>
                </a:lnTo>
                <a:lnTo>
                  <a:pt x="1384" y="132"/>
                </a:lnTo>
                <a:lnTo>
                  <a:pt x="1348" y="144"/>
                </a:lnTo>
                <a:lnTo>
                  <a:pt x="1312" y="154"/>
                </a:lnTo>
                <a:lnTo>
                  <a:pt x="1276" y="164"/>
                </a:lnTo>
                <a:lnTo>
                  <a:pt x="1238" y="170"/>
                </a:lnTo>
                <a:lnTo>
                  <a:pt x="1202" y="178"/>
                </a:lnTo>
                <a:lnTo>
                  <a:pt x="1164" y="182"/>
                </a:lnTo>
                <a:lnTo>
                  <a:pt x="1126" y="184"/>
                </a:lnTo>
                <a:lnTo>
                  <a:pt x="1090" y="186"/>
                </a:lnTo>
                <a:lnTo>
                  <a:pt x="1052" y="188"/>
                </a:lnTo>
                <a:lnTo>
                  <a:pt x="1016" y="186"/>
                </a:lnTo>
                <a:lnTo>
                  <a:pt x="978" y="184"/>
                </a:lnTo>
                <a:lnTo>
                  <a:pt x="940" y="180"/>
                </a:lnTo>
                <a:lnTo>
                  <a:pt x="904" y="174"/>
                </a:lnTo>
                <a:lnTo>
                  <a:pt x="868" y="168"/>
                </a:lnTo>
                <a:lnTo>
                  <a:pt x="832" y="160"/>
                </a:lnTo>
                <a:lnTo>
                  <a:pt x="796" y="150"/>
                </a:lnTo>
                <a:lnTo>
                  <a:pt x="760" y="138"/>
                </a:lnTo>
                <a:lnTo>
                  <a:pt x="724" y="126"/>
                </a:lnTo>
                <a:lnTo>
                  <a:pt x="690" y="112"/>
                </a:lnTo>
                <a:lnTo>
                  <a:pt x="656" y="98"/>
                </a:lnTo>
                <a:lnTo>
                  <a:pt x="622" y="80"/>
                </a:lnTo>
                <a:lnTo>
                  <a:pt x="588" y="62"/>
                </a:lnTo>
                <a:lnTo>
                  <a:pt x="556" y="44"/>
                </a:lnTo>
                <a:lnTo>
                  <a:pt x="524" y="22"/>
                </a:lnTo>
                <a:lnTo>
                  <a:pt x="494" y="0"/>
                </a:lnTo>
                <a:lnTo>
                  <a:pt x="246" y="20"/>
                </a:lnTo>
                <a:lnTo>
                  <a:pt x="0" y="40"/>
                </a:lnTo>
                <a:lnTo>
                  <a:pt x="58" y="280"/>
                </a:lnTo>
                <a:lnTo>
                  <a:pt x="116" y="51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85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74002" y="1600694"/>
            <a:ext cx="3033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Jistota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5744282" y="2046395"/>
            <a:ext cx="2525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cs-CZ" sz="3200" dirty="0" smtClean="0"/>
              <a:t>Nabídka vztahů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509704" y="4701251"/>
            <a:ext cx="270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Perspektiv</a:t>
            </a:r>
            <a:r>
              <a:rPr lang="cs-CZ" sz="3200" dirty="0" smtClean="0"/>
              <a:t>y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2247900" y="5228889"/>
            <a:ext cx="2753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Struktura dne</a:t>
            </a:r>
            <a:endParaRPr lang="en-US" sz="2400" dirty="0"/>
          </a:p>
          <a:p>
            <a:pPr algn="ctr"/>
            <a:r>
              <a:rPr lang="en-US" sz="2400" dirty="0" err="1" smtClean="0"/>
              <a:t>po</a:t>
            </a:r>
            <a:r>
              <a:rPr lang="cs-CZ" sz="2400" dirty="0" smtClean="0"/>
              <a:t>z</a:t>
            </a:r>
            <a:r>
              <a:rPr lang="en-US" sz="2400" dirty="0" smtClean="0"/>
              <a:t>. </a:t>
            </a:r>
            <a:r>
              <a:rPr lang="cs-CZ" sz="2400" dirty="0" smtClean="0"/>
              <a:t>zkušenosti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830610" y="3228933"/>
            <a:ext cx="2742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Prožití úspěchu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4052085" y="3743541"/>
            <a:ext cx="106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DÍTĚ</a:t>
            </a:r>
            <a:endParaRPr lang="en-US" sz="2000" b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545" y="6385530"/>
            <a:ext cx="2186403" cy="47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5" y="409052"/>
            <a:ext cx="8568839" cy="481997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10355" y="739739"/>
            <a:ext cx="3585681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Poznat sám sebe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2467" y="2465797"/>
            <a:ext cx="1818525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KDO JSEM?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moje identita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mé schopnosti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mé ambice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mé školní zázemí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má schopnost zvládnout všední den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můj charakter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mé vztahy k</a:t>
            </a:r>
          </a:p>
          <a:p>
            <a:pPr marL="342900" indent="-342900">
              <a:buAutoNum type="alphaLcParenR"/>
            </a:pPr>
            <a:r>
              <a:rPr lang="cs-CZ" sz="1200" dirty="0" smtClean="0"/>
              <a:t>dospělým</a:t>
            </a:r>
          </a:p>
          <a:p>
            <a:pPr marL="342900" indent="-342900">
              <a:buAutoNum type="alphaLcParenR"/>
            </a:pPr>
            <a:r>
              <a:rPr lang="cs-CZ" sz="1200" dirty="0" smtClean="0"/>
              <a:t>vrstevníkům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0992" y="2465797"/>
            <a:ext cx="1705510" cy="32470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CO POTŘEBUJI K VYBUDOVÁNÍ VLASTNÍHO ŽIVOTA ?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Jak mohu zjistit své silné stránky a mantinely?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Kdo mne může podpořit při realizaci mých cílů?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Co znamená „respektovat mé prostředí?“? –</a:t>
            </a:r>
          </a:p>
          <a:p>
            <a:pPr marL="285750" indent="-285750">
              <a:buFontTx/>
              <a:buChar char="-"/>
            </a:pPr>
            <a:r>
              <a:rPr lang="cs-CZ" sz="1100" dirty="0" smtClean="0"/>
              <a:t>moje rodina</a:t>
            </a:r>
          </a:p>
          <a:p>
            <a:pPr marL="285750" indent="-285750">
              <a:buFontTx/>
              <a:buChar char="-"/>
            </a:pPr>
            <a:r>
              <a:rPr lang="cs-CZ" sz="1100" dirty="0" smtClean="0"/>
              <a:t>mí přátelé</a:t>
            </a:r>
          </a:p>
          <a:p>
            <a:pPr marL="285750" indent="-285750">
              <a:buFontTx/>
              <a:buChar char="-"/>
            </a:pPr>
            <a:r>
              <a:rPr lang="cs-CZ" sz="1100" dirty="0" smtClean="0"/>
              <a:t>charakter</a:t>
            </a:r>
          </a:p>
          <a:p>
            <a:r>
              <a:rPr lang="cs-CZ" sz="1100" dirty="0" smtClean="0"/>
              <a:t>4. Blízká osoba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16502" y="2465797"/>
            <a:ext cx="173633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MOJE AMBICE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život jako dospělý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Co potřebuji k dosažení mých cílů?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Jaké kompetence bych rád získal?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má občanská práva a povinnosti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52834" y="2465797"/>
            <a:ext cx="1900720" cy="1954381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ŽIVOTNÍ DOVEDNOSTI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osobní hygiena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zdraví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sexualita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vztah k penězům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rozpočet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problematika závislosti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ovládání stresu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násilnictví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profesní způsobilost</a:t>
            </a:r>
            <a:endParaRPr lang="cs-CZ" sz="11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74198" y="2465797"/>
            <a:ext cx="1561672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PERSPEKTIVY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osobnostní rozvoj</a:t>
            </a:r>
          </a:p>
          <a:p>
            <a:pPr marL="342900" indent="-342900">
              <a:buAutoNum type="arabicPeriod"/>
            </a:pPr>
            <a:r>
              <a:rPr lang="cs-CZ" sz="1100" dirty="0" smtClean="0"/>
              <a:t>profesní rozvoj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232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564444" y="2071511"/>
            <a:ext cx="6611803" cy="4073703"/>
          </a:xfrm>
        </p:spPr>
        <p:txBody>
          <a:bodyPr>
            <a:normAutofit/>
          </a:bodyPr>
          <a:lstStyle/>
          <a:p>
            <a:pPr algn="l"/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v běžném dni a utváření volného času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zodpovědnosti v běžném životě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Daná závazná struktura dne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Seznámení se s civilní společností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Seznámení s právy a povinnostmi</a:t>
            </a:r>
            <a:endParaRPr lang="fr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Péče a posílení svých kompetencí</a:t>
            </a:r>
            <a:endParaRPr lang="fr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Doporučená osoba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783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rozumíme osobní péčí</a:t>
            </a:r>
            <a:r>
              <a:rPr lang="fr-CH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319" y="6277019"/>
            <a:ext cx="2625368" cy="46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5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Témata, o kterých s vámi chci hovořit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idx="1"/>
          </p:nvPr>
        </p:nvSpPr>
        <p:spPr>
          <a:xfrm>
            <a:off x="457199" y="2209800"/>
            <a:ext cx="8377847" cy="3916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Rámcové podmínky pro umožnění perspektivního doprovodu podporujícího vývoj MLADISTVÝCH</a:t>
            </a:r>
            <a:endParaRPr lang="fr-CH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Jak lze přizpůsobit život </a:t>
            </a:r>
            <a:r>
              <a:rPr lang="cs-CZ" sz="2400" cap="small" dirty="0" smtClean="0"/>
              <a:t>dítěte z dětského domova</a:t>
            </a:r>
            <a:r>
              <a:rPr lang="cs-CZ" sz="2400" dirty="0" smtClean="0"/>
              <a:t> </a:t>
            </a:r>
            <a:r>
              <a:rPr lang="cs-CZ" sz="2400" smtClean="0"/>
              <a:t>běžnému životu</a:t>
            </a:r>
            <a:r>
              <a:rPr lang="fr-CH" sz="2400" smtClean="0"/>
              <a:t>?</a:t>
            </a:r>
            <a:endParaRPr lang="fr-CH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Základní postoj spolupracovníků/-</a:t>
            </a:r>
            <a:r>
              <a:rPr lang="cs-CZ" sz="2400" dirty="0" err="1" smtClean="0"/>
              <a:t>ic</a:t>
            </a:r>
            <a:r>
              <a:rPr lang="cs-CZ" sz="2400" dirty="0" smtClean="0"/>
              <a:t> a zásadní hodnoty při práci s dětmi a mladistvými</a:t>
            </a:r>
            <a:endParaRPr lang="fr-CH" sz="2400" dirty="0"/>
          </a:p>
          <a:p>
            <a:pPr marL="0" indent="0">
              <a:buNone/>
            </a:pPr>
            <a:endParaRPr lang="fr-CH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0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422" y="344311"/>
            <a:ext cx="6944825" cy="6254045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231422" y="344310"/>
            <a:ext cx="6944825" cy="618238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při vyrovnávání se s útěkem a historií rodiny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Vytvoření kontaktu s rodinou  a vlastí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pokud je to možné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Rozvoj profilu kompetencí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zpracování 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álního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plánu péče s mladistvým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se školami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zaměstnavateli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civilní společností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Vytvoření sociální sítě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dobrovolné bázi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(Mentor,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vrstevník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sousedé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na umístění v pěstounské rodině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garantovaném pracovním místě nebo n samostatné bydlení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Následná péče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70255" y="527850"/>
            <a:ext cx="6595322" cy="1783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5826" y="6145427"/>
            <a:ext cx="1988187" cy="4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Stěžejní hodnoty</a:t>
            </a:r>
            <a:r>
              <a:rPr lang="fr-FR" b="1" dirty="0" smtClean="0"/>
              <a:t> </a:t>
            </a:r>
            <a:r>
              <a:rPr lang="cs-CZ" b="1" dirty="0" smtClean="0"/>
              <a:t>v péči o mladistvé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22737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 smtClean="0"/>
              <a:t>Orientované na řešení</a:t>
            </a:r>
            <a:endParaRPr lang="fr-FR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 smtClean="0"/>
              <a:t>Orientované na vztahy</a:t>
            </a:r>
            <a:endParaRPr lang="fr-FR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 smtClean="0"/>
              <a:t>Orientované na zkušenosti</a:t>
            </a:r>
            <a:endParaRPr lang="fr-FR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 smtClean="0"/>
              <a:t>Psychická odolnost</a:t>
            </a: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</p:txBody>
      </p:sp>
      <p:pic>
        <p:nvPicPr>
          <p:cNvPr id="5" name="Espace réservé du contenu 4" descr="201305112291-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70" y="6063229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060222"/>
            <a:ext cx="8700052" cy="4698387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objevit k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ompeten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nadání dětí a mladistvých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soustředíme se na to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 už umíme a ne na to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 neumíme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POSTOJ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Všichni lidé mají nadání utvářet úspěšně svůj život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ÚLOHA OPATROVÁNÍ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podporovat mladistvé, aby objevili své schopnosti a stavěli na nich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242711"/>
            <a:ext cx="8480234" cy="167075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ORIENTACE NA ŘEŠENÍ</a:t>
            </a:r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989" y="615013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6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046432"/>
            <a:ext cx="8423782" cy="5032157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Mladiství znají své osobní silné a slabé stránky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sebevědomí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Umí sami formulovat vlastní cíle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erspektiv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p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robl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k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onflikt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nakládá jako s učebním polem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transparence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nakládání s chybami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Mladistvý přebírá zodpovědnost za vlastní chování a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jednání (zmocnění sebe sama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Nadřazené cíle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571" y="6117183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2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880780"/>
            <a:ext cx="8423782" cy="4765185"/>
          </a:xfrm>
        </p:spPr>
        <p:txBody>
          <a:bodyPr>
            <a:normAutofit fontScale="925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Závazná struktura dne s právy a povinnostmi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vzájemnosti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Nalezení a podpora osobních talentů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den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volný čas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jejich podpora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Zpracování podpůrného plánu orientovaného na kompetence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Vytváření sociální sítě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uvnitř a vně centra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závaznými kontaktními osobami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Kultur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pochvaly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konstruktivní kritiky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Každé 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měsíce společné řešení problémů v místě s mladistvým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zák. zástupcem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opatrovníkem, atd.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276" y="6174667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4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975556"/>
            <a:ext cx="8700052" cy="4783053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Lidský prožitek a učení potřebuje osobní vztahy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Děti a mladiství,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kteří museli opustit svoji síť vztahů a důvěrné prostředí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potřebují k rozvoji osobnosti konstantní a spolehlivé vztahy stejně jako vzory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podle kterých se mohou orientovat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Potřebují podmínky pro bydlení a učení, které jim nabízí jasné rámcové podmínky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ale také empatii a blaho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4" y="265289"/>
            <a:ext cx="8519745" cy="165946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ORIENTACE NA VZTAHY</a:t>
            </a:r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484" y="6126076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5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046433"/>
            <a:ext cx="8423782" cy="4811568"/>
          </a:xfrm>
        </p:spPr>
        <p:txBody>
          <a:bodyPr>
            <a:normAutofit fontScale="925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Nezletilý cizinec bez doprovodu (UMA)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u nás měl zažít konstantní a spolehlivé vztahy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Společně s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nezletilým cizincem bez doprovodu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tvoříme společnost, ve které je soužití pro všechny zúčastněné prožíváno jako obohacující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 vzájemnosti, tzn.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každý má nadání, kterými může aktivně přispět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Společně pěstujeme mezi sebou uctivé vztahy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Spolupracovníci jsou si vědomi své úlohy vzoru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Opatrovnický tým pracuje na konstruktivním řešení konfliktů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Nadřazené cíle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6" y="31104"/>
            <a:ext cx="2010031" cy="4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7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046432"/>
            <a:ext cx="8423782" cy="5032157"/>
          </a:xfrm>
        </p:spPr>
        <p:txBody>
          <a:bodyPr>
            <a:normAutofit/>
          </a:bodyPr>
          <a:lstStyle/>
          <a:p>
            <a:pPr marL="357188" indent="-357188">
              <a:spcBef>
                <a:spcPts val="6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Pevné místo ve skupině (bydlení), kde může nezletilý také uložit své osobní věci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spcBef>
                <a:spcPts val="6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Budování sociální sítě uvnitř a vně centra,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 ohledem na integraci do společnosti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spcBef>
                <a:spcPts val="6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Každé dítě, každý mladistvý má závaznou kontaktní osobu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(Case Manager)</a:t>
            </a:r>
          </a:p>
          <a:p>
            <a:pPr marL="357188" indent="-357188"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Společné a individuální aktivity ve skupině 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hra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práce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osobní oblasti vztahů při zahrnutí civilní společnosti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ní strategie řešení konfliktů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276" y="6054992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127956"/>
            <a:ext cx="8700052" cy="4630653"/>
          </a:xfrm>
        </p:spPr>
        <p:txBody>
          <a:bodyPr>
            <a:noAutofit/>
          </a:bodyPr>
          <a:lstStyle/>
          <a:p>
            <a:r>
              <a:rPr lang="cs-CZ" sz="2400" dirty="0" smtClean="0"/>
              <a:t>Nezletilí cizinci bez doprovodu se nacházejí v novém interkulturním prostředí;</a:t>
            </a:r>
            <a:r>
              <a:rPr lang="de-DE" sz="2400" dirty="0" smtClean="0"/>
              <a:t> </a:t>
            </a:r>
            <a:r>
              <a:rPr lang="cs-CZ" sz="2400" dirty="0" smtClean="0"/>
              <a:t>jde o to</a:t>
            </a:r>
            <a:r>
              <a:rPr lang="de-DE" sz="2400" dirty="0" smtClean="0"/>
              <a:t>, </a:t>
            </a:r>
            <a:r>
              <a:rPr lang="cs-CZ" sz="2400" dirty="0" smtClean="0"/>
              <a:t>jej odkrýt</a:t>
            </a:r>
            <a:r>
              <a:rPr lang="cs-CZ" sz="2400" dirty="0"/>
              <a:t> </a:t>
            </a:r>
            <a:r>
              <a:rPr lang="cs-CZ" sz="2400" dirty="0" smtClean="0"/>
              <a:t>za účelem dalšího rozvoje a nalezení nových zájmů</a:t>
            </a:r>
            <a:endParaRPr lang="de-DE" sz="2400" dirty="0"/>
          </a:p>
          <a:p>
            <a:r>
              <a:rPr lang="cs-CZ" sz="2400" dirty="0"/>
              <a:t>Začlenění zkušeností </a:t>
            </a:r>
            <a:r>
              <a:rPr lang="cs-CZ" sz="2400" dirty="0" smtClean="0"/>
              <a:t>nezletilých cizinců </a:t>
            </a:r>
            <a:r>
              <a:rPr lang="cs-CZ" sz="2400" dirty="0"/>
              <a:t>bez </a:t>
            </a:r>
            <a:r>
              <a:rPr lang="cs-CZ" sz="2400" dirty="0" smtClean="0"/>
              <a:t>doprovodu</a:t>
            </a:r>
            <a:r>
              <a:rPr lang="de-DE" sz="2400" dirty="0" smtClean="0"/>
              <a:t> </a:t>
            </a:r>
            <a:r>
              <a:rPr lang="cs-CZ" sz="2400" dirty="0" smtClean="0"/>
              <a:t>jako</a:t>
            </a:r>
            <a:r>
              <a:rPr lang="de-DE" sz="2400" dirty="0" smtClean="0"/>
              <a:t> </a:t>
            </a:r>
            <a:r>
              <a:rPr lang="cs-CZ" sz="2400" b="1" dirty="0"/>
              <a:t>c</a:t>
            </a:r>
            <a:r>
              <a:rPr lang="de-DE" sz="2400" b="1" dirty="0" err="1" smtClean="0"/>
              <a:t>entr</a:t>
            </a:r>
            <a:r>
              <a:rPr lang="cs-CZ" sz="2400" b="1" dirty="0" smtClean="0"/>
              <a:t>á</a:t>
            </a:r>
            <a:r>
              <a:rPr lang="de-DE" sz="2400" b="1" dirty="0" smtClean="0"/>
              <a:t>l</a:t>
            </a:r>
            <a:r>
              <a:rPr lang="cs-CZ" sz="2400" b="1" dirty="0" smtClean="0"/>
              <a:t>ní</a:t>
            </a:r>
            <a:r>
              <a:rPr lang="de-DE" sz="2400" b="1" dirty="0" smtClean="0"/>
              <a:t> </a:t>
            </a:r>
            <a:r>
              <a:rPr lang="cs-CZ" sz="2400" b="1" dirty="0"/>
              <a:t>m</a:t>
            </a:r>
            <a:r>
              <a:rPr lang="de-DE" sz="2400" b="1" dirty="0" err="1" smtClean="0"/>
              <a:t>oment</a:t>
            </a:r>
            <a:r>
              <a:rPr lang="de-DE" sz="2400" b="1" dirty="0" smtClean="0"/>
              <a:t> </a:t>
            </a:r>
            <a:r>
              <a:rPr lang="cs-CZ" sz="2400" b="1" dirty="0" smtClean="0"/>
              <a:t>učebních a integračních procesů</a:t>
            </a:r>
            <a:endParaRPr lang="de-DE" sz="2400" dirty="0"/>
          </a:p>
          <a:p>
            <a:r>
              <a:rPr lang="cs-CZ" sz="2400" dirty="0" smtClean="0"/>
              <a:t>Je důležité umožnit mladistvým během všedního dne mnoho smyslových zkušeností</a:t>
            </a:r>
            <a:r>
              <a:rPr lang="de-DE" sz="2400" dirty="0" smtClean="0"/>
              <a:t>: </a:t>
            </a:r>
            <a:r>
              <a:rPr lang="cs-CZ" sz="2400" dirty="0" smtClean="0"/>
              <a:t>Zážitková pedagogika</a:t>
            </a:r>
            <a:r>
              <a:rPr lang="de-DE" sz="2400" dirty="0" smtClean="0"/>
              <a:t>, </a:t>
            </a:r>
            <a:r>
              <a:rPr lang="cs-CZ" sz="2400" dirty="0" smtClean="0"/>
              <a:t>všední den jako učební pole pro učení se jazyku</a:t>
            </a:r>
            <a:r>
              <a:rPr lang="de-DE" sz="2400" dirty="0" smtClean="0"/>
              <a:t>, </a:t>
            </a:r>
            <a:r>
              <a:rPr lang="cs-CZ" sz="2400" dirty="0" smtClean="0"/>
              <a:t>životní dovednosti</a:t>
            </a:r>
            <a:r>
              <a:rPr lang="de-DE" sz="2400" dirty="0" smtClean="0"/>
              <a:t>, </a:t>
            </a:r>
            <a:r>
              <a:rPr lang="cs-CZ" sz="2400" dirty="0" err="1" smtClean="0"/>
              <a:t>atd</a:t>
            </a:r>
            <a:r>
              <a:rPr lang="de-DE" sz="2400" dirty="0" smtClean="0"/>
              <a:t>.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270933"/>
            <a:ext cx="8452012" cy="17272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ORIENTACE NA ZKUŠENOST</a:t>
            </a:r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899" y="6075276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1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046433"/>
            <a:ext cx="8423782" cy="4811568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Nezletilí cizinci bez doprovodu prožívají a rozvíjí se skrze řád všedního dne s jasně danými orientačními body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Skrze nové školní a pracovní zkušenosti</a:t>
            </a:r>
            <a:endParaRPr lang="fr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Skrze interkulturní učení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srovnání vlast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Švýcarsko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Orientace na společně sestavený podpůrný plán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Skrze setkávání s kamarády, opatrovníky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civilní společnost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Nadřazené cíle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325" y="6054992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8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38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fr-FR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fr-FR" dirty="0"/>
              <a:t> </a:t>
            </a:r>
            <a:r>
              <a:rPr lang="cs-CZ" altLang="fr-FR" dirty="0" smtClean="0"/>
              <a:t>Hlavní požadavky na zdravý emocionální vývoj</a:t>
            </a:r>
            <a:r>
              <a:rPr lang="en-GB" altLang="fr-FR" dirty="0" smtClean="0"/>
              <a:t> </a:t>
            </a:r>
            <a:r>
              <a:rPr lang="cs-CZ" altLang="fr-FR" dirty="0" smtClean="0"/>
              <a:t>dětí a mladistvých jsou</a:t>
            </a:r>
            <a:r>
              <a:rPr lang="en-GB" altLang="fr-FR" dirty="0" smtClean="0"/>
              <a:t> </a:t>
            </a:r>
            <a:r>
              <a:rPr lang="en-GB" altLang="fr-FR" dirty="0"/>
              <a:t>:</a:t>
            </a:r>
            <a:endParaRPr lang="en-GB" altLang="fr-FR" sz="3600" b="1" dirty="0">
              <a:solidFill>
                <a:srgbClr val="FF9933"/>
              </a:solidFill>
            </a:endParaRPr>
          </a:p>
        </p:txBody>
      </p:sp>
      <p:grpSp>
        <p:nvGrpSpPr>
          <p:cNvPr id="3075" name="Group 11"/>
          <p:cNvGrpSpPr>
            <a:grpSpLocks/>
          </p:cNvGrpSpPr>
          <p:nvPr/>
        </p:nvGrpSpPr>
        <p:grpSpPr bwMode="auto">
          <a:xfrm>
            <a:off x="566738" y="3295650"/>
            <a:ext cx="8191500" cy="3578225"/>
            <a:chOff x="357" y="2076"/>
            <a:chExt cx="5160" cy="2254"/>
          </a:xfrm>
        </p:grpSpPr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357" y="2076"/>
              <a:ext cx="5160" cy="2154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fr-FR" sz="2400"/>
            </a:p>
          </p:txBody>
        </p:sp>
        <p:sp>
          <p:nvSpPr>
            <p:cNvPr id="3078" name="Text Box 8"/>
            <p:cNvSpPr txBox="1">
              <a:spLocks noChangeArrowheads="1"/>
            </p:cNvSpPr>
            <p:nvPr/>
          </p:nvSpPr>
          <p:spPr bwMode="auto">
            <a:xfrm>
              <a:off x="709" y="2100"/>
              <a:ext cx="4763" cy="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b="1" dirty="0">
                <a:sym typeface="Wingdings" panose="05000000000000000000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b="1" dirty="0">
                  <a:sym typeface="Wingdings" panose="05000000000000000000" pitchFamily="2" charset="2"/>
                </a:rPr>
                <a:t> </a:t>
              </a:r>
              <a:r>
                <a:rPr lang="cs-CZ" altLang="fr-FR" b="1" dirty="0" smtClean="0">
                  <a:sym typeface="Wingdings" panose="05000000000000000000" pitchFamily="2" charset="2"/>
                </a:rPr>
                <a:t>Pocit jistoty</a:t>
              </a:r>
              <a:r>
                <a:rPr lang="en-GB" altLang="fr-FR" b="1" i="1" dirty="0" smtClean="0"/>
                <a:t>!</a:t>
              </a:r>
              <a:endParaRPr lang="en-GB" altLang="fr-FR" b="1" i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b="1" i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b="1" dirty="0">
                  <a:sym typeface="Wingdings" panose="05000000000000000000" pitchFamily="2" charset="2"/>
                </a:rPr>
                <a:t>	   </a:t>
              </a:r>
              <a:r>
                <a:rPr lang="cs-CZ" altLang="fr-FR" b="1" i="1" dirty="0" smtClean="0">
                  <a:sym typeface="Wingdings" panose="05000000000000000000" pitchFamily="2" charset="2"/>
                </a:rPr>
                <a:t>Důvěra a respekt</a:t>
              </a:r>
              <a:r>
                <a:rPr lang="en-GB" altLang="fr-FR" b="1" i="1" dirty="0" smtClean="0">
                  <a:sym typeface="Wingdings" panose="05000000000000000000" pitchFamily="2" charset="2"/>
                </a:rPr>
                <a:t>!</a:t>
              </a:r>
              <a:endParaRPr lang="en-GB" altLang="fr-FR" b="1" i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b="1" i="1" dirty="0">
                <a:sym typeface="Wingdings" panose="05000000000000000000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b="1" dirty="0">
                  <a:sym typeface="Wingdings" panose="05000000000000000000" pitchFamily="2" charset="2"/>
                </a:rPr>
                <a:t>		   </a:t>
              </a:r>
              <a:r>
                <a:rPr lang="en-GB" altLang="fr-FR" b="1" i="1" dirty="0" err="1" smtClean="0"/>
                <a:t>Perspektiv</a:t>
              </a:r>
              <a:r>
                <a:rPr lang="cs-CZ" altLang="fr-FR" b="1" i="1" dirty="0" smtClean="0"/>
                <a:t>y</a:t>
              </a:r>
              <a:r>
                <a:rPr lang="en-GB" altLang="fr-FR" b="1" i="1" dirty="0" smtClean="0"/>
                <a:t>!</a:t>
              </a:r>
              <a:endParaRPr lang="en-GB" altLang="fr-FR" b="1" i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i="1" dirty="0"/>
            </a:p>
          </p:txBody>
        </p:sp>
      </p:grp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457199" y="551936"/>
            <a:ext cx="6508377" cy="708454"/>
          </a:xfrm>
        </p:spPr>
        <p:txBody>
          <a:bodyPr/>
          <a:lstStyle/>
          <a:p>
            <a:r>
              <a:rPr lang="cs-CZ" altLang="fr-FR" dirty="0" smtClean="0"/>
              <a:t>Potřeby mladistvých</a:t>
            </a:r>
            <a:endParaRPr lang="fr-CH" alt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946" y="6166610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046432"/>
            <a:ext cx="8423782" cy="4440507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Okolní prostředí jako rezervoár učení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učení obstarat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služby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domácnost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vaření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nákupy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práce v okolí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sousedská výpomoc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Vyučování prostřednictvím zkušeností a formující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ovní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vyučování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Hra a sport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jako spojení mezi lidmi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přesahující kulturní a individuální hranice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Hra a sport spojují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uvádějí do pohybu duševno a následně upevňují učební obsah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Rozvoj snadných řešení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 kterých nepřijdou zkrátka vedle zážitkových komponentů faktory zábavy a kreativity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087" y="6072759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7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768" y="2332182"/>
            <a:ext cx="8423782" cy="4811568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Hra podporuje nejlepší schopnosti a skrytý potenciál spoluhráčů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vede k nejchytřejším řešením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 hře se vyrovnávají protiklady a rozdíly a doplňují se přinášejíce obohacení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Hra tvoří potřebný nadhled nad „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robl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émy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připravuje cestu pro nová řešení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10209" y="443948"/>
            <a:ext cx="6455368" cy="12923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 a sport jako integrační pomůcky</a:t>
            </a:r>
            <a:endParaRPr lang="fr-CH" sz="28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8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218268"/>
            <a:ext cx="8556978" cy="4540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komplexní rozvojový koncept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který umožňuje člověku se obhájit ve svém osobním a společenském prostředí a prosadit se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33188" y="189212"/>
            <a:ext cx="8728590" cy="192156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(psychická odolnost)</a:t>
            </a:r>
            <a:r>
              <a:rPr lang="fr-CH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může vytvořit se zatíženou minulostí pozitivní budoucnost 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8" y="3663244"/>
            <a:ext cx="9077739" cy="30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3200" b="1" dirty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RESILIENZ</a:t>
            </a:r>
          </a:p>
          <a:p>
            <a:endParaRPr lang="fr-CH" sz="3200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" y="-59636"/>
            <a:ext cx="9077740" cy="691763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1502" y="6318422"/>
            <a:ext cx="2238189" cy="53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3838" y="1448656"/>
            <a:ext cx="158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6260" y="3092521"/>
            <a:ext cx="144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tým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7402" y="4859676"/>
            <a:ext cx="144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člověk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15119" y="914400"/>
            <a:ext cx="194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organizační rovina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15119" y="2527443"/>
            <a:ext cx="20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interakční rovina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22652" y="4253501"/>
            <a:ext cx="2404152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individuální rovina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05591" y="1237565"/>
            <a:ext cx="264045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vidět budoucnost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vytvořit změnu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překonat krize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05591" y="2630856"/>
            <a:ext cx="2732181" cy="923330"/>
          </a:xfrm>
          <a:prstGeom prst="rect">
            <a:avLst/>
          </a:prstGeom>
          <a:solidFill>
            <a:srgbClr val="A1DBE3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utvoření týmu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řešení konfliktů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205591" y="4398011"/>
            <a:ext cx="2866490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zvládnutí stresu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odolnost vůči zátěži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rovnováha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7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3200" b="1" dirty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RESILIENZ</a:t>
            </a:r>
          </a:p>
          <a:p>
            <a:endParaRPr lang="fr-CH" sz="3200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325" y="6063230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3200" b="1" dirty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RESILIENZ</a:t>
            </a:r>
          </a:p>
          <a:p>
            <a:endParaRPr lang="fr-CH" sz="3200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438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71" y="6174667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9739" y="1407560"/>
            <a:ext cx="194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Vztahy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85471" y="1315092"/>
            <a:ext cx="154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Emoce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5353" y="5650787"/>
            <a:ext cx="152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Tělesno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74103" y="5332288"/>
            <a:ext cx="152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Duševno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6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3200" b="1" dirty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RESILIENZ</a:t>
            </a:r>
          </a:p>
          <a:p>
            <a:endParaRPr lang="fr-CH" sz="3200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878957" cy="647368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589" y="186183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2229492"/>
            <a:ext cx="196236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Být</a:t>
            </a:r>
          </a:p>
          <a:p>
            <a:r>
              <a:rPr lang="cs-CZ" b="1" dirty="0" smtClean="0"/>
              <a:t>optimistou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1182" y="2913676"/>
            <a:ext cx="2265452" cy="646331"/>
          </a:xfrm>
          <a:prstGeom prst="rect">
            <a:avLst/>
          </a:prstGeom>
          <a:solidFill>
            <a:srgbClr val="A1DBE3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Akceptovat</a:t>
            </a:r>
          </a:p>
          <a:p>
            <a:r>
              <a:rPr lang="cs-CZ" b="1" dirty="0" smtClean="0"/>
              <a:t>situace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91137" y="3647326"/>
            <a:ext cx="191099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Nacházet řešení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01788" y="4371183"/>
            <a:ext cx="2075379" cy="646331"/>
          </a:xfrm>
          <a:prstGeom prst="rect">
            <a:avLst/>
          </a:prstGeom>
          <a:solidFill>
            <a:srgbClr val="7BF39A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Opustit roli</a:t>
            </a:r>
          </a:p>
          <a:p>
            <a:r>
              <a:rPr lang="cs-CZ" b="1" dirty="0" smtClean="0"/>
              <a:t>oběti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13097" y="2229492"/>
            <a:ext cx="2013734" cy="646331"/>
          </a:xfrm>
          <a:prstGeom prst="rect">
            <a:avLst/>
          </a:prstGeom>
          <a:solidFill>
            <a:srgbClr val="F4FE7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Chopit se</a:t>
            </a:r>
          </a:p>
          <a:p>
            <a:r>
              <a:rPr lang="cs-CZ" b="1" dirty="0" smtClean="0"/>
              <a:t>zodpovědnosti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74076" y="2913675"/>
            <a:ext cx="19418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Rozvíjet</a:t>
            </a:r>
          </a:p>
          <a:p>
            <a:r>
              <a:rPr lang="cs-CZ" b="1" dirty="0" smtClean="0"/>
              <a:t>kontakty</a:t>
            </a:r>
            <a:endParaRPr lang="cs-CZ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33976" y="410966"/>
            <a:ext cx="238321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Vnitřní síla</a:t>
            </a:r>
          </a:p>
          <a:p>
            <a:r>
              <a:rPr lang="cs-CZ" b="1" dirty="0" smtClean="0"/>
              <a:t>Odolnost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22040" y="3647326"/>
            <a:ext cx="1972639" cy="646331"/>
          </a:xfrm>
          <a:prstGeom prst="rect">
            <a:avLst/>
          </a:prstGeom>
          <a:solidFill>
            <a:srgbClr val="FEBBB4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Plánovat</a:t>
            </a:r>
          </a:p>
          <a:p>
            <a:r>
              <a:rPr lang="cs-CZ" b="1" dirty="0" smtClean="0"/>
              <a:t>budoucnost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226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046433"/>
            <a:ext cx="8423782" cy="4811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Přijetí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Přijetí krize je předstupněm k jejímu zvládnutí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Optimi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mus</a:t>
            </a:r>
            <a:r>
              <a:rPr lang="fr-CH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Naučit se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že i z krize může v budoucnu vzejít něco dobrého</a:t>
            </a:r>
            <a:endParaRPr lang="fr-CH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Opuštění role oběti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ktiv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ní vyrovnání se z nastalou situací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aby mohla být změněna ke svému prospěchu</a:t>
            </a:r>
            <a:endParaRPr lang="fr-CH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dětské (nedospělé)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seberegulace</a:t>
            </a:r>
            <a:endParaRPr lang="fr-CH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Konstruktiv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fr-CH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myšlení</a:t>
            </a:r>
            <a:endParaRPr lang="fr-CH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pozitivního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sebeocenění</a:t>
            </a:r>
            <a:endParaRPr lang="fr-CH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Nadřazené cíle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6956" y="6400800"/>
            <a:ext cx="2246428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9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529644"/>
            <a:ext cx="8423782" cy="4957295"/>
          </a:xfrm>
        </p:spPr>
        <p:txBody>
          <a:bodyPr>
            <a:noAutofit/>
          </a:bodyPr>
          <a:lstStyle/>
          <a:p>
            <a:r>
              <a:rPr lang="de-DE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</a:t>
            </a:r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Naučit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že i z krize může vzejít v budoucnosti ještě něco dobrého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Podporovat mladistvé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aby cíleně používali svůj optimizmus k efektivnímu a přesně cílenému prosazování svých vlastních schopností, talentu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Přijetí</a:t>
            </a:r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Přijetí (akceptace) je předstupněm k ovládnutí krize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Pouze pokud poznáme a akceptujeme krizi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můžeme ji uchopit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Orientace na řešení</a:t>
            </a:r>
            <a:endParaRPr lang="de-DE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Orientace na řešení závisí do značné míry na osobním nastavení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Přitom je důležité, jaká očekávání mají dotčené osoby vzhledem k budoucnosti a jaké mají cíle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buFont typeface="Wingdings" panose="05000000000000000000" pitchFamily="2" charset="2"/>
              <a:buChar char="Ø"/>
            </a:pPr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Zukunft 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planen und gestalten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527850"/>
            <a:ext cx="6595322" cy="12084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642" y="6351373"/>
            <a:ext cx="2238191" cy="5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529644"/>
            <a:ext cx="8423782" cy="4957295"/>
          </a:xfrm>
        </p:spPr>
        <p:txBody>
          <a:bodyPr>
            <a:noAutofit/>
          </a:bodyPr>
          <a:lstStyle/>
          <a:p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Opuštění role oběti</a:t>
            </a:r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Mladistvý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musí svoji pozornost směřovat k sobě a ne se jen srovnávat s ostatními osobami ve svém okolí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Podporujeme mladistvého,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aby se vyrovnal aktivně s nastalou situací tak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aby ji proměnil ku svému prospěchu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Lidé s málo rozvinutým sebevědomím a sebedůvěrou se toto musí často nově učit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zodpovědnosti za vlastní život</a:t>
            </a:r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Podpora mladistvého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aby převzal zodpovědnost za svůj vlastní život 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naučil se nést důsledky svého vlastního jednání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Nápomocné je při tomto stabilní vztahové prostředí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635095"/>
            <a:ext cx="6595322" cy="7308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357" y="6351373"/>
            <a:ext cx="2172286" cy="47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1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fr-FR" dirty="0" smtClean="0"/>
              <a:t>Sociálně-pedagogický model</a:t>
            </a:r>
            <a:endParaRPr lang="en-GB" altLang="fr-FR" dirty="0"/>
          </a:p>
        </p:txBody>
      </p:sp>
      <p:grpSp>
        <p:nvGrpSpPr>
          <p:cNvPr id="4099" name="Group 9"/>
          <p:cNvGrpSpPr>
            <a:grpSpLocks/>
          </p:cNvGrpSpPr>
          <p:nvPr/>
        </p:nvGrpSpPr>
        <p:grpSpPr bwMode="auto">
          <a:xfrm>
            <a:off x="566738" y="2170113"/>
            <a:ext cx="8191500" cy="3419475"/>
            <a:chOff x="357" y="2076"/>
            <a:chExt cx="5160" cy="2154"/>
          </a:xfrm>
        </p:grpSpPr>
        <p:sp>
          <p:nvSpPr>
            <p:cNvPr id="4100" name="AutoShape 10"/>
            <p:cNvSpPr>
              <a:spLocks noChangeArrowheads="1"/>
            </p:cNvSpPr>
            <p:nvPr/>
          </p:nvSpPr>
          <p:spPr bwMode="auto">
            <a:xfrm>
              <a:off x="357" y="2076"/>
              <a:ext cx="5160" cy="2154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fr-FR" sz="2400"/>
            </a:p>
          </p:txBody>
        </p:sp>
        <p:sp>
          <p:nvSpPr>
            <p:cNvPr id="4101" name="Text Box 11"/>
            <p:cNvSpPr txBox="1">
              <a:spLocks noChangeArrowheads="1"/>
            </p:cNvSpPr>
            <p:nvPr/>
          </p:nvSpPr>
          <p:spPr bwMode="auto">
            <a:xfrm>
              <a:off x="612" y="2100"/>
              <a:ext cx="4763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fr-FR" b="1" i="1" dirty="0">
                <a:sym typeface="Wingdings" panose="05000000000000000000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b="1" i="1" dirty="0" smtClean="0">
                  <a:sym typeface="Wingdings" panose="05000000000000000000" pitchFamily="2" charset="2"/>
                </a:rPr>
                <a:t>“</a:t>
              </a:r>
              <a:r>
                <a:rPr lang="cs-CZ" altLang="fr-FR" b="1" i="1" dirty="0" smtClean="0">
                  <a:sym typeface="Wingdings" panose="05000000000000000000" pitchFamily="2" charset="2"/>
                </a:rPr>
                <a:t>Sociálně-pedagogický model je procesně orientovaný a systematický základ</a:t>
              </a:r>
              <a:r>
                <a:rPr lang="en-GB" altLang="fr-FR" b="1" i="1" dirty="0" smtClean="0">
                  <a:sym typeface="Wingdings" panose="05000000000000000000" pitchFamily="2" charset="2"/>
                </a:rPr>
                <a:t>, </a:t>
              </a:r>
              <a:r>
                <a:rPr lang="cs-CZ" altLang="fr-FR" b="1" i="1" dirty="0" smtClean="0">
                  <a:sym typeface="Wingdings" panose="05000000000000000000" pitchFamily="2" charset="2"/>
                </a:rPr>
                <a:t>který usiluje o posílení kompetencí a umožňuje mladým lidem dosáhnout jejich vývojové cíle</a:t>
              </a:r>
              <a:r>
                <a:rPr lang="en-GB" altLang="fr-FR" b="1" i="1" dirty="0" smtClean="0">
                  <a:sym typeface="Wingdings" panose="05000000000000000000" pitchFamily="2" charset="2"/>
                </a:rPr>
                <a:t>.”</a:t>
              </a:r>
              <a:endParaRPr lang="en-GB" altLang="fr-FR" b="1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3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529644"/>
            <a:ext cx="8423782" cy="4957295"/>
          </a:xfrm>
        </p:spPr>
        <p:txBody>
          <a:bodyPr>
            <a:noAutofit/>
          </a:bodyPr>
          <a:lstStyle/>
          <a:p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Vybudování nových sítí</a:t>
            </a:r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Ujištění 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že mladistvý má někoho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kdo mu naslouchá a je mu nápomocen při hledání řešení nejrůznějších problémů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Obzvláště také důležité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když mladiství přestupují do života ve společnosti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dobrá příprava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spcBef>
                <a:spcPts val="0"/>
              </a:spcBef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Plánování a utváření budoucnosti</a:t>
            </a:r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28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Toto předpokládá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že mladiství poznají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jaké mají možnosti volby,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jaká existují práva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plánujeme budoucnost spolu s mladistvým a jeho vlastními možnostmi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lze zvládnout kritické situace většinou vlastními silami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70255" y="635095"/>
            <a:ext cx="6595322" cy="7308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087" y="6145272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255" y="2387376"/>
            <a:ext cx="8773745" cy="415020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Změny na různých úrovních</a:t>
            </a:r>
            <a:endParaRPr lang="fr-CH" dirty="0"/>
          </a:p>
        </p:txBody>
      </p:sp>
      <p:sp>
        <p:nvSpPr>
          <p:cNvPr id="4" name="Zone de texte 123"/>
          <p:cNvSpPr txBox="1"/>
          <p:nvPr/>
        </p:nvSpPr>
        <p:spPr>
          <a:xfrm>
            <a:off x="914398" y="2909869"/>
            <a:ext cx="2718985" cy="376256"/>
          </a:xfrm>
          <a:prstGeom prst="rect">
            <a:avLst/>
          </a:prstGeom>
          <a:solidFill>
            <a:sysClr val="window" lastClr="FFFFFF"/>
          </a:solidFill>
          <a:ln w="6350">
            <a:noFill/>
            <a:prstDash val="dash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cs-CZ" sz="2000" b="1" dirty="0" smtClean="0">
                <a:solidFill>
                  <a:srgbClr val="2158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podmínky</a:t>
            </a:r>
            <a:endParaRPr lang="fr-CH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15" y="3387327"/>
            <a:ext cx="1270889" cy="121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llipse 5"/>
          <p:cNvSpPr/>
          <p:nvPr/>
        </p:nvSpPr>
        <p:spPr>
          <a:xfrm>
            <a:off x="3633383" y="3511143"/>
            <a:ext cx="1771796" cy="1896988"/>
          </a:xfrm>
          <a:prstGeom prst="ellipse">
            <a:avLst/>
          </a:prstGeom>
          <a:noFill/>
          <a:ln w="3175" cap="flat" cmpd="sng" algn="ctr">
            <a:solidFill>
              <a:srgbClr val="4BACC6">
                <a:lumMod val="50000"/>
              </a:srgbClr>
            </a:solidFill>
            <a:prstDash val="sysDash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H" sz="1350"/>
          </a:p>
        </p:txBody>
      </p:sp>
      <p:sp>
        <p:nvSpPr>
          <p:cNvPr id="7" name="Rectangle 6"/>
          <p:cNvSpPr/>
          <p:nvPr/>
        </p:nvSpPr>
        <p:spPr>
          <a:xfrm>
            <a:off x="3633384" y="4198198"/>
            <a:ext cx="1753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21586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Mladý dospělý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 de texte 642"/>
          <p:cNvSpPr txBox="1"/>
          <p:nvPr/>
        </p:nvSpPr>
        <p:spPr>
          <a:xfrm>
            <a:off x="819151" y="4542500"/>
            <a:ext cx="2686900" cy="376220"/>
          </a:xfrm>
          <a:prstGeom prst="rect">
            <a:avLst/>
          </a:prstGeom>
          <a:solidFill>
            <a:sysClr val="window" lastClr="FFFFFF"/>
          </a:solidFill>
          <a:ln w="6350">
            <a:noFill/>
            <a:prstDash val="dash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cs-CZ" sz="2000" b="1" dirty="0" smtClean="0">
                <a:solidFill>
                  <a:srgbClr val="2158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Péče</a:t>
            </a:r>
            <a:endParaRPr lang="fr-CH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917756"/>
            <a:ext cx="2261974" cy="88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 de texte 122"/>
          <p:cNvSpPr txBox="1"/>
          <p:nvPr/>
        </p:nvSpPr>
        <p:spPr>
          <a:xfrm>
            <a:off x="6238875" y="3097996"/>
            <a:ext cx="2407571" cy="188129"/>
          </a:xfrm>
          <a:prstGeom prst="rect">
            <a:avLst/>
          </a:prstGeom>
          <a:solidFill>
            <a:sysClr val="window" lastClr="FFFFFF"/>
          </a:solidFill>
          <a:ln w="6350">
            <a:noFill/>
            <a:prstDash val="dash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cs-CZ" sz="2000" b="1" dirty="0" smtClean="0">
                <a:solidFill>
                  <a:srgbClr val="2158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Zákonný status</a:t>
            </a:r>
            <a:endParaRPr lang="fr-CH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64" y="3461626"/>
            <a:ext cx="1695598" cy="112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 de texte 641"/>
          <p:cNvSpPr txBox="1"/>
          <p:nvPr/>
        </p:nvSpPr>
        <p:spPr>
          <a:xfrm>
            <a:off x="6419851" y="4720828"/>
            <a:ext cx="2274556" cy="235744"/>
          </a:xfrm>
          <a:prstGeom prst="rect">
            <a:avLst/>
          </a:prstGeom>
          <a:solidFill>
            <a:sysClr val="window" lastClr="FFFFFF"/>
          </a:solidFill>
          <a:ln w="6350">
            <a:noFill/>
            <a:prstDash val="dash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cs-CZ" sz="2000" b="1" dirty="0" smtClean="0">
                <a:solidFill>
                  <a:srgbClr val="2158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Perspektivy</a:t>
            </a:r>
            <a:endParaRPr lang="fr-CH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99" y="5045849"/>
            <a:ext cx="1628888" cy="93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lèche gauche 14"/>
          <p:cNvSpPr/>
          <p:nvPr/>
        </p:nvSpPr>
        <p:spPr>
          <a:xfrm rot="943985">
            <a:off x="2713791" y="3858409"/>
            <a:ext cx="898512" cy="279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16" name="Flèche gauche 15"/>
          <p:cNvSpPr/>
          <p:nvPr/>
        </p:nvSpPr>
        <p:spPr>
          <a:xfrm rot="19821620">
            <a:off x="2836337" y="4961412"/>
            <a:ext cx="781050" cy="271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17" name="Flèche droite 16"/>
          <p:cNvSpPr/>
          <p:nvPr/>
        </p:nvSpPr>
        <p:spPr>
          <a:xfrm rot="20749263">
            <a:off x="5419725" y="3937014"/>
            <a:ext cx="819150" cy="220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18" name="Flèche droite 17"/>
          <p:cNvSpPr/>
          <p:nvPr/>
        </p:nvSpPr>
        <p:spPr>
          <a:xfrm rot="1491260">
            <a:off x="5395766" y="4961668"/>
            <a:ext cx="819150" cy="220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70255" y="527850"/>
            <a:ext cx="6595322" cy="13144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294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mladých dospělých</a:t>
            </a:r>
            <a:endParaRPr lang="de-CH" sz="2800" b="1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3200" dirty="0">
              <a:solidFill>
                <a:srgbClr val="294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764" y="6174667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7082" y="4398496"/>
            <a:ext cx="4435766" cy="2109396"/>
          </a:xfrm>
        </p:spPr>
        <p:txBody>
          <a:bodyPr/>
          <a:lstStyle/>
          <a:p>
            <a:pPr algn="r"/>
            <a:r>
              <a:rPr lang="cs-CZ" sz="4000" dirty="0" smtClean="0"/>
              <a:t>Děkuji Vám za pozornost!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1400" dirty="0"/>
              <a:t>Rolf Widmer</a:t>
            </a:r>
            <a:br>
              <a:rPr lang="fr-FR" sz="1400" dirty="0"/>
            </a:br>
            <a:r>
              <a:rPr lang="fr-FR" sz="1400" dirty="0"/>
              <a:t>www.rolf-widmer.net</a:t>
            </a:r>
            <a:r>
              <a:rPr lang="fr-FR" sz="4000" dirty="0"/>
              <a:t>  </a:t>
            </a:r>
          </a:p>
        </p:txBody>
      </p:sp>
      <p:pic>
        <p:nvPicPr>
          <p:cNvPr id="5" name="Espace réservé pour une image  4" descr="Childrens-rights-in-return-policy-in-Europe.pdf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75" b="31275"/>
          <a:stretch>
            <a:fillRect/>
          </a:stretch>
        </p:blipFill>
        <p:spPr>
          <a:xfrm>
            <a:off x="536221" y="214027"/>
            <a:ext cx="6513690" cy="2123956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91863" y="3630601"/>
            <a:ext cx="3136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>
                <a:solidFill>
                  <a:srgbClr val="FFFFFF"/>
                </a:solidFill>
              </a:rPr>
              <a:t>Fiktives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Bild</a:t>
            </a:r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220" y="2828836"/>
            <a:ext cx="6321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 učení není jednoduchý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ale v každém případě se vyplatí všem,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kteří chtějí vést aktivní život, který si sami určí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57200"/>
            <a:ext cx="6766561" cy="843280"/>
          </a:xfrm>
        </p:spPr>
        <p:txBody>
          <a:bodyPr/>
          <a:lstStyle/>
          <a:p>
            <a:pPr eaLnBrk="1" hangingPunct="1"/>
            <a:r>
              <a:rPr lang="cs-CZ" altLang="fr-FR" dirty="0" smtClean="0"/>
              <a:t>Sociálně-pedagogický základ</a:t>
            </a:r>
            <a:r>
              <a:rPr lang="en-GB" altLang="fr-FR" dirty="0" smtClean="0"/>
              <a:t> </a:t>
            </a:r>
            <a:r>
              <a:rPr lang="en-GB" altLang="fr-FR" dirty="0"/>
              <a:t>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442720"/>
            <a:ext cx="6508377" cy="468344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fr-F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Způsob myšlení</a:t>
            </a:r>
            <a:r>
              <a:rPr lang="en-GB" altLang="fr-F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Přizpůsobený změnám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system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atický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včetně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cs-CZ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ciálního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obsažný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souvislostech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dynam</a:t>
            </a:r>
            <a:r>
              <a:rPr lang="cs-CZ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ický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fr-FR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fr-FR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kau</a:t>
            </a:r>
            <a:r>
              <a:rPr lang="cs-CZ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zální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</a:t>
            </a:r>
            <a:r>
              <a:rPr lang="cs-CZ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cký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</a:t>
            </a:r>
            <a:r>
              <a:rPr lang="cs-CZ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cký</a:t>
            </a:r>
            <a:endParaRPr lang="en-GB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fr-F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Kvalita vztahu</a:t>
            </a:r>
            <a:r>
              <a:rPr lang="en-GB" altLang="fr-F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Důvěrný vztah k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mladistvému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blízká osoba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lékař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který léčí pacienta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GB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fr-F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Dítě v centru</a:t>
            </a:r>
            <a:r>
              <a:rPr lang="en-GB" altLang="fr-F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Potřeby mladistvých stojí v centru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fr-FR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fr-FR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potřeby instituce nebo spolupracovníků</a:t>
            </a:r>
            <a:endParaRPr lang="en-GB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5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1" y="457200"/>
            <a:ext cx="6959600" cy="711200"/>
          </a:xfrm>
        </p:spPr>
        <p:txBody>
          <a:bodyPr/>
          <a:lstStyle/>
          <a:p>
            <a:r>
              <a:rPr lang="cs-CZ" altLang="fr-FR" dirty="0"/>
              <a:t>Sociálně-pedagogický základ</a:t>
            </a:r>
            <a:r>
              <a:rPr lang="en-GB" altLang="fr-FR" dirty="0" smtClean="0"/>
              <a:t> </a:t>
            </a:r>
            <a:r>
              <a:rPr lang="en-GB" altLang="fr-FR" dirty="0"/>
              <a:t>II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427480"/>
            <a:ext cx="6508377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Účast</a:t>
            </a:r>
            <a:r>
              <a:rPr lang="en-GB" alt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Mladiství se podílejí jako subjekt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fr-F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fr-F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jako o</a:t>
            </a:r>
            <a:r>
              <a:rPr lang="en-GB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bjekt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Zodpovědnost</a:t>
            </a:r>
            <a:r>
              <a:rPr lang="en-GB" alt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Mladiství přebírají zodpovědnost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podílejí se na tvorbě rozhodnutí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 změn</a:t>
            </a:r>
            <a:r>
              <a:rPr lang="en-GB" alt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Blízká osoba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se účastní spolu s mladistvým/-ou ve společném rozhodování a interaktivně procesu změn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Důsledky</a:t>
            </a:r>
            <a:r>
              <a:rPr lang="en-GB" alt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Pocit vlastní hodnoty mladistvých se posiluje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on jsou sociálně integrováni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fr-F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fr-F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diskriminováni nebo společensky vyloučeni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4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fr-FR" dirty="0" smtClean="0">
                <a:solidFill>
                  <a:srgbClr val="FF9933"/>
                </a:solidFill>
                <a:latin typeface="Arial Rounded MT Bold" panose="020F0704030504030204" pitchFamily="34" charset="0"/>
              </a:rPr>
              <a:t>Zmocnění</a:t>
            </a:r>
            <a:endParaRPr lang="en-GB" altLang="fr-FR" dirty="0">
              <a:solidFill>
                <a:srgbClr val="FF993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41313" y="3084513"/>
            <a:ext cx="8461375" cy="141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600" dirty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600" dirty="0" smtClean="0">
                <a:latin typeface="Arial Rounded MT Bold" panose="020F0704030504030204" pitchFamily="34" charset="0"/>
              </a:rPr>
              <a:t>Rozhoduje za</a:t>
            </a:r>
            <a:r>
              <a:rPr lang="en-GB" altLang="fr-FR" sz="2600" dirty="0" smtClean="0">
                <a:latin typeface="Arial Rounded MT Bold" panose="020F0704030504030204" pitchFamily="34" charset="0"/>
              </a:rPr>
              <a:t>	  </a:t>
            </a:r>
            <a:r>
              <a:rPr lang="cs-CZ" altLang="fr-FR" sz="2600" dirty="0" smtClean="0">
                <a:latin typeface="Arial Rounded MT Bold" panose="020F0704030504030204" pitchFamily="34" charset="0"/>
              </a:rPr>
              <a:t>			Rozhoduje </a:t>
            </a:r>
            <a:r>
              <a:rPr lang="en-GB" altLang="fr-FR" sz="2600" dirty="0" smtClean="0">
                <a:latin typeface="Arial Rounded MT Bold" panose="020F0704030504030204" pitchFamily="34" charset="0"/>
              </a:rPr>
              <a:t>	     </a:t>
            </a:r>
            <a:r>
              <a:rPr lang="cs-CZ" altLang="fr-FR" sz="2600" dirty="0" smtClean="0">
                <a:latin typeface="Arial Rounded MT Bold" panose="020F0704030504030204" pitchFamily="34" charset="0"/>
              </a:rPr>
              <a:t>		Dovoluje</a:t>
            </a:r>
            <a:endParaRPr lang="en-GB" altLang="fr-FR" sz="2600" dirty="0" smtClean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600" dirty="0" smtClean="0">
                <a:latin typeface="Arial Rounded MT Bold" panose="020F0704030504030204" pitchFamily="34" charset="0"/>
              </a:rPr>
              <a:t>mladistvého	</a:t>
            </a:r>
            <a:r>
              <a:rPr lang="en-GB" altLang="fr-FR" sz="2600" dirty="0" smtClean="0">
                <a:latin typeface="Arial Rounded MT Bold" panose="020F0704030504030204" pitchFamily="34" charset="0"/>
              </a:rPr>
              <a:t> </a:t>
            </a:r>
            <a:r>
              <a:rPr lang="cs-CZ" altLang="fr-FR" sz="2600" dirty="0" smtClean="0">
                <a:latin typeface="Arial Rounded MT Bold" panose="020F0704030504030204" pitchFamily="34" charset="0"/>
              </a:rPr>
              <a:t>			s mladistvým	</a:t>
            </a:r>
            <a:r>
              <a:rPr lang="en-GB" altLang="fr-FR" sz="2600" dirty="0" smtClean="0">
                <a:latin typeface="Arial Rounded MT Bold" panose="020F0704030504030204" pitchFamily="34" charset="0"/>
              </a:rPr>
              <a:t> </a:t>
            </a:r>
            <a:r>
              <a:rPr lang="cs-CZ" altLang="fr-FR" sz="2600" dirty="0" smtClean="0">
                <a:latin typeface="Arial Rounded MT Bold" panose="020F0704030504030204" pitchFamily="34" charset="0"/>
              </a:rPr>
              <a:t>		mladistvému</a:t>
            </a:r>
            <a:r>
              <a:rPr lang="en-GB" altLang="fr-FR" sz="2600" dirty="0" smtClean="0">
                <a:latin typeface="Arial Rounded MT Bold" panose="020F0704030504030204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600" dirty="0" smtClean="0">
                <a:latin typeface="Arial Rounded MT Bold" panose="020F0704030504030204" pitchFamily="34" charset="0"/>
              </a:rPr>
              <a:t>člověka											rozhodovat</a:t>
            </a:r>
            <a:r>
              <a:rPr lang="en-GB" altLang="fr-FR" sz="2600" dirty="0" smtClean="0">
                <a:latin typeface="Arial Rounded MT Bold" panose="020F0704030504030204" pitchFamily="34" charset="0"/>
              </a:rPr>
              <a:t>	                                                </a:t>
            </a:r>
            <a:endParaRPr lang="en-GB" altLang="fr-FR" sz="2600" dirty="0">
              <a:latin typeface="Arial Rounded MT Bold" panose="020F0704030504030204" pitchFamily="34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33375" y="4549775"/>
            <a:ext cx="8461375" cy="20748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400" dirty="0" smtClean="0"/>
              <a:t>Opatrovník činí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400" dirty="0" smtClean="0"/>
              <a:t>rozhodnutí</a:t>
            </a:r>
            <a:endParaRPr lang="fr-CH" altLang="fr-FR" sz="2400" dirty="0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 flipV="1">
            <a:off x="341313" y="4503738"/>
            <a:ext cx="8461375" cy="20748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341313" y="3084513"/>
            <a:ext cx="0" cy="14192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697538" y="5036949"/>
            <a:ext cx="2908300" cy="1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fr-FR" sz="2600" dirty="0" smtClean="0">
                <a:latin typeface="Arial Rounded MT Bold" panose="020F0704030504030204" pitchFamily="34" charset="0"/>
              </a:rPr>
              <a:t>Mladistvý/-á činí svá rozhodnutí</a:t>
            </a:r>
            <a:endParaRPr lang="en-GB" altLang="fr-FR" sz="2600" dirty="0">
              <a:latin typeface="Arial Rounded MT Bold" panose="020F0704030504030204" pitchFamily="34" charset="0"/>
            </a:endParaRP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H="1">
            <a:off x="3302619" y="3071813"/>
            <a:ext cx="0" cy="3506787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6321316" y="3029744"/>
            <a:ext cx="0" cy="3494087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fr-FR" dirty="0"/>
              <a:t> </a:t>
            </a:r>
            <a:endParaRPr lang="fr-CH" dirty="0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8802688" y="3084513"/>
            <a:ext cx="0" cy="14192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179" name="AutoShape 15"/>
          <p:cNvSpPr>
            <a:spLocks noChangeArrowheads="1"/>
          </p:cNvSpPr>
          <p:nvPr/>
        </p:nvSpPr>
        <p:spPr bwMode="auto">
          <a:xfrm>
            <a:off x="333374" y="1720057"/>
            <a:ext cx="8461375" cy="1309687"/>
          </a:xfrm>
          <a:prstGeom prst="rightArrow">
            <a:avLst>
              <a:gd name="adj1" fmla="val 48074"/>
              <a:gd name="adj2" fmla="val 115364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71" y="203682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7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idx="1"/>
          </p:nvPr>
        </p:nvSpPr>
        <p:spPr>
          <a:xfrm>
            <a:off x="1371828" y="2382795"/>
            <a:ext cx="7516799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2400" dirty="0"/>
          </a:p>
        </p:txBody>
      </p:sp>
      <p:pic>
        <p:nvPicPr>
          <p:cNvPr id="4098" name="Bild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78" y="177758"/>
            <a:ext cx="9131257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385" y="6273090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23371" y="328773"/>
            <a:ext cx="391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Pozitivní obraz člověka</a:t>
            </a:r>
            <a:endParaRPr lang="cs-CZ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4935" y="1458930"/>
            <a:ext cx="216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otvrzuje teorii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4935" y="5640512"/>
            <a:ext cx="157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vede 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74103" y="5640512"/>
            <a:ext cx="135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vede 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74103" y="2382795"/>
            <a:ext cx="135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důsledek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3982" y="3687720"/>
            <a:ext cx="3657600" cy="923330"/>
          </a:xfrm>
          <a:prstGeom prst="rect">
            <a:avLst/>
          </a:prstGeom>
          <a:solidFill>
            <a:srgbClr val="FEBBB4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získání/podpora schopností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zodpovědnost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optimizmus (umění ovlivnit)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16503" y="1736332"/>
            <a:ext cx="2126751" cy="923330"/>
          </a:xfrm>
          <a:prstGeom prst="rect">
            <a:avLst/>
          </a:prstGeom>
          <a:solidFill>
            <a:srgbClr val="FEBBB4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- zvědavý</a:t>
            </a:r>
          </a:p>
          <a:p>
            <a:r>
              <a:rPr lang="cs-CZ" dirty="0" smtClean="0"/>
              <a:t>- zajímající se</a:t>
            </a:r>
          </a:p>
          <a:p>
            <a:r>
              <a:rPr lang="cs-CZ" dirty="0" smtClean="0"/>
              <a:t>- sociální bytost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43254" y="3297885"/>
            <a:ext cx="2950164" cy="1477328"/>
          </a:xfrm>
          <a:prstGeom prst="rect">
            <a:avLst/>
          </a:prstGeom>
          <a:solidFill>
            <a:srgbClr val="FEBBB4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- rozhodovat spolu s lidmi, jednat, být činný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participace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nabídnout volný prostor k jednání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719244" y="5098829"/>
            <a:ext cx="1921267" cy="1200329"/>
          </a:xfrm>
          <a:prstGeom prst="rect">
            <a:avLst/>
          </a:prstGeom>
          <a:solidFill>
            <a:srgbClr val="FEBBB4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aktivita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vyrovnání se s...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kooperace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3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739199" cy="1143000"/>
          </a:xfrm>
        </p:spPr>
        <p:txBody>
          <a:bodyPr/>
          <a:lstStyle/>
          <a:p>
            <a:r>
              <a:rPr lang="cs-CZ" sz="2400" b="1" dirty="0" smtClean="0"/>
              <a:t>Dodržení </a:t>
            </a:r>
            <a:r>
              <a:rPr lang="pt-BR" sz="2400" b="1" dirty="0"/>
              <a:t>Konvence</a:t>
            </a:r>
            <a:r>
              <a:rPr lang="pt-BR" sz="2400" dirty="0"/>
              <a:t> </a:t>
            </a:r>
            <a:r>
              <a:rPr lang="pt-BR" sz="2400" b="1" dirty="0"/>
              <a:t>OSN</a:t>
            </a:r>
            <a:r>
              <a:rPr lang="pt-BR" sz="2400" dirty="0"/>
              <a:t> </a:t>
            </a:r>
            <a:r>
              <a:rPr lang="pt-BR" sz="2400" b="1" dirty="0"/>
              <a:t>o právech dítěte</a:t>
            </a:r>
            <a:r>
              <a:rPr lang="cs-CZ" sz="2400" b="1" dirty="0"/>
              <a:t> pro děti z dětských domovů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CH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938946"/>
            <a:ext cx="6739199" cy="47521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i="1" dirty="0" smtClean="0"/>
              <a:t>Právo na přiměřenou sociální, lékařskou, psychologickou a právní podporu</a:t>
            </a:r>
            <a:endParaRPr lang="de-CH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i="1" dirty="0" smtClean="0"/>
              <a:t>Právo na odpovídající umístění  a podporu dítěte</a:t>
            </a:r>
            <a:r>
              <a:rPr lang="de-CH" i="1" dirty="0" smtClean="0"/>
              <a:t> </a:t>
            </a:r>
            <a:r>
              <a:rPr lang="cs-CZ" i="1" dirty="0" smtClean="0"/>
              <a:t>stejně jako osobní opatrování</a:t>
            </a:r>
            <a:r>
              <a:rPr lang="de-CH" i="1" dirty="0" smtClean="0"/>
              <a:t> </a:t>
            </a:r>
            <a:r>
              <a:rPr lang="cs-CZ" i="1" dirty="0" smtClean="0"/>
              <a:t>spolehlivými blízkými</a:t>
            </a:r>
            <a:r>
              <a:rPr lang="de-CH" i="1" dirty="0" smtClean="0"/>
              <a:t> </a:t>
            </a:r>
            <a:r>
              <a:rPr lang="cs-CZ" i="1" dirty="0" smtClean="0"/>
              <a:t>osobami </a:t>
            </a:r>
            <a:r>
              <a:rPr lang="de-CH" i="1" dirty="0" smtClean="0"/>
              <a:t>(</a:t>
            </a:r>
            <a:r>
              <a:rPr lang="cs-CZ" i="1" dirty="0" smtClean="0"/>
              <a:t>doporučené osoby</a:t>
            </a:r>
            <a:r>
              <a:rPr lang="de-CH" i="1" dirty="0" smtClean="0"/>
              <a:t>)</a:t>
            </a:r>
            <a:endParaRPr lang="de-CH" i="1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de-CH" i="1" dirty="0"/>
          </a:p>
          <a:p>
            <a:pPr marL="0" indent="0">
              <a:spcBef>
                <a:spcPts val="0"/>
              </a:spcBef>
              <a:buNone/>
            </a:pPr>
            <a:endParaRPr lang="fr-FR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330" y="5931424"/>
            <a:ext cx="2625368" cy="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5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Feuille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3760</TotalTime>
  <Words>1925</Words>
  <Application>Microsoft Office PowerPoint</Application>
  <PresentationFormat>Předvádění na obrazovce (4:3)</PresentationFormat>
  <Paragraphs>378</Paragraphs>
  <Slides>42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Arial</vt:lpstr>
      <vt:lpstr>Arial Rounded MT Bold</vt:lpstr>
      <vt:lpstr>Calibri</vt:lpstr>
      <vt:lpstr>Century Gothic</vt:lpstr>
      <vt:lpstr>Times New Roman</vt:lpstr>
      <vt:lpstr>Wingdings</vt:lpstr>
      <vt:lpstr>Wingdings 2</vt:lpstr>
      <vt:lpstr>Plaza</vt:lpstr>
      <vt:lpstr>Prezentace aplikace PowerPoint</vt:lpstr>
      <vt:lpstr>Témata, o kterých s vámi chci hovořit</vt:lpstr>
      <vt:lpstr>Potřeby mladistvých</vt:lpstr>
      <vt:lpstr>Sociálně-pedagogický model</vt:lpstr>
      <vt:lpstr>Sociálně-pedagogický základ I</vt:lpstr>
      <vt:lpstr>Sociálně-pedagogický základ II</vt:lpstr>
      <vt:lpstr>Zmocnění</vt:lpstr>
      <vt:lpstr>Prezentace aplikace PowerPoint</vt:lpstr>
      <vt:lpstr>Dodržení Konvence OSN o právech dítěte pro děti z dětských domovů </vt:lpstr>
      <vt:lpstr>Prezentace aplikace PowerPoint</vt:lpstr>
      <vt:lpstr>Prezentace aplikace PowerPoint</vt:lpstr>
      <vt:lpstr>   Co jsou rámcové podmínky pro dobrý doprovod a péči? </vt:lpstr>
      <vt:lpstr>Prezentace aplikace PowerPoint</vt:lpstr>
      <vt:lpstr>3. Doprovod mladistvého</vt:lpstr>
      <vt:lpstr>Prezentace aplikace PowerPoint</vt:lpstr>
      <vt:lpstr>Společné základní postoje spolupracovníků/-ic</vt:lpstr>
      <vt:lpstr>Jak může být v životě dítěte vytvořena normalita?</vt:lpstr>
      <vt:lpstr>Prezentace aplikace PowerPoint</vt:lpstr>
      <vt:lpstr>Prezentace aplikace PowerPoint</vt:lpstr>
      <vt:lpstr>Prezentace aplikace PowerPoint</vt:lpstr>
      <vt:lpstr>Stěžejní hodnoty v péči o mladistvé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pozornost! Rolf Widmer www.rolf-widmer.net  </vt:lpstr>
    </vt:vector>
  </TitlesOfParts>
  <Company>GotchaEvents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De Tassigny</dc:creator>
  <cp:lastModifiedBy>Šašková Věra</cp:lastModifiedBy>
  <cp:revision>321</cp:revision>
  <dcterms:created xsi:type="dcterms:W3CDTF">2015-10-01T11:56:37Z</dcterms:created>
  <dcterms:modified xsi:type="dcterms:W3CDTF">2017-06-02T08:44:15Z</dcterms:modified>
</cp:coreProperties>
</file>