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</p:sldMasterIdLst>
  <p:notesMasterIdLst>
    <p:notesMasterId r:id="rId54"/>
  </p:notesMasterIdLst>
  <p:handoutMasterIdLst>
    <p:handoutMasterId r:id="rId55"/>
  </p:handoutMasterIdLst>
  <p:sldIdLst>
    <p:sldId id="256" r:id="rId4"/>
    <p:sldId id="290" r:id="rId5"/>
    <p:sldId id="259" r:id="rId6"/>
    <p:sldId id="306" r:id="rId7"/>
    <p:sldId id="295" r:id="rId8"/>
    <p:sldId id="317" r:id="rId9"/>
    <p:sldId id="336" r:id="rId10"/>
    <p:sldId id="335" r:id="rId11"/>
    <p:sldId id="292" r:id="rId12"/>
    <p:sldId id="374" r:id="rId13"/>
    <p:sldId id="30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08" r:id="rId31"/>
    <p:sldId id="338" r:id="rId32"/>
    <p:sldId id="339" r:id="rId33"/>
    <p:sldId id="348" r:id="rId34"/>
    <p:sldId id="34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50" r:id="rId43"/>
    <p:sldId id="337" r:id="rId44"/>
    <p:sldId id="351" r:id="rId45"/>
    <p:sldId id="352" r:id="rId46"/>
    <p:sldId id="353" r:id="rId47"/>
    <p:sldId id="354" r:id="rId48"/>
    <p:sldId id="355" r:id="rId49"/>
    <p:sldId id="356" r:id="rId50"/>
    <p:sldId id="293" r:id="rId51"/>
    <p:sldId id="357" r:id="rId52"/>
    <p:sldId id="283" r:id="rId53"/>
  </p:sldIdLst>
  <p:sldSz cx="12192000" cy="6858000"/>
  <p:notesSz cx="9874250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dc\gis\Gisdata\kraj\KOMPAS+Spr&#225;vn&#225;Volba\Trh%20pr&#225;ce\Mzdy\Anal&#253;zaMezd2018\Tabulky\01-Mzdy&#268;S&#218;p&#345;ep-fi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List_aplikace_Microsoft_Excel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ris\Data\Dokumenty\Odbor_&#352;MS\fouskova\Demog.%20v&#253;voj,%20narozen&#237;,%20statistika,%20%20odhady,%20p&#345;ehledy\Statistika\Narozen&#237;%20(obnoveno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dc\gis\Gisdata\kraj\KOMPAS+Spr&#225;vn&#225;Volba\Trh%20pr&#225;ce\Mzdy\Anal&#253;zaMezd2018\Tabulky\16-StrukturaPK11-17-fi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dc\gis\Gisdata\kraj\KOMPAS+Spr&#225;vn&#225;Volba\Trh%20pr&#225;ce\Mzdy\Anal&#253;zaMezd2018\Tabulky\12-PKplatyNS11-17-fin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dc\gis\Gisdata\kraj\KOMPAS+Spr&#225;vn&#225;Volba\Trh%20pr&#225;ce\Mzdy\Anal&#253;zaMezd2018\Tabulky\11-PKmzdyPS11-17-fin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dc\gis\Gisdata\kraj\KOMPAS+Spr&#225;vn&#225;Volba\Trh%20pr&#225;ce\Mzdy\Anal&#253;zaMezd2018\Tabulky\16-StrukturaPK11-17-fin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dc\gis\Gisdata\kraj\KOMPAS+Spr&#225;vn&#225;Volba\Trh%20pr&#225;ce\Mzdy\Anal&#253;zaMezd2018\Tabulky\16-StrukturaPK11-17-fin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dc\texty\Plz_kraj\OSMS_K&#218;PK\MzdyPK2018\PREZENTACE\TabulkyProPrezentaci\Zam&#283;stnan&#237;DleSf&#233;r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1"/>
              <a:t>Průměrná hrubá měsíční mzda podle krajů</a:t>
            </a:r>
          </a:p>
          <a:p>
            <a:pPr>
              <a:defRPr b="1"/>
            </a:pPr>
            <a:r>
              <a:rPr lang="cs-CZ" b="1"/>
              <a:t>v letech 2005-2017 </a:t>
            </a:r>
          </a:p>
        </c:rich>
      </c:tx>
      <c:layout>
        <c:manualLayout>
          <c:xMode val="edge"/>
          <c:yMode val="edge"/>
          <c:x val="0.14808303853322682"/>
          <c:y val="6.422644961605628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7125299554946938"/>
          <c:y val="0.10356229087939524"/>
          <c:w val="0.48237038304994484"/>
          <c:h val="0.78987114451189788"/>
        </c:manualLayout>
      </c:layout>
      <c:lineChart>
        <c:grouping val="standard"/>
        <c:varyColors val="0"/>
        <c:ser>
          <c:idx val="0"/>
          <c:order val="0"/>
          <c:tx>
            <c:strRef>
              <c:f>'PrůměrPodniky-kraje'!$A$3</c:f>
              <c:strCache>
                <c:ptCount val="1"/>
                <c:pt idx="0">
                  <c:v>Hl. m. Praha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'PrůměrPodniky-kraje'!$B$3:$N$3</c:f>
              <c:numCache>
                <c:formatCode>#,##0_ ;\-#,##0\ </c:formatCode>
                <c:ptCount val="13"/>
                <c:pt idx="0">
                  <c:v>24364</c:v>
                </c:pt>
                <c:pt idx="1">
                  <c:v>26064</c:v>
                </c:pt>
                <c:pt idx="2">
                  <c:v>27722</c:v>
                </c:pt>
                <c:pt idx="3">
                  <c:v>30234</c:v>
                </c:pt>
                <c:pt idx="4">
                  <c:v>31265</c:v>
                </c:pt>
                <c:pt idx="5">
                  <c:v>31210</c:v>
                </c:pt>
                <c:pt idx="6">
                  <c:v>32821</c:v>
                </c:pt>
                <c:pt idx="7">
                  <c:v>33292</c:v>
                </c:pt>
                <c:pt idx="8">
                  <c:v>32706</c:v>
                </c:pt>
                <c:pt idx="9">
                  <c:v>33461</c:v>
                </c:pt>
                <c:pt idx="10">
                  <c:v>34508</c:v>
                </c:pt>
                <c:pt idx="11">
                  <c:v>35274</c:v>
                </c:pt>
                <c:pt idx="12">
                  <c:v>37288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A9-466B-A585-971D4CA77FDA}"/>
            </c:ext>
          </c:extLst>
        </c:ser>
        <c:ser>
          <c:idx val="1"/>
          <c:order val="1"/>
          <c:tx>
            <c:strRef>
              <c:f>'PrůměrPodniky-kraje'!$A$4</c:f>
              <c:strCache>
                <c:ptCount val="1"/>
                <c:pt idx="0">
                  <c:v>Středočeský kraj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'PrůměrPodniky-kraje'!$B$4:$N$4</c:f>
              <c:numCache>
                <c:formatCode>#,##0_ ;\-#,##0\ </c:formatCode>
                <c:ptCount val="13"/>
                <c:pt idx="0">
                  <c:v>17930</c:v>
                </c:pt>
                <c:pt idx="1">
                  <c:v>19123</c:v>
                </c:pt>
                <c:pt idx="2">
                  <c:v>20662</c:v>
                </c:pt>
                <c:pt idx="3">
                  <c:v>22032</c:v>
                </c:pt>
                <c:pt idx="4">
                  <c:v>22686</c:v>
                </c:pt>
                <c:pt idx="5">
                  <c:v>23267</c:v>
                </c:pt>
                <c:pt idx="6">
                  <c:v>24202</c:v>
                </c:pt>
                <c:pt idx="7">
                  <c:v>24764</c:v>
                </c:pt>
                <c:pt idx="8">
                  <c:v>25005</c:v>
                </c:pt>
                <c:pt idx="9">
                  <c:v>25756</c:v>
                </c:pt>
                <c:pt idx="10">
                  <c:v>26575</c:v>
                </c:pt>
                <c:pt idx="11">
                  <c:v>27765</c:v>
                </c:pt>
                <c:pt idx="12">
                  <c:v>29917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A9-466B-A585-971D4CA77FDA}"/>
            </c:ext>
          </c:extLst>
        </c:ser>
        <c:ser>
          <c:idx val="2"/>
          <c:order val="2"/>
          <c:tx>
            <c:strRef>
              <c:f>'PrůměrPodniky-kraje'!$A$5</c:f>
              <c:strCache>
                <c:ptCount val="1"/>
                <c:pt idx="0">
                  <c:v>Jihočeský kraj 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'PrůměrPodniky-kraje'!$B$5:$N$5</c:f>
              <c:numCache>
                <c:formatCode>#,##0_ ;\-#,##0\ </c:formatCode>
                <c:ptCount val="13"/>
                <c:pt idx="0">
                  <c:v>16851</c:v>
                </c:pt>
                <c:pt idx="1">
                  <c:v>17818</c:v>
                </c:pt>
                <c:pt idx="2">
                  <c:v>18952</c:v>
                </c:pt>
                <c:pt idx="3">
                  <c:v>20266</c:v>
                </c:pt>
                <c:pt idx="4">
                  <c:v>20905</c:v>
                </c:pt>
                <c:pt idx="5">
                  <c:v>21467</c:v>
                </c:pt>
                <c:pt idx="6">
                  <c:v>21758</c:v>
                </c:pt>
                <c:pt idx="7">
                  <c:v>22302</c:v>
                </c:pt>
                <c:pt idx="8">
                  <c:v>22328</c:v>
                </c:pt>
                <c:pt idx="9">
                  <c:v>23034</c:v>
                </c:pt>
                <c:pt idx="10">
                  <c:v>23844</c:v>
                </c:pt>
                <c:pt idx="11">
                  <c:v>24780</c:v>
                </c:pt>
                <c:pt idx="12">
                  <c:v>26514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A9-466B-A585-971D4CA77FDA}"/>
            </c:ext>
          </c:extLst>
        </c:ser>
        <c:ser>
          <c:idx val="3"/>
          <c:order val="3"/>
          <c:tx>
            <c:strRef>
              <c:f>'PrůměrPodniky-kraje'!$A$6</c:f>
              <c:strCache>
                <c:ptCount val="1"/>
                <c:pt idx="0">
                  <c:v>Plzeňský kraj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'PrůměrPodniky-kraje'!$B$6:$N$6</c:f>
              <c:numCache>
                <c:formatCode>#,##0_ ;\-#,##0\ </c:formatCode>
                <c:ptCount val="13"/>
                <c:pt idx="0">
                  <c:v>17404</c:v>
                </c:pt>
                <c:pt idx="1">
                  <c:v>18686</c:v>
                </c:pt>
                <c:pt idx="2">
                  <c:v>19845</c:v>
                </c:pt>
                <c:pt idx="3">
                  <c:v>21613</c:v>
                </c:pt>
                <c:pt idx="4">
                  <c:v>22628</c:v>
                </c:pt>
                <c:pt idx="5">
                  <c:v>23173</c:v>
                </c:pt>
                <c:pt idx="6">
                  <c:v>23196</c:v>
                </c:pt>
                <c:pt idx="7">
                  <c:v>23753</c:v>
                </c:pt>
                <c:pt idx="8">
                  <c:v>23832</c:v>
                </c:pt>
                <c:pt idx="9">
                  <c:v>24603</c:v>
                </c:pt>
                <c:pt idx="10">
                  <c:v>25447</c:v>
                </c:pt>
                <c:pt idx="11">
                  <c:v>26526</c:v>
                </c:pt>
                <c:pt idx="12">
                  <c:v>28676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A9-466B-A585-971D4CA77FDA}"/>
            </c:ext>
          </c:extLst>
        </c:ser>
        <c:ser>
          <c:idx val="4"/>
          <c:order val="4"/>
          <c:tx>
            <c:strRef>
              <c:f>'PrůměrPodniky-kraje'!$A$7</c:f>
              <c:strCache>
                <c:ptCount val="1"/>
                <c:pt idx="0">
                  <c:v>Karlovarský kraj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'PrůměrPodniky-kraje'!$B$7:$N$7</c:f>
              <c:numCache>
                <c:formatCode>#,##0_ ;\-#,##0\ </c:formatCode>
                <c:ptCount val="13"/>
                <c:pt idx="0">
                  <c:v>16113</c:v>
                </c:pt>
                <c:pt idx="1">
                  <c:v>17055</c:v>
                </c:pt>
                <c:pt idx="2">
                  <c:v>18127</c:v>
                </c:pt>
                <c:pt idx="3">
                  <c:v>19202</c:v>
                </c:pt>
                <c:pt idx="4">
                  <c:v>20084</c:v>
                </c:pt>
                <c:pt idx="5">
                  <c:v>20564</c:v>
                </c:pt>
                <c:pt idx="6">
                  <c:v>20761</c:v>
                </c:pt>
                <c:pt idx="7">
                  <c:v>21304</c:v>
                </c:pt>
                <c:pt idx="8">
                  <c:v>21371</c:v>
                </c:pt>
                <c:pt idx="9">
                  <c:v>21786</c:v>
                </c:pt>
                <c:pt idx="10">
                  <c:v>22576</c:v>
                </c:pt>
                <c:pt idx="11">
                  <c:v>23572</c:v>
                </c:pt>
                <c:pt idx="12">
                  <c:v>25583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A9-466B-A585-971D4CA77FDA}"/>
            </c:ext>
          </c:extLst>
        </c:ser>
        <c:ser>
          <c:idx val="5"/>
          <c:order val="5"/>
          <c:tx>
            <c:strRef>
              <c:f>'PrůměrPodniky-kraje'!$A$8</c:f>
              <c:strCache>
                <c:ptCount val="1"/>
                <c:pt idx="0">
                  <c:v>Ústecký kraj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'PrůměrPodniky-kraje'!$B$8:$N$8</c:f>
              <c:numCache>
                <c:formatCode>#,##0_ ;\-#,##0\ </c:formatCode>
                <c:ptCount val="13"/>
                <c:pt idx="0">
                  <c:v>17039</c:v>
                </c:pt>
                <c:pt idx="1">
                  <c:v>18043</c:v>
                </c:pt>
                <c:pt idx="2">
                  <c:v>19299</c:v>
                </c:pt>
                <c:pt idx="3">
                  <c:v>20505</c:v>
                </c:pt>
                <c:pt idx="4">
                  <c:v>21321</c:v>
                </c:pt>
                <c:pt idx="5">
                  <c:v>21809</c:v>
                </c:pt>
                <c:pt idx="6">
                  <c:v>21957</c:v>
                </c:pt>
                <c:pt idx="7">
                  <c:v>22406</c:v>
                </c:pt>
                <c:pt idx="8">
                  <c:v>22664</c:v>
                </c:pt>
                <c:pt idx="9">
                  <c:v>23256</c:v>
                </c:pt>
                <c:pt idx="10">
                  <c:v>24042</c:v>
                </c:pt>
                <c:pt idx="11">
                  <c:v>25182</c:v>
                </c:pt>
                <c:pt idx="12">
                  <c:v>27085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A9-466B-A585-971D4CA77FDA}"/>
            </c:ext>
          </c:extLst>
        </c:ser>
        <c:ser>
          <c:idx val="6"/>
          <c:order val="6"/>
          <c:tx>
            <c:strRef>
              <c:f>'PrůměrPodniky-kraje'!$A$9</c:f>
              <c:strCache>
                <c:ptCount val="1"/>
                <c:pt idx="0">
                  <c:v>Liberecký kraj</c:v>
                </c:pt>
              </c:strCache>
            </c:strRef>
          </c:tx>
          <c:spPr>
            <a:ln w="19050" cap="rnd">
              <a:solidFill>
                <a:srgbClr val="CC66FF"/>
              </a:solidFill>
              <a:round/>
            </a:ln>
            <a:effectLst/>
          </c:spPr>
          <c:marker>
            <c:symbol val="none"/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'PrůměrPodniky-kraje'!$B$9:$N$9</c:f>
              <c:numCache>
                <c:formatCode>#,##0_ ;\-#,##0\ </c:formatCode>
                <c:ptCount val="13"/>
                <c:pt idx="0">
                  <c:v>16691</c:v>
                </c:pt>
                <c:pt idx="1">
                  <c:v>17747</c:v>
                </c:pt>
                <c:pt idx="2">
                  <c:v>19025</c:v>
                </c:pt>
                <c:pt idx="3">
                  <c:v>20373</c:v>
                </c:pt>
                <c:pt idx="4">
                  <c:v>20953</c:v>
                </c:pt>
                <c:pt idx="5">
                  <c:v>21747</c:v>
                </c:pt>
                <c:pt idx="6">
                  <c:v>22220</c:v>
                </c:pt>
                <c:pt idx="7">
                  <c:v>22767</c:v>
                </c:pt>
                <c:pt idx="8">
                  <c:v>23183</c:v>
                </c:pt>
                <c:pt idx="9">
                  <c:v>23857</c:v>
                </c:pt>
                <c:pt idx="10">
                  <c:v>24641</c:v>
                </c:pt>
                <c:pt idx="11">
                  <c:v>25534</c:v>
                </c:pt>
                <c:pt idx="12">
                  <c:v>27393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BA9-466B-A585-971D4CA77FDA}"/>
            </c:ext>
          </c:extLst>
        </c:ser>
        <c:ser>
          <c:idx val="7"/>
          <c:order val="7"/>
          <c:tx>
            <c:strRef>
              <c:f>'PrůměrPodniky-kraje'!$A$10</c:f>
              <c:strCache>
                <c:ptCount val="1"/>
                <c:pt idx="0">
                  <c:v>Královehradecký kraj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'PrůměrPodniky-kraje'!$B$10:$N$10</c:f>
              <c:numCache>
                <c:formatCode>#,##0_ ;\-#,##0\ </c:formatCode>
                <c:ptCount val="13"/>
                <c:pt idx="0">
                  <c:v>16799</c:v>
                </c:pt>
                <c:pt idx="1">
                  <c:v>17862</c:v>
                </c:pt>
                <c:pt idx="2">
                  <c:v>18938</c:v>
                </c:pt>
                <c:pt idx="3">
                  <c:v>20308</c:v>
                </c:pt>
                <c:pt idx="4">
                  <c:v>21357</c:v>
                </c:pt>
                <c:pt idx="5">
                  <c:v>21800</c:v>
                </c:pt>
                <c:pt idx="6">
                  <c:v>21965</c:v>
                </c:pt>
                <c:pt idx="7">
                  <c:v>22631</c:v>
                </c:pt>
                <c:pt idx="8">
                  <c:v>22520</c:v>
                </c:pt>
                <c:pt idx="9">
                  <c:v>23340</c:v>
                </c:pt>
                <c:pt idx="10">
                  <c:v>24090</c:v>
                </c:pt>
                <c:pt idx="11">
                  <c:v>25170</c:v>
                </c:pt>
                <c:pt idx="12">
                  <c:v>27087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BA9-466B-A585-971D4CA77FDA}"/>
            </c:ext>
          </c:extLst>
        </c:ser>
        <c:ser>
          <c:idx val="8"/>
          <c:order val="8"/>
          <c:tx>
            <c:strRef>
              <c:f>'PrůměrPodniky-kraje'!$A$11</c:f>
              <c:strCache>
                <c:ptCount val="1"/>
                <c:pt idx="0">
                  <c:v>Pardubický kraj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'PrůměrPodniky-kraje'!$B$11:$N$11</c:f>
              <c:numCache>
                <c:formatCode>#,##0_ ;\-#,##0\ </c:formatCode>
                <c:ptCount val="13"/>
                <c:pt idx="0">
                  <c:v>16425</c:v>
                </c:pt>
                <c:pt idx="1">
                  <c:v>17491</c:v>
                </c:pt>
                <c:pt idx="2">
                  <c:v>18734</c:v>
                </c:pt>
                <c:pt idx="3">
                  <c:v>19959</c:v>
                </c:pt>
                <c:pt idx="4">
                  <c:v>20514</c:v>
                </c:pt>
                <c:pt idx="5">
                  <c:v>21094</c:v>
                </c:pt>
                <c:pt idx="6">
                  <c:v>21387</c:v>
                </c:pt>
                <c:pt idx="7">
                  <c:v>21963</c:v>
                </c:pt>
                <c:pt idx="8">
                  <c:v>22077</c:v>
                </c:pt>
                <c:pt idx="9">
                  <c:v>22953</c:v>
                </c:pt>
                <c:pt idx="10">
                  <c:v>23755</c:v>
                </c:pt>
                <c:pt idx="11">
                  <c:v>24686</c:v>
                </c:pt>
                <c:pt idx="12">
                  <c:v>26584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BA9-466B-A585-971D4CA77FDA}"/>
            </c:ext>
          </c:extLst>
        </c:ser>
        <c:ser>
          <c:idx val="9"/>
          <c:order val="9"/>
          <c:tx>
            <c:strRef>
              <c:f>'PrůměrPodniky-kraje'!$A$12</c:f>
              <c:strCache>
                <c:ptCount val="1"/>
                <c:pt idx="0">
                  <c:v>Kraj Vysočina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'PrůměrPodniky-kraje'!$B$12:$N$12</c:f>
              <c:numCache>
                <c:formatCode>#,##0_ ;\-#,##0\ </c:formatCode>
                <c:ptCount val="13"/>
                <c:pt idx="0">
                  <c:v>16342</c:v>
                </c:pt>
                <c:pt idx="1">
                  <c:v>17599</c:v>
                </c:pt>
                <c:pt idx="2">
                  <c:v>18871</c:v>
                </c:pt>
                <c:pt idx="3">
                  <c:v>20264</c:v>
                </c:pt>
                <c:pt idx="4">
                  <c:v>20641</c:v>
                </c:pt>
                <c:pt idx="5">
                  <c:v>21291</c:v>
                </c:pt>
                <c:pt idx="6">
                  <c:v>21712</c:v>
                </c:pt>
                <c:pt idx="7">
                  <c:v>22254</c:v>
                </c:pt>
                <c:pt idx="8">
                  <c:v>22482</c:v>
                </c:pt>
                <c:pt idx="9">
                  <c:v>23278</c:v>
                </c:pt>
                <c:pt idx="10">
                  <c:v>24118</c:v>
                </c:pt>
                <c:pt idx="11">
                  <c:v>25125</c:v>
                </c:pt>
                <c:pt idx="12">
                  <c:v>26944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BA9-466B-A585-971D4CA77FDA}"/>
            </c:ext>
          </c:extLst>
        </c:ser>
        <c:ser>
          <c:idx val="10"/>
          <c:order val="10"/>
          <c:tx>
            <c:strRef>
              <c:f>'PrůměrPodniky-kraje'!$A$13</c:f>
              <c:strCache>
                <c:ptCount val="1"/>
                <c:pt idx="0">
                  <c:v>Jihomoravský kraj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'PrůměrPodniky-kraje'!$B$13:$N$13</c:f>
              <c:numCache>
                <c:formatCode>#,##0_ ;\-#,##0\ </c:formatCode>
                <c:ptCount val="13"/>
                <c:pt idx="0">
                  <c:v>17403</c:v>
                </c:pt>
                <c:pt idx="1">
                  <c:v>18427</c:v>
                </c:pt>
                <c:pt idx="2">
                  <c:v>19983</c:v>
                </c:pt>
                <c:pt idx="3">
                  <c:v>21641</c:v>
                </c:pt>
                <c:pt idx="4">
                  <c:v>22409</c:v>
                </c:pt>
                <c:pt idx="5">
                  <c:v>22956</c:v>
                </c:pt>
                <c:pt idx="6">
                  <c:v>23306</c:v>
                </c:pt>
                <c:pt idx="7">
                  <c:v>23953</c:v>
                </c:pt>
                <c:pt idx="8">
                  <c:v>24211</c:v>
                </c:pt>
                <c:pt idx="9">
                  <c:v>24770</c:v>
                </c:pt>
                <c:pt idx="10">
                  <c:v>25625</c:v>
                </c:pt>
                <c:pt idx="11">
                  <c:v>26753</c:v>
                </c:pt>
                <c:pt idx="12">
                  <c:v>28549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BA9-466B-A585-971D4CA77FDA}"/>
            </c:ext>
          </c:extLst>
        </c:ser>
        <c:ser>
          <c:idx val="11"/>
          <c:order val="11"/>
          <c:tx>
            <c:strRef>
              <c:f>'PrůměrPodniky-kraje'!$A$14</c:f>
              <c:strCache>
                <c:ptCount val="1"/>
                <c:pt idx="0">
                  <c:v>Olomoucký kraj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'PrůměrPodniky-kraje'!$B$14:$N$14</c:f>
              <c:numCache>
                <c:formatCode>#,##0_ ;\-#,##0\ </c:formatCode>
                <c:ptCount val="13"/>
                <c:pt idx="0">
                  <c:v>16315</c:v>
                </c:pt>
                <c:pt idx="1">
                  <c:v>17419</c:v>
                </c:pt>
                <c:pt idx="2">
                  <c:v>18702</c:v>
                </c:pt>
                <c:pt idx="3">
                  <c:v>19825</c:v>
                </c:pt>
                <c:pt idx="4">
                  <c:v>20335</c:v>
                </c:pt>
                <c:pt idx="5">
                  <c:v>21094</c:v>
                </c:pt>
                <c:pt idx="6">
                  <c:v>21661</c:v>
                </c:pt>
                <c:pt idx="7">
                  <c:v>22215</c:v>
                </c:pt>
                <c:pt idx="8">
                  <c:v>22188</c:v>
                </c:pt>
                <c:pt idx="9">
                  <c:v>22958</c:v>
                </c:pt>
                <c:pt idx="10">
                  <c:v>23655</c:v>
                </c:pt>
                <c:pt idx="11">
                  <c:v>24612</c:v>
                </c:pt>
                <c:pt idx="12">
                  <c:v>26372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BA9-466B-A585-971D4CA77FDA}"/>
            </c:ext>
          </c:extLst>
        </c:ser>
        <c:ser>
          <c:idx val="12"/>
          <c:order val="12"/>
          <c:tx>
            <c:strRef>
              <c:f>'PrůměrPodniky-kraje'!$A$15</c:f>
              <c:strCache>
                <c:ptCount val="1"/>
                <c:pt idx="0">
                  <c:v>Zlínský kraj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'PrůměrPodniky-kraje'!$B$15:$N$15</c:f>
              <c:numCache>
                <c:formatCode>#,##0_ ;\-#,##0\ </c:formatCode>
                <c:ptCount val="13"/>
                <c:pt idx="0">
                  <c:v>16251</c:v>
                </c:pt>
                <c:pt idx="1">
                  <c:v>17279</c:v>
                </c:pt>
                <c:pt idx="2">
                  <c:v>18532</c:v>
                </c:pt>
                <c:pt idx="3">
                  <c:v>19812</c:v>
                </c:pt>
                <c:pt idx="4">
                  <c:v>20020</c:v>
                </c:pt>
                <c:pt idx="5">
                  <c:v>20907</c:v>
                </c:pt>
                <c:pt idx="6">
                  <c:v>21409</c:v>
                </c:pt>
                <c:pt idx="7">
                  <c:v>22031</c:v>
                </c:pt>
                <c:pt idx="8">
                  <c:v>21784</c:v>
                </c:pt>
                <c:pt idx="9">
                  <c:v>22642</c:v>
                </c:pt>
                <c:pt idx="10">
                  <c:v>23341</c:v>
                </c:pt>
                <c:pt idx="11">
                  <c:v>24275</c:v>
                </c:pt>
                <c:pt idx="12">
                  <c:v>26063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BA9-466B-A585-971D4CA77FDA}"/>
            </c:ext>
          </c:extLst>
        </c:ser>
        <c:ser>
          <c:idx val="13"/>
          <c:order val="13"/>
          <c:tx>
            <c:strRef>
              <c:f>'PrůměrPodniky-kraje'!$A$16</c:f>
              <c:strCache>
                <c:ptCount val="1"/>
                <c:pt idx="0">
                  <c:v>Moravskoslezký kraj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'PrůměrPodniky-kraje'!$B$16:$N$16</c:f>
              <c:numCache>
                <c:formatCode>#,##0_ ;\-#,##0\ </c:formatCode>
                <c:ptCount val="13"/>
                <c:pt idx="0">
                  <c:v>17481</c:v>
                </c:pt>
                <c:pt idx="1">
                  <c:v>18502</c:v>
                </c:pt>
                <c:pt idx="2">
                  <c:v>19826</c:v>
                </c:pt>
                <c:pt idx="3">
                  <c:v>21166</c:v>
                </c:pt>
                <c:pt idx="4">
                  <c:v>21756</c:v>
                </c:pt>
                <c:pt idx="5">
                  <c:v>22349</c:v>
                </c:pt>
                <c:pt idx="6">
                  <c:v>22593</c:v>
                </c:pt>
                <c:pt idx="7">
                  <c:v>23247</c:v>
                </c:pt>
                <c:pt idx="8">
                  <c:v>23036</c:v>
                </c:pt>
                <c:pt idx="9">
                  <c:v>23756</c:v>
                </c:pt>
                <c:pt idx="10">
                  <c:v>24445</c:v>
                </c:pt>
                <c:pt idx="11">
                  <c:v>25085</c:v>
                </c:pt>
                <c:pt idx="12">
                  <c:v>26735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BA9-466B-A585-971D4CA77FDA}"/>
            </c:ext>
          </c:extLst>
        </c:ser>
        <c:ser>
          <c:idx val="14"/>
          <c:order val="14"/>
          <c:tx>
            <c:strRef>
              <c:f>'PrůměrPodniky-kraje'!$A$17</c:f>
              <c:strCache>
                <c:ptCount val="1"/>
                <c:pt idx="0">
                  <c:v>ČR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'PrůměrPodniky-kraje'!$B$2:$N$2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'PrůměrPodniky-kraje'!$B$17:$N$17</c:f>
              <c:numCache>
                <c:formatCode>#,##0_ ;\-#,##0\ </c:formatCode>
                <c:ptCount val="13"/>
                <c:pt idx="0">
                  <c:v>18344</c:v>
                </c:pt>
                <c:pt idx="1">
                  <c:v>19546</c:v>
                </c:pt>
                <c:pt idx="2">
                  <c:v>20957</c:v>
                </c:pt>
                <c:pt idx="3">
                  <c:v>22592</c:v>
                </c:pt>
                <c:pt idx="4">
                  <c:v>23344</c:v>
                </c:pt>
                <c:pt idx="5">
                  <c:v>23864</c:v>
                </c:pt>
                <c:pt idx="6">
                  <c:v>24455</c:v>
                </c:pt>
                <c:pt idx="7">
                  <c:v>25067</c:v>
                </c:pt>
                <c:pt idx="8">
                  <c:v>25035</c:v>
                </c:pt>
                <c:pt idx="9">
                  <c:v>25768</c:v>
                </c:pt>
                <c:pt idx="10">
                  <c:v>26591</c:v>
                </c:pt>
                <c:pt idx="11">
                  <c:v>27575</c:v>
                </c:pt>
                <c:pt idx="12">
                  <c:v>29504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BA9-466B-A585-971D4CA77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2958456"/>
        <c:axId val="532959112"/>
      </c:lineChart>
      <c:catAx>
        <c:axId val="532958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3295911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32959112"/>
        <c:scaling>
          <c:orientation val="minMax"/>
          <c:max val="31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Kč</a:t>
                </a:r>
                <a:r>
                  <a:rPr lang="cs-CZ"/>
                  <a:t> / přepočtení zaměstnanci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9923934245690833E-3"/>
              <c:y val="0.317724924710216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_ ;\-#,##0\ 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32958456"/>
        <c:crosses val="autoZero"/>
        <c:crossBetween val="midCat"/>
        <c:min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163338278367378"/>
          <c:y val="0.10012828006187291"/>
          <c:w val="0.33836661721632616"/>
          <c:h val="0.79532403281289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2E7-4174-BB49-66F3DD4390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2E7-4174-BB49-66F3DD4390A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2E7-4174-BB49-66F3DD4390A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2E7-4174-BB49-66F3DD4390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'OŘ 2018'!$C$52:$D$52</c:f>
              <c:numCache>
                <c:formatCode>General</c:formatCode>
                <c:ptCount val="2"/>
                <c:pt idx="0">
                  <c:v>120</c:v>
                </c:pt>
                <c:pt idx="1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E7-4174-BB49-66F3DD4390A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Vývoj!$C$4:$T$4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Vývoj!$C$4:$T$4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0E-4D6E-B602-B0C4429FFD87}"/>
            </c:ext>
          </c:extLst>
        </c:ser>
        <c:ser>
          <c:idx val="1"/>
          <c:order val="1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Vývoj!$C$4:$T$4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Vývoj!$C$5:$T$5</c:f>
              <c:numCache>
                <c:formatCode>#,##0</c:formatCode>
                <c:ptCount val="18"/>
                <c:pt idx="0">
                  <c:v>4887</c:v>
                </c:pt>
                <c:pt idx="1">
                  <c:v>4774</c:v>
                </c:pt>
                <c:pt idx="2">
                  <c:v>4886</c:v>
                </c:pt>
                <c:pt idx="3">
                  <c:v>4934</c:v>
                </c:pt>
                <c:pt idx="4">
                  <c:v>5046</c:v>
                </c:pt>
                <c:pt idx="5">
                  <c:v>5445</c:v>
                </c:pt>
                <c:pt idx="6">
                  <c:v>5803</c:v>
                </c:pt>
                <c:pt idx="7">
                  <c:v>6100</c:v>
                </c:pt>
                <c:pt idx="8">
                  <c:v>6385</c:v>
                </c:pt>
                <c:pt idx="9">
                  <c:v>6412</c:v>
                </c:pt>
                <c:pt idx="10">
                  <c:v>6242</c:v>
                </c:pt>
                <c:pt idx="11">
                  <c:v>5566</c:v>
                </c:pt>
                <c:pt idx="12">
                  <c:v>5768</c:v>
                </c:pt>
                <c:pt idx="13">
                  <c:v>5510</c:v>
                </c:pt>
                <c:pt idx="14">
                  <c:v>5674</c:v>
                </c:pt>
                <c:pt idx="15">
                  <c:v>5861</c:v>
                </c:pt>
                <c:pt idx="16">
                  <c:v>5940</c:v>
                </c:pt>
                <c:pt idx="17">
                  <c:v>6066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0E-4D6E-B602-B0C4429FFD8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7819504"/>
        <c:axId val="607826168"/>
      </c:lineChart>
      <c:catAx>
        <c:axId val="607819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7826168"/>
        <c:crosses val="autoZero"/>
        <c:auto val="1"/>
        <c:lblAlgn val="ctr"/>
        <c:lblOffset val="100"/>
        <c:noMultiLvlLbl val="0"/>
      </c:catAx>
      <c:valAx>
        <c:axId val="607826168"/>
        <c:scaling>
          <c:orientation val="minMax"/>
          <c:min val="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781950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600" b="1"/>
              <a:t>Vývoj mezd a platů v Plzeňském kraji (2011-2017)</a:t>
            </a:r>
          </a:p>
        </c:rich>
      </c:tx>
      <c:layout>
        <c:manualLayout>
          <c:xMode val="edge"/>
          <c:yMode val="edge"/>
          <c:x val="0.14726074566893768"/>
          <c:y val="3.31964960165845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7754441020959336"/>
          <c:y val="0.12779179315523656"/>
          <c:w val="0.55388166153143903"/>
          <c:h val="0.7394048427477552"/>
        </c:manualLayout>
      </c:layout>
      <c:lineChart>
        <c:grouping val="standard"/>
        <c:varyColors val="0"/>
        <c:ser>
          <c:idx val="3"/>
          <c:order val="0"/>
          <c:tx>
            <c:v>Průměrné platy celkem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'Mzdy+PlatyPKsouhrn'!$B$2:$H$2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'Mzdy+PlatyPKsouhrn'!$B$9:$H$9</c:f>
              <c:numCache>
                <c:formatCode>#,##0</c:formatCode>
                <c:ptCount val="7"/>
                <c:pt idx="0">
                  <c:v>25943.782500000001</c:v>
                </c:pt>
                <c:pt idx="1">
                  <c:v>26400.614699999998</c:v>
                </c:pt>
                <c:pt idx="2">
                  <c:v>26508.1113</c:v>
                </c:pt>
                <c:pt idx="3">
                  <c:v>27389.4172</c:v>
                </c:pt>
                <c:pt idx="4">
                  <c:v>28564.9444</c:v>
                </c:pt>
                <c:pt idx="5">
                  <c:v>29898.595600000001</c:v>
                </c:pt>
                <c:pt idx="6">
                  <c:v>32163.504000000001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6C-444F-AF1C-D6A050696A11}"/>
            </c:ext>
          </c:extLst>
        </c:ser>
        <c:ser>
          <c:idx val="0"/>
          <c:order val="1"/>
          <c:tx>
            <c:v>Průměrné mzdy celkem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'Mzdy+PlatyPKsouhrn'!$B$2:$H$2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'Mzdy+PlatyPKsouhrn'!$B$3:$H$3</c:f>
              <c:numCache>
                <c:formatCode>#,##0</c:formatCode>
                <c:ptCount val="7"/>
                <c:pt idx="0">
                  <c:v>23690.512699999999</c:v>
                </c:pt>
                <c:pt idx="1">
                  <c:v>24523.6423</c:v>
                </c:pt>
                <c:pt idx="2">
                  <c:v>24867.169600000001</c:v>
                </c:pt>
                <c:pt idx="3">
                  <c:v>25740.660599999999</c:v>
                </c:pt>
                <c:pt idx="4">
                  <c:v>26765.773300000001</c:v>
                </c:pt>
                <c:pt idx="5">
                  <c:v>27834.647499999999</c:v>
                </c:pt>
                <c:pt idx="6">
                  <c:v>30405.2608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6C-444F-AF1C-D6A050696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763728"/>
        <c:axId val="516762416"/>
      </c:lineChart>
      <c:catAx>
        <c:axId val="51676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16762416"/>
        <c:crosses val="autoZero"/>
        <c:auto val="1"/>
        <c:lblAlgn val="ctr"/>
        <c:lblOffset val="100"/>
        <c:noMultiLvlLbl val="0"/>
      </c:catAx>
      <c:valAx>
        <c:axId val="516762416"/>
        <c:scaling>
          <c:orientation val="minMax"/>
          <c:min val="2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Kč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1676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80799954353532"/>
          <c:y val="0.3318605756491822"/>
          <c:w val="0.24815200693065148"/>
          <c:h val="0.3054796918288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400" b="1" dirty="0"/>
              <a:t>Vývoj průměru hrubého platu v Plzeňském kraji podle hlavních tříd zaměstnání</a:t>
            </a:r>
          </a:p>
        </c:rich>
      </c:tx>
      <c:layout>
        <c:manualLayout>
          <c:xMode val="edge"/>
          <c:yMode val="edge"/>
          <c:x val="0.12872479755677815"/>
          <c:y val="3.56230907888038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5523353650676447"/>
          <c:y val="0.12716381463007825"/>
          <c:w val="0.3672068657587147"/>
          <c:h val="0.74631004319010363"/>
        </c:manualLayout>
      </c:layout>
      <c:lineChart>
        <c:grouping val="standard"/>
        <c:varyColors val="0"/>
        <c:ser>
          <c:idx val="0"/>
          <c:order val="0"/>
          <c:tx>
            <c:strRef>
              <c:f>'PlatyCZ-ISCO1'!$B$5</c:f>
              <c:strCache>
                <c:ptCount val="1"/>
                <c:pt idx="0">
                  <c:v>Řídící pracovníci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'PlatyCZ-ISCO1'!$C$3:$I$3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'PlatyCZ-ISCO1'!$C$5:$I$5</c:f>
              <c:numCache>
                <c:formatCode>#,##0</c:formatCode>
                <c:ptCount val="7"/>
                <c:pt idx="0">
                  <c:v>41076.258500000004</c:v>
                </c:pt>
                <c:pt idx="1">
                  <c:v>41479.368900000001</c:v>
                </c:pt>
                <c:pt idx="2">
                  <c:v>42165.276700000002</c:v>
                </c:pt>
                <c:pt idx="3">
                  <c:v>42870.606399999997</c:v>
                </c:pt>
                <c:pt idx="4">
                  <c:v>45037.107400000001</c:v>
                </c:pt>
                <c:pt idx="5">
                  <c:v>47494.835500000001</c:v>
                </c:pt>
                <c:pt idx="6">
                  <c:v>50662.248099999997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17-429B-8484-B6E7DCB65474}"/>
            </c:ext>
          </c:extLst>
        </c:ser>
        <c:ser>
          <c:idx val="1"/>
          <c:order val="1"/>
          <c:tx>
            <c:strRef>
              <c:f>'PlatyCZ-ISCO1'!$B$6</c:f>
              <c:strCache>
                <c:ptCount val="1"/>
                <c:pt idx="0">
                  <c:v>Specialisté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'PlatyCZ-ISCO1'!$C$3:$I$3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'PlatyCZ-ISCO1'!$C$6:$I$6</c:f>
              <c:numCache>
                <c:formatCode>#,##0</c:formatCode>
                <c:ptCount val="7"/>
                <c:pt idx="0">
                  <c:v>29056.754400000002</c:v>
                </c:pt>
                <c:pt idx="1">
                  <c:v>30414.312900000001</c:v>
                </c:pt>
                <c:pt idx="2">
                  <c:v>30411.7929</c:v>
                </c:pt>
                <c:pt idx="3">
                  <c:v>31300.958600000002</c:v>
                </c:pt>
                <c:pt idx="4">
                  <c:v>32489.9791</c:v>
                </c:pt>
                <c:pt idx="5">
                  <c:v>33731.7647</c:v>
                </c:pt>
                <c:pt idx="6">
                  <c:v>36119.497499999998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17-429B-8484-B6E7DCB65474}"/>
            </c:ext>
          </c:extLst>
        </c:ser>
        <c:ser>
          <c:idx val="2"/>
          <c:order val="2"/>
          <c:tx>
            <c:strRef>
              <c:f>'PlatyCZ-ISCO1'!$B$7</c:f>
              <c:strCache>
                <c:ptCount val="1"/>
                <c:pt idx="0">
                  <c:v>Techničtí a odborní pracovníci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'PlatyCZ-ISCO1'!$C$3:$I$3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'PlatyCZ-ISCO1'!$C$7:$I$7</c:f>
              <c:numCache>
                <c:formatCode>#,##0</c:formatCode>
                <c:ptCount val="7"/>
                <c:pt idx="0">
                  <c:v>27090.3187</c:v>
                </c:pt>
                <c:pt idx="1">
                  <c:v>27077.181</c:v>
                </c:pt>
                <c:pt idx="2">
                  <c:v>27315.336899999998</c:v>
                </c:pt>
                <c:pt idx="3">
                  <c:v>28176.376499999998</c:v>
                </c:pt>
                <c:pt idx="4">
                  <c:v>29670.698700000001</c:v>
                </c:pt>
                <c:pt idx="5">
                  <c:v>31272.729899999998</c:v>
                </c:pt>
                <c:pt idx="6">
                  <c:v>33716.764000000003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17-429B-8484-B6E7DCB65474}"/>
            </c:ext>
          </c:extLst>
        </c:ser>
        <c:ser>
          <c:idx val="3"/>
          <c:order val="3"/>
          <c:tx>
            <c:strRef>
              <c:f>'PlatyCZ-ISCO1'!$B$8</c:f>
              <c:strCache>
                <c:ptCount val="1"/>
                <c:pt idx="0">
                  <c:v>Obsluha strojů a zařízení, montéři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'PlatyCZ-ISCO1'!$C$3:$I$3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'PlatyCZ-ISCO1'!$C$8:$I$8</c:f>
              <c:numCache>
                <c:formatCode>#,##0</c:formatCode>
                <c:ptCount val="7"/>
                <c:pt idx="0">
                  <c:v>20787.765599999999</c:v>
                </c:pt>
                <c:pt idx="1">
                  <c:v>21259.455600000001</c:v>
                </c:pt>
                <c:pt idx="2">
                  <c:v>21582.453099999999</c:v>
                </c:pt>
                <c:pt idx="3">
                  <c:v>22459.352800000001</c:v>
                </c:pt>
                <c:pt idx="4">
                  <c:v>24353.5052</c:v>
                </c:pt>
                <c:pt idx="5">
                  <c:v>25159.496899999998</c:v>
                </c:pt>
                <c:pt idx="6">
                  <c:v>27076.6237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17-429B-8484-B6E7DCB65474}"/>
            </c:ext>
          </c:extLst>
        </c:ser>
        <c:ser>
          <c:idx val="4"/>
          <c:order val="4"/>
          <c:tx>
            <c:strRef>
              <c:f>'PlatyCZ-ISCO1'!$B$9</c:f>
              <c:strCache>
                <c:ptCount val="1"/>
                <c:pt idx="0">
                  <c:v>Úředníci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'PlatyCZ-ISCO1'!$C$3:$I$3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'PlatyCZ-ISCO1'!$C$9:$I$9</c:f>
              <c:numCache>
                <c:formatCode>#,##0</c:formatCode>
                <c:ptCount val="7"/>
                <c:pt idx="0">
                  <c:v>20651.090400000001</c:v>
                </c:pt>
                <c:pt idx="1">
                  <c:v>21239.706900000001</c:v>
                </c:pt>
                <c:pt idx="2">
                  <c:v>21754.122299999999</c:v>
                </c:pt>
                <c:pt idx="3">
                  <c:v>22897.763999999999</c:v>
                </c:pt>
                <c:pt idx="4">
                  <c:v>23785.703300000001</c:v>
                </c:pt>
                <c:pt idx="5">
                  <c:v>24606.502</c:v>
                </c:pt>
                <c:pt idx="6">
                  <c:v>26388.4519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417-429B-8484-B6E7DCB65474}"/>
            </c:ext>
          </c:extLst>
        </c:ser>
        <c:ser>
          <c:idx val="5"/>
          <c:order val="5"/>
          <c:tx>
            <c:strRef>
              <c:f>'PlatyCZ-ISCO1'!$B$10</c:f>
              <c:strCache>
                <c:ptCount val="1"/>
                <c:pt idx="0">
                  <c:v>Pracovníci ve službách a prodeji</c:v>
                </c:pt>
              </c:strCache>
            </c:strRef>
          </c:tx>
          <c:spPr>
            <a:ln w="190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'PlatyCZ-ISCO1'!$C$3:$I$3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'PlatyCZ-ISCO1'!$C$10:$I$10</c:f>
              <c:numCache>
                <c:formatCode>#,##0</c:formatCode>
                <c:ptCount val="7"/>
                <c:pt idx="0">
                  <c:v>18816.320100000001</c:v>
                </c:pt>
                <c:pt idx="1">
                  <c:v>19507.384999999998</c:v>
                </c:pt>
                <c:pt idx="2">
                  <c:v>19639.067500000001</c:v>
                </c:pt>
                <c:pt idx="3">
                  <c:v>21012.072700000001</c:v>
                </c:pt>
                <c:pt idx="4">
                  <c:v>22144.230800000001</c:v>
                </c:pt>
                <c:pt idx="5">
                  <c:v>23185.797200000001</c:v>
                </c:pt>
                <c:pt idx="6">
                  <c:v>25150.270400000001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17-429B-8484-B6E7DCB65474}"/>
            </c:ext>
          </c:extLst>
        </c:ser>
        <c:ser>
          <c:idx val="6"/>
          <c:order val="6"/>
          <c:tx>
            <c:strRef>
              <c:f>'PlatyCZ-ISCO1'!$B$11</c:f>
              <c:strCache>
                <c:ptCount val="1"/>
                <c:pt idx="0">
                  <c:v>Řemeslníci a opraváři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'PlatyCZ-ISCO1'!$C$3:$I$3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'PlatyCZ-ISCO1'!$C$11:$I$11</c:f>
              <c:numCache>
                <c:formatCode>#,##0</c:formatCode>
                <c:ptCount val="7"/>
                <c:pt idx="0">
                  <c:v>19950.079699999998</c:v>
                </c:pt>
                <c:pt idx="1">
                  <c:v>20753.2945</c:v>
                </c:pt>
                <c:pt idx="2">
                  <c:v>20968.363799999999</c:v>
                </c:pt>
                <c:pt idx="3">
                  <c:v>20731.2916</c:v>
                </c:pt>
                <c:pt idx="4">
                  <c:v>21537.600399999999</c:v>
                </c:pt>
                <c:pt idx="5">
                  <c:v>22521.351999999999</c:v>
                </c:pt>
                <c:pt idx="6">
                  <c:v>24316.493699999999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417-429B-8484-B6E7DCB65474}"/>
            </c:ext>
          </c:extLst>
        </c:ser>
        <c:ser>
          <c:idx val="8"/>
          <c:order val="7"/>
          <c:tx>
            <c:strRef>
              <c:f>'PlatyCZ-ISCO1'!$B$13</c:f>
              <c:strCache>
                <c:ptCount val="1"/>
                <c:pt idx="0">
                  <c:v>Pomocní a nekvalifikovaní pracovníci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'PlatyCZ-ISCO1'!$C$3:$I$3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'PlatyCZ-ISCO1'!$C$13:$I$13</c:f>
              <c:numCache>
                <c:formatCode>#,##0</c:formatCode>
                <c:ptCount val="7"/>
                <c:pt idx="0">
                  <c:v>13105.541300000001</c:v>
                </c:pt>
                <c:pt idx="1">
                  <c:v>13226.150799999999</c:v>
                </c:pt>
                <c:pt idx="2">
                  <c:v>13284.8143</c:v>
                </c:pt>
                <c:pt idx="3">
                  <c:v>13848.412200000001</c:v>
                </c:pt>
                <c:pt idx="4">
                  <c:v>14308.979799999999</c:v>
                </c:pt>
                <c:pt idx="5">
                  <c:v>15102.0617</c:v>
                </c:pt>
                <c:pt idx="6">
                  <c:v>16476.463599999999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417-429B-8484-B6E7DCB65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079840"/>
        <c:axId val="477074264"/>
      </c:lineChart>
      <c:catAx>
        <c:axId val="47707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7074264"/>
        <c:crosses val="autoZero"/>
        <c:auto val="1"/>
        <c:lblAlgn val="ctr"/>
        <c:lblOffset val="100"/>
        <c:noMultiLvlLbl val="0"/>
      </c:catAx>
      <c:valAx>
        <c:axId val="477074264"/>
        <c:scaling>
          <c:orientation val="minMax"/>
          <c:max val="6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Kč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7079840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096554697348697"/>
          <c:y val="0.14947989791364275"/>
          <c:w val="0.46140756309884462"/>
          <c:h val="0.72222923226353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400" b="1" dirty="0"/>
              <a:t>Vývoj průměru hrubé mzdy v Plzeňském kraji podle hlavních tříd zaměstnání</a:t>
            </a:r>
          </a:p>
        </c:rich>
      </c:tx>
      <c:layout>
        <c:manualLayout>
          <c:xMode val="edge"/>
          <c:yMode val="edge"/>
          <c:x val="0.131197695230564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6009144663975475"/>
          <c:y val="0.1222723082811607"/>
          <c:w val="0.37268056726096815"/>
          <c:h val="0.7452954041532257"/>
        </c:manualLayout>
      </c:layout>
      <c:lineChart>
        <c:grouping val="standard"/>
        <c:varyColors val="0"/>
        <c:ser>
          <c:idx val="0"/>
          <c:order val="0"/>
          <c:tx>
            <c:strRef>
              <c:f>'CZ-ISCO1'!$B$5</c:f>
              <c:strCache>
                <c:ptCount val="1"/>
                <c:pt idx="0">
                  <c:v>Řídící pracovníci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'CZ-ISCO1'!$C$5:$I$5</c:f>
              <c:numCache>
                <c:formatCode>#,##0</c:formatCode>
                <c:ptCount val="7"/>
                <c:pt idx="0">
                  <c:v>52223.215199999999</c:v>
                </c:pt>
                <c:pt idx="1">
                  <c:v>54228.647299999997</c:v>
                </c:pt>
                <c:pt idx="2">
                  <c:v>54621.103900000002</c:v>
                </c:pt>
                <c:pt idx="3">
                  <c:v>53221.441400000003</c:v>
                </c:pt>
                <c:pt idx="4">
                  <c:v>55889.406199999998</c:v>
                </c:pt>
                <c:pt idx="5">
                  <c:v>57975.257799999999</c:v>
                </c:pt>
                <c:pt idx="6">
                  <c:v>61416.933299999997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6D-4D33-A810-FABC04EA1BD5}"/>
            </c:ext>
          </c:extLst>
        </c:ser>
        <c:ser>
          <c:idx val="1"/>
          <c:order val="1"/>
          <c:tx>
            <c:strRef>
              <c:f>'CZ-ISCO1'!$B$6</c:f>
              <c:strCache>
                <c:ptCount val="1"/>
                <c:pt idx="0">
                  <c:v>Specialisté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'CZ-ISCO1'!$C$6:$I$6</c:f>
              <c:numCache>
                <c:formatCode>#,##0</c:formatCode>
                <c:ptCount val="7"/>
                <c:pt idx="0">
                  <c:v>36091.456599999998</c:v>
                </c:pt>
                <c:pt idx="1">
                  <c:v>37726.103499999997</c:v>
                </c:pt>
                <c:pt idx="2">
                  <c:v>38692.2307</c:v>
                </c:pt>
                <c:pt idx="3">
                  <c:v>38986.318099999997</c:v>
                </c:pt>
                <c:pt idx="4">
                  <c:v>40949.470999999998</c:v>
                </c:pt>
                <c:pt idx="5">
                  <c:v>40780.504399999998</c:v>
                </c:pt>
                <c:pt idx="6">
                  <c:v>43582.2857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6D-4D33-A810-FABC04EA1BD5}"/>
            </c:ext>
          </c:extLst>
        </c:ser>
        <c:ser>
          <c:idx val="2"/>
          <c:order val="2"/>
          <c:tx>
            <c:strRef>
              <c:f>'CZ-ISCO1'!$B$7</c:f>
              <c:strCache>
                <c:ptCount val="1"/>
                <c:pt idx="0">
                  <c:v>Techničtí a odborní pracovníci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'CZ-ISCO1'!$C$7:$I$7</c:f>
              <c:numCache>
                <c:formatCode>#,##0</c:formatCode>
                <c:ptCount val="7"/>
                <c:pt idx="0">
                  <c:v>26981.280900000002</c:v>
                </c:pt>
                <c:pt idx="1">
                  <c:v>28171.370200000001</c:v>
                </c:pt>
                <c:pt idx="2">
                  <c:v>28950.8109</c:v>
                </c:pt>
                <c:pt idx="3">
                  <c:v>29105.8449</c:v>
                </c:pt>
                <c:pt idx="4">
                  <c:v>30794.184399999998</c:v>
                </c:pt>
                <c:pt idx="5">
                  <c:v>32421.1757</c:v>
                </c:pt>
                <c:pt idx="6">
                  <c:v>34596.085599999999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6D-4D33-A810-FABC04EA1BD5}"/>
            </c:ext>
          </c:extLst>
        </c:ser>
        <c:ser>
          <c:idx val="3"/>
          <c:order val="3"/>
          <c:tx>
            <c:strRef>
              <c:f>'CZ-ISCO1'!$B$8</c:f>
              <c:strCache>
                <c:ptCount val="1"/>
                <c:pt idx="0">
                  <c:v>Řemeslníci a opraváři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'CZ-ISCO1'!$C$8:$I$8</c:f>
              <c:numCache>
                <c:formatCode>#,##0</c:formatCode>
                <c:ptCount val="7"/>
                <c:pt idx="0">
                  <c:v>22100.013200000001</c:v>
                </c:pt>
                <c:pt idx="1">
                  <c:v>23105.8256</c:v>
                </c:pt>
                <c:pt idx="2">
                  <c:v>23584.717400000001</c:v>
                </c:pt>
                <c:pt idx="3">
                  <c:v>24697.984400000001</c:v>
                </c:pt>
                <c:pt idx="4">
                  <c:v>25880.9876</c:v>
                </c:pt>
                <c:pt idx="5">
                  <c:v>26722.877700000001</c:v>
                </c:pt>
                <c:pt idx="6">
                  <c:v>29415.6476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6D-4D33-A810-FABC04EA1BD5}"/>
            </c:ext>
          </c:extLst>
        </c:ser>
        <c:ser>
          <c:idx val="4"/>
          <c:order val="4"/>
          <c:tx>
            <c:strRef>
              <c:f>'CZ-ISCO1'!$B$9</c:f>
              <c:strCache>
                <c:ptCount val="1"/>
                <c:pt idx="0">
                  <c:v>Obsluha strojů a zařízení, montéři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'CZ-ISCO1'!$C$9:$I$9</c:f>
              <c:numCache>
                <c:formatCode>#,##0</c:formatCode>
                <c:ptCount val="7"/>
                <c:pt idx="0">
                  <c:v>20657.8256</c:v>
                </c:pt>
                <c:pt idx="1">
                  <c:v>21863.004099999998</c:v>
                </c:pt>
                <c:pt idx="2">
                  <c:v>21967.714599999999</c:v>
                </c:pt>
                <c:pt idx="3">
                  <c:v>22020.401900000001</c:v>
                </c:pt>
                <c:pt idx="4">
                  <c:v>22931.804899999999</c:v>
                </c:pt>
                <c:pt idx="5">
                  <c:v>23953.9051</c:v>
                </c:pt>
                <c:pt idx="6">
                  <c:v>26531.964199999999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6D-4D33-A810-FABC04EA1BD5}"/>
            </c:ext>
          </c:extLst>
        </c:ser>
        <c:ser>
          <c:idx val="5"/>
          <c:order val="5"/>
          <c:tx>
            <c:strRef>
              <c:f>'CZ-ISCO1'!$B$10</c:f>
              <c:strCache>
                <c:ptCount val="1"/>
                <c:pt idx="0">
                  <c:v>Úředníci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'CZ-ISCO1'!$C$10:$I$10</c:f>
              <c:numCache>
                <c:formatCode>#,##0</c:formatCode>
                <c:ptCount val="7"/>
                <c:pt idx="0">
                  <c:v>22270.967100000002</c:v>
                </c:pt>
                <c:pt idx="1">
                  <c:v>23362.859499999999</c:v>
                </c:pt>
                <c:pt idx="2">
                  <c:v>23098.777399999999</c:v>
                </c:pt>
                <c:pt idx="3">
                  <c:v>22521.085899999998</c:v>
                </c:pt>
                <c:pt idx="4">
                  <c:v>23167.537</c:v>
                </c:pt>
                <c:pt idx="5">
                  <c:v>23432.170900000001</c:v>
                </c:pt>
                <c:pt idx="6">
                  <c:v>24929.966799999998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6D-4D33-A810-FABC04EA1BD5}"/>
            </c:ext>
          </c:extLst>
        </c:ser>
        <c:ser>
          <c:idx val="6"/>
          <c:order val="6"/>
          <c:tx>
            <c:strRef>
              <c:f>'CZ-ISCO1'!$B$11</c:f>
              <c:strCache>
                <c:ptCount val="1"/>
                <c:pt idx="0">
                  <c:v>Pomocní a nekvalifikovaní pracovníci</c:v>
                </c:pt>
              </c:strCache>
            </c:strRef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'CZ-ISCO1'!$C$11:$I$11</c:f>
              <c:numCache>
                <c:formatCode>#,##0</c:formatCode>
                <c:ptCount val="7"/>
                <c:pt idx="0">
                  <c:v>15515.2979</c:v>
                </c:pt>
                <c:pt idx="1">
                  <c:v>15138.786899999999</c:v>
                </c:pt>
                <c:pt idx="2">
                  <c:v>16063.9066</c:v>
                </c:pt>
                <c:pt idx="3">
                  <c:v>17100.841799999998</c:v>
                </c:pt>
                <c:pt idx="4">
                  <c:v>17859.414400000001</c:v>
                </c:pt>
                <c:pt idx="5">
                  <c:v>18871.118200000001</c:v>
                </c:pt>
                <c:pt idx="6">
                  <c:v>21208.215800000002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F6D-4D33-A810-FABC04EA1BD5}"/>
            </c:ext>
          </c:extLst>
        </c:ser>
        <c:ser>
          <c:idx val="7"/>
          <c:order val="7"/>
          <c:tx>
            <c:strRef>
              <c:f>'CZ-ISCO1'!$B$12</c:f>
              <c:strCache>
                <c:ptCount val="1"/>
                <c:pt idx="0">
                  <c:v>Pracovníci ve službách a prodeji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'CZ-ISCO1'!$C$3:$I$3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'CZ-ISCO1'!$C$12:$I$12</c:f>
              <c:numCache>
                <c:formatCode>#,##0</c:formatCode>
                <c:ptCount val="7"/>
                <c:pt idx="0">
                  <c:v>15484.460300000001</c:v>
                </c:pt>
                <c:pt idx="1">
                  <c:v>15589.3302</c:v>
                </c:pt>
                <c:pt idx="2">
                  <c:v>15681.0429</c:v>
                </c:pt>
                <c:pt idx="3">
                  <c:v>15802.085999999999</c:v>
                </c:pt>
                <c:pt idx="4">
                  <c:v>16676.5782</c:v>
                </c:pt>
                <c:pt idx="5">
                  <c:v>17063.967000000001</c:v>
                </c:pt>
                <c:pt idx="6">
                  <c:v>19627.706600000001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F6D-4D33-A810-FABC04EA1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079840"/>
        <c:axId val="477074264"/>
      </c:lineChart>
      <c:catAx>
        <c:axId val="47707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7074264"/>
        <c:crosses val="autoZero"/>
        <c:auto val="1"/>
        <c:lblAlgn val="ctr"/>
        <c:lblOffset val="100"/>
        <c:noMultiLvlLbl val="0"/>
      </c:catAx>
      <c:valAx>
        <c:axId val="477074264"/>
        <c:scaling>
          <c:orientation val="minMax"/>
          <c:max val="6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Kč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7079840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694582041342054"/>
          <c:y val="0.13392128041809567"/>
          <c:w val="0.46032915309380246"/>
          <c:h val="0.72804100430139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200" b="1" dirty="0"/>
              <a:t>Vývoj průměrného hrubého měsíčního </a:t>
            </a:r>
            <a:r>
              <a:rPr lang="cs-CZ" sz="1200" b="1" dirty="0">
                <a:solidFill>
                  <a:srgbClr val="FF0000"/>
                </a:solidFill>
              </a:rPr>
              <a:t>platu</a:t>
            </a:r>
            <a:r>
              <a:rPr lang="cs-CZ" sz="1200" b="1" dirty="0"/>
              <a:t> v Plzeňském kraji podle stupně dosaženého vzdělání</a:t>
            </a:r>
          </a:p>
        </c:rich>
      </c:tx>
      <c:layout>
        <c:manualLayout>
          <c:xMode val="edge"/>
          <c:yMode val="edge"/>
          <c:x val="0.17463269861255323"/>
          <c:y val="5.2493438320209976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9794217520600996"/>
          <c:y val="0.17514173228346458"/>
          <c:w val="0.43735518640506582"/>
          <c:h val="0.68780139982502186"/>
        </c:manualLayout>
      </c:layout>
      <c:lineChart>
        <c:grouping val="standard"/>
        <c:varyColors val="0"/>
        <c:ser>
          <c:idx val="4"/>
          <c:order val="0"/>
          <c:tx>
            <c:strRef>
              <c:f>PlatyPKanalýza!$A$32</c:f>
              <c:strCache>
                <c:ptCount val="1"/>
                <c:pt idx="0">
                  <c:v>Vysokoškolské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PlatyPKanalýza!$B$3:$H$3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PlatyPKanalýza!$B$32:$H$32</c:f>
              <c:numCache>
                <c:formatCode>#,##0</c:formatCode>
                <c:ptCount val="7"/>
                <c:pt idx="0">
                  <c:v>33652.4925</c:v>
                </c:pt>
                <c:pt idx="1">
                  <c:v>34124.6057</c:v>
                </c:pt>
                <c:pt idx="2">
                  <c:v>34182.564299999998</c:v>
                </c:pt>
                <c:pt idx="3">
                  <c:v>35126.296300000002</c:v>
                </c:pt>
                <c:pt idx="4">
                  <c:v>36278.399799999999</c:v>
                </c:pt>
                <c:pt idx="5">
                  <c:v>37828.787199999999</c:v>
                </c:pt>
                <c:pt idx="6">
                  <c:v>40448.235099999998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61-474F-A435-D89C0BE60FD2}"/>
            </c:ext>
          </c:extLst>
        </c:ser>
        <c:ser>
          <c:idx val="3"/>
          <c:order val="1"/>
          <c:tx>
            <c:strRef>
              <c:f>PlatyPKanalýza!$A$31</c:f>
              <c:strCache>
                <c:ptCount val="1"/>
                <c:pt idx="0">
                  <c:v>Vyšší odborné a bakalářské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PlatyPKanalýza!$B$3:$H$3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PlatyPKanalýza!$B$31:$H$31</c:f>
              <c:numCache>
                <c:formatCode>#,##0</c:formatCode>
                <c:ptCount val="7"/>
                <c:pt idx="0">
                  <c:v>28810.8904</c:v>
                </c:pt>
                <c:pt idx="1">
                  <c:v>28968.084599999998</c:v>
                </c:pt>
                <c:pt idx="2">
                  <c:v>28571.392899999999</c:v>
                </c:pt>
                <c:pt idx="3">
                  <c:v>29493.782299999999</c:v>
                </c:pt>
                <c:pt idx="4">
                  <c:v>30386.316599999998</c:v>
                </c:pt>
                <c:pt idx="5">
                  <c:v>31795.5903</c:v>
                </c:pt>
                <c:pt idx="6">
                  <c:v>34360.606399999997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61-474F-A435-D89C0BE60FD2}"/>
            </c:ext>
          </c:extLst>
        </c:ser>
        <c:ser>
          <c:idx val="2"/>
          <c:order val="2"/>
          <c:tx>
            <c:strRef>
              <c:f>PlatyPKanalýza!$A$30</c:f>
              <c:strCache>
                <c:ptCount val="1"/>
                <c:pt idx="0">
                  <c:v>Střední s maturitou</c:v>
                </c:pt>
              </c:strCache>
            </c:strRef>
          </c:tx>
          <c:spPr>
            <a:ln w="19050" cap="rnd">
              <a:solidFill>
                <a:srgbClr val="D0506B"/>
              </a:solidFill>
              <a:round/>
            </a:ln>
            <a:effectLst/>
          </c:spPr>
          <c:marker>
            <c:symbol val="none"/>
          </c:marker>
          <c:cat>
            <c:numRef>
              <c:f>PlatyPKanalýza!$B$3:$H$3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PlatyPKanalýza!$B$30:$H$30</c:f>
              <c:numCache>
                <c:formatCode>#,##0</c:formatCode>
                <c:ptCount val="7"/>
                <c:pt idx="0">
                  <c:v>24784.963199999998</c:v>
                </c:pt>
                <c:pt idx="1">
                  <c:v>25128.147799999999</c:v>
                </c:pt>
                <c:pt idx="2">
                  <c:v>25236.954699999998</c:v>
                </c:pt>
                <c:pt idx="3">
                  <c:v>26043.892599999999</c:v>
                </c:pt>
                <c:pt idx="4">
                  <c:v>27151.5579</c:v>
                </c:pt>
                <c:pt idx="5">
                  <c:v>28321.379000000001</c:v>
                </c:pt>
                <c:pt idx="6">
                  <c:v>30310.499199999998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61-474F-A435-D89C0BE60FD2}"/>
            </c:ext>
          </c:extLst>
        </c:ser>
        <c:ser>
          <c:idx val="1"/>
          <c:order val="3"/>
          <c:tx>
            <c:strRef>
              <c:f>PlatyPKanalýza!$A$29</c:f>
              <c:strCache>
                <c:ptCount val="1"/>
                <c:pt idx="0">
                  <c:v>Střední bez maturity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PlatyPKanalýza!$B$3:$H$3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PlatyPKanalýza!$B$29:$H$29</c:f>
              <c:numCache>
                <c:formatCode>#,##0</c:formatCode>
                <c:ptCount val="7"/>
                <c:pt idx="0">
                  <c:v>17590.3462</c:v>
                </c:pt>
                <c:pt idx="1">
                  <c:v>17837.495900000002</c:v>
                </c:pt>
                <c:pt idx="2">
                  <c:v>17905.9146</c:v>
                </c:pt>
                <c:pt idx="3">
                  <c:v>18632.767500000002</c:v>
                </c:pt>
                <c:pt idx="4">
                  <c:v>19683.127700000001</c:v>
                </c:pt>
                <c:pt idx="5">
                  <c:v>20644.4185</c:v>
                </c:pt>
                <c:pt idx="6">
                  <c:v>22449.447800000002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61-474F-A435-D89C0BE60FD2}"/>
            </c:ext>
          </c:extLst>
        </c:ser>
        <c:ser>
          <c:idx val="0"/>
          <c:order val="4"/>
          <c:tx>
            <c:strRef>
              <c:f>PlatyPKanalýza!$A$28</c:f>
              <c:strCache>
                <c:ptCount val="1"/>
                <c:pt idx="0">
                  <c:v>Základní a nedokončené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PlatyPKanalýza!$B$3:$H$3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PlatyPKanalýza!$B$28:$H$28</c:f>
              <c:numCache>
                <c:formatCode>#,##0</c:formatCode>
                <c:ptCount val="7"/>
                <c:pt idx="0">
                  <c:v>14682.423199999999</c:v>
                </c:pt>
                <c:pt idx="1">
                  <c:v>15225.633599999999</c:v>
                </c:pt>
                <c:pt idx="2">
                  <c:v>15297.448899999999</c:v>
                </c:pt>
                <c:pt idx="3">
                  <c:v>16379.3714</c:v>
                </c:pt>
                <c:pt idx="4">
                  <c:v>17243.644400000001</c:v>
                </c:pt>
                <c:pt idx="5">
                  <c:v>18215.931700000001</c:v>
                </c:pt>
                <c:pt idx="6">
                  <c:v>19918.8904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61-474F-A435-D89C0BE60FD2}"/>
            </c:ext>
          </c:extLst>
        </c:ser>
        <c:ser>
          <c:idx val="5"/>
          <c:order val="5"/>
          <c:tx>
            <c:strRef>
              <c:f>PlatyPKanalýza!$A$33</c:f>
              <c:strCache>
                <c:ptCount val="1"/>
                <c:pt idx="0">
                  <c:v>Neuvedeno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PlatyPKanalýza!$B$3:$H$3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PlatyPKanalýza!$B$33:$H$33</c:f>
              <c:numCache>
                <c:formatCode>#,##0</c:formatCode>
                <c:ptCount val="7"/>
                <c:pt idx="0">
                  <c:v>24232.327399999998</c:v>
                </c:pt>
                <c:pt idx="1">
                  <c:v>25393.0052</c:v>
                </c:pt>
                <c:pt idx="2">
                  <c:v>25586.6574</c:v>
                </c:pt>
                <c:pt idx="3">
                  <c:v>25859.926200000002</c:v>
                </c:pt>
                <c:pt idx="4">
                  <c:v>27009.118900000001</c:v>
                </c:pt>
                <c:pt idx="5">
                  <c:v>28131.546399999999</c:v>
                </c:pt>
                <c:pt idx="6">
                  <c:v>29147.1715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761-474F-A435-D89C0BE60FD2}"/>
            </c:ext>
          </c:extLst>
        </c:ser>
        <c:ser>
          <c:idx val="6"/>
          <c:order val="6"/>
          <c:tx>
            <c:v>Celkem</c:v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PlatyPKanalýza!$B$4:$H$4</c:f>
              <c:numCache>
                <c:formatCode>#,##0</c:formatCode>
                <c:ptCount val="7"/>
                <c:pt idx="0">
                  <c:v>25943.782500000001</c:v>
                </c:pt>
                <c:pt idx="1">
                  <c:v>26400.614699999998</c:v>
                </c:pt>
                <c:pt idx="2">
                  <c:v>26508.1113</c:v>
                </c:pt>
                <c:pt idx="3">
                  <c:v>27389.4172</c:v>
                </c:pt>
                <c:pt idx="4">
                  <c:v>28564.9444</c:v>
                </c:pt>
                <c:pt idx="5">
                  <c:v>29898.595600000001</c:v>
                </c:pt>
                <c:pt idx="6">
                  <c:v>32163.504000000001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761-474F-A435-D89C0BE60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5888616"/>
        <c:axId val="363846768"/>
      </c:lineChart>
      <c:catAx>
        <c:axId val="595888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63846768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363846768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Kč</a:t>
                </a:r>
              </a:p>
            </c:rich>
          </c:tx>
          <c:overlay val="0"/>
          <c:spPr>
            <a:noFill/>
            <a:ln w="9525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95888616"/>
        <c:crosses val="autoZero"/>
        <c:crossBetween val="midCat"/>
        <c:majorUnit val="10000"/>
        <c:minorUnit val="2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807197837119435"/>
          <c:y val="0.17413939924176144"/>
          <c:w val="0.35192802162880571"/>
          <c:h val="0.72083727034120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200" b="1" dirty="0"/>
              <a:t>Vývoj průměrné hrubé měsíční </a:t>
            </a:r>
            <a:r>
              <a:rPr lang="cs-CZ" sz="1200" b="1" dirty="0">
                <a:solidFill>
                  <a:srgbClr val="FF0000"/>
                </a:solidFill>
              </a:rPr>
              <a:t>mzdy</a:t>
            </a:r>
          </a:p>
          <a:p>
            <a:pPr>
              <a:defRPr sz="1200" b="1"/>
            </a:pPr>
            <a:r>
              <a:rPr lang="cs-CZ" sz="1200" b="1" dirty="0"/>
              <a:t>v Plzeňském kraji podle stupně dosaženého vzdělání</a:t>
            </a:r>
          </a:p>
        </c:rich>
      </c:tx>
      <c:layout>
        <c:manualLayout>
          <c:xMode val="edge"/>
          <c:yMode val="edge"/>
          <c:x val="0.118755396309598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9705971343809395"/>
          <c:y val="0.17143802857976087"/>
          <c:w val="0.45017720178999043"/>
          <c:h val="0.69520880723242928"/>
        </c:manualLayout>
      </c:layout>
      <c:lineChart>
        <c:grouping val="standard"/>
        <c:varyColors val="0"/>
        <c:ser>
          <c:idx val="4"/>
          <c:order val="0"/>
          <c:tx>
            <c:strRef>
              <c:f>MzdyPKanalýza!$A$32</c:f>
              <c:strCache>
                <c:ptCount val="1"/>
                <c:pt idx="0">
                  <c:v>Vysokoškolské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MzdyPKanalýza!$B$3:$H$3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MzdyPKanalýza!$B$32:$H$32</c:f>
              <c:numCache>
                <c:formatCode>#,##0</c:formatCode>
                <c:ptCount val="7"/>
                <c:pt idx="0">
                  <c:v>40962.160900000003</c:v>
                </c:pt>
                <c:pt idx="1">
                  <c:v>41822.397900000004</c:v>
                </c:pt>
                <c:pt idx="2">
                  <c:v>41138.538500000002</c:v>
                </c:pt>
                <c:pt idx="3">
                  <c:v>41364.986900000004</c:v>
                </c:pt>
                <c:pt idx="4">
                  <c:v>43252.354399999997</c:v>
                </c:pt>
                <c:pt idx="5">
                  <c:v>44135.954400000002</c:v>
                </c:pt>
                <c:pt idx="6">
                  <c:v>47320.5677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90-447F-AF85-42AACD77DB05}"/>
            </c:ext>
          </c:extLst>
        </c:ser>
        <c:ser>
          <c:idx val="3"/>
          <c:order val="1"/>
          <c:tx>
            <c:strRef>
              <c:f>MzdyPKanalýza!$A$31</c:f>
              <c:strCache>
                <c:ptCount val="1"/>
                <c:pt idx="0">
                  <c:v>Vyšší odborné a bakalářské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MzdyPKanalýza!$B$3:$H$3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MzdyPKanalýza!$B$31:$H$31</c:f>
              <c:numCache>
                <c:formatCode>#,##0</c:formatCode>
                <c:ptCount val="7"/>
                <c:pt idx="0">
                  <c:v>26275.904299999998</c:v>
                </c:pt>
                <c:pt idx="1">
                  <c:v>26668.549500000001</c:v>
                </c:pt>
                <c:pt idx="2">
                  <c:v>27606.403699999999</c:v>
                </c:pt>
                <c:pt idx="3">
                  <c:v>28106.300500000001</c:v>
                </c:pt>
                <c:pt idx="4">
                  <c:v>29608.930199999999</c:v>
                </c:pt>
                <c:pt idx="5">
                  <c:v>30771.513599999998</c:v>
                </c:pt>
                <c:pt idx="6">
                  <c:v>33366.580699999999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90-447F-AF85-42AACD77DB05}"/>
            </c:ext>
          </c:extLst>
        </c:ser>
        <c:ser>
          <c:idx val="2"/>
          <c:order val="2"/>
          <c:tx>
            <c:strRef>
              <c:f>MzdyPKanalýza!$A$30</c:f>
              <c:strCache>
                <c:ptCount val="1"/>
                <c:pt idx="0">
                  <c:v>Střední s maturitou</c:v>
                </c:pt>
              </c:strCache>
            </c:strRef>
          </c:tx>
          <c:spPr>
            <a:ln w="19050" cap="rnd">
              <a:solidFill>
                <a:srgbClr val="D0506B"/>
              </a:solidFill>
              <a:round/>
            </a:ln>
            <a:effectLst/>
          </c:spPr>
          <c:marker>
            <c:symbol val="none"/>
          </c:marker>
          <c:cat>
            <c:numRef>
              <c:f>MzdyPKanalýza!$B$3:$H$3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MzdyPKanalýza!$B$30:$H$30</c:f>
              <c:numCache>
                <c:formatCode>#,##0</c:formatCode>
                <c:ptCount val="7"/>
                <c:pt idx="0">
                  <c:v>24814.667300000001</c:v>
                </c:pt>
                <c:pt idx="1">
                  <c:v>25591.411</c:v>
                </c:pt>
                <c:pt idx="2">
                  <c:v>25988.033800000001</c:v>
                </c:pt>
                <c:pt idx="3">
                  <c:v>26424.7379</c:v>
                </c:pt>
                <c:pt idx="4">
                  <c:v>27836.749500000002</c:v>
                </c:pt>
                <c:pt idx="5">
                  <c:v>29009.504199999999</c:v>
                </c:pt>
                <c:pt idx="6">
                  <c:v>31477.341799999998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90-447F-AF85-42AACD77DB05}"/>
            </c:ext>
          </c:extLst>
        </c:ser>
        <c:ser>
          <c:idx val="1"/>
          <c:order val="3"/>
          <c:tx>
            <c:strRef>
              <c:f>MzdyPKanalýza!$A$29</c:f>
              <c:strCache>
                <c:ptCount val="1"/>
                <c:pt idx="0">
                  <c:v>Střední bez maturity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MzdyPKanalýza!$B$3:$H$3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MzdyPKanalýza!$B$29:$H$29</c:f>
              <c:numCache>
                <c:formatCode>#,##0</c:formatCode>
                <c:ptCount val="7"/>
                <c:pt idx="0">
                  <c:v>20566.7271</c:v>
                </c:pt>
                <c:pt idx="1">
                  <c:v>21408.084200000001</c:v>
                </c:pt>
                <c:pt idx="2">
                  <c:v>21595.286199999999</c:v>
                </c:pt>
                <c:pt idx="3">
                  <c:v>22208.145100000002</c:v>
                </c:pt>
                <c:pt idx="4">
                  <c:v>23058.321599999999</c:v>
                </c:pt>
                <c:pt idx="5">
                  <c:v>23799.364000000001</c:v>
                </c:pt>
                <c:pt idx="6">
                  <c:v>26540.288100000002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90-447F-AF85-42AACD77DB05}"/>
            </c:ext>
          </c:extLst>
        </c:ser>
        <c:ser>
          <c:idx val="0"/>
          <c:order val="4"/>
          <c:tx>
            <c:strRef>
              <c:f>MzdyPKanalýza!$A$28</c:f>
              <c:strCache>
                <c:ptCount val="1"/>
                <c:pt idx="0">
                  <c:v>Základní a nedokončené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MzdyPKanalýza!$B$3:$H$3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MzdyPKanalýza!$B$28:$H$28</c:f>
              <c:numCache>
                <c:formatCode>#,##0</c:formatCode>
                <c:ptCount val="7"/>
                <c:pt idx="0">
                  <c:v>18019.2618</c:v>
                </c:pt>
                <c:pt idx="1">
                  <c:v>18266.296399999999</c:v>
                </c:pt>
                <c:pt idx="2">
                  <c:v>18496.946100000001</c:v>
                </c:pt>
                <c:pt idx="3">
                  <c:v>19044.3871</c:v>
                </c:pt>
                <c:pt idx="4">
                  <c:v>19863.654299999998</c:v>
                </c:pt>
                <c:pt idx="5">
                  <c:v>21431.608899999999</c:v>
                </c:pt>
                <c:pt idx="6">
                  <c:v>23772.5497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90-447F-AF85-42AACD77DB05}"/>
            </c:ext>
          </c:extLst>
        </c:ser>
        <c:ser>
          <c:idx val="5"/>
          <c:order val="5"/>
          <c:tx>
            <c:strRef>
              <c:f>MzdyPKanalýza!$A$33</c:f>
              <c:strCache>
                <c:ptCount val="1"/>
                <c:pt idx="0">
                  <c:v>Neuvedeno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MzdyPKanalýza!$B$3:$H$3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MzdyPKanalýza!$B$33:$H$33</c:f>
              <c:numCache>
                <c:formatCode>#,##0</c:formatCode>
                <c:ptCount val="7"/>
                <c:pt idx="0">
                  <c:v>20360.796200000001</c:v>
                </c:pt>
                <c:pt idx="1">
                  <c:v>19130.5707</c:v>
                </c:pt>
                <c:pt idx="2">
                  <c:v>22222.751899999999</c:v>
                </c:pt>
                <c:pt idx="3">
                  <c:v>21666.447</c:v>
                </c:pt>
                <c:pt idx="4">
                  <c:v>21105.037</c:v>
                </c:pt>
                <c:pt idx="5">
                  <c:v>22570.973699999999</c:v>
                </c:pt>
                <c:pt idx="6">
                  <c:v>24474.059499999999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90-447F-AF85-42AACD77DB05}"/>
            </c:ext>
          </c:extLst>
        </c:ser>
        <c:ser>
          <c:idx val="6"/>
          <c:order val="6"/>
          <c:tx>
            <c:v>Celkem</c:v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MzdyPKanalýza!$B$4:$H$4</c:f>
              <c:numCache>
                <c:formatCode>#,##0</c:formatCode>
                <c:ptCount val="7"/>
                <c:pt idx="0">
                  <c:v>23690.512699999999</c:v>
                </c:pt>
                <c:pt idx="1">
                  <c:v>24523.6423</c:v>
                </c:pt>
                <c:pt idx="2">
                  <c:v>24867.169600000001</c:v>
                </c:pt>
                <c:pt idx="3">
                  <c:v>25740.660599999999</c:v>
                </c:pt>
                <c:pt idx="4">
                  <c:v>26765.773300000001</c:v>
                </c:pt>
                <c:pt idx="5">
                  <c:v>27834.647499999999</c:v>
                </c:pt>
                <c:pt idx="6">
                  <c:v>30405.2608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90-447F-AF85-42AACD77D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5888616"/>
        <c:axId val="363846768"/>
      </c:lineChart>
      <c:catAx>
        <c:axId val="595888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63846768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363846768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Kč</a:t>
                </a:r>
              </a:p>
            </c:rich>
          </c:tx>
          <c:overlay val="0"/>
          <c:spPr>
            <a:noFill/>
            <a:ln w="9525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95888616"/>
        <c:crosses val="autoZero"/>
        <c:crossBetween val="midCat"/>
        <c:majorUnit val="10000"/>
        <c:minorUnit val="2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6399440153971"/>
          <c:y val="0.17784310294546515"/>
          <c:w val="0.343600559846029"/>
          <c:h val="0.71713356663750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bg1">
          <a:lumMod val="75000"/>
        </a:schemeClr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200" b="1"/>
              <a:t>Podíl zaměstnaných v Plzeňském kraji v roce 2017 podle sfér</a:t>
            </a:r>
          </a:p>
          <a:p>
            <a:pPr>
              <a:defRPr sz="1200" b="1"/>
            </a:pPr>
            <a:r>
              <a:rPr lang="cs-CZ" sz="1200" b="1"/>
              <a:t>a stupně vzdělání</a:t>
            </a:r>
          </a:p>
        </c:rich>
      </c:tx>
      <c:layout>
        <c:manualLayout>
          <c:xMode val="edge"/>
          <c:yMode val="edge"/>
          <c:x val="0.146251758256476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0720042034161627E-2"/>
          <c:y val="0.15781846898956714"/>
          <c:w val="0.80289890897061067"/>
          <c:h val="0.66865034423944292"/>
        </c:manualLayout>
      </c:layout>
      <c:barChart>
        <c:barDir val="col"/>
        <c:grouping val="clustered"/>
        <c:varyColors val="0"/>
        <c:ser>
          <c:idx val="0"/>
          <c:order val="0"/>
          <c:tx>
            <c:v>Mzdová sféra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'List2 (2)'!$A$4:$A$8</c:f>
              <c:strCache>
                <c:ptCount val="5"/>
                <c:pt idx="0">
                  <c:v>Základní a nedokončené</c:v>
                </c:pt>
                <c:pt idx="1">
                  <c:v>Střední bez maturity</c:v>
                </c:pt>
                <c:pt idx="2">
                  <c:v>Střední s maturitou</c:v>
                </c:pt>
                <c:pt idx="3">
                  <c:v>Terciární (VOŠ+VŠ)</c:v>
                </c:pt>
                <c:pt idx="4">
                  <c:v>Neuvedeno</c:v>
                </c:pt>
              </c:strCache>
            </c:strRef>
          </c:cat>
          <c:val>
            <c:numRef>
              <c:f>'List2 (2)'!$C$4:$C$8</c:f>
              <c:numCache>
                <c:formatCode>0</c:formatCode>
                <c:ptCount val="5"/>
                <c:pt idx="0">
                  <c:v>7.6260971221932152</c:v>
                </c:pt>
                <c:pt idx="1">
                  <c:v>40.572169288453033</c:v>
                </c:pt>
                <c:pt idx="2">
                  <c:v>33.314353901787499</c:v>
                </c:pt>
                <c:pt idx="3">
                  <c:v>14.543494194111126</c:v>
                </c:pt>
                <c:pt idx="4">
                  <c:v>3.9438854934551246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7-4677-9787-3B53A05723ED}"/>
            </c:ext>
          </c:extLst>
        </c:ser>
        <c:ser>
          <c:idx val="1"/>
          <c:order val="1"/>
          <c:tx>
            <c:v>Platová sféra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'List2 (2)'!$A$4:$A$8</c:f>
              <c:strCache>
                <c:ptCount val="5"/>
                <c:pt idx="0">
                  <c:v>Základní a nedokončené</c:v>
                </c:pt>
                <c:pt idx="1">
                  <c:v>Střední bez maturity</c:v>
                </c:pt>
                <c:pt idx="2">
                  <c:v>Střední s maturitou</c:v>
                </c:pt>
                <c:pt idx="3">
                  <c:v>Terciární (VOŠ+VŠ)</c:v>
                </c:pt>
                <c:pt idx="4">
                  <c:v>Neuvedeno</c:v>
                </c:pt>
              </c:strCache>
            </c:strRef>
          </c:cat>
          <c:val>
            <c:numRef>
              <c:f>'List2 (2)'!$E$4:$E$8</c:f>
              <c:numCache>
                <c:formatCode>0</c:formatCode>
                <c:ptCount val="5"/>
                <c:pt idx="0">
                  <c:v>3.261655222262378</c:v>
                </c:pt>
                <c:pt idx="1">
                  <c:v>14.844597036501625</c:v>
                </c:pt>
                <c:pt idx="2">
                  <c:v>39.374774123599565</c:v>
                </c:pt>
                <c:pt idx="3">
                  <c:v>40.708950728827851</c:v>
                </c:pt>
                <c:pt idx="4">
                  <c:v>1.8100228888085774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67-4677-9787-3B53A0572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518492752"/>
        <c:axId val="518485864"/>
      </c:barChart>
      <c:catAx>
        <c:axId val="51849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18485864"/>
        <c:crosses val="autoZero"/>
        <c:auto val="1"/>
        <c:lblAlgn val="ctr"/>
        <c:lblOffset val="100"/>
        <c:noMultiLvlLbl val="0"/>
      </c:catAx>
      <c:valAx>
        <c:axId val="518485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1849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899608261382921"/>
          <c:y val="0.34360929097900383"/>
          <c:w val="0.1294201750016819"/>
          <c:h val="0.39731775283807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Nabídka</c:v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3.5797881216428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B1-407E-8D82-4A0F4F8DFE27}"/>
                </c:ext>
              </c:extLst>
            </c:dLbl>
            <c:dLbl>
              <c:idx val="1"/>
              <c:layout>
                <c:manualLayout>
                  <c:x val="-8.5176090668942894E-3"/>
                  <c:y val="-1.0739364364928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B1-407E-8D82-4A0F4F8DFE27}"/>
                </c:ext>
              </c:extLst>
            </c:dLbl>
            <c:dLbl>
              <c:idx val="2"/>
              <c:layout>
                <c:manualLayout>
                  <c:x val="2.1294022667235624E-3"/>
                  <c:y val="-7.159576243285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B1-407E-8D82-4A0F4F8DFE27}"/>
                </c:ext>
              </c:extLst>
            </c:dLbl>
            <c:dLbl>
              <c:idx val="3"/>
              <c:layout>
                <c:manualLayout>
                  <c:x val="1.2776413600341218E-2"/>
                  <c:y val="-7.1595762432859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B1-407E-8D82-4A0F4F8DFE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List3!$B$4:$B$7</c:f>
              <c:strCache>
                <c:ptCount val="4"/>
                <c:pt idx="0">
                  <c:v>Čtyřletá gymnázia</c:v>
                </c:pt>
                <c:pt idx="1">
                  <c:v>Obory s maturitní zkouškou</c:v>
                </c:pt>
                <c:pt idx="2">
                  <c:v>Obory s výučním listem</c:v>
                </c:pt>
                <c:pt idx="3">
                  <c:v>Jiné obory</c:v>
                </c:pt>
              </c:strCache>
            </c:strRef>
          </c:cat>
          <c:val>
            <c:numRef>
              <c:f>List3!$C$4:$C$7</c:f>
              <c:numCache>
                <c:formatCode>#,##0</c:formatCode>
                <c:ptCount val="4"/>
                <c:pt idx="0" formatCode="General">
                  <c:v>418</c:v>
                </c:pt>
                <c:pt idx="1">
                  <c:v>3084</c:v>
                </c:pt>
                <c:pt idx="2">
                  <c:v>2622</c:v>
                </c:pt>
                <c:pt idx="3" formatCode="General">
                  <c:v>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B1-407E-8D82-4A0F4F8DFE27}"/>
            </c:ext>
          </c:extLst>
        </c:ser>
        <c:ser>
          <c:idx val="1"/>
          <c:order val="1"/>
          <c:tx>
            <c:v>Přihlášky</c:v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7035218133788499E-2"/>
                  <c:y val="-3.5797881216428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B1-407E-8D82-4A0F4F8DFE27}"/>
                </c:ext>
              </c:extLst>
            </c:dLbl>
            <c:dLbl>
              <c:idx val="1"/>
              <c:layout>
                <c:manualLayout>
                  <c:x val="1.2776413600341296E-2"/>
                  <c:y val="-3.5797881216428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B1-407E-8D82-4A0F4F8DFE27}"/>
                </c:ext>
              </c:extLst>
            </c:dLbl>
            <c:dLbl>
              <c:idx val="2"/>
              <c:layout>
                <c:manualLayout>
                  <c:x val="2.1294022667235624E-2"/>
                  <c:y val="-7.159576243285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B1-407E-8D82-4A0F4F8DFE27}"/>
                </c:ext>
              </c:extLst>
            </c:dLbl>
            <c:dLbl>
              <c:idx val="3"/>
              <c:layout>
                <c:manualLayout>
                  <c:x val="1.7035218133788499E-2"/>
                  <c:y val="-1.0739364364928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B1-407E-8D82-4A0F4F8DFE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List3!$B$4:$B$7</c:f>
              <c:strCache>
                <c:ptCount val="4"/>
                <c:pt idx="0">
                  <c:v>Čtyřletá gymnázia</c:v>
                </c:pt>
                <c:pt idx="1">
                  <c:v>Obory s maturitní zkouškou</c:v>
                </c:pt>
                <c:pt idx="2">
                  <c:v>Obory s výučním listem</c:v>
                </c:pt>
                <c:pt idx="3">
                  <c:v>Jiné obory</c:v>
                </c:pt>
              </c:strCache>
            </c:strRef>
          </c:cat>
          <c:val>
            <c:numRef>
              <c:f>List3!$D$4:$D$7</c:f>
              <c:numCache>
                <c:formatCode>#,##0</c:formatCode>
                <c:ptCount val="4"/>
                <c:pt idx="0" formatCode="General">
                  <c:v>837</c:v>
                </c:pt>
                <c:pt idx="1">
                  <c:v>4897</c:v>
                </c:pt>
                <c:pt idx="2">
                  <c:v>2757</c:v>
                </c:pt>
                <c:pt idx="3" formatCode="General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2B1-407E-8D82-4A0F4F8DFE27}"/>
            </c:ext>
          </c:extLst>
        </c:ser>
        <c:ser>
          <c:idx val="2"/>
          <c:order val="2"/>
          <c:tx>
            <c:v>Zápisové lístky</c:v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27764136003413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B1-407E-8D82-4A0F4F8DFE27}"/>
                </c:ext>
              </c:extLst>
            </c:dLbl>
            <c:dLbl>
              <c:idx val="1"/>
              <c:layout>
                <c:manualLayout>
                  <c:x val="1.7035218133788499E-2"/>
                  <c:y val="-7.1595762432858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B1-407E-8D82-4A0F4F8DFE27}"/>
                </c:ext>
              </c:extLst>
            </c:dLbl>
            <c:dLbl>
              <c:idx val="2"/>
              <c:layout>
                <c:manualLayout>
                  <c:x val="1.9164620400511985E-2"/>
                  <c:y val="-3.5797881216428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B1-407E-8D82-4A0F4F8DFE27}"/>
                </c:ext>
              </c:extLst>
            </c:dLbl>
            <c:dLbl>
              <c:idx val="3"/>
              <c:layout>
                <c:manualLayout>
                  <c:x val="1.9164620400511905E-2"/>
                  <c:y val="-1.0739364364928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B1-407E-8D82-4A0F4F8DFE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List3!$B$4:$B$7</c:f>
              <c:strCache>
                <c:ptCount val="4"/>
                <c:pt idx="0">
                  <c:v>Čtyřletá gymnázia</c:v>
                </c:pt>
                <c:pt idx="1">
                  <c:v>Obory s maturitní zkouškou</c:v>
                </c:pt>
                <c:pt idx="2">
                  <c:v>Obory s výučním listem</c:v>
                </c:pt>
                <c:pt idx="3">
                  <c:v>Jiné obory</c:v>
                </c:pt>
              </c:strCache>
            </c:strRef>
          </c:cat>
          <c:val>
            <c:numRef>
              <c:f>List3!$E$4:$E$7</c:f>
              <c:numCache>
                <c:formatCode>General</c:formatCode>
                <c:ptCount val="4"/>
                <c:pt idx="0">
                  <c:v>397</c:v>
                </c:pt>
                <c:pt idx="1">
                  <c:v>2278</c:v>
                </c:pt>
                <c:pt idx="2">
                  <c:v>1384</c:v>
                </c:pt>
                <c:pt idx="3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2B1-407E-8D82-4A0F4F8DFE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11687048"/>
        <c:axId val="611686720"/>
        <c:axId val="0"/>
      </c:bar3DChart>
      <c:catAx>
        <c:axId val="61168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1686720"/>
        <c:crosses val="autoZero"/>
        <c:auto val="1"/>
        <c:lblAlgn val="ctr"/>
        <c:lblOffset val="100"/>
        <c:noMultiLvlLbl val="0"/>
      </c:catAx>
      <c:valAx>
        <c:axId val="61168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168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52225045141964"/>
          <c:y val="0.22453906107738064"/>
          <c:w val="0.69521945169443466"/>
          <c:h val="0.6620350623635310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58E-413D-8480-02515D18EE09}"/>
              </c:ext>
            </c:extLst>
          </c:dPt>
          <c:dPt>
            <c:idx val="1"/>
            <c:bubble3D val="0"/>
            <c:explosion val="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58E-413D-8480-02515D18EE09}"/>
              </c:ext>
            </c:extLst>
          </c:dPt>
          <c:dPt>
            <c:idx val="2"/>
            <c:bubble3D val="0"/>
            <c:explosion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58E-413D-8480-02515D18EE09}"/>
              </c:ext>
            </c:extLst>
          </c:dPt>
          <c:dPt>
            <c:idx val="3"/>
            <c:bubble3D val="0"/>
            <c:explosion val="4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58E-413D-8480-02515D18EE0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58E-413D-8480-02515D18EE0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58E-413D-8480-02515D18EE0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58E-413D-8480-02515D18EE0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58E-413D-8480-02515D18E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List3!$B$4:$B$7</c:f>
              <c:strCache>
                <c:ptCount val="4"/>
                <c:pt idx="0">
                  <c:v>Čtyřletá gymnázia</c:v>
                </c:pt>
                <c:pt idx="1">
                  <c:v>Obory s maturitní zkouškou</c:v>
                </c:pt>
                <c:pt idx="2">
                  <c:v>Obory s výučním listem</c:v>
                </c:pt>
                <c:pt idx="3">
                  <c:v>Jiné obory</c:v>
                </c:pt>
              </c:strCache>
            </c:strRef>
          </c:cat>
          <c:val>
            <c:numRef>
              <c:f>List3!$E$4:$E$7</c:f>
              <c:numCache>
                <c:formatCode>General</c:formatCode>
                <c:ptCount val="4"/>
                <c:pt idx="0">
                  <c:v>397</c:v>
                </c:pt>
                <c:pt idx="1">
                  <c:v>2278</c:v>
                </c:pt>
                <c:pt idx="2">
                  <c:v>1384</c:v>
                </c:pt>
                <c:pt idx="3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8E-413D-8480-02515D18EE0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0.67209</cdr:x>
      <cdr:y>0.87758</cdr:y>
    </cdr:from>
    <cdr:to>
      <cdr:x>1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A775212F-08AA-491E-937D-477C711655F7}"/>
            </a:ext>
          </a:extLst>
        </cdr:cNvPr>
        <cdr:cNvSpPr txBox="1"/>
      </cdr:nvSpPr>
      <cdr:spPr>
        <a:xfrm xmlns:a="http://schemas.openxmlformats.org/drawingml/2006/main">
          <a:off x="3533711" y="4199673"/>
          <a:ext cx="1724089" cy="585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pPr algn="r"/>
          <a:r>
            <a:rPr lang="cs-CZ" sz="900" dirty="0">
              <a:latin typeface="Arial" panose="020B0604020202020204" pitchFamily="34" charset="0"/>
              <a:cs typeface="Arial" panose="020B0604020202020204" pitchFamily="34" charset="0"/>
            </a:rPr>
            <a:t>Zdroj dat: ČSÚ</a:t>
          </a:r>
          <a:r>
            <a:rPr lang="cs-CZ" sz="900" baseline="0" dirty="0">
              <a:latin typeface="Arial" panose="020B0604020202020204" pitchFamily="34" charset="0"/>
              <a:cs typeface="Arial" panose="020B0604020202020204" pitchFamily="34" charset="0"/>
            </a:rPr>
            <a:t> - Evidenční počet zaměstnanců a jejich mzdy</a:t>
          </a:r>
          <a:endParaRPr lang="cs-CZ" sz="9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0.79078</cdr:x>
      <cdr:y>0.89753</cdr:y>
    </cdr:from>
    <cdr:to>
      <cdr:x>1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EDCA7BF5-4A52-4F65-B982-F2038DCD7065}"/>
            </a:ext>
          </a:extLst>
        </cdr:cNvPr>
        <cdr:cNvSpPr txBox="1"/>
      </cdr:nvSpPr>
      <cdr:spPr>
        <a:xfrm xmlns:a="http://schemas.openxmlformats.org/drawingml/2006/main">
          <a:off x="4157750" y="4122338"/>
          <a:ext cx="1100049" cy="470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ctr">
          <a:normAutofit fontScale="92500" lnSpcReduction="1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Zdroj dat: MPSV - ISPV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0.59324</cdr:x>
      <cdr:y>0.92708</cdr:y>
    </cdr:from>
    <cdr:to>
      <cdr:x>1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FA15730E-516E-459A-A588-F420A4C2BEB4}"/>
            </a:ext>
          </a:extLst>
        </cdr:cNvPr>
        <cdr:cNvSpPr txBox="1"/>
      </cdr:nvSpPr>
      <cdr:spPr>
        <a:xfrm xmlns:a="http://schemas.openxmlformats.org/drawingml/2006/main">
          <a:off x="3143469" y="3734853"/>
          <a:ext cx="2088932" cy="289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ctr">
          <a:normAutofit fontScale="92500" lnSpcReduction="1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Zdroj dat: MPSV - ISPV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0.59686</cdr:x>
      <cdr:y>0.92708</cdr:y>
    </cdr:from>
    <cdr:to>
      <cdr:x>1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41775E5E-B769-46A7-9342-B71F24701065}"/>
            </a:ext>
          </a:extLst>
        </cdr:cNvPr>
        <cdr:cNvSpPr txBox="1"/>
      </cdr:nvSpPr>
      <cdr:spPr>
        <a:xfrm xmlns:a="http://schemas.openxmlformats.org/drawingml/2006/main">
          <a:off x="3092669" y="3684053"/>
          <a:ext cx="2088932" cy="289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>
          <a:normAutofit fontScale="92500" lnSpcReduction="10000"/>
        </a:bodyPr>
        <a:lstStyle xmlns:a="http://schemas.openxmlformats.org/drawingml/2006/main"/>
        <a:p xmlns:a="http://schemas.openxmlformats.org/drawingml/2006/main">
          <a:pPr algn="r"/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Zdroj dat: MPSV - ISPV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0.71758</cdr:x>
      <cdr:y>0.86275</cdr:y>
    </cdr:from>
    <cdr:to>
      <cdr:x>1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C4A6D815-E4E6-4BED-AAFB-417BF8017424}"/>
            </a:ext>
          </a:extLst>
        </cdr:cNvPr>
        <cdr:cNvSpPr txBox="1"/>
      </cdr:nvSpPr>
      <cdr:spPr>
        <a:xfrm xmlns:a="http://schemas.openxmlformats.org/drawingml/2006/main">
          <a:off x="4208550" y="4173138"/>
          <a:ext cx="1100049" cy="470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ctr">
          <a:normAutofit fontScale="92500" lnSpcReduction="1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Zdroj dat: MPSV - ISPV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0.71758</cdr:x>
      <cdr:y>0.86275</cdr:y>
    </cdr:from>
    <cdr:to>
      <cdr:x>1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C4A6D815-E4E6-4BED-AAFB-417BF8017424}"/>
            </a:ext>
          </a:extLst>
        </cdr:cNvPr>
        <cdr:cNvSpPr txBox="1"/>
      </cdr:nvSpPr>
      <cdr:spPr>
        <a:xfrm xmlns:a="http://schemas.openxmlformats.org/drawingml/2006/main">
          <a:off x="4208550" y="4173138"/>
          <a:ext cx="1100049" cy="470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ctr">
          <a:normAutofit fontScale="92500" lnSpcReduction="1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Zdroj dat: MPSV - ISPV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0.83026</cdr:x>
      <cdr:y>0.82114</cdr:y>
    </cdr:from>
    <cdr:to>
      <cdr:x>1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C4A6D815-E4E6-4BED-AAFB-417BF8017424}"/>
            </a:ext>
          </a:extLst>
        </cdr:cNvPr>
        <cdr:cNvSpPr txBox="1"/>
      </cdr:nvSpPr>
      <cdr:spPr>
        <a:xfrm xmlns:a="http://schemas.openxmlformats.org/drawingml/2006/main">
          <a:off x="5380803" y="2160675"/>
          <a:ext cx="1100049" cy="470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ctr">
          <a:normAutofit fontScale="92500" lnSpcReduction="1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Zdroj dat: MPSV - ISPV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EF8B7-3502-473C-8348-F186854F2D2C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3125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BEAF1-077C-4D3A-82BA-2145704D1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12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782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4075" y="1"/>
            <a:ext cx="427782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8523-A6A4-4290-B43A-8D4C7DA6E7CD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50900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190" y="3271667"/>
            <a:ext cx="7899871" cy="26760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27782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4075" y="6456378"/>
            <a:ext cx="427782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79A1-698A-4BAC-9303-C56DF0F6B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7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66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5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81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838200" y="792000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0364"/>
            <a:ext cx="7605184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4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67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41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613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968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6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8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57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983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551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891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996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360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"/>
            <a:ext cx="12191998" cy="68540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54443"/>
            <a:ext cx="6653463" cy="3601452"/>
          </a:xfrm>
        </p:spPr>
        <p:txBody>
          <a:bodyPr anchor="b"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4" y="382327"/>
            <a:ext cx="2823843" cy="11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71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636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287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057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6A43C"/>
              </a:buClr>
              <a:defRPr/>
            </a:lvl1pPr>
            <a:lvl2pPr>
              <a:buClr>
                <a:srgbClr val="06A43C"/>
              </a:buClr>
              <a:defRPr/>
            </a:lvl2pPr>
            <a:lvl3pPr>
              <a:buClr>
                <a:srgbClr val="06A43C"/>
              </a:buClr>
              <a:defRPr/>
            </a:lvl3pPr>
            <a:lvl4pPr>
              <a:buClr>
                <a:srgbClr val="06A43C"/>
              </a:buClr>
              <a:defRPr/>
            </a:lvl4pPr>
            <a:lvl5pPr>
              <a:buClr>
                <a:srgbClr val="06A43C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367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26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184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427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737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078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56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88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60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20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2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9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97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736D-0EF6-4FD2-8FA7-3013C715F241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04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5FBF43-C72E-4F60-B0B0-736F4660D24A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82299"/>
            <a:ext cx="10515600" cy="99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9994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EE8D-FDF3-4138-9D52-52ACAC454218}" type="datetimeFigureOut">
              <a:rPr lang="cs-CZ" smtClean="0"/>
              <a:t>04.09.2018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982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5862A-C217-428F-96C1-F3CD9D13BB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-1" y="1"/>
            <a:ext cx="96253" cy="6858000"/>
          </a:xfrm>
          <a:prstGeom prst="rect">
            <a:avLst/>
          </a:prstGeom>
          <a:solidFill>
            <a:srgbClr val="00A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16" y="0"/>
            <a:ext cx="1403684" cy="16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3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6A43C"/>
        </a:buClr>
        <a:buFont typeface="Arial" panose="020B0604020202020204" pitchFamily="34" charset="0"/>
        <a:buChar char="•"/>
        <a:defRPr sz="20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3C"/>
        </a:buClr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3C"/>
        </a:buClr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3C"/>
        </a:buClr>
        <a:buFont typeface="Arial" panose="020B0604020202020204" pitchFamily="34" charset="0"/>
        <a:buChar char="•"/>
        <a:defRPr sz="14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3C"/>
        </a:buClr>
        <a:buFont typeface="Arial" panose="020B0604020202020204" pitchFamily="34" charset="0"/>
        <a:buChar char="•"/>
        <a:defRPr sz="10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ra-pk.cz/" TargetMode="External"/><Relationship Id="rId2" Type="http://schemas.openxmlformats.org/officeDocument/2006/relationships/hyperlink" Target="http://www.pzpk.cz/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mailto:benes@rra-pk.cz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75656"/>
            <a:ext cx="9144000" cy="1423853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cs-CZ" b="1" cap="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10. zasedání PS Vzdělávání</a:t>
            </a:r>
            <a:endParaRPr lang="cs-CZ" sz="16600" b="1" cap="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568584"/>
            <a:ext cx="9144000" cy="564199"/>
          </a:xfrm>
        </p:spPr>
        <p:txBody>
          <a:bodyPr>
            <a:normAutofit/>
          </a:bodyPr>
          <a:lstStyle/>
          <a:p>
            <a:r>
              <a:rPr lang="cs-CZ" sz="3200" b="1" cap="all" dirty="0">
                <a:solidFill>
                  <a:schemeClr val="tx2"/>
                </a:solidFill>
                <a:latin typeface="+mj-lt"/>
              </a:rPr>
              <a:t>4</a:t>
            </a:r>
            <a:r>
              <a:rPr lang="cs-CZ" sz="3200" b="1" cap="all" dirty="0" smtClean="0">
                <a:solidFill>
                  <a:schemeClr val="tx2"/>
                </a:solidFill>
                <a:latin typeface="+mj-lt"/>
              </a:rPr>
              <a:t>. </a:t>
            </a:r>
            <a:r>
              <a:rPr lang="cs-CZ" sz="3200" b="1" cap="all" dirty="0">
                <a:solidFill>
                  <a:schemeClr val="tx2"/>
                </a:solidFill>
                <a:latin typeface="+mj-lt"/>
              </a:rPr>
              <a:t>9</a:t>
            </a:r>
            <a:r>
              <a:rPr lang="cs-CZ" sz="3200" b="1" cap="all" dirty="0" smtClean="0">
                <a:solidFill>
                  <a:schemeClr val="tx2"/>
                </a:solidFill>
                <a:latin typeface="+mj-lt"/>
              </a:rPr>
              <a:t>. 2018, Plzeň</a:t>
            </a:r>
            <a:endParaRPr lang="cs-CZ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3" y="5101859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Výzva č. 86 Infrastruktura vedoucí k přechodu do škol hlavního vzdělávacího proudu a k samostatnému způsobu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70554"/>
            <a:ext cx="10515600" cy="4351338"/>
          </a:xfrm>
        </p:spPr>
        <p:txBody>
          <a:bodyPr/>
          <a:lstStyle/>
          <a:p>
            <a:r>
              <a:rPr lang="cs-CZ" dirty="0" smtClean="0"/>
              <a:t>vyhlášena 30. srpna 2018</a:t>
            </a:r>
          </a:p>
          <a:p>
            <a:r>
              <a:rPr lang="cs-CZ" dirty="0" smtClean="0"/>
              <a:t>zahájení příjmu žádostí 27. září 2018</a:t>
            </a:r>
          </a:p>
          <a:p>
            <a:r>
              <a:rPr lang="cs-CZ" dirty="0" smtClean="0"/>
              <a:t>ukončení příjmu žádostí 27. října 2018</a:t>
            </a:r>
          </a:p>
          <a:p>
            <a:r>
              <a:rPr lang="cs-CZ" dirty="0" smtClean="0"/>
              <a:t>alokace výzvy je 456 mil. Kč z EFRR</a:t>
            </a:r>
          </a:p>
          <a:p>
            <a:r>
              <a:rPr lang="cs-CZ" dirty="0" smtClean="0"/>
              <a:t>na podporu </a:t>
            </a:r>
            <a:r>
              <a:rPr lang="cs-CZ" dirty="0"/>
              <a:t>rozvoje infrastruktury škol samostatně zřízených pro žáky se zdravotním postižením (podle § 16 odstavce 9 a § 48 zákona </a:t>
            </a:r>
            <a:r>
              <a:rPr lang="cs-CZ" dirty="0" smtClean="0"/>
              <a:t>č.561/2004 </a:t>
            </a:r>
            <a:r>
              <a:rPr lang="cs-CZ" dirty="0"/>
              <a:t>Sb., ve znění pozdějších předpisů) a školských poradenských zařízení, tedy pedagogicko-psychologických poraden a speciálně pedagogických center.</a:t>
            </a:r>
          </a:p>
        </p:txBody>
      </p:sp>
    </p:spTree>
    <p:extLst>
      <p:ext uri="{BB962C8B-B14F-4D97-AF65-F5344CB8AC3E}">
        <p14:creationId xmlns:p14="http://schemas.microsoft.com/office/powerpoint/2010/main" val="230003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4. Analýza vývoje mezd v Plzeňském kraji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BD7D9-35F7-4BC9-9296-DB3F645E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454443"/>
            <a:ext cx="6015606" cy="3601452"/>
          </a:xfrm>
        </p:spPr>
        <p:txBody>
          <a:bodyPr/>
          <a:lstStyle/>
          <a:p>
            <a:r>
              <a:rPr lang="cs-CZ" dirty="0"/>
              <a:t>Analýza vývoje mezd v Plzeňském kraji</a:t>
            </a:r>
          </a:p>
        </p:txBody>
      </p:sp>
    </p:spTree>
    <p:extLst>
      <p:ext uri="{BB962C8B-B14F-4D97-AF65-F5344CB8AC3E}">
        <p14:creationId xmlns:p14="http://schemas.microsoft.com/office/powerpoint/2010/main" val="2236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D181C-00FB-44CA-8810-8B13BD4A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Pakt zaměstnanosti Plzeňského kraje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9DB50-1542-45BC-97E7-D3769210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322"/>
            <a:ext cx="10515600" cy="5166678"/>
          </a:xfrm>
        </p:spPr>
        <p:txBody>
          <a:bodyPr>
            <a:normAutofit lnSpcReduction="10000"/>
          </a:bodyPr>
          <a:lstStyle/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Krajská platforma pro širokou spolupráci v tématu zaměstnanosti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Podpis zakládací smlouvy (2016)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Plzeňský kraj – nositel Paktu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Regionální hospodářská komora Plzeňského kraje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Asociace hospodářských komor Jihozápad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Regionální rada odborových svazků ČMKOS Plzeňského kraje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Úřad práce ČR – krajská pobočka v Plzni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Regionální rozvojová agentura Plzeňského kraje, o.p.s.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Partneři – přistupují na základě dohody o spolupráci</a:t>
            </a:r>
          </a:p>
          <a:p>
            <a:pPr lvl="1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zaměstnavatelé</a:t>
            </a:r>
          </a:p>
          <a:p>
            <a:pPr lvl="1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školy</a:t>
            </a:r>
          </a:p>
          <a:p>
            <a:pPr lvl="1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veřejná správa a další instituce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Založen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 všech krajích kromě Prahy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412899" cy="132556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Východiska a zdroje dat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322"/>
            <a:ext cx="10515600" cy="516667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Analýza byla provedena:</a:t>
            </a:r>
          </a:p>
          <a:p>
            <a:pPr lvl="1"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širším časovém kontextu – od roku 2005 (pokud byla dostupná data)</a:t>
            </a:r>
          </a:p>
          <a:p>
            <a:pPr lvl="1"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maximální podrobnosti z hlediska:</a:t>
            </a:r>
          </a:p>
          <a:p>
            <a:pPr marL="972000" lvl="2" indent="-216000">
              <a:buSzPct val="80000"/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profesí</a:t>
            </a:r>
          </a:p>
          <a:p>
            <a:pPr marL="972000" lvl="2" indent="-216000">
              <a:buSzPct val="80000"/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věku</a:t>
            </a:r>
          </a:p>
          <a:p>
            <a:pPr marL="972000" lvl="2" indent="-216000">
              <a:buSzPct val="80000"/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vzdělání</a:t>
            </a:r>
          </a:p>
          <a:p>
            <a:pPr marL="972000" lvl="2" indent="-216000">
              <a:buSzPct val="80000"/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sektorů a odvětví </a:t>
            </a:r>
          </a:p>
          <a:p>
            <a:pPr lvl="1"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hodnocen průměr a medián hrubých mezd, podíl složek hrubých mezd</a:t>
            </a:r>
          </a:p>
          <a:p>
            <a:pPr lvl="1"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srovnání s kraji i Ø ČR</a:t>
            </a:r>
          </a:p>
          <a:p>
            <a:pPr lvl="1"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základě dat:</a:t>
            </a:r>
          </a:p>
          <a:p>
            <a:pPr marL="972000" lvl="2" indent="-216000">
              <a:buSzPct val="80000"/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ČSÚ:</a:t>
            </a:r>
          </a:p>
          <a:p>
            <a:pPr marL="1260000" lvl="3">
              <a:buSzPct val="80000"/>
              <a:buFont typeface="Wingdings 2" panose="05020102010507070707" pitchFamily="18" charset="2"/>
              <a:buChar char="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podniková statistika</a:t>
            </a:r>
          </a:p>
          <a:p>
            <a:pPr marL="1260000" lvl="3">
              <a:buSzPct val="80000"/>
              <a:buFont typeface="Wingdings 2" panose="05020102010507070707" pitchFamily="18" charset="2"/>
              <a:buChar char="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strukturální statistika</a:t>
            </a:r>
          </a:p>
          <a:p>
            <a:pPr marL="972000" lvl="2" indent="-216000">
              <a:buSzPct val="80000"/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MPSV:</a:t>
            </a:r>
          </a:p>
          <a:p>
            <a:pPr marL="1260000" lvl="3">
              <a:buSzPct val="80000"/>
              <a:buFont typeface="Wingdings 2" panose="05020102010507070707" pitchFamily="18" charset="2"/>
              <a:buChar char="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Informační systém průměrných výdělků (ISPV)</a:t>
            </a:r>
          </a:p>
        </p:txBody>
      </p:sp>
    </p:spTree>
    <p:extLst>
      <p:ext uri="{BB962C8B-B14F-4D97-AF65-F5344CB8AC3E}">
        <p14:creationId xmlns:p14="http://schemas.microsoft.com/office/powerpoint/2010/main" val="11413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412899" cy="132556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průměrné hrubé měsíční mzdy podle krajů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1322"/>
            <a:ext cx="5812856" cy="51666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roční Ø z podnikového výkaznictví ČSÚ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Plzeňský kraj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3. – 4. místo v ČR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relativní růstu:</a:t>
            </a:r>
          </a:p>
          <a:p>
            <a:pPr marL="972000" lvl="2" indent="-216000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2005-2008: +24 %</a:t>
            </a:r>
          </a:p>
          <a:p>
            <a:pPr marL="972000" lvl="2" indent="-216000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2013-2016: +11 %</a:t>
            </a:r>
          </a:p>
          <a:p>
            <a:pPr marL="972000" lvl="2" indent="-216000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2010-2011 a 2012-2013: stagnace</a:t>
            </a:r>
          </a:p>
          <a:p>
            <a:pPr marL="972000" lvl="2" indent="-216000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2016-2017: +8 % (2. místo)</a:t>
            </a:r>
          </a:p>
          <a:p>
            <a:pPr marL="972000" lvl="2" indent="-216000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1.Q. 2017-2018 - +8 % (11. místo)</a:t>
            </a:r>
          </a:p>
          <a:p>
            <a:pPr marL="228600" lvl="1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Karlovarský kraj - aktuálně 1. místo v tempu růstu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48A5C8B-63EC-4BD5-96D2-D6FF22023E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57983" y="1691322"/>
          <a:ext cx="5402472" cy="498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365760"/>
            <a:ext cx="9527597" cy="132556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průměrné hrubé mzdy podle odvětví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AF5AD76-2469-47BF-A993-5A324B75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354231"/>
            <a:ext cx="11663363" cy="550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8070273" cy="132556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příjmů ve mzdové a platové sféře v Plzeňském kraji dle MPSV (ISPV)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1322"/>
            <a:ext cx="5257800" cy="51666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mzdová sféra (165 tis.):</a:t>
            </a:r>
          </a:p>
          <a:p>
            <a:pPr lvl="1">
              <a:lnSpc>
                <a:spcPct val="120000"/>
              </a:lnSpc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celkem Ø 2017: 30 405 Kč</a:t>
            </a:r>
          </a:p>
          <a:p>
            <a:pPr lvl="1">
              <a:lnSpc>
                <a:spcPct val="120000"/>
              </a:lnSpc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růst mezi roky 2016 a 2017: +9 %</a:t>
            </a:r>
          </a:p>
          <a:p>
            <a:pPr lvl="1">
              <a:lnSpc>
                <a:spcPct val="120000"/>
              </a:lnSpc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růst mezi roky 2011 a 2017: +28 %</a:t>
            </a:r>
          </a:p>
          <a:p>
            <a:pPr marL="228600" lvl="2">
              <a:lnSpc>
                <a:spcPct val="12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platová sféra (33 tis.):</a:t>
            </a:r>
          </a:p>
          <a:p>
            <a:pPr lvl="1">
              <a:lnSpc>
                <a:spcPct val="120000"/>
              </a:lnSpc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celkem Ø 2017: 32 164 Kč</a:t>
            </a:r>
          </a:p>
          <a:p>
            <a:pPr lvl="1">
              <a:lnSpc>
                <a:spcPct val="120000"/>
              </a:lnSpc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růst mezi roky 2016 a 2017: +8 %</a:t>
            </a:r>
          </a:p>
          <a:p>
            <a:pPr lvl="1">
              <a:lnSpc>
                <a:spcPct val="120000"/>
              </a:lnSpc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růst mezi roky 2011 a 2017: +24 %</a:t>
            </a:r>
          </a:p>
          <a:p>
            <a:pPr lvl="1">
              <a:lnSpc>
                <a:spcPct val="120000"/>
              </a:lnSpc>
              <a:buSzPct val="80000"/>
              <a:buFont typeface="Wingdings 2" panose="05020102010507070707" pitchFamily="18" charset="2"/>
              <a:buChar char=""/>
            </a:pP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6C955D77-F8DE-4A64-BCC5-5E3C41763DA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64793" y="1691322"/>
          <a:ext cx="5257800" cy="459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08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299"/>
            <a:ext cx="9220200" cy="99285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průměru příjmů podle hlavních tříd zaměstnání v kraji ve mzdové a platové sféře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00390"/>
            <a:ext cx="5181600" cy="1191259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nejvyšší relativní růst mezd 2011-2017</a:t>
            </a:r>
          </a:p>
          <a:p>
            <a:pPr lvl="1"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Pomocní a nekvalifikovaní pracovníci (+37 %), Řemeslníci a opraváři (+33 %)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9499083-3D57-43CF-8C36-86C85154D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157" y="1600389"/>
            <a:ext cx="5466194" cy="1191259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nejvyšší růst relativní platů 2011-2017</a:t>
            </a:r>
          </a:p>
          <a:p>
            <a:pPr lvl="1"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Pracovníci ve službách a prodeji (+34 %), Obsluha strojů a zařízení, montéři (+30 %) 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5CA6E297-CE3F-47F5-8609-F965A25AC04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72200" y="2791648"/>
          <a:ext cx="5135514" cy="397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741C4B5-C448-4233-A2E7-78443E0782C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2791647"/>
          <a:ext cx="5181601" cy="397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82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299"/>
            <a:ext cx="7398626" cy="99285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mezd a platů v Plzeňském kraji podle stupně dosaženého vzdělání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695" y="1426944"/>
            <a:ext cx="3637547" cy="27997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Mzdová sféra</a:t>
            </a:r>
          </a:p>
          <a:p>
            <a:pPr lvl="1"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nejvyšší relativní růst:</a:t>
            </a:r>
          </a:p>
          <a:p>
            <a:pPr marL="972000" lvl="2" indent="-216000">
              <a:buSzPct val="80000"/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střední bez maturity (+12 %)</a:t>
            </a:r>
          </a:p>
          <a:p>
            <a:pPr marL="972000" lvl="2" indent="-216000">
              <a:buSzPct val="80000"/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základní a nedokončené (+11 %)</a:t>
            </a:r>
          </a:p>
          <a:p>
            <a:pPr lvl="1"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nejnižší relativní růst:</a:t>
            </a:r>
          </a:p>
          <a:p>
            <a:pPr marL="972000" lvl="2" indent="-216000">
              <a:buSzPct val="80000"/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vysokoškolské (+7 %)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0307B064-2016-4F51-9A1E-AD48847CA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2222" y="1426944"/>
            <a:ext cx="4001502" cy="2799748"/>
          </a:xfrm>
        </p:spPr>
        <p:txBody>
          <a:bodyPr>
            <a:normAutofit/>
          </a:bodyPr>
          <a:lstStyle/>
          <a:p>
            <a:pPr marL="228600" lvl="2"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Platová sféra</a:t>
            </a:r>
          </a:p>
          <a:p>
            <a:pPr lvl="1"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nejvyšší relativní růst:</a:t>
            </a:r>
          </a:p>
          <a:p>
            <a:pPr marL="972000" lvl="2" indent="-216000">
              <a:buSzPct val="80000"/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střední bez maturity (+9 %)</a:t>
            </a:r>
          </a:p>
          <a:p>
            <a:pPr marL="972000" lvl="2" indent="-216000">
              <a:buSzPct val="80000"/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základní a nedokončené (+9 %)</a:t>
            </a:r>
          </a:p>
          <a:p>
            <a:pPr lvl="1"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nejnižší relativní růst:</a:t>
            </a:r>
          </a:p>
          <a:p>
            <a:pPr marL="972000" lvl="2" indent="-216000">
              <a:buSzPct val="80000"/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střední s maturitou (+7 %)</a:t>
            </a:r>
          </a:p>
          <a:p>
            <a:pPr marL="972000" lvl="2" indent="-216000">
              <a:buSzPct val="80000"/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vysokoškolské (+7 %)</a:t>
            </a:r>
          </a:p>
          <a:p>
            <a:endParaRPr lang="cs-CZ" sz="1800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DCB3E49-9979-416B-B21E-E6C0955A30A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86752" y="3429000"/>
          <a:ext cx="3895021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89548A91-C37C-41D1-BF19-38ACBAB6052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86750" y="0"/>
          <a:ext cx="3895023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73083E55-D7AA-4FC4-BCD0-93B1E7F9D73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68918" y="4226692"/>
          <a:ext cx="6480852" cy="263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24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2763640"/>
            <a:ext cx="10487025" cy="1499616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1. Zahájení, schválení programu, schválení hostů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8884409" cy="132556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průměrné hrubé měsíční mzdy v Plzeňském kraji podle tříd zaměstnání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1322"/>
            <a:ext cx="11024936" cy="51666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třídy zaměstnání podle průměrné hrubé mzdy v roce 2017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největší relativní nárůst mezi roky 2016 a 2017: 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Montážní dělníci výrobků a zařízení (+13 %) 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Pomocní pracovníci těžby, stavebnictví, výroby, dopravy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příb.ob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(+13 %)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Obsluha stacionárních strojů a zařízení (+12 %) 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podíl průměru a mediánu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největší rozdíl</a:t>
            </a:r>
          </a:p>
          <a:p>
            <a:pPr marL="972000" lvl="2" indent="-216000">
              <a:lnSpc>
                <a:spcPct val="11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Řídící pracovníci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nejmenší rozdíly v hlavních třídách</a:t>
            </a:r>
          </a:p>
          <a:p>
            <a:pPr marL="972000" lvl="2" indent="-216000">
              <a:lnSpc>
                <a:spcPct val="11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Řemeslníci a opraváři</a:t>
            </a:r>
          </a:p>
          <a:p>
            <a:pPr marL="972000" lvl="2" indent="-216000">
              <a:lnSpc>
                <a:spcPct val="11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Obsluha strojů a zařízení, montéři</a:t>
            </a:r>
          </a:p>
          <a:p>
            <a:pPr marL="972000" lvl="2" indent="-216000">
              <a:lnSpc>
                <a:spcPct val="11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Pomocní a nekvalifikovaní pracovníci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28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092665A-DB62-475D-B3FD-A26AEAB58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77" y="-4375"/>
            <a:ext cx="11582901" cy="68623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110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9351818" cy="132556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Srovnání průměrné hrubé měsíční mzdy v Plzeňském kraji s ČR podle tříd zaměstnání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1322"/>
            <a:ext cx="10647218" cy="51666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 průměrem ČR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Řídící pracovníci, Specialisté a Úředníci</a:t>
            </a:r>
          </a:p>
          <a:p>
            <a:pPr marL="228600" lvl="1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Nad průměrem ČR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Řemeslníci a opraváři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Pomocní a nekvalifikovaní pracovníci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Obsluha strojů a zařízení, montéři</a:t>
            </a:r>
          </a:p>
          <a:p>
            <a:pPr marL="228600" lvl="1"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Většina tříd zaměstnání v horní polovině krajů s výjimkou: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Specialisté v obchodní sféře a veřejné správě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pl-PL" sz="2100" dirty="0">
                <a:latin typeface="Arial" panose="020B0604020202020204" pitchFamily="34" charset="0"/>
                <a:cs typeface="Arial" panose="020B0604020202020204" pitchFamily="34" charset="0"/>
              </a:rPr>
              <a:t>Řídící pracovníci správy podniku, obchodních, admin. a podp. činností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Řídící pracovníci výroby, IT, vzdělávání a příbuzných oborů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Ostatní úředníci</a:t>
            </a:r>
          </a:p>
        </p:txBody>
      </p:sp>
    </p:spTree>
    <p:extLst>
      <p:ext uri="{BB962C8B-B14F-4D97-AF65-F5344CB8AC3E}">
        <p14:creationId xmlns:p14="http://schemas.microsoft.com/office/powerpoint/2010/main" val="13048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7072E6D-E992-414C-8FBF-E43462C92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43354"/>
            <a:ext cx="12088596" cy="66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365760"/>
            <a:ext cx="9365672" cy="132556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průměrné hrubé měsíční mzdy v Plzeňském kraji podle podskupin zaměstnání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1322"/>
            <a:ext cx="10746995" cy="516667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největší relativní nárůst mezi roky 2016 a 2017 (nad 17 %, bez řídících pracovníků): </a:t>
            </a:r>
          </a:p>
          <a:p>
            <a:pPr lvl="1">
              <a:spcBef>
                <a:spcPts val="12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Systémoví analytici (+23 %) </a:t>
            </a:r>
          </a:p>
          <a:p>
            <a:pPr lvl="1">
              <a:spcBef>
                <a:spcPts val="12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Zdravotničtí asistenti (+17 %)</a:t>
            </a:r>
          </a:p>
          <a:p>
            <a:pPr lvl="1">
              <a:spcBef>
                <a:spcPts val="12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Ošetřovatelé a pracovníci sociálních služeb pobytové péče (+18 %) </a:t>
            </a:r>
          </a:p>
          <a:p>
            <a:pPr lvl="1">
              <a:spcBef>
                <a:spcPts val="12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Mechanici a opraváři zemědělských, průmyslových a jiných strojů a zařízení (+17 %)</a:t>
            </a:r>
          </a:p>
          <a:p>
            <a:pPr lvl="1">
              <a:spcBef>
                <a:spcPts val="12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Řidiči autobusů, trolejbusů a tramvají (+20 %)</a:t>
            </a:r>
          </a:p>
          <a:p>
            <a:pPr lvl="1">
              <a:spcBef>
                <a:spcPts val="12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Pomocní pracovníci ve výrobě (+ 22%)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A7582C6-4A93-4787-B27E-0A5840A6D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45"/>
            <a:ext cx="12192000" cy="65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6274A2-88AB-472A-BCF9-821588704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860"/>
            <a:ext cx="12192000" cy="63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93111-5519-47FC-BC9A-A7CE8E37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B50A12-9D6B-4CEF-82F4-52C41C6F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691322"/>
            <a:ext cx="10515600" cy="44888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 realizační tým Paktu zaměstnanosti Plzeňského kraje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www.pzpk.cz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Regionální rozvojová agentura Plzeňského kraje, o.p.s.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www.rra-pk.cz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2">
              <a:lnSpc>
                <a:spcPct val="15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Ing. Pavel Beneš (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benes@rra-pk.cz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306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5. Aktuální informace ve školství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649261" y="144154"/>
            <a:ext cx="8893479" cy="74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NA STŘEDNÍ ŠKOLY PRO ŠKOLNÍ ROK 2018/2019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865878" y="889349"/>
          <a:ext cx="8038035" cy="2192055"/>
        </p:xfrm>
        <a:graphic>
          <a:graphicData uri="http://schemas.openxmlformats.org/drawingml/2006/table">
            <a:tbl>
              <a:tblPr/>
              <a:tblGrid>
                <a:gridCol w="2682288">
                  <a:extLst>
                    <a:ext uri="{9D8B030D-6E8A-4147-A177-3AD203B41FA5}">
                      <a16:colId xmlns:a16="http://schemas.microsoft.com/office/drawing/2014/main" val="3720236311"/>
                    </a:ext>
                  </a:extLst>
                </a:gridCol>
                <a:gridCol w="1772670">
                  <a:extLst>
                    <a:ext uri="{9D8B030D-6E8A-4147-A177-3AD203B41FA5}">
                      <a16:colId xmlns:a16="http://schemas.microsoft.com/office/drawing/2014/main" val="2137826771"/>
                    </a:ext>
                  </a:extLst>
                </a:gridCol>
                <a:gridCol w="1818259">
                  <a:extLst>
                    <a:ext uri="{9D8B030D-6E8A-4147-A177-3AD203B41FA5}">
                      <a16:colId xmlns:a16="http://schemas.microsoft.com/office/drawing/2014/main" val="1247395037"/>
                    </a:ext>
                  </a:extLst>
                </a:gridCol>
                <a:gridCol w="1764818">
                  <a:extLst>
                    <a:ext uri="{9D8B030D-6E8A-4147-A177-3AD203B41FA5}">
                      <a16:colId xmlns:a16="http://schemas.microsoft.com/office/drawing/2014/main" val="409312059"/>
                    </a:ext>
                  </a:extLst>
                </a:gridCol>
              </a:tblGrid>
              <a:tr h="5489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žáků 9. tříd </a:t>
                      </a:r>
                      <a:r>
                        <a:rPr lang="cs-CZ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4 153</a:t>
                      </a:r>
                      <a:endParaRPr lang="cs-CZ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Nabídka míst na středních školách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odevzdaných přihlášek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odevzdaných zápisových lístků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932986"/>
                  </a:ext>
                </a:extLst>
              </a:tr>
              <a:tr h="27970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míst pro žáky 9. tříd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4 275</a:t>
                      </a:r>
                      <a:endParaRPr lang="cs-CZ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681616"/>
                  </a:ext>
                </a:extLst>
              </a:tr>
              <a:tr h="3568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Čtyřletá gymnázia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341024"/>
                  </a:ext>
                </a:extLst>
              </a:tr>
              <a:tr h="3293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Obory s maturitní zkouškou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681570"/>
                  </a:ext>
                </a:extLst>
              </a:tr>
              <a:tr h="3523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Obory s výučním listem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183393"/>
                  </a:ext>
                </a:extLst>
              </a:tr>
              <a:tr h="3248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Jiné obory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675846"/>
                  </a:ext>
                </a:extLst>
              </a:tr>
            </a:tbl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/>
          </p:nvPr>
        </p:nvGraphicFramePr>
        <p:xfrm>
          <a:off x="1524000" y="3231715"/>
          <a:ext cx="8802120" cy="340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>
            <a:spLocks noChangeArrowheads="1"/>
          </p:cNvSpPr>
          <p:nvPr/>
        </p:nvSpPr>
        <p:spPr bwMode="auto">
          <a:xfrm rot="16200000">
            <a:off x="9307012" y="2238441"/>
            <a:ext cx="14398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>
                <a:latin typeface="Calibri" panose="020F0502020204030204" pitchFamily="34" charset="0"/>
              </a:rPr>
              <a:t>zdroj: </a:t>
            </a:r>
            <a:r>
              <a:rPr lang="cs-CZ" altLang="cs-CZ" sz="1000" dirty="0" err="1">
                <a:latin typeface="Calibri" panose="020F0502020204030204" pitchFamily="34" charset="0"/>
              </a:rPr>
              <a:t>Kevis</a:t>
            </a:r>
            <a:r>
              <a:rPr lang="cs-CZ" altLang="cs-CZ" sz="1000" dirty="0">
                <a:latin typeface="Calibri" panose="020F0502020204030204" pitchFamily="34" charset="0"/>
              </a:rPr>
              <a:t>, k 24.8.2018</a:t>
            </a:r>
          </a:p>
        </p:txBody>
      </p:sp>
    </p:spTree>
    <p:extLst>
      <p:ext uri="{BB962C8B-B14F-4D97-AF65-F5344CB8AC3E}">
        <p14:creationId xmlns:p14="http://schemas.microsoft.com/office/powerpoint/2010/main" val="36586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 zasedání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5291"/>
            <a:ext cx="10748554" cy="4872446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Zahájení, schválení programu, schválení 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hostů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Aktuální informace k realizaci projektu „Krajský akční plán rozvoje vzdělávání Plzeňského kraje“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Schválení seznamu projektových záměrů do 86. výzvy IROP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Analýza vývoje mezd v Plzeňském kraji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Aktuální informace ve školství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Diskuse, 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různé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400" dirty="0" smtClean="0">
                <a:ea typeface="Calibri" panose="020F0502020204030204" pitchFamily="34" charset="0"/>
              </a:rPr>
              <a:t>Závěr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035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653144" y="187456"/>
            <a:ext cx="11087100" cy="74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NA STŘEDNÍ </a:t>
            </a:r>
            <a:r>
              <a:rPr lang="cs-CZ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ŠKOLY PRO </a:t>
            </a:r>
            <a:r>
              <a:rPr lang="cs-CZ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ŠKOLNÍ ROK 2018/2019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/>
          </p:nvPr>
        </p:nvGraphicFramePr>
        <p:xfrm>
          <a:off x="2667594" y="1405857"/>
          <a:ext cx="6688898" cy="487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3274900" y="817234"/>
            <a:ext cx="5843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</a:rPr>
              <a:t>Poměr odevzdaných zápisových lístků</a:t>
            </a:r>
          </a:p>
        </p:txBody>
      </p:sp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2667594" y="6213036"/>
            <a:ext cx="16080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>
                <a:latin typeface="Calibri" panose="020F0502020204030204" pitchFamily="34" charset="0"/>
              </a:rPr>
              <a:t>zdroj: </a:t>
            </a:r>
            <a:r>
              <a:rPr lang="cs-CZ" altLang="cs-CZ" sz="1050" dirty="0" err="1">
                <a:latin typeface="Calibri" panose="020F0502020204030204" pitchFamily="34" charset="0"/>
              </a:rPr>
              <a:t>Kevis</a:t>
            </a:r>
            <a:r>
              <a:rPr lang="cs-CZ" altLang="cs-CZ" sz="1050" dirty="0">
                <a:latin typeface="Calibri" panose="020F0502020204030204" pitchFamily="34" charset="0"/>
              </a:rPr>
              <a:t>, k 24.8.2018</a:t>
            </a:r>
          </a:p>
        </p:txBody>
      </p:sp>
    </p:spTree>
    <p:extLst>
      <p:ext uri="{BB962C8B-B14F-4D97-AF65-F5344CB8AC3E}">
        <p14:creationId xmlns:p14="http://schemas.microsoft.com/office/powerpoint/2010/main" val="6079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624675" y="275353"/>
            <a:ext cx="8944998" cy="71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NA STŘEDNÍ ŠKOLY </a:t>
            </a:r>
          </a:p>
          <a:p>
            <a:pPr>
              <a:defRPr/>
            </a:pPr>
            <a:r>
              <a:rPr lang="cs-CZ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ŠKOLNÍ ROK 2018/2019</a:t>
            </a:r>
          </a:p>
        </p:txBody>
      </p:sp>
      <p:sp>
        <p:nvSpPr>
          <p:cNvPr id="5" name="Obdélník 2"/>
          <p:cNvSpPr>
            <a:spLocks noChangeArrowheads="1"/>
          </p:cNvSpPr>
          <p:nvPr/>
        </p:nvSpPr>
        <p:spPr bwMode="auto">
          <a:xfrm>
            <a:off x="1852026" y="1062891"/>
            <a:ext cx="8293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</a:rPr>
              <a:t>Odvolání proti rozhodnutí ředitele školy o nepřijetí uchazeče ke vzdělávání ve střední škole</a:t>
            </a:r>
            <a:endParaRPr lang="cs-CZ" altLang="cs-CZ" sz="2400" b="1" dirty="0"/>
          </a:p>
        </p:txBody>
      </p:sp>
      <p:sp>
        <p:nvSpPr>
          <p:cNvPr id="6" name="Obdélník 2"/>
          <p:cNvSpPr>
            <a:spLocks noChangeArrowheads="1"/>
          </p:cNvSpPr>
          <p:nvPr/>
        </p:nvSpPr>
        <p:spPr bwMode="auto">
          <a:xfrm>
            <a:off x="1852025" y="2062473"/>
            <a:ext cx="84902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latin typeface="Calibri" panose="020F0502020204030204" pitchFamily="34" charset="0"/>
              </a:rPr>
              <a:t>Krajský úřad Plzeňského kraje, Odbor školství, mládeže a sportu vyřídil celkem </a:t>
            </a:r>
            <a:r>
              <a:rPr lang="cs-CZ" altLang="cs-CZ" sz="2400" b="1" dirty="0">
                <a:latin typeface="Calibri" panose="020F0502020204030204" pitchFamily="34" charset="0"/>
              </a:rPr>
              <a:t>634 odvolání </a:t>
            </a:r>
            <a:r>
              <a:rPr lang="cs-CZ" altLang="cs-CZ" sz="2400" dirty="0">
                <a:latin typeface="Calibri" panose="020F0502020204030204" pitchFamily="34" charset="0"/>
              </a:rPr>
              <a:t>proti rozhodnutí ředitele školy </a:t>
            </a:r>
            <a:br>
              <a:rPr lang="cs-CZ" altLang="cs-CZ" sz="2400" dirty="0">
                <a:latin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</a:rPr>
              <a:t>o nepřijetí uchazeče ke vzdělávání ve střední škole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>
                <a:latin typeface="Calibri" panose="020F0502020204030204" pitchFamily="34" charset="0"/>
              </a:rPr>
              <a:t>     -  120 vyhověno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>
                <a:latin typeface="Calibri" panose="020F0502020204030204" pitchFamily="34" charset="0"/>
              </a:rPr>
              <a:t>     -  514 nevyhověno</a:t>
            </a:r>
            <a:endParaRPr lang="cs-CZ" altLang="cs-CZ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3500985" y="3604491"/>
          <a:ext cx="4758912" cy="282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989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1864344" y="1553228"/>
            <a:ext cx="8427689" cy="34163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latin typeface="Calibri" panose="020F0502020204030204" pitchFamily="34" charset="0"/>
              </a:rPr>
              <a:t>Zápisový lístek slouží k potvrzení úmyslu uchazeče stát se žákem příslušného oboru vzdělávání na škole, na kterou byl přijat. Tato povinnost se nevztahuje na formy vzdělávání: večerní, dálková, distanční, kombinovaná a pro obory nástavbového studia, zkráceného studia s výučním listem nebo zkráceného studia s maturitní zkouškou.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latin typeface="Calibri" panose="020F0502020204030204" pitchFamily="34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latin typeface="Calibri" panose="020F0502020204030204" pitchFamily="34" charset="0"/>
              </a:rPr>
              <a:t>K 28. 8. 2018 vydal Krajský úřad Plzeňského kraje Odbor školství, mládeže a sportu </a:t>
            </a:r>
            <a:r>
              <a:rPr lang="cs-CZ" altLang="cs-CZ" sz="2400" b="1" dirty="0">
                <a:latin typeface="Calibri" panose="020F0502020204030204" pitchFamily="34" charset="0"/>
              </a:rPr>
              <a:t>315 </a:t>
            </a:r>
            <a:r>
              <a:rPr lang="cs-CZ" alt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zápisových lístků.</a:t>
            </a:r>
            <a:endParaRPr lang="cs-CZ" altLang="cs-CZ" sz="2400" b="1" dirty="0">
              <a:latin typeface="Calibri" panose="020F050202020403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704016" y="387004"/>
            <a:ext cx="8748343" cy="71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NA STŘEDNÍ ŠKOLY </a:t>
            </a:r>
            <a:br>
              <a:rPr lang="cs-CZ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ŠKOLNÍ ROK 2018/2019</a:t>
            </a:r>
          </a:p>
        </p:txBody>
      </p:sp>
    </p:spTree>
    <p:extLst>
      <p:ext uri="{BB962C8B-B14F-4D97-AF65-F5344CB8AC3E}">
        <p14:creationId xmlns:p14="http://schemas.microsoft.com/office/powerpoint/2010/main" val="16088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186" y="173517"/>
            <a:ext cx="11315700" cy="10001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altLang="cs-CZ" sz="2800" b="1" dirty="0"/>
              <a:t>VÝVOJ POČTU NAROZENÝCH </a:t>
            </a:r>
            <a:r>
              <a:rPr lang="cs-CZ" altLang="cs-CZ" sz="2800" b="1" dirty="0" smtClean="0"/>
              <a:t>DĚTÍ V </a:t>
            </a:r>
            <a:r>
              <a:rPr lang="cs-CZ" altLang="cs-CZ" sz="2800" b="1" dirty="0"/>
              <a:t>PLZEŇSKÉM KRAJI 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/>
          </p:nvPr>
        </p:nvGraphicFramePr>
        <p:xfrm>
          <a:off x="1812471" y="1077538"/>
          <a:ext cx="8645072" cy="453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9611827" y="6198380"/>
            <a:ext cx="752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Zdroj: ČSÚ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66097" y="5613605"/>
            <a:ext cx="86977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/>
              <a:t>2018/19       </a:t>
            </a:r>
            <a:r>
              <a:rPr lang="cs-CZ" sz="1200" b="1" dirty="0">
                <a:solidFill>
                  <a:srgbClr val="00B050"/>
                </a:solidFill>
              </a:rPr>
              <a:t>IV.        III.        II.	         I.          </a:t>
            </a:r>
            <a:r>
              <a:rPr lang="cs-CZ" sz="1200" b="1" dirty="0">
                <a:solidFill>
                  <a:srgbClr val="0070C0"/>
                </a:solidFill>
              </a:rPr>
              <a:t>9.         8.          7.         6.          5.         4.        3.          2.         1.        </a:t>
            </a:r>
            <a:r>
              <a:rPr lang="cs-CZ" sz="1200" b="1" dirty="0">
                <a:solidFill>
                  <a:srgbClr val="FFCB00"/>
                </a:solidFill>
              </a:rPr>
              <a:t>3.          2.         1.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387194" y="5890604"/>
            <a:ext cx="70811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/>
              <a:t>        </a:t>
            </a:r>
            <a:r>
              <a:rPr lang="cs-CZ" sz="1400" b="1" dirty="0">
                <a:solidFill>
                  <a:srgbClr val="00B050"/>
                </a:solidFill>
              </a:rPr>
              <a:t>střední škola                                              </a:t>
            </a:r>
            <a:r>
              <a:rPr lang="cs-CZ" sz="1400" b="1" dirty="0">
                <a:solidFill>
                  <a:srgbClr val="0070C0"/>
                </a:solidFill>
              </a:rPr>
              <a:t>základní škola                                          </a:t>
            </a:r>
            <a:r>
              <a:rPr lang="cs-CZ" sz="1400" b="1" dirty="0">
                <a:solidFill>
                  <a:srgbClr val="FFCB00"/>
                </a:solidFill>
              </a:rPr>
              <a:t>mateřská škola</a:t>
            </a:r>
          </a:p>
        </p:txBody>
      </p:sp>
    </p:spTree>
    <p:extLst>
      <p:ext uri="{BB962C8B-B14F-4D97-AF65-F5344CB8AC3E}">
        <p14:creationId xmlns:p14="http://schemas.microsoft.com/office/powerpoint/2010/main" val="17914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7" y="0"/>
            <a:ext cx="4862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4" y="0"/>
            <a:ext cx="4816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11" y="0"/>
            <a:ext cx="4847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19" y="0"/>
            <a:ext cx="4654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2025041" y="1397104"/>
          <a:ext cx="8141918" cy="4084513"/>
        </p:xfrm>
        <a:graphic>
          <a:graphicData uri="http://schemas.openxmlformats.org/drawingml/2006/table">
            <a:tbl>
              <a:tblPr/>
              <a:tblGrid>
                <a:gridCol w="1905050">
                  <a:extLst>
                    <a:ext uri="{9D8B030D-6E8A-4147-A177-3AD203B41FA5}">
                      <a16:colId xmlns:a16="http://schemas.microsoft.com/office/drawing/2014/main" val="4266470872"/>
                    </a:ext>
                  </a:extLst>
                </a:gridCol>
                <a:gridCol w="6236868">
                  <a:extLst>
                    <a:ext uri="{9D8B030D-6E8A-4147-A177-3AD203B41FA5}">
                      <a16:colId xmlns:a16="http://schemas.microsoft.com/office/drawing/2014/main" val="1562553341"/>
                    </a:ext>
                  </a:extLst>
                </a:gridCol>
              </a:tblGrid>
              <a:tr h="3859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 – 2.11.2018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SOU a OU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696665"/>
                  </a:ext>
                </a:extLst>
              </a:tr>
              <a:tr h="7615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Střední odborná škola a Střední odborné učiliště, Sušice, 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 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Kapličky 761    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94056"/>
                  </a:ext>
                </a:extLst>
              </a:tr>
              <a:tr h="3859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 – 13.11.2018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Gymnázia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10751"/>
                  </a:ext>
                </a:extLst>
              </a:tr>
              <a:tr h="3859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Špičák, Hotel Malá Paříž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86739"/>
                  </a:ext>
                </a:extLst>
              </a:tr>
              <a:tr h="3859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 – 27.11.2018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SŠ s převahou maturitních oborů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704008"/>
                  </a:ext>
                </a:extLst>
              </a:tr>
              <a:tr h="3859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Špičák, Hotel Malá Paříž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18097"/>
                  </a:ext>
                </a:extLst>
              </a:tr>
              <a:tr h="621519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0" marR="8310" marT="83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0" marR="8310" marT="831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240113"/>
                  </a:ext>
                </a:extLst>
              </a:tr>
              <a:tr h="3859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Říjen 2018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Seminář Inspirace pro rozvoj matematické gramotnosti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022606"/>
                  </a:ext>
                </a:extLst>
              </a:tr>
              <a:tr h="3859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Listopad 2018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 </a:t>
                      </a:r>
                      <a:r>
                        <a:rPr lang="cs-CZ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Minecraft</a:t>
                      </a: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vzdělávání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731137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131513" y="275574"/>
            <a:ext cx="792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SETKÁNÍ ŘEDITELŮ ŠKOL </a:t>
            </a:r>
            <a:br>
              <a:rPr 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ZŘIZOVANÝCH PLZEŇSKÝM KRAJEM V RÁMCI KAP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6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669473" y="783335"/>
          <a:ext cx="11054442" cy="5767777"/>
        </p:xfrm>
        <a:graphic>
          <a:graphicData uri="http://schemas.openxmlformats.org/drawingml/2006/table">
            <a:tbl>
              <a:tblPr/>
              <a:tblGrid>
                <a:gridCol w="2723324">
                  <a:extLst>
                    <a:ext uri="{9D8B030D-6E8A-4147-A177-3AD203B41FA5}">
                      <a16:colId xmlns:a16="http://schemas.microsoft.com/office/drawing/2014/main" val="4266470872"/>
                    </a:ext>
                  </a:extLst>
                </a:gridCol>
                <a:gridCol w="8331118">
                  <a:extLst>
                    <a:ext uri="{9D8B030D-6E8A-4147-A177-3AD203B41FA5}">
                      <a16:colId xmlns:a16="http://schemas.microsoft.com/office/drawing/2014/main" val="1562553341"/>
                    </a:ext>
                  </a:extLst>
                </a:gridCol>
              </a:tblGrid>
              <a:tr h="305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09.10.2018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Technika má zlaté dno</a:t>
                      </a:r>
                    </a:p>
                  </a:txBody>
                  <a:tcPr marL="8310" marR="8310" marT="83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36678"/>
                  </a:ext>
                </a:extLst>
              </a:tr>
              <a:tr h="6002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odborné učiliště elektrotechnické, Plzeň, Vejprnická 56, kinosál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129584"/>
                  </a:ext>
                </a:extLst>
              </a:tr>
              <a:tr h="3051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21.5.- 31.10.2018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Soutěžní kvíz – Kraje pro bezpečný internet – ww.kpbi.cz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54964"/>
                  </a:ext>
                </a:extLst>
              </a:tr>
              <a:tr h="3051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 12. 2018 do 5. 2. 2019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Přihlášení do soutěže JUNIOR ERB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0" marR="8310" marT="83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76855"/>
                  </a:ext>
                </a:extLst>
              </a:tr>
              <a:tr h="305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07.02.2019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Technická olympiáda Plzeňského kraje</a:t>
                      </a:r>
                    </a:p>
                  </a:txBody>
                  <a:tcPr marL="8310" marR="8310" marT="83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68772"/>
                  </a:ext>
                </a:extLst>
              </a:tr>
              <a:tr h="3051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Západočeská univerzita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473880"/>
                  </a:ext>
                </a:extLst>
              </a:tr>
              <a:tr h="305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20.03.2019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Gymnazista roku</a:t>
                      </a:r>
                    </a:p>
                  </a:txBody>
                  <a:tcPr marL="8310" marR="8310" marT="83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420471"/>
                  </a:ext>
                </a:extLst>
              </a:tr>
              <a:tr h="6002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Krajský úřad Plzeňského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kraje, sál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Zastupitelstva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Plzeňského kraje, zahájení v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 hodin, vyhodnocení ve 13:00 hodin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015341"/>
                  </a:ext>
                </a:extLst>
              </a:tr>
              <a:tr h="305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28.03.2019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Ocenění nejlepších pedagogů</a:t>
                      </a:r>
                    </a:p>
                  </a:txBody>
                  <a:tcPr marL="8310" marR="8310" marT="83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98077"/>
                  </a:ext>
                </a:extLst>
              </a:tr>
              <a:tr h="6002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Krajský úřad Plzeňského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kraje,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sál Zastupitelstva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Plzeňského kraje,  ve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 hodin</a:t>
                      </a:r>
                    </a:p>
                  </a:txBody>
                  <a:tcPr marL="8310" marR="8310" marT="83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20219"/>
                  </a:ext>
                </a:extLst>
              </a:tr>
              <a:tr h="305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23.05.2019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Řemeslo má zlaté dno</a:t>
                      </a:r>
                    </a:p>
                  </a:txBody>
                  <a:tcPr marL="8310" marR="8310" marT="83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616712"/>
                  </a:ext>
                </a:extLst>
              </a:tr>
              <a:tr h="3051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slavnostní vyhlášení vítězů -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Techmania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Science Center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86864"/>
                  </a:ext>
                </a:extLst>
              </a:tr>
              <a:tr h="305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Termín bude upřesněn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Robotická soutěž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322588"/>
                  </a:ext>
                </a:extLst>
              </a:tr>
              <a:tr h="3051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Techmania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Science Center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16034"/>
                  </a:ext>
                </a:extLst>
              </a:tr>
              <a:tr h="305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Termín bude upřesněn</a:t>
                      </a:r>
                    </a:p>
                  </a:txBody>
                  <a:tcPr marL="8310" marR="8310" marT="83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Ručičky kraje</a:t>
                      </a:r>
                    </a:p>
                  </a:txBody>
                  <a:tcPr marL="8310" marR="8310" marT="83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08562"/>
                  </a:ext>
                </a:extLst>
              </a:tr>
              <a:tr h="3051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Místo konání akce bude upřesněno</a:t>
                      </a:r>
                    </a:p>
                  </a:txBody>
                  <a:tcPr marL="8310" marR="8310" marT="83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29676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237984" y="200417"/>
            <a:ext cx="771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DŮLEŽITÉ TERMÍNY VE ŠKOLNÍM ROCE 2018/19</a:t>
            </a:r>
          </a:p>
        </p:txBody>
      </p:sp>
    </p:spTree>
    <p:extLst>
      <p:ext uri="{BB962C8B-B14F-4D97-AF65-F5344CB8AC3E}">
        <p14:creationId xmlns:p14="http://schemas.microsoft.com/office/powerpoint/2010/main" val="11874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946366"/>
            <a:ext cx="10487025" cy="2316890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cs-CZ" sz="48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cs-CZ" sz="4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Aktuální informace k realizaci projektu „Krajský akční plán rozvoje vzdělávání Plzeňského kraje“</a:t>
            </a:r>
          </a:p>
        </p:txBody>
      </p:sp>
    </p:spTree>
    <p:extLst>
      <p:ext uri="{BB962C8B-B14F-4D97-AF65-F5344CB8AC3E}">
        <p14:creationId xmlns:p14="http://schemas.microsoft.com/office/powerpoint/2010/main" val="32903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152649" y="360364"/>
            <a:ext cx="7889050" cy="352966"/>
          </a:xfrm>
        </p:spPr>
        <p:txBody>
          <a:bodyPr/>
          <a:lstStyle/>
          <a:p>
            <a:pPr algn="ctr"/>
            <a:r>
              <a:rPr lang="cs-CZ" sz="2800" b="1" dirty="0"/>
              <a:t>PREZENTAČNÍ AKCE STŘEDNÍCH ŠKOL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90" y="4592622"/>
            <a:ext cx="3140162" cy="20726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02" y="4583583"/>
            <a:ext cx="2763548" cy="207266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7801" y="4601661"/>
            <a:ext cx="1578075" cy="20545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ástupný symbol pro obsah 3"/>
          <p:cNvSpPr txBox="1">
            <a:spLocks/>
          </p:cNvSpPr>
          <p:nvPr/>
        </p:nvSpPr>
        <p:spPr>
          <a:xfrm>
            <a:off x="2074345" y="931631"/>
            <a:ext cx="8337623" cy="33916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  <a:buClrTx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18.10.2018  -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„Akademie řemesel“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Restaurace Na Střelnici, Rokycany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24.10.2018 -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„Veletrh perspektivy řemesel“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Kulturní dům Stod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6.11.2018  -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„Kam na školu? Kam do učení? Kam za vzděláním?“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Společenský areál Mže, Tachov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7.11.2018  -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„Akademie řemesel“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Kulturní dům Klatovy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9.-10.11.2018 -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„Posviť si na budoucnost“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 Areál DEPO 2015 Plzeň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13.11.2018 -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„Od vzdělání k zaměstnání“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Městské kulturní středisko Domažlice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</a:pPr>
            <a:endParaRPr lang="cs-CZ" altLang="cs-CZ" sz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6. Jak se změní vzdělávání v Plzeňském kraji díky realizovaným projektům?</a:t>
            </a:r>
          </a:p>
        </p:txBody>
      </p:sp>
    </p:spTree>
    <p:extLst>
      <p:ext uri="{BB962C8B-B14F-4D97-AF65-F5344CB8AC3E}">
        <p14:creationId xmlns:p14="http://schemas.microsoft.com/office/powerpoint/2010/main" val="18161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Projekty z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zlepšení materiálně technických </a:t>
            </a:r>
            <a:r>
              <a:rPr lang="cs-CZ" dirty="0" smtClean="0"/>
              <a:t>podmínek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realizace projektů za cca 306 mil. Kč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zlepšení inkluzivních podmínek ve </a:t>
            </a:r>
            <a:r>
              <a:rPr lang="cs-CZ" dirty="0" smtClean="0"/>
              <a:t>školách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prohlubování spolupráce mezi SŠ, ZŠ a </a:t>
            </a:r>
            <a:r>
              <a:rPr lang="cs-CZ" dirty="0" smtClean="0"/>
              <a:t>MŠ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zvýšení administrativní zátěže vedení škol, riziko neuznatelných nákladů</a:t>
            </a:r>
          </a:p>
        </p:txBody>
      </p:sp>
    </p:spTree>
    <p:extLst>
      <p:ext uri="{BB962C8B-B14F-4D97-AF65-F5344CB8AC3E}">
        <p14:creationId xmlns:p14="http://schemas.microsoft.com/office/powerpoint/2010/main" val="24148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Šablony (OP VVV)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osobnostně profesní rozvoj </a:t>
            </a:r>
            <a:r>
              <a:rPr lang="cs-CZ" dirty="0" smtClean="0"/>
              <a:t>pedagogů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zvýšení kvality vzdělávání a odborné přípravy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prevence předčasných odchodů, rozvoj talentů, práce s žáky se </a:t>
            </a:r>
            <a:r>
              <a:rPr lang="cs-CZ" dirty="0" smtClean="0"/>
              <a:t>SVP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zlepšení materiálních podmínek ve školách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1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Podpora odborného vzdělávání v Plzeňském kraji (OP VVV, I-KAP)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zlepšení materiálně technických </a:t>
            </a:r>
            <a:r>
              <a:rPr lang="cs-CZ" dirty="0" smtClean="0"/>
              <a:t>podmínek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osobnostně profesní rozvoj </a:t>
            </a:r>
            <a:r>
              <a:rPr lang="cs-CZ" dirty="0" smtClean="0"/>
              <a:t>pedagogů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zkvalitnění absolventů škol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ověření komplexního přístupu ke kariérovému poradenství na </a:t>
            </a:r>
            <a:r>
              <a:rPr lang="cs-CZ" dirty="0" smtClean="0"/>
              <a:t>školách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rozvoj spolupráce se </a:t>
            </a:r>
            <a:r>
              <a:rPr lang="cs-CZ" dirty="0" smtClean="0"/>
              <a:t>zaměstnavateli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prohlubování spolupráce mezi SŠ, ZŠ a MŠ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zvýšení administrativní zátěže vedení škol, riziko neuznatelných nákladů</a:t>
            </a:r>
          </a:p>
        </p:txBody>
      </p:sp>
    </p:spTree>
    <p:extLst>
      <p:ext uri="{BB962C8B-B14F-4D97-AF65-F5344CB8AC3E}">
        <p14:creationId xmlns:p14="http://schemas.microsoft.com/office/powerpoint/2010/main" val="30856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Krajský akční plán rozvoje vzdělávání Plzeňského kraje (OP VVV)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spolupráce klíčových aktérů v oblasti vzdělávání v </a:t>
            </a:r>
            <a:r>
              <a:rPr lang="cs-CZ" dirty="0" smtClean="0"/>
              <a:t>území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detailní znalost vzdělávacího systému v Plzeňském kraji a sjednocení pohledu aktérů na </a:t>
            </a:r>
            <a:r>
              <a:rPr lang="cs-CZ" dirty="0" smtClean="0"/>
              <a:t>problematiku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vytvoření a shoda na krajském akčním </a:t>
            </a:r>
            <a:r>
              <a:rPr lang="cs-CZ" dirty="0" smtClean="0"/>
              <a:t>plánu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KAP = nutná podmínka k čerpání dotací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zkvalitnění a zefektivnění řízení středních škol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spolupráce s ostatními kraji </a:t>
            </a:r>
          </a:p>
        </p:txBody>
      </p:sp>
    </p:spTree>
    <p:extLst>
      <p:ext uri="{BB962C8B-B14F-4D97-AF65-F5344CB8AC3E}">
        <p14:creationId xmlns:p14="http://schemas.microsoft.com/office/powerpoint/2010/main" val="23388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Podpora krajského akčního plánování (P-KAP), (OP VVV)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diskuse a sjednocení pojmosloví a obsahu pojetí povinných intervencí a nepovinných témat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zvýšení toku informací o potřebách a prioritách napříč vzdělávacím systémem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jednotný přístup k plánování a řízení </a:t>
            </a:r>
            <a:r>
              <a:rPr lang="cs-CZ" dirty="0" smtClean="0"/>
              <a:t>aktivit školy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pt-BR" dirty="0"/>
              <a:t>administrativní a časová zátěž škol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7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Místní akční plány, projekt Strategické řízení a plánování ve školách a v územích (OP VVV)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jednotné postupy pro strategické plánování a </a:t>
            </a:r>
            <a:r>
              <a:rPr lang="cs-CZ" dirty="0" smtClean="0"/>
              <a:t>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klíčoví aktéři z decizní sféry jsou </a:t>
            </a:r>
            <a:r>
              <a:rPr lang="cs-CZ" dirty="0" smtClean="0"/>
              <a:t>informovaní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všichni aktéři aktivně vstupují do procesu komunitního plánování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vytvořená </a:t>
            </a:r>
            <a:r>
              <a:rPr lang="cs-CZ" dirty="0" smtClean="0"/>
              <a:t>partnerství </a:t>
            </a:r>
            <a:r>
              <a:rPr lang="cs-CZ" dirty="0"/>
              <a:t>jsou funkční a </a:t>
            </a:r>
            <a:r>
              <a:rPr lang="cs-CZ" dirty="0" smtClean="0"/>
              <a:t>udržitelná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osobnostně profesní rozvoj pedagogů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hodnotitelé škol sdílejí společnou představu o kvalitě školy, která je postavena na modelu Kvalitní školy </a:t>
            </a:r>
            <a:r>
              <a:rPr lang="cs-CZ" dirty="0" smtClean="0"/>
              <a:t>ČŠI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inkluze skutečně odráží faktické potřeby vzdělávaných ve smyslu šancí i limitů </a:t>
            </a:r>
            <a:r>
              <a:rPr lang="cs-CZ" dirty="0" smtClean="0"/>
              <a:t>jednotlivce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vzdělávací </a:t>
            </a:r>
            <a:r>
              <a:rPr lang="cs-CZ" dirty="0"/>
              <a:t>instituce v regionu účelně využívají dotační </a:t>
            </a:r>
            <a:r>
              <a:rPr lang="cs-CZ" dirty="0" smtClean="0"/>
              <a:t>poradenství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31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7</a:t>
            </a:r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 Diskuse, různé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8076" y="1119043"/>
            <a:ext cx="10674928" cy="1183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4000" b="1" dirty="0"/>
              <a:t>Jak chceme, aby vypadalo vzdělávání v Plzeňském kraji za 15 let?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2226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Změny v PS Vzdělávání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6566" cy="198353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cs typeface="Arial" panose="020B0604020202020204" pitchFamily="34" charset="0"/>
              </a:rPr>
              <a:t>Zástupce krajských sítí MAS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Ing. Petra Vašíčková (MAS Zlatá cesta)</a:t>
            </a:r>
          </a:p>
          <a:p>
            <a:r>
              <a:rPr lang="cs-CZ" dirty="0" smtClean="0">
                <a:cs typeface="Arial" panose="020B0604020202020204" pitchFamily="34" charset="0"/>
              </a:rPr>
              <a:t>MAP Sušice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Mgr. Jindřich </a:t>
            </a:r>
            <a:r>
              <a:rPr lang="cs-CZ" dirty="0" err="1" smtClean="0">
                <a:cs typeface="Arial" panose="020B0604020202020204" pitchFamily="34" charset="0"/>
              </a:rPr>
              <a:t>Haišman</a:t>
            </a:r>
            <a:endParaRPr lang="cs-CZ" dirty="0" smtClean="0">
              <a:cs typeface="Arial" panose="020B0604020202020204" pitchFamily="34" charset="0"/>
            </a:endParaRPr>
          </a:p>
          <a:p>
            <a:r>
              <a:rPr lang="cs-CZ" dirty="0" smtClean="0">
                <a:cs typeface="Arial" panose="020B0604020202020204" pitchFamily="34" charset="0"/>
              </a:rPr>
              <a:t>Regionální hospodářská komora Plzeňského kraje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Bc. Petra Čížková</a:t>
            </a:r>
          </a:p>
          <a:p>
            <a:pPr marL="0" indent="0">
              <a:buNone/>
            </a:pPr>
            <a:endParaRPr lang="cs-CZ" sz="2400" i="1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8200" y="3674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Změny v RT KAP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200" y="4777481"/>
            <a:ext cx="11166566" cy="1440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cs typeface="Arial" panose="020B0604020202020204" pitchFamily="34" charset="0"/>
              </a:rPr>
              <a:t>Administrativní pracovník od 1.9.2018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Ing. Danuše Jedličková, Mgr. Kateřina Boubínová</a:t>
            </a:r>
          </a:p>
          <a:p>
            <a:pPr marL="0" indent="0">
              <a:buNone/>
            </a:pPr>
            <a:endParaRPr lang="cs-CZ" dirty="0" smtClean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1518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290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Děkujeme za pozornost!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3" y="5101859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59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Aktuální činnost projektu KAP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1105"/>
            <a:ext cx="11166566" cy="4470921"/>
          </a:xfrm>
        </p:spPr>
        <p:txBody>
          <a:bodyPr>
            <a:normAutofit fontScale="77500" lnSpcReduction="20000"/>
          </a:bodyPr>
          <a:lstStyle/>
          <a:p>
            <a:r>
              <a:rPr lang="cs-CZ" sz="3200" dirty="0"/>
              <a:t>P</a:t>
            </a:r>
            <a:r>
              <a:rPr lang="cs-CZ" sz="3200" dirty="0" smtClean="0"/>
              <a:t>rojektové záměry k RIS3 strategii</a:t>
            </a:r>
          </a:p>
          <a:p>
            <a:r>
              <a:rPr lang="cs-CZ" sz="3200" dirty="0" smtClean="0"/>
              <a:t>Evaluace KAP</a:t>
            </a:r>
            <a:endParaRPr lang="cs-CZ" sz="3200" dirty="0"/>
          </a:p>
          <a:p>
            <a:pPr lvl="1"/>
            <a:r>
              <a:rPr lang="cs-CZ" sz="2800" dirty="0" smtClean="0"/>
              <a:t>jednání s KCVJŠ, NIDV, RRA PK</a:t>
            </a:r>
          </a:p>
          <a:p>
            <a:pPr lvl="1"/>
            <a:r>
              <a:rPr lang="cs-CZ" sz="2800" dirty="0" smtClean="0"/>
              <a:t>jednání platforem</a:t>
            </a:r>
          </a:p>
          <a:p>
            <a:pPr lvl="2"/>
            <a:r>
              <a:rPr lang="cs-CZ" sz="2400" dirty="0"/>
              <a:t>5. zasedání platformy Nepovinná </a:t>
            </a:r>
            <a:r>
              <a:rPr lang="cs-CZ" sz="2400" dirty="0" smtClean="0"/>
              <a:t>témata (21. září 2018)</a:t>
            </a:r>
          </a:p>
          <a:p>
            <a:pPr lvl="2"/>
            <a:r>
              <a:rPr lang="cs-CZ" sz="2400" dirty="0"/>
              <a:t>4. zasedání platformy Odborné </a:t>
            </a:r>
            <a:r>
              <a:rPr lang="cs-CZ" sz="2400" dirty="0" smtClean="0"/>
              <a:t>vzdělávání (24. října 2018)</a:t>
            </a:r>
          </a:p>
          <a:p>
            <a:pPr lvl="2"/>
            <a:r>
              <a:rPr lang="cs-CZ" sz="2400" dirty="0"/>
              <a:t>6. zasedání platformy Polytechnické </a:t>
            </a:r>
            <a:r>
              <a:rPr lang="cs-CZ" sz="2400" dirty="0" smtClean="0"/>
              <a:t>vzdělávání (3. října 2018)</a:t>
            </a:r>
          </a:p>
          <a:p>
            <a:pPr lvl="2"/>
            <a:r>
              <a:rPr lang="cs-CZ" sz="2400" dirty="0"/>
              <a:t>5. zasedání platformy Společné </a:t>
            </a:r>
            <a:r>
              <a:rPr lang="cs-CZ" sz="2400" dirty="0" smtClean="0"/>
              <a:t>vzdělávání (listopad 2018)</a:t>
            </a:r>
          </a:p>
          <a:p>
            <a:pPr lvl="2"/>
            <a:r>
              <a:rPr lang="cs-CZ" sz="2400" dirty="0"/>
              <a:t>4. zasedání platformy Kariérové </a:t>
            </a:r>
            <a:r>
              <a:rPr lang="cs-CZ" sz="2400" dirty="0" smtClean="0"/>
              <a:t>poradenství (listopad 2018)</a:t>
            </a:r>
          </a:p>
          <a:p>
            <a:pPr lvl="2"/>
            <a:r>
              <a:rPr lang="pl-PL" sz="2400" dirty="0"/>
              <a:t>5. zasedání platformy Podpora </a:t>
            </a:r>
            <a:r>
              <a:rPr lang="pl-PL" sz="2400" dirty="0" smtClean="0"/>
              <a:t>podnikavosti (prosinec 2018)</a:t>
            </a:r>
            <a:endParaRPr lang="cs-CZ" sz="2400" dirty="0" smtClean="0"/>
          </a:p>
          <a:p>
            <a:r>
              <a:rPr lang="cs-CZ" sz="3200" dirty="0" smtClean="0"/>
              <a:t>Školská inkluzivní koncepce </a:t>
            </a:r>
            <a:r>
              <a:rPr lang="cs-CZ" sz="3200" dirty="0"/>
              <a:t>kraje (= KAP2 pro oblast </a:t>
            </a:r>
            <a:r>
              <a:rPr lang="cs-CZ" sz="3200" dirty="0" smtClean="0"/>
              <a:t>inkluze)</a:t>
            </a:r>
          </a:p>
          <a:p>
            <a:pPr lvl="1"/>
            <a:r>
              <a:rPr lang="cs-CZ" sz="2800" dirty="0" smtClean="0"/>
              <a:t>25.7.2018 jednání s kraji, 19.9.2018 další jednání s kraji a MŠMT</a:t>
            </a:r>
          </a:p>
          <a:p>
            <a:r>
              <a:rPr lang="cs-CZ" sz="3200" dirty="0" smtClean="0"/>
              <a:t>Analýza věkové struktury pedagogů ZŠ v PK, aktualizace analýzy věkové struktury pedagogů SŠ</a:t>
            </a:r>
          </a:p>
        </p:txBody>
      </p:sp>
    </p:spTree>
    <p:extLst>
      <p:ext uri="{BB962C8B-B14F-4D97-AF65-F5344CB8AC3E}">
        <p14:creationId xmlns:p14="http://schemas.microsoft.com/office/powerpoint/2010/main" val="42476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Plánované aktivity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6566" cy="43513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400" dirty="0">
                <a:latin typeface="Trebuchet MS" panose="020B0603020202020204" pitchFamily="34" charset="0"/>
                <a:ea typeface="Calibri" panose="020F0502020204030204" pitchFamily="34" charset="0"/>
              </a:rPr>
              <a:t>Setkání ředitelů SOU </a:t>
            </a:r>
            <a:r>
              <a:rPr lang="cs-CZ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(Sušice, 1</a:t>
            </a:r>
            <a:r>
              <a:rPr lang="cs-CZ" sz="2000" dirty="0">
                <a:latin typeface="Trebuchet MS" panose="020B0603020202020204" pitchFamily="34" charset="0"/>
                <a:ea typeface="Calibri" panose="020F0502020204030204" pitchFamily="34" charset="0"/>
              </a:rPr>
              <a:t>.-2.11.2018)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Trebuchet MS" panose="020B0603020202020204" pitchFamily="34" charset="0"/>
                <a:ea typeface="Calibri" panose="020F0502020204030204" pitchFamily="34" charset="0"/>
              </a:rPr>
              <a:t>Setkání ředitelů gymnázií </a:t>
            </a:r>
            <a:r>
              <a:rPr lang="cs-CZ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(Špičák, 12</a:t>
            </a:r>
            <a:r>
              <a:rPr lang="cs-CZ" sz="2000" dirty="0">
                <a:latin typeface="Trebuchet MS" panose="020B0603020202020204" pitchFamily="34" charset="0"/>
                <a:ea typeface="Calibri" panose="020F0502020204030204" pitchFamily="34" charset="0"/>
              </a:rPr>
              <a:t>.-13.11.2018)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Trebuchet MS" panose="020B0603020202020204" pitchFamily="34" charset="0"/>
                <a:ea typeface="Calibri" panose="020F0502020204030204" pitchFamily="34" charset="0"/>
              </a:rPr>
              <a:t>Setkání ředitelů škol s převahou maturitních oborů </a:t>
            </a:r>
            <a:r>
              <a:rPr lang="cs-CZ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(Špičák, 26</a:t>
            </a:r>
            <a:r>
              <a:rPr lang="cs-CZ" sz="2000" dirty="0">
                <a:latin typeface="Trebuchet MS" panose="020B0603020202020204" pitchFamily="34" charset="0"/>
                <a:ea typeface="Calibri" panose="020F0502020204030204" pitchFamily="34" charset="0"/>
              </a:rPr>
              <a:t>.-27.11.2018)</a:t>
            </a:r>
          </a:p>
          <a:p>
            <a:r>
              <a:rPr lang="cs-CZ" sz="2400" dirty="0">
                <a:latin typeface="Trebuchet MS" panose="020B0603020202020204" pitchFamily="34" charset="0"/>
              </a:rPr>
              <a:t>Setkání ředitelů soukromých a církevních škol </a:t>
            </a:r>
            <a:r>
              <a:rPr lang="cs-CZ" sz="2000" dirty="0" smtClean="0">
                <a:latin typeface="Trebuchet MS" panose="020B0603020202020204" pitchFamily="34" charset="0"/>
              </a:rPr>
              <a:t>(Plzeň, leden </a:t>
            </a:r>
            <a:r>
              <a:rPr lang="cs-CZ" sz="2000" dirty="0">
                <a:latin typeface="Trebuchet MS" panose="020B0603020202020204" pitchFamily="34" charset="0"/>
              </a:rPr>
              <a:t>2019)</a:t>
            </a:r>
          </a:p>
          <a:p>
            <a:pPr marL="0" indent="0">
              <a:buNone/>
            </a:pPr>
            <a:endParaRPr lang="cs-CZ" sz="2400" i="1" dirty="0" smtClean="0"/>
          </a:p>
          <a:p>
            <a:r>
              <a:rPr lang="cs-CZ" sz="2000" i="1" dirty="0">
                <a:latin typeface="Trebuchet MS" panose="020B0603020202020204" pitchFamily="34" charset="0"/>
              </a:rPr>
              <a:t>seminář</a:t>
            </a:r>
            <a:r>
              <a:rPr lang="cs-CZ" sz="2400" dirty="0">
                <a:latin typeface="Trebuchet MS" panose="020B0603020202020204" pitchFamily="34" charset="0"/>
              </a:rPr>
              <a:t> Inspirace pro rozvoj matematické gramotnosti </a:t>
            </a:r>
            <a:r>
              <a:rPr lang="cs-CZ" sz="2000" dirty="0" smtClean="0">
                <a:latin typeface="Trebuchet MS" panose="020B0603020202020204" pitchFamily="34" charset="0"/>
              </a:rPr>
              <a:t>(Plzeň</a:t>
            </a:r>
            <a:r>
              <a:rPr lang="cs-CZ" sz="2000" smtClean="0">
                <a:latin typeface="Trebuchet MS" panose="020B0603020202020204" pitchFamily="34" charset="0"/>
              </a:rPr>
              <a:t>, </a:t>
            </a:r>
            <a:r>
              <a:rPr lang="cs-CZ" sz="2000" smtClean="0">
                <a:latin typeface="Trebuchet MS" panose="020B0603020202020204" pitchFamily="34" charset="0"/>
              </a:rPr>
              <a:t>říjen</a:t>
            </a:r>
            <a:r>
              <a:rPr lang="cs-CZ" sz="2000" smtClean="0">
                <a:latin typeface="Trebuchet MS" panose="020B0603020202020204" pitchFamily="34" charset="0"/>
              </a:rPr>
              <a:t> </a:t>
            </a:r>
            <a:r>
              <a:rPr lang="cs-CZ" sz="2000" dirty="0">
                <a:latin typeface="Trebuchet MS" panose="020B0603020202020204" pitchFamily="34" charset="0"/>
              </a:rPr>
              <a:t>2018)</a:t>
            </a:r>
          </a:p>
          <a:p>
            <a:r>
              <a:rPr lang="cs-CZ" sz="2000" i="1" dirty="0">
                <a:latin typeface="Trebuchet MS" panose="020B0603020202020204" pitchFamily="34" charset="0"/>
              </a:rPr>
              <a:t>workshop</a:t>
            </a:r>
            <a:r>
              <a:rPr lang="cs-CZ" sz="2400" dirty="0">
                <a:latin typeface="Trebuchet MS" panose="020B0603020202020204" pitchFamily="34" charset="0"/>
              </a:rPr>
              <a:t> </a:t>
            </a:r>
            <a:r>
              <a:rPr lang="cs-CZ" sz="2400" dirty="0" err="1">
                <a:latin typeface="Trebuchet MS" panose="020B0603020202020204" pitchFamily="34" charset="0"/>
              </a:rPr>
              <a:t>Minecraft</a:t>
            </a:r>
            <a:r>
              <a:rPr lang="cs-CZ" sz="2400" dirty="0">
                <a:latin typeface="Trebuchet MS" panose="020B0603020202020204" pitchFamily="34" charset="0"/>
              </a:rPr>
              <a:t> ve vzdělávání </a:t>
            </a:r>
            <a:r>
              <a:rPr lang="cs-CZ" sz="2000" dirty="0" smtClean="0">
                <a:latin typeface="Trebuchet MS" panose="020B0603020202020204" pitchFamily="34" charset="0"/>
              </a:rPr>
              <a:t>(Plzeň, listopad </a:t>
            </a:r>
            <a:r>
              <a:rPr lang="cs-CZ" sz="2000" dirty="0">
                <a:latin typeface="Trebuchet MS" panose="020B0603020202020204" pitchFamily="34" charset="0"/>
              </a:rPr>
              <a:t>2018)</a:t>
            </a:r>
          </a:p>
          <a:p>
            <a:pPr marL="0" indent="0">
              <a:buNone/>
            </a:pPr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4665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Harmonogram KAP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Evaluace KAP I</a:t>
            </a:r>
          </a:p>
          <a:p>
            <a:pPr lvl="1"/>
            <a:r>
              <a:rPr lang="cs-CZ" dirty="0" smtClean="0"/>
              <a:t>jednání platforem 				</a:t>
            </a:r>
            <a:r>
              <a:rPr lang="cs-CZ" sz="2800" b="1" dirty="0" smtClean="0"/>
              <a:t>9 – 12/18</a:t>
            </a:r>
          </a:p>
          <a:p>
            <a:pPr lvl="1"/>
            <a:r>
              <a:rPr lang="cs-CZ" dirty="0" smtClean="0"/>
              <a:t>dokončení evaluace KAP I 			</a:t>
            </a:r>
            <a:r>
              <a:rPr lang="cs-CZ" sz="2800" b="1" dirty="0" smtClean="0"/>
              <a:t>cca do 4/19</a:t>
            </a:r>
          </a:p>
          <a:p>
            <a:r>
              <a:rPr lang="cs-CZ" dirty="0" smtClean="0"/>
              <a:t>Analýza potřeb na školách (KAP II)		</a:t>
            </a:r>
            <a:r>
              <a:rPr lang="cs-CZ" b="1" dirty="0" smtClean="0"/>
              <a:t>10/18 – 3/19</a:t>
            </a:r>
          </a:p>
          <a:p>
            <a:r>
              <a:rPr lang="cs-CZ" dirty="0" smtClean="0"/>
              <a:t>Analýza potřeb v území 	(KAP II)		</a:t>
            </a:r>
            <a:r>
              <a:rPr lang="cs-CZ" b="1" dirty="0" smtClean="0"/>
              <a:t>2 – 5/19</a:t>
            </a:r>
          </a:p>
          <a:p>
            <a:r>
              <a:rPr lang="cs-CZ" dirty="0" err="1" smtClean="0"/>
              <a:t>Prioritizace</a:t>
            </a:r>
            <a:r>
              <a:rPr lang="cs-CZ" dirty="0" smtClean="0"/>
              <a:t> potřeb (KAP II)			</a:t>
            </a:r>
            <a:r>
              <a:rPr lang="cs-CZ" b="1" dirty="0" smtClean="0"/>
              <a:t>6 – 8/19</a:t>
            </a:r>
          </a:p>
          <a:p>
            <a:r>
              <a:rPr lang="cs-CZ" dirty="0" smtClean="0"/>
              <a:t>Tvorba KAP II 					</a:t>
            </a:r>
            <a:r>
              <a:rPr lang="cs-CZ" b="1" dirty="0" smtClean="0"/>
              <a:t>9/19</a:t>
            </a:r>
          </a:p>
        </p:txBody>
      </p:sp>
    </p:spTree>
    <p:extLst>
      <p:ext uri="{BB962C8B-B14F-4D97-AF65-F5344CB8AC3E}">
        <p14:creationId xmlns:p14="http://schemas.microsoft.com/office/powerpoint/2010/main" val="21749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3. Schválení seznamu projektových záměrů do 86. výzvy IROP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4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92500" lnSpcReduction="1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2006</Words>
  <Application>Microsoft Office PowerPoint</Application>
  <PresentationFormat>Širokoúhlá obrazovka</PresentationFormat>
  <Paragraphs>329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50</vt:i4>
      </vt:variant>
    </vt:vector>
  </HeadingPairs>
  <TitlesOfParts>
    <vt:vector size="62" baseType="lpstr">
      <vt:lpstr>Arial</vt:lpstr>
      <vt:lpstr>Calibri</vt:lpstr>
      <vt:lpstr>Calibri Light</vt:lpstr>
      <vt:lpstr>Segoe UI Light</vt:lpstr>
      <vt:lpstr>Segoe UI Semibold</vt:lpstr>
      <vt:lpstr>Times New Roman</vt:lpstr>
      <vt:lpstr>Trebuchet MS</vt:lpstr>
      <vt:lpstr>Wingdings</vt:lpstr>
      <vt:lpstr>Wingdings 2</vt:lpstr>
      <vt:lpstr>Motiv Office</vt:lpstr>
      <vt:lpstr>2_HDOfficeLightV0</vt:lpstr>
      <vt:lpstr>1_Motiv Office</vt:lpstr>
      <vt:lpstr>10. zasedání PS Vzdělávání</vt:lpstr>
      <vt:lpstr>1. Zahájení, schválení programu, schválení hostů</vt:lpstr>
      <vt:lpstr>Program zasedání</vt:lpstr>
      <vt:lpstr>2. Aktuální informace k realizaci projektu „Krajský akční plán rozvoje vzdělávání Plzeňského kraje“</vt:lpstr>
      <vt:lpstr>Změny v PS Vzdělávání</vt:lpstr>
      <vt:lpstr>Aktuální činnost projektu KAP</vt:lpstr>
      <vt:lpstr>Plánované aktivity</vt:lpstr>
      <vt:lpstr>Harmonogram KAP</vt:lpstr>
      <vt:lpstr>3. Schválení seznamu projektových záměrů do 86. výzvy IROP</vt:lpstr>
      <vt:lpstr>Výzva č. 86 Infrastruktura vedoucí k přechodu do škol hlavního vzdělávacího proudu a k samostatnému způsobu života</vt:lpstr>
      <vt:lpstr>4. Analýza vývoje mezd v Plzeňském kraji</vt:lpstr>
      <vt:lpstr>Analýza vývoje mezd v Plzeňském kraji</vt:lpstr>
      <vt:lpstr>Pakt zaměstnanosti Plzeňského kraje</vt:lpstr>
      <vt:lpstr>Východiska a zdroje dat</vt:lpstr>
      <vt:lpstr>Vývoj průměrné hrubé měsíční mzdy podle krajů</vt:lpstr>
      <vt:lpstr>Vývoj průměrné hrubé mzdy podle odvětví</vt:lpstr>
      <vt:lpstr>Vývoj příjmů ve mzdové a platové sféře v Plzeňském kraji dle MPSV (ISPV)</vt:lpstr>
      <vt:lpstr>Vývoj průměru příjmů podle hlavních tříd zaměstnání v kraji ve mzdové a platové sféře</vt:lpstr>
      <vt:lpstr>Vývoj mezd a platů v Plzeňském kraji podle stupně dosaženého vzdělání</vt:lpstr>
      <vt:lpstr>Vývoj průměrné hrubé měsíční mzdy v Plzeňském kraji podle tříd zaměstnání</vt:lpstr>
      <vt:lpstr>Prezentace aplikace PowerPoint</vt:lpstr>
      <vt:lpstr>Srovnání průměrné hrubé měsíční mzdy v Plzeňském kraji s ČR podle tříd zaměstnání</vt:lpstr>
      <vt:lpstr>Prezentace aplikace PowerPoint</vt:lpstr>
      <vt:lpstr>Vývoj průměrné hrubé měsíční mzdy v Plzeňském kraji podle podskupin zaměstnání</vt:lpstr>
      <vt:lpstr>Prezentace aplikace PowerPoint</vt:lpstr>
      <vt:lpstr>Prezentace aplikace PowerPoint</vt:lpstr>
      <vt:lpstr>Děkuji za pozornost.</vt:lpstr>
      <vt:lpstr>5. Aktuální informace ve školství</vt:lpstr>
      <vt:lpstr>Prezentace aplikace PowerPoint</vt:lpstr>
      <vt:lpstr>Prezentace aplikace PowerPoint</vt:lpstr>
      <vt:lpstr>Prezentace aplikace PowerPoint</vt:lpstr>
      <vt:lpstr>Prezentace aplikace PowerPoint</vt:lpstr>
      <vt:lpstr>VÝVOJ POČTU NAROZENÝCH DĚTÍ V PLZEŇSKÉM KRAJI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6. Jak se změní vzdělávání v Plzeňském kraji díky realizovaným projektům?</vt:lpstr>
      <vt:lpstr>Projekty z IROP</vt:lpstr>
      <vt:lpstr>Šablony (OP VVV)</vt:lpstr>
      <vt:lpstr>Podpora odborného vzdělávání v Plzeňském kraji (OP VVV, I-KAP)</vt:lpstr>
      <vt:lpstr>Krajský akční plán rozvoje vzdělávání Plzeňského kraje (OP VVV)</vt:lpstr>
      <vt:lpstr>Podpora krajského akčního plánování (P-KAP), (OP VVV)</vt:lpstr>
      <vt:lpstr>Místní akční plány, projekt Strategické řízení a plánování ve školách a v územích (OP VVV)</vt:lpstr>
      <vt:lpstr>7. Diskuse, různé</vt:lpstr>
      <vt:lpstr>Prezentace aplikace PowerPoint</vt:lpstr>
      <vt:lpstr>Děkujeme za pozornost!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Krajský akční plán rozvoje vzdělávání plzeňského kraje</dc:title>
  <dc:creator>Duda Petr</dc:creator>
  <cp:lastModifiedBy>Duda Petr</cp:lastModifiedBy>
  <cp:revision>114</cp:revision>
  <cp:lastPrinted>2018-09-03T09:57:43Z</cp:lastPrinted>
  <dcterms:created xsi:type="dcterms:W3CDTF">2017-05-11T10:27:52Z</dcterms:created>
  <dcterms:modified xsi:type="dcterms:W3CDTF">2018-09-04T07:31:37Z</dcterms:modified>
</cp:coreProperties>
</file>