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254051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281065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385992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135670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253365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78DC4E-6E1D-4343-8A01-08352FF47E3C}"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323813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78DC4E-6E1D-4343-8A01-08352FF47E3C}" type="datetimeFigureOut">
              <a:rPr lang="cs-CZ" smtClean="0"/>
              <a:t>26.09.2024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353108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78DC4E-6E1D-4343-8A01-08352FF47E3C}" type="datetimeFigureOut">
              <a:rPr lang="cs-CZ" smtClean="0"/>
              <a:t>26.09.2024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359399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78DC4E-6E1D-4343-8A01-08352FF47E3C}" type="datetimeFigureOut">
              <a:rPr lang="cs-CZ" smtClean="0"/>
              <a:t>26.09.2024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94205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78DC4E-6E1D-4343-8A01-08352FF47E3C}"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63639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78DC4E-6E1D-4343-8A01-08352FF47E3C}"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C2EE67-01FA-4FC8-B600-4646A672B8AA}" type="slidenum">
              <a:rPr lang="cs-CZ" smtClean="0"/>
              <a:t>‹#›</a:t>
            </a:fld>
            <a:endParaRPr lang="cs-CZ"/>
          </a:p>
        </p:txBody>
      </p:sp>
    </p:spTree>
    <p:extLst>
      <p:ext uri="{BB962C8B-B14F-4D97-AF65-F5344CB8AC3E}">
        <p14:creationId xmlns:p14="http://schemas.microsoft.com/office/powerpoint/2010/main" val="156047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8DC4E-6E1D-4343-8A01-08352FF47E3C}" type="datetimeFigureOut">
              <a:rPr lang="cs-CZ" smtClean="0"/>
              <a:t>26.09.2024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2EE67-01FA-4FC8-B600-4646A672B8AA}" type="slidenum">
              <a:rPr lang="cs-CZ" smtClean="0"/>
              <a:t>‹#›</a:t>
            </a:fld>
            <a:endParaRPr lang="cs-CZ"/>
          </a:p>
        </p:txBody>
      </p:sp>
    </p:spTree>
    <p:extLst>
      <p:ext uri="{BB962C8B-B14F-4D97-AF65-F5344CB8AC3E}">
        <p14:creationId xmlns:p14="http://schemas.microsoft.com/office/powerpoint/2010/main" val="3290500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200" b="1" dirty="0">
                <a:latin typeface="+mn-lt"/>
              </a:rPr>
              <a:t>Zákon 197/2002 Sb., o zvláštních postupech v oblasti územního plánování a stavebního řádu v souvislosti s ozbrojeným konfliktem na území Ukrajiny vyvolaným invazí vojsk Ruské federace (tzv. lex Ukrajina)</a:t>
            </a:r>
            <a:r>
              <a:rPr lang="cs-CZ" sz="3200" dirty="0">
                <a:latin typeface="+mn-lt"/>
              </a:rPr>
              <a:t> </a:t>
            </a:r>
          </a:p>
        </p:txBody>
      </p:sp>
      <p:sp>
        <p:nvSpPr>
          <p:cNvPr id="3" name="Podnadpis 2"/>
          <p:cNvSpPr>
            <a:spLocks noGrp="1"/>
          </p:cNvSpPr>
          <p:nvPr>
            <p:ph type="subTitle" idx="1"/>
          </p:nvPr>
        </p:nvSpPr>
        <p:spPr/>
        <p:txBody>
          <a:bodyPr/>
          <a:lstStyle/>
          <a:p>
            <a:endParaRPr lang="cs-CZ" dirty="0" smtClean="0"/>
          </a:p>
          <a:p>
            <a:r>
              <a:rPr lang="cs-CZ" sz="3200" b="1" dirty="0" smtClean="0"/>
              <a:t>Projednávaná novela zákona č. 283/2021 Sb.</a:t>
            </a:r>
            <a:endParaRPr lang="cs-CZ" sz="3200" b="1" dirty="0"/>
          </a:p>
        </p:txBody>
      </p:sp>
    </p:spTree>
    <p:extLst>
      <p:ext uri="{BB962C8B-B14F-4D97-AF65-F5344CB8AC3E}">
        <p14:creationId xmlns:p14="http://schemas.microsoft.com/office/powerpoint/2010/main" val="125544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32451"/>
          </a:xfrm>
        </p:spPr>
        <p:txBody>
          <a:bodyPr>
            <a:normAutofit/>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567543"/>
            <a:ext cx="10515600" cy="4609420"/>
          </a:xfrm>
        </p:spPr>
        <p:txBody>
          <a:bodyPr>
            <a:normAutofit/>
          </a:bodyPr>
          <a:lstStyle/>
          <a:p>
            <a:pPr marL="0" indent="0">
              <a:buNone/>
            </a:pPr>
            <a:r>
              <a:rPr lang="cs-CZ" b="1" dirty="0" smtClean="0"/>
              <a:t>§ 10 Vydání společného souhlasu</a:t>
            </a:r>
          </a:p>
          <a:p>
            <a:pPr marL="0" indent="0">
              <a:buNone/>
            </a:pPr>
            <a:r>
              <a:rPr lang="cs-CZ" dirty="0" smtClean="0"/>
              <a:t>odst. 1) Společný souhlas vydá stavební úřad do 15 dnů ode dne doručení úplného společného oznámení stavebnímu úřadu.</a:t>
            </a:r>
          </a:p>
          <a:p>
            <a:pPr marL="0" indent="0">
              <a:buNone/>
            </a:pPr>
            <a:r>
              <a:rPr lang="cs-CZ" dirty="0" smtClean="0"/>
              <a:t>odst. 2 a 3) Obsah společného souhlasu a komu se doručuje</a:t>
            </a:r>
          </a:p>
          <a:p>
            <a:pPr marL="0" indent="0">
              <a:buNone/>
            </a:pPr>
            <a:r>
              <a:rPr lang="cs-CZ" dirty="0" smtClean="0"/>
              <a:t>odst. 4) Dojde-li stavební úřad k závěru, že společné oznámení záměru nesplňuje podmínky pro vydání společného souhlasu, nebo jím mohou být přímo dotčena práva dalších osob kromě osob uvedených v odstavci 3, ledaže by s tím tyto osoby vyjádřily souhlas, sdělí stavebníkovi, že společný souhlas nemůže být vydán.</a:t>
            </a:r>
            <a:endParaRPr lang="cs-CZ" dirty="0"/>
          </a:p>
        </p:txBody>
      </p:sp>
    </p:spTree>
    <p:extLst>
      <p:ext uri="{BB962C8B-B14F-4D97-AF65-F5344CB8AC3E}">
        <p14:creationId xmlns:p14="http://schemas.microsoft.com/office/powerpoint/2010/main" val="38874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375103"/>
          </a:xfrm>
        </p:spPr>
        <p:txBody>
          <a:bodyPr>
            <a:normAutofit fontScale="90000"/>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914400"/>
            <a:ext cx="10515600" cy="5608320"/>
          </a:xfrm>
        </p:spPr>
        <p:txBody>
          <a:bodyPr>
            <a:normAutofit fontScale="70000" lnSpcReduction="20000"/>
          </a:bodyPr>
          <a:lstStyle/>
          <a:p>
            <a:pPr marL="0" indent="0">
              <a:buNone/>
            </a:pPr>
            <a:r>
              <a:rPr lang="cs-CZ" b="1" dirty="0" smtClean="0"/>
              <a:t>§ 11</a:t>
            </a:r>
            <a:r>
              <a:rPr lang="cs-CZ" b="1" dirty="0"/>
              <a:t> </a:t>
            </a:r>
            <a:r>
              <a:rPr lang="cs-CZ" b="1" dirty="0" smtClean="0"/>
              <a:t>Oznámení o záměru užívání nezbytné stavby</a:t>
            </a:r>
          </a:p>
          <a:p>
            <a:pPr marL="0" indent="0">
              <a:buNone/>
            </a:pPr>
            <a:r>
              <a:rPr lang="cs-CZ" dirty="0" smtClean="0"/>
              <a:t>Stavebník je povinen oznámit stavebnímu úřadu záměr započít s užíváním dokončené nezbytné stavby nejméně 7 dnů předem.</a:t>
            </a:r>
          </a:p>
          <a:p>
            <a:pPr marL="0" indent="0">
              <a:buNone/>
            </a:pPr>
            <a:r>
              <a:rPr lang="cs-CZ" b="1" dirty="0" smtClean="0"/>
              <a:t>§ 12 Užívání dokončené nezbytné stavby</a:t>
            </a:r>
          </a:p>
          <a:p>
            <a:pPr marL="0" indent="0">
              <a:buNone/>
            </a:pPr>
            <a:r>
              <a:rPr lang="cs-CZ" dirty="0" smtClean="0"/>
              <a:t>odst. 1) Dokončená nezbytná stavba nevyžaduje k užívání kolaudační souhlas ani kolaudační rozhodnutí.</a:t>
            </a:r>
          </a:p>
          <a:p>
            <a:pPr marL="0" indent="0">
              <a:buNone/>
            </a:pPr>
            <a:r>
              <a:rPr lang="cs-CZ" dirty="0" smtClean="0"/>
              <a:t>odst. 2) </a:t>
            </a:r>
          </a:p>
          <a:p>
            <a:pPr marL="0" indent="0">
              <a:buNone/>
            </a:pPr>
            <a:r>
              <a:rPr lang="cs-CZ" dirty="0" smtClean="0"/>
              <a:t>Stavební úřad provede kontrolní prohlídku nezbytné stavby bez zbytečného odkladu po doručení oznámení podle § 11, stavební úřad kontroluje, zda je stavba provedena podle souhlasu a  zda její užívání nebude ohrožovat život nebo zdraví osob.</a:t>
            </a:r>
          </a:p>
          <a:p>
            <a:pPr marL="0" indent="0">
              <a:buNone/>
            </a:pPr>
            <a:r>
              <a:rPr lang="cs-CZ" dirty="0" smtClean="0"/>
              <a:t>Jsou-li zjištěny závady, stavební úřad  v řízení na místě zakáže užívání nezbytné stavby, odvolání proti rozhodnutí o zákazu užívání stavby nemá odkladný účinek. </a:t>
            </a:r>
          </a:p>
          <a:p>
            <a:pPr marL="0" indent="0">
              <a:buNone/>
            </a:pPr>
            <a:r>
              <a:rPr lang="cs-CZ" dirty="0" smtClean="0"/>
              <a:t>Po odstranění nedostatků, pro které bylo užívání stavby zakázáno, může být s jejím užíváním započato jen na základě souhlasu stavebního úřadu.</a:t>
            </a:r>
          </a:p>
          <a:p>
            <a:pPr marL="0" indent="0">
              <a:buNone/>
            </a:pPr>
            <a:r>
              <a:rPr lang="cs-CZ" dirty="0" smtClean="0"/>
              <a:t> odst. 3) Splňuje-li nezbytná stavba podmínky podle odstavce 2 věty druhé, vydá stavební úřad bez zbytečného odkladu po provedení kontrolní prohlídky souhlas s užíváním nezbytné stavby. V souhlasu s užíváním nezbytné stavby může stavební úřad nařídit odstranění zjištěných nedostatků.</a:t>
            </a:r>
          </a:p>
          <a:p>
            <a:pPr marL="0" indent="0">
              <a:buNone/>
            </a:pPr>
            <a:r>
              <a:rPr lang="cs-CZ" dirty="0" smtClean="0"/>
              <a:t> odst. 4) Souhlas s užíváním nezbytné stavby se doručuje pouze stavebníkovi a nabývá právních účinků dnem doručení.</a:t>
            </a:r>
            <a:endParaRPr lang="cs-CZ" dirty="0"/>
          </a:p>
        </p:txBody>
      </p:sp>
    </p:spTree>
    <p:extLst>
      <p:ext uri="{BB962C8B-B14F-4D97-AF65-F5344CB8AC3E}">
        <p14:creationId xmlns:p14="http://schemas.microsoft.com/office/powerpoint/2010/main" val="381935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45069"/>
          </a:xfrm>
        </p:spPr>
        <p:txBody>
          <a:bodyPr>
            <a:normAutofit/>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071154"/>
            <a:ext cx="10515600" cy="5105809"/>
          </a:xfrm>
        </p:spPr>
        <p:txBody>
          <a:bodyPr>
            <a:normAutofit fontScale="85000" lnSpcReduction="20000"/>
          </a:bodyPr>
          <a:lstStyle/>
          <a:p>
            <a:pPr marL="0" indent="0">
              <a:buNone/>
            </a:pPr>
            <a:r>
              <a:rPr lang="cs-CZ" b="1" dirty="0" smtClean="0"/>
              <a:t>§ 13 Soudní přezkum</a:t>
            </a:r>
          </a:p>
          <a:p>
            <a:pPr marL="0" indent="0">
              <a:buNone/>
            </a:pPr>
            <a:r>
              <a:rPr lang="cs-CZ" dirty="0" smtClean="0"/>
              <a:t>Žalobu proti společnému souhlasu podle tohoto zákona lze podat do 1 měsíce ode dne doručení souhlasu s provedením nezbytné stavby, žalobě nelze přiznat odkladný účinek.</a:t>
            </a:r>
          </a:p>
          <a:p>
            <a:pPr marL="0" indent="0">
              <a:buNone/>
            </a:pPr>
            <a:r>
              <a:rPr lang="cs-CZ" b="1" dirty="0" smtClean="0"/>
              <a:t>§ 14 Změna doby trvání nebo účelu nezbytné stavby</a:t>
            </a:r>
          </a:p>
          <a:p>
            <a:pPr marL="0" indent="0">
              <a:buNone/>
            </a:pPr>
            <a:r>
              <a:rPr lang="cs-CZ" dirty="0" smtClean="0"/>
              <a:t>odst. 1) Při změně nezbytné stavby na stavbu trvalou a při změně v užívání nezbytné stavby se postupuje podle ustanovení stavebního zákona o změně v užívání stavby. Žádost o změnu v užívání stavby je možné podat pouze v době trvání nezbytné stavby; doba trvání nezbytné stavby neskončí dříve, než bude rozhodnuto o žádosti o změnu v užívání nezbytné stavby.</a:t>
            </a:r>
          </a:p>
          <a:p>
            <a:pPr marL="0" indent="0">
              <a:buNone/>
            </a:pPr>
            <a:r>
              <a:rPr lang="cs-CZ" dirty="0" smtClean="0"/>
              <a:t>odst. 2) Změna nezbytné stavby na stavbu trvalou musí být v souladu s územně plánovací dokumentací, cíli a úkoly územního plánování, obecnými požadavky na výstavbu a s veřejnými zájmy chráněnými stavebním zákonem a jinými právními předpisy.</a:t>
            </a:r>
          </a:p>
          <a:p>
            <a:pPr marL="0" indent="0">
              <a:buNone/>
            </a:pPr>
            <a:r>
              <a:rPr lang="cs-CZ" dirty="0" smtClean="0"/>
              <a:t>odst. 3) Nesplňuje-li nezbytná stavba požadavky podle odstavce 2, stavební úřad žádost o změnu v užívání nezbytné stavby na stavbu trvalou zamítne a zahájí řízení o odstranění nezbytné stavby.</a:t>
            </a:r>
          </a:p>
          <a:p>
            <a:pPr marL="0" indent="0">
              <a:buNone/>
            </a:pPr>
            <a:endParaRPr lang="cs-CZ" dirty="0"/>
          </a:p>
        </p:txBody>
      </p:sp>
    </p:spTree>
    <p:extLst>
      <p:ext uri="{BB962C8B-B14F-4D97-AF65-F5344CB8AC3E}">
        <p14:creationId xmlns:p14="http://schemas.microsoft.com/office/powerpoint/2010/main" val="311906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54075"/>
          </a:xfrm>
        </p:spPr>
        <p:txBody>
          <a:bodyPr>
            <a:normAutofit/>
          </a:bodyPr>
          <a:lstStyle/>
          <a:p>
            <a:r>
              <a:rPr lang="cs-CZ" sz="3200" b="1" dirty="0" smtClean="0">
                <a:latin typeface="+mn-lt"/>
              </a:rPr>
              <a:t>Koordinované závazné stanovisko</a:t>
            </a:r>
            <a:endParaRPr lang="cs-CZ" sz="3200" b="1" dirty="0">
              <a:latin typeface="+mn-lt"/>
            </a:endParaRPr>
          </a:p>
        </p:txBody>
      </p:sp>
      <p:sp>
        <p:nvSpPr>
          <p:cNvPr id="3" name="Zástupný symbol pro obsah 2"/>
          <p:cNvSpPr>
            <a:spLocks noGrp="1"/>
          </p:cNvSpPr>
          <p:nvPr>
            <p:ph idx="1"/>
          </p:nvPr>
        </p:nvSpPr>
        <p:spPr>
          <a:xfrm>
            <a:off x="838200" y="1371600"/>
            <a:ext cx="10515600" cy="4805363"/>
          </a:xfrm>
        </p:spPr>
        <p:txBody>
          <a:bodyPr>
            <a:normAutofit lnSpcReduction="10000"/>
          </a:bodyPr>
          <a:lstStyle/>
          <a:p>
            <a:pPr marL="0" indent="0">
              <a:buNone/>
            </a:pPr>
            <a:r>
              <a:rPr lang="cs-CZ" dirty="0"/>
              <a:t>upraveno stavebním zákonem v § 4 odst. 7</a:t>
            </a:r>
          </a:p>
          <a:p>
            <a:pPr marL="0" indent="0">
              <a:buNone/>
            </a:pPr>
            <a:r>
              <a:rPr lang="cs-CZ" dirty="0" smtClean="0"/>
              <a:t>odkaz </a:t>
            </a:r>
            <a:r>
              <a:rPr lang="cs-CZ" dirty="0"/>
              <a:t>na přiměřené použití ustanovení o společném řízení</a:t>
            </a:r>
          </a:p>
          <a:p>
            <a:pPr marL="0" indent="0">
              <a:buNone/>
            </a:pPr>
            <a:r>
              <a:rPr lang="cs-CZ" dirty="0" smtClean="0"/>
              <a:t>správní </a:t>
            </a:r>
            <a:r>
              <a:rPr lang="cs-CZ" dirty="0"/>
              <a:t>orgán je celý </a:t>
            </a:r>
            <a:r>
              <a:rPr lang="cs-CZ" dirty="0" smtClean="0"/>
              <a:t>obecní úřad</a:t>
            </a:r>
            <a:endParaRPr lang="cs-CZ" dirty="0"/>
          </a:p>
          <a:p>
            <a:pPr marL="0" indent="0">
              <a:buNone/>
            </a:pPr>
            <a:r>
              <a:rPr lang="cs-CZ" dirty="0" smtClean="0"/>
              <a:t>příslušný </a:t>
            </a:r>
            <a:r>
              <a:rPr lang="cs-CZ" dirty="0"/>
              <a:t>stavební úřad musí zajistit </a:t>
            </a:r>
            <a:r>
              <a:rPr lang="cs-CZ" dirty="0" smtClean="0"/>
              <a:t>vydání koordinovaného závazného stanoviska </a:t>
            </a:r>
          </a:p>
          <a:p>
            <a:pPr marL="0" indent="0">
              <a:buNone/>
            </a:pPr>
            <a:r>
              <a:rPr lang="cs-CZ" dirty="0" smtClean="0"/>
              <a:t>kdo vydává koordinované závazné stanovisko je věcí vnitřního organizačního řádu daného obecního úřadu</a:t>
            </a:r>
          </a:p>
          <a:p>
            <a:pPr marL="0" indent="0">
              <a:buNone/>
            </a:pPr>
            <a:r>
              <a:rPr lang="cs-CZ" dirty="0" smtClean="0"/>
              <a:t>koordinované </a:t>
            </a:r>
            <a:r>
              <a:rPr lang="cs-CZ" dirty="0"/>
              <a:t>závazné stanovisko zahrne požadavky na ochranu všech dotčených veřejných zájmů, které obecní úřad hájí  </a:t>
            </a:r>
          </a:p>
          <a:p>
            <a:pPr marL="0" indent="0">
              <a:buNone/>
            </a:pPr>
            <a:r>
              <a:rPr lang="cs-CZ" dirty="0" smtClean="0"/>
              <a:t>zřejmě </a:t>
            </a:r>
            <a:r>
              <a:rPr lang="cs-CZ" dirty="0"/>
              <a:t>má význam pouze u obecních úřadů s rozšířenou </a:t>
            </a:r>
            <a:r>
              <a:rPr lang="cs-CZ" dirty="0" smtClean="0"/>
              <a:t>působností a u krajských úřadů</a:t>
            </a:r>
            <a:endParaRPr lang="cs-CZ" dirty="0"/>
          </a:p>
          <a:p>
            <a:endParaRPr lang="cs-CZ" dirty="0"/>
          </a:p>
        </p:txBody>
      </p:sp>
    </p:spTree>
    <p:extLst>
      <p:ext uri="{BB962C8B-B14F-4D97-AF65-F5344CB8AC3E}">
        <p14:creationId xmlns:p14="http://schemas.microsoft.com/office/powerpoint/2010/main" val="3490762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03275"/>
          </a:xfrm>
        </p:spPr>
        <p:txBody>
          <a:bodyPr>
            <a:normAutofit/>
          </a:bodyPr>
          <a:lstStyle/>
          <a:p>
            <a:r>
              <a:rPr lang="cs-CZ" sz="3200" b="1" dirty="0">
                <a:latin typeface="+mn-lt"/>
              </a:rPr>
              <a:t>Koordinované závazné stanovisko</a:t>
            </a:r>
            <a:endParaRPr lang="cs-CZ" sz="3200" dirty="0">
              <a:latin typeface="+mn-lt"/>
            </a:endParaRPr>
          </a:p>
        </p:txBody>
      </p:sp>
      <p:sp>
        <p:nvSpPr>
          <p:cNvPr id="3" name="Zástupný symbol pro obsah 2"/>
          <p:cNvSpPr>
            <a:spLocks noGrp="1"/>
          </p:cNvSpPr>
          <p:nvPr>
            <p:ph idx="1"/>
          </p:nvPr>
        </p:nvSpPr>
        <p:spPr>
          <a:xfrm>
            <a:off x="838200" y="1168400"/>
            <a:ext cx="10515600" cy="5008563"/>
          </a:xfrm>
        </p:spPr>
        <p:txBody>
          <a:bodyPr>
            <a:normAutofit fontScale="92500" lnSpcReduction="20000"/>
          </a:bodyPr>
          <a:lstStyle/>
          <a:p>
            <a:pPr marL="0" indent="0">
              <a:buNone/>
            </a:pPr>
            <a:r>
              <a:rPr lang="cs-CZ" dirty="0"/>
              <a:t>koordinované stanovisko je dále zmiňováno v § 86 odst. 2 písm. b</a:t>
            </a:r>
            <a:r>
              <a:rPr lang="cs-CZ" dirty="0" smtClean="0"/>
              <a:t>), 94l odst. 2 písm. b) </a:t>
            </a:r>
            <a:r>
              <a:rPr lang="cs-CZ" dirty="0"/>
              <a:t>stavebního </a:t>
            </a:r>
            <a:r>
              <a:rPr lang="cs-CZ" dirty="0" smtClean="0"/>
              <a:t>zákona, § 110 odst. 2 písm. c)</a:t>
            </a:r>
            <a:endParaRPr lang="cs-CZ" dirty="0"/>
          </a:p>
          <a:p>
            <a:pPr marL="0" indent="0">
              <a:buNone/>
            </a:pPr>
            <a:r>
              <a:rPr lang="cs-CZ" dirty="0" smtClean="0"/>
              <a:t>žadatel </a:t>
            </a:r>
            <a:r>
              <a:rPr lang="cs-CZ" dirty="0"/>
              <a:t>nemusí předkládat ta závazná stanoviska, která vydává obecní úřad vydávající územní rozhodnutí</a:t>
            </a:r>
          </a:p>
          <a:p>
            <a:pPr marL="0" indent="0">
              <a:buNone/>
            </a:pPr>
            <a:r>
              <a:rPr lang="cs-CZ" dirty="0" smtClean="0"/>
              <a:t>koordinované </a:t>
            </a:r>
            <a:r>
              <a:rPr lang="cs-CZ" dirty="0"/>
              <a:t>závazné stanovisko může obsahovat pouze závazná stanoviska</a:t>
            </a:r>
          </a:p>
          <a:p>
            <a:pPr marL="0" indent="0">
              <a:buNone/>
            </a:pPr>
            <a:r>
              <a:rPr lang="cs-CZ" dirty="0" smtClean="0"/>
              <a:t>v</a:t>
            </a:r>
            <a:r>
              <a:rPr lang="cs-CZ" dirty="0"/>
              <a:t> přezkumném řízení lze přezkoumávat koordinované stanovisko jako celek nebo jeho jednotlivé části (podle obsahu podnětu</a:t>
            </a:r>
            <a:r>
              <a:rPr lang="cs-CZ" dirty="0" smtClean="0"/>
              <a:t>)</a:t>
            </a:r>
            <a:r>
              <a:rPr lang="cs-CZ" dirty="0"/>
              <a:t> </a:t>
            </a:r>
            <a:endParaRPr lang="cs-CZ" dirty="0" smtClean="0"/>
          </a:p>
          <a:p>
            <a:pPr marL="0" indent="0">
              <a:buNone/>
            </a:pPr>
            <a:r>
              <a:rPr lang="cs-CZ" dirty="0" smtClean="0"/>
              <a:t>Stavební zákon nestanoví </a:t>
            </a:r>
            <a:r>
              <a:rPr lang="cs-CZ" dirty="0"/>
              <a:t>příslušnost k vydání koordinovaného závazného stanoviska, nýbrž tato </a:t>
            </a:r>
            <a:r>
              <a:rPr lang="cs-CZ" dirty="0" smtClean="0"/>
              <a:t>příslušnost vyplývá </a:t>
            </a:r>
            <a:r>
              <a:rPr lang="cs-CZ" dirty="0"/>
              <a:t>ze zvláštních zákonů pro jeho jednotlivé oddělitelné části, nestanoví ani </a:t>
            </a:r>
            <a:r>
              <a:rPr lang="cs-CZ" dirty="0" smtClean="0"/>
              <a:t>příslušnost k </a:t>
            </a:r>
            <a:r>
              <a:rPr lang="cs-CZ" dirty="0"/>
              <a:t>jeho přezkumu, kterou je rovněž nutno zkoumat ve vztahu k těmto částem. Pokud je </a:t>
            </a:r>
            <a:r>
              <a:rPr lang="cs-CZ" dirty="0" smtClean="0"/>
              <a:t>tedy správních </a:t>
            </a:r>
            <a:r>
              <a:rPr lang="cs-CZ" dirty="0"/>
              <a:t>orgánů příslušných k přezkumu jednotlivých oddělitelných částí </a:t>
            </a:r>
            <a:r>
              <a:rPr lang="cs-CZ" dirty="0" smtClean="0"/>
              <a:t>koordinovaného závazného </a:t>
            </a:r>
            <a:r>
              <a:rPr lang="cs-CZ" dirty="0"/>
              <a:t>stanoviska více, pak každý přezkoumá oddělitelnou část </a:t>
            </a:r>
            <a:r>
              <a:rPr lang="cs-CZ" dirty="0" smtClean="0"/>
              <a:t>koordinovaného závazného </a:t>
            </a:r>
            <a:r>
              <a:rPr lang="cs-CZ" dirty="0"/>
              <a:t>stanoviska, k jejímuž přezkumu je na základě zvláštního zákona příslušný.</a:t>
            </a:r>
          </a:p>
          <a:p>
            <a:pPr marL="0" indent="0">
              <a:buNone/>
            </a:pPr>
            <a:endParaRPr lang="cs-CZ" dirty="0"/>
          </a:p>
        </p:txBody>
      </p:sp>
    </p:spTree>
    <p:extLst>
      <p:ext uri="{BB962C8B-B14F-4D97-AF65-F5344CB8AC3E}">
        <p14:creationId xmlns:p14="http://schemas.microsoft.com/office/powerpoint/2010/main" val="708752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45069"/>
          </a:xfrm>
        </p:spPr>
        <p:txBody>
          <a:bodyPr>
            <a:normAutofit/>
          </a:bodyPr>
          <a:lstStyle/>
          <a:p>
            <a:r>
              <a:rPr lang="cs-CZ" sz="3200" b="1" dirty="0">
                <a:latin typeface="+mn-lt"/>
              </a:rPr>
              <a:t>Koordinované závazné stanovisko</a:t>
            </a:r>
            <a:endParaRPr lang="cs-CZ" sz="3200" dirty="0">
              <a:latin typeface="+mn-lt"/>
            </a:endParaRPr>
          </a:p>
        </p:txBody>
      </p:sp>
      <p:sp>
        <p:nvSpPr>
          <p:cNvPr id="3" name="Zástupný symbol pro obsah 2"/>
          <p:cNvSpPr>
            <a:spLocks noGrp="1"/>
          </p:cNvSpPr>
          <p:nvPr>
            <p:ph idx="1"/>
          </p:nvPr>
        </p:nvSpPr>
        <p:spPr>
          <a:xfrm>
            <a:off x="838200" y="1175657"/>
            <a:ext cx="10515600" cy="5001306"/>
          </a:xfrm>
        </p:spPr>
        <p:txBody>
          <a:bodyPr>
            <a:normAutofit fontScale="85000" lnSpcReduction="20000"/>
          </a:bodyPr>
          <a:lstStyle/>
          <a:p>
            <a:pPr marL="0" indent="0">
              <a:buNone/>
            </a:pPr>
            <a:r>
              <a:rPr lang="cs-CZ" dirty="0" smtClean="0"/>
              <a:t>Z metodiky MMR:</a:t>
            </a:r>
          </a:p>
          <a:p>
            <a:pPr marL="0" indent="0">
              <a:buNone/>
            </a:pPr>
            <a:r>
              <a:rPr lang="cs-CZ" b="1" dirty="0" smtClean="0"/>
              <a:t>Koordinované </a:t>
            </a:r>
            <a:r>
              <a:rPr lang="cs-CZ" b="1" dirty="0"/>
              <a:t>závazné stanovisko není pouhým shrnutím jednotlivých závazných stanovisek</a:t>
            </a:r>
            <a:r>
              <a:rPr lang="cs-CZ" dirty="0"/>
              <a:t>, tedy jejich pouhým sloučením do jednoho dokumentu. Smyslem a cílem této úpravy je, aby žadatel o vydání koordinovaného závazného stanoviska získal </a:t>
            </a:r>
            <a:r>
              <a:rPr lang="cs-CZ" b="1" dirty="0"/>
              <a:t>jedno komplexní závazné stanovisko</a:t>
            </a:r>
            <a:r>
              <a:rPr lang="cs-CZ" dirty="0"/>
              <a:t>, které bude zahrnovat požadavky podle všech právních předpisů. Nejde tedy o administrativní souhrn dílčích závazných stanovisek, ale o koordinaci a </a:t>
            </a:r>
            <a:r>
              <a:rPr lang="cs-CZ" b="1" dirty="0"/>
              <a:t>jednoznačný závěr, zda je záměr přípustný </a:t>
            </a:r>
            <a:r>
              <a:rPr lang="cs-CZ" dirty="0"/>
              <a:t>podle zvláštních právních předpisů</a:t>
            </a:r>
            <a:r>
              <a:rPr lang="cs-CZ" dirty="0" smtClean="0"/>
              <a:t>.</a:t>
            </a:r>
          </a:p>
          <a:p>
            <a:pPr marL="0" indent="0">
              <a:buNone/>
            </a:pPr>
            <a:r>
              <a:rPr lang="cs-CZ" dirty="0"/>
              <a:t>Z pohledu adresáta veřejné správy vystupuje v daném případě obecní či krajský úřad jako jeden úřad, který mu jako žadateli vydá jedno koordinované závazné stanovisko. Obecní či krajský úřad vystupuje totiž jako správní úřad v tzv. funkčním pojetí, to je jako soubor činností přiřazených konkrétnímu správnímu úřadu v institucionálním pojetí, tedy správnímu úřadu jako budově. </a:t>
            </a:r>
            <a:endParaRPr lang="cs-CZ" dirty="0" smtClean="0"/>
          </a:p>
          <a:p>
            <a:pPr marL="0" indent="0">
              <a:buNone/>
            </a:pPr>
            <a:r>
              <a:rPr lang="cs-CZ" dirty="0" smtClean="0"/>
              <a:t>Jak </a:t>
            </a:r>
            <a:r>
              <a:rPr lang="cs-CZ" dirty="0"/>
              <a:t>jsou jednotlivé výstupy jednotlivých vnitřních organizačních úřadů (plnících v rámci daného úřadu funkci úřadu podle zvláštních právních předpisů: úřadu územního plánování, vodoprávního úřadu, orgánu ochrany zemědělského půdního fondu…) dodávány a koordinovány, je z pohledu žadatele lhostejné.</a:t>
            </a:r>
          </a:p>
          <a:p>
            <a:pPr marL="0" indent="0">
              <a:buNone/>
            </a:pPr>
            <a:endParaRPr lang="cs-CZ" dirty="0"/>
          </a:p>
        </p:txBody>
      </p:sp>
    </p:spTree>
    <p:extLst>
      <p:ext uri="{BB962C8B-B14F-4D97-AF65-F5344CB8AC3E}">
        <p14:creationId xmlns:p14="http://schemas.microsoft.com/office/powerpoint/2010/main" val="2544594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75698"/>
          </a:xfrm>
        </p:spPr>
        <p:txBody>
          <a:bodyPr>
            <a:normAutofit/>
          </a:bodyPr>
          <a:lstStyle/>
          <a:p>
            <a:r>
              <a:rPr lang="cs-CZ" sz="3200" b="1" dirty="0">
                <a:latin typeface="+mn-lt"/>
              </a:rPr>
              <a:t>Koordinované závazné stanovisko</a:t>
            </a:r>
            <a:endParaRPr lang="cs-CZ" sz="3200" dirty="0">
              <a:latin typeface="+mn-lt"/>
            </a:endParaRPr>
          </a:p>
        </p:txBody>
      </p:sp>
      <p:sp>
        <p:nvSpPr>
          <p:cNvPr id="3" name="Zástupný symbol pro obsah 2"/>
          <p:cNvSpPr>
            <a:spLocks noGrp="1"/>
          </p:cNvSpPr>
          <p:nvPr>
            <p:ph idx="1"/>
          </p:nvPr>
        </p:nvSpPr>
        <p:spPr>
          <a:xfrm>
            <a:off x="838200" y="1140824"/>
            <a:ext cx="10515600" cy="5036139"/>
          </a:xfrm>
        </p:spPr>
        <p:txBody>
          <a:bodyPr>
            <a:normAutofit/>
          </a:bodyPr>
          <a:lstStyle/>
          <a:p>
            <a:pPr marL="0" indent="0">
              <a:buNone/>
            </a:pPr>
            <a:r>
              <a:rPr lang="cs-CZ" sz="2400" dirty="0"/>
              <a:t>Stejně jako pro závazné stanovisko tedy platí i pro koordinované závazné stanovisko lhůta pro vydání, včetně jejího prodloužení, podle obecné úpravy správního řádu. Z toho plyne i skutečnost, že bude-li se prodlužovat lhůta pro vydání koordinovaného závazného stanoviska (§ 149 odst. 7 správního řádu ve spojení s § 4 odst. 9 stavebního zákona) bude tímto prodloužena lhůta pro vydání koordinovaného závazného stanoviska jako celku a tím dojde k faktickému prodloužení lhůt i pro vydání dílčích výstupů. </a:t>
            </a:r>
            <a:endParaRPr lang="cs-CZ" sz="2400" dirty="0" smtClean="0"/>
          </a:p>
          <a:p>
            <a:pPr marL="0" indent="0">
              <a:buNone/>
            </a:pPr>
            <a:r>
              <a:rPr lang="cs-CZ" sz="2400" dirty="0" smtClean="0"/>
              <a:t>Stejně </a:t>
            </a:r>
            <a:r>
              <a:rPr lang="cs-CZ" sz="2400" dirty="0"/>
              <a:t>platí pro koordinované závazné stanovisko i zákonná fikce podle § 4 odst. 9, věta druhá stavebního zákona, kdy marným uplynutím lhůty pro jeho vydání se považuje koordinované závazné stanovisko za souhlasné, bez podmínek (vzniká fiktivní koordinované závazné stanovisko). </a:t>
            </a:r>
          </a:p>
        </p:txBody>
      </p:sp>
    </p:spTree>
    <p:extLst>
      <p:ext uri="{BB962C8B-B14F-4D97-AF65-F5344CB8AC3E}">
        <p14:creationId xmlns:p14="http://schemas.microsoft.com/office/powerpoint/2010/main" val="1421584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93412"/>
          </a:xfrm>
        </p:spPr>
        <p:txBody>
          <a:bodyPr>
            <a:normAutofit/>
          </a:bodyPr>
          <a:lstStyle/>
          <a:p>
            <a:r>
              <a:rPr lang="cs-CZ" sz="3200" b="1" dirty="0">
                <a:latin typeface="+mn-lt"/>
              </a:rPr>
              <a:t>Koordinované závazné stanovisko</a:t>
            </a:r>
            <a:endParaRPr lang="cs-CZ" sz="3200" dirty="0">
              <a:latin typeface="+mn-lt"/>
            </a:endParaRPr>
          </a:p>
        </p:txBody>
      </p:sp>
      <p:sp>
        <p:nvSpPr>
          <p:cNvPr id="3" name="Zástupný symbol pro obsah 2"/>
          <p:cNvSpPr>
            <a:spLocks noGrp="1"/>
          </p:cNvSpPr>
          <p:nvPr>
            <p:ph idx="1"/>
          </p:nvPr>
        </p:nvSpPr>
        <p:spPr>
          <a:xfrm>
            <a:off x="838200" y="1541417"/>
            <a:ext cx="10515600" cy="4635546"/>
          </a:xfrm>
        </p:spPr>
        <p:txBody>
          <a:bodyPr>
            <a:normAutofit fontScale="92500" lnSpcReduction="10000"/>
          </a:bodyPr>
          <a:lstStyle/>
          <a:p>
            <a:pPr marL="0" indent="0">
              <a:buNone/>
            </a:pPr>
            <a:r>
              <a:rPr lang="cs-CZ" dirty="0"/>
              <a:t>V praxi samozřejmě často mohou nastat problémy při vydání dílčích výstupů. Pak je nanejvýše vhodné včas využít poslední větu § 4 odst. 7 stavebního zákona ve spojení s § 140 správního </a:t>
            </a:r>
            <a:r>
              <a:rPr lang="cs-CZ" dirty="0" smtClean="0"/>
              <a:t>řádu (Ustanovení správního řádu o společném řízení se použijí přiměřeně). </a:t>
            </a:r>
          </a:p>
          <a:p>
            <a:pPr marL="0" indent="0">
              <a:buNone/>
            </a:pPr>
            <a:r>
              <a:rPr lang="cs-CZ" dirty="0" smtClean="0"/>
              <a:t>Hrozí-li</a:t>
            </a:r>
            <a:r>
              <a:rPr lang="cs-CZ" dirty="0"/>
              <a:t>, že by v důsledku nedodání dílčího stanoviska nastala fikce podle § 4 odst. 9 věta druhá stavebního zákona pro celé koordinované závazné stanovisko, pak je na místě aplikovat § 140 odst. 3 správního řádu a vyloučit toto dílčí závazné stanovisko do samostatného „řízení o vydání závazného stanoviska“. Situace by mohla vypadat tak, že žadatel obdrží koordinované závazné stanovisko o věcech, které byly vyřízeny v termínu v souladu se zákonem a ve zbytku nastane zákonná fikce ve smyslu § 4 odst. 9, věta druhá stavebního zákona – dílčí závazné stanovisko se bude považovat za souhlasné, bez podmínek (vzniká fiktivní závazné stanovisko).</a:t>
            </a:r>
          </a:p>
        </p:txBody>
      </p:sp>
    </p:spTree>
    <p:extLst>
      <p:ext uri="{BB962C8B-B14F-4D97-AF65-F5344CB8AC3E}">
        <p14:creationId xmlns:p14="http://schemas.microsoft.com/office/powerpoint/2010/main" val="1941557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93775"/>
          </a:xfrm>
        </p:spPr>
        <p:txBody>
          <a:bodyPr>
            <a:normAutofit/>
          </a:bodyPr>
          <a:lstStyle/>
          <a:p>
            <a:r>
              <a:rPr lang="cs-CZ" sz="3200" b="1" dirty="0" smtClean="0">
                <a:latin typeface="+mn-lt"/>
              </a:rPr>
              <a:t/>
            </a:r>
            <a:br>
              <a:rPr lang="cs-CZ" sz="3200" b="1" dirty="0" smtClean="0">
                <a:latin typeface="+mn-lt"/>
              </a:rPr>
            </a:br>
            <a:r>
              <a:rPr lang="cs-CZ" sz="3200" b="1" dirty="0" smtClean="0">
                <a:latin typeface="+mn-lt"/>
              </a:rPr>
              <a:t>Odložení účinnosti nového stavebního zákona</a:t>
            </a:r>
            <a:endParaRPr lang="cs-CZ" sz="3200" b="1" dirty="0">
              <a:latin typeface="+mn-lt"/>
            </a:endParaRPr>
          </a:p>
        </p:txBody>
      </p:sp>
      <p:sp>
        <p:nvSpPr>
          <p:cNvPr id="3" name="Zástupný symbol pro obsah 2"/>
          <p:cNvSpPr>
            <a:spLocks noGrp="1"/>
          </p:cNvSpPr>
          <p:nvPr>
            <p:ph idx="1"/>
          </p:nvPr>
        </p:nvSpPr>
        <p:spPr>
          <a:xfrm>
            <a:off x="838200" y="1536700"/>
            <a:ext cx="10515600" cy="4640263"/>
          </a:xfrm>
        </p:spPr>
        <p:txBody>
          <a:bodyPr>
            <a:normAutofit fontScale="92500" lnSpcReduction="20000"/>
          </a:bodyPr>
          <a:lstStyle/>
          <a:p>
            <a:pPr marL="0" indent="0">
              <a:buNone/>
            </a:pPr>
            <a:r>
              <a:rPr lang="cs-CZ" dirty="0" smtClean="0"/>
              <a:t>zákon č. 195/2022 Sb.</a:t>
            </a:r>
          </a:p>
          <a:p>
            <a:pPr marL="0" indent="0">
              <a:buNone/>
            </a:pPr>
            <a:r>
              <a:rPr lang="cs-CZ" dirty="0" smtClean="0"/>
              <a:t>ve Sbírce zákonů zveřejněn dne 23. 6. 2022</a:t>
            </a:r>
          </a:p>
          <a:p>
            <a:pPr marL="0" indent="0">
              <a:buNone/>
            </a:pPr>
            <a:r>
              <a:rPr lang="cs-CZ" dirty="0" smtClean="0"/>
              <a:t>zákon nabyl účinnosti dnem následujícím po dni jeho vyhlášení </a:t>
            </a:r>
          </a:p>
          <a:p>
            <a:pPr marL="0" indent="0">
              <a:buNone/>
            </a:pPr>
            <a:r>
              <a:rPr lang="cs-CZ" dirty="0" smtClean="0"/>
              <a:t>posunutí účinnosti o 1 rok, nová úprava přechodných ustanovení</a:t>
            </a:r>
          </a:p>
          <a:p>
            <a:pPr marL="0" indent="0">
              <a:buNone/>
            </a:pPr>
            <a:r>
              <a:rPr lang="cs-CZ" dirty="0"/>
              <a:t>týká se ustanovení § 312 – 314, § 329 a § 330, § </a:t>
            </a:r>
            <a:r>
              <a:rPr lang="cs-CZ" dirty="0" smtClean="0"/>
              <a:t>335 – jedná se o ustanovení, která zřizovala nový systém stavební správy </a:t>
            </a:r>
            <a:endParaRPr lang="cs-CZ" dirty="0"/>
          </a:p>
          <a:p>
            <a:pPr marL="0" indent="0">
              <a:buNone/>
            </a:pPr>
            <a:r>
              <a:rPr lang="cs-CZ" dirty="0"/>
              <a:t>nové ustanovení § 334a – zvláštní ustanovení o použitelnosti zákona v přechodném období  </a:t>
            </a:r>
          </a:p>
          <a:p>
            <a:pPr marL="0" indent="0">
              <a:buNone/>
            </a:pPr>
            <a:r>
              <a:rPr lang="cs-CZ" dirty="0" smtClean="0"/>
              <a:t>   Přechodným </a:t>
            </a:r>
            <a:r>
              <a:rPr lang="cs-CZ" dirty="0"/>
              <a:t>obdobím se rozumí pro účely odstavců 2 a 3 období od </a:t>
            </a:r>
            <a:r>
              <a:rPr lang="cs-CZ" dirty="0" smtClean="0"/>
              <a:t>1</a:t>
            </a:r>
            <a:r>
              <a:rPr lang="cs-CZ" dirty="0"/>
              <a:t>. července 2023 do 30. června 2024 a pro účely odstavce 4 období od 1. července 2022 do 30. června 2023. </a:t>
            </a:r>
          </a:p>
          <a:p>
            <a:pPr marL="0" indent="0">
              <a:buNone/>
            </a:pPr>
            <a:r>
              <a:rPr lang="cs-CZ" dirty="0" smtClean="0"/>
              <a:t> </a:t>
            </a:r>
            <a:endParaRPr lang="cs-CZ" dirty="0"/>
          </a:p>
        </p:txBody>
      </p:sp>
    </p:spTree>
    <p:extLst>
      <p:ext uri="{BB962C8B-B14F-4D97-AF65-F5344CB8AC3E}">
        <p14:creationId xmlns:p14="http://schemas.microsoft.com/office/powerpoint/2010/main" val="137879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03275"/>
          </a:xfrm>
        </p:spPr>
        <p:txBody>
          <a:bodyPr>
            <a:normAutofit/>
          </a:bodyPr>
          <a:lstStyle/>
          <a:p>
            <a:r>
              <a:rPr lang="cs-CZ" sz="3200" b="1" dirty="0">
                <a:latin typeface="+mn-lt"/>
              </a:rPr>
              <a:t>Odložení účinnosti nového stavebního zákona</a:t>
            </a:r>
            <a:endParaRPr lang="cs-CZ" sz="3200" dirty="0">
              <a:latin typeface="+mn-lt"/>
            </a:endParaRPr>
          </a:p>
        </p:txBody>
      </p:sp>
      <p:sp>
        <p:nvSpPr>
          <p:cNvPr id="3" name="Zástupný symbol pro obsah 2"/>
          <p:cNvSpPr>
            <a:spLocks noGrp="1"/>
          </p:cNvSpPr>
          <p:nvPr>
            <p:ph idx="1"/>
          </p:nvPr>
        </p:nvSpPr>
        <p:spPr>
          <a:xfrm>
            <a:off x="838200" y="1397000"/>
            <a:ext cx="10515600" cy="4779963"/>
          </a:xfrm>
        </p:spPr>
        <p:txBody>
          <a:bodyPr>
            <a:normAutofit/>
          </a:bodyPr>
          <a:lstStyle/>
          <a:p>
            <a:pPr marL="0" indent="0">
              <a:buNone/>
            </a:pPr>
            <a:r>
              <a:rPr lang="cs-CZ" dirty="0"/>
              <a:t>(3) Ve věcech týkajících se záměrů podle tohoto zákona se v přechodném období postupuje podle dosavadních právních předpisů s výjimkou věcí týkajících se vyhrazených staveb</a:t>
            </a:r>
            <a:r>
              <a:rPr lang="cs-CZ" b="1" dirty="0"/>
              <a:t> </a:t>
            </a:r>
            <a:r>
              <a:rPr lang="cs-CZ" dirty="0"/>
              <a:t>uvedených v příloze č. 3 k tomuto zákonu, staveb s nimi souvisejících a staveb tvořících s nimi soubor staveb. Ve věcech týkajících se vyhrazených staveb uvedených v příloze č. 3 k tomuto zákonu, staveb s nimi souvisejících a staveb tvořících s nimi soubor staveb se postupuje podle tohoto zákona.</a:t>
            </a:r>
          </a:p>
          <a:p>
            <a:pPr marL="0" indent="0">
              <a:buNone/>
            </a:pPr>
            <a:r>
              <a:rPr lang="cs-CZ" dirty="0"/>
              <a:t>(4) V přechodném období vykonává působnost Nejvyššího stavebního úřadu jako služebního úřadu Ministerstvo pro místní rozvoj a působnost stanovenou předsedovi Nejvyššího stavebního úřadu jako služebnímu orgánu státní tajemník v Ministerstvu pro místní rozvoj</a:t>
            </a:r>
            <a:r>
              <a:rPr lang="cs-CZ" dirty="0" smtClean="0"/>
              <a:t>.</a:t>
            </a:r>
            <a:endParaRPr lang="cs-CZ" dirty="0"/>
          </a:p>
          <a:p>
            <a:pPr marL="0" indent="0">
              <a:buNone/>
            </a:pPr>
            <a:endParaRPr lang="cs-CZ" dirty="0"/>
          </a:p>
        </p:txBody>
      </p:sp>
    </p:spTree>
    <p:extLst>
      <p:ext uri="{BB962C8B-B14F-4D97-AF65-F5344CB8AC3E}">
        <p14:creationId xmlns:p14="http://schemas.microsoft.com/office/powerpoint/2010/main" val="71494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latin typeface="+mn-lt"/>
              </a:rPr>
              <a:t>  </a:t>
            </a:r>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619794"/>
            <a:ext cx="10515600" cy="4557169"/>
          </a:xfrm>
        </p:spPr>
        <p:txBody>
          <a:bodyPr/>
          <a:lstStyle/>
          <a:p>
            <a:pPr marL="0" indent="0">
              <a:buNone/>
            </a:pPr>
            <a:r>
              <a:rPr lang="cs-CZ" sz="2400" dirty="0" smtClean="0"/>
              <a:t>zákon byl vyhlášen dne 24. 6. 2022, účinnosti nabyl dne 25. 6. 2022</a:t>
            </a:r>
          </a:p>
          <a:p>
            <a:pPr marL="0" indent="0">
              <a:buNone/>
            </a:pPr>
            <a:r>
              <a:rPr lang="cs-CZ" sz="2400" dirty="0" smtClean="0"/>
              <a:t>§ 1 Předmět </a:t>
            </a:r>
            <a:r>
              <a:rPr lang="cs-CZ" sz="2400" dirty="0"/>
              <a:t>úpravy</a:t>
            </a:r>
          </a:p>
          <a:p>
            <a:pPr marL="0" indent="0">
              <a:buNone/>
            </a:pPr>
            <a:r>
              <a:rPr lang="cs-CZ" sz="2400" dirty="0"/>
              <a:t> </a:t>
            </a:r>
            <a:r>
              <a:rPr lang="cs-CZ" sz="2400" dirty="0" smtClean="0"/>
              <a:t>odst. 1</a:t>
            </a:r>
          </a:p>
          <a:p>
            <a:pPr marL="0" indent="0">
              <a:buNone/>
            </a:pPr>
            <a:r>
              <a:rPr lang="cs-CZ" sz="2400" dirty="0" smtClean="0"/>
              <a:t>Tento </a:t>
            </a:r>
            <a:r>
              <a:rPr lang="cs-CZ" sz="2400" dirty="0"/>
              <a:t>zákon upravuje zvláštní postupy v oblasti územního plánování a stavebního řádu při umisťování, povolování a provádění staveb sloužících ke zmírnění následků hromadného přílivu vysídlených osob v souvislosti s ozbrojeným konfliktem na území Ukrajiny vyvolaným invazí vojsk Ruské federace.</a:t>
            </a:r>
          </a:p>
          <a:p>
            <a:pPr marL="0" indent="0">
              <a:buNone/>
            </a:pPr>
            <a:r>
              <a:rPr lang="cs-CZ" sz="2400" dirty="0" smtClean="0"/>
              <a:t>odst. 2</a:t>
            </a:r>
          </a:p>
          <a:p>
            <a:pPr marL="0" indent="0">
              <a:buNone/>
            </a:pPr>
            <a:r>
              <a:rPr lang="cs-CZ" sz="2400" dirty="0" smtClean="0"/>
              <a:t>Nestanoví-li </a:t>
            </a:r>
            <a:r>
              <a:rPr lang="cs-CZ" sz="2400" dirty="0"/>
              <a:t>tento zákon jinak, postupuje se podle jiných právních předpisů upravujících postupy při umisťování, povolování a provádění staveb.</a:t>
            </a:r>
          </a:p>
        </p:txBody>
      </p:sp>
    </p:spTree>
    <p:extLst>
      <p:ext uri="{BB962C8B-B14F-4D97-AF65-F5344CB8AC3E}">
        <p14:creationId xmlns:p14="http://schemas.microsoft.com/office/powerpoint/2010/main" val="2284869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lstStyle/>
          <a:p>
            <a:r>
              <a:rPr lang="cs-CZ" sz="3200" b="1" dirty="0" smtClean="0">
                <a:latin typeface="+mn-lt"/>
              </a:rPr>
              <a:t>Systém státní </a:t>
            </a:r>
            <a:r>
              <a:rPr lang="cs-CZ" sz="3200" b="1" dirty="0">
                <a:latin typeface="+mn-lt"/>
              </a:rPr>
              <a:t>stavební správy</a:t>
            </a:r>
            <a:endParaRPr lang="cs-CZ" sz="3200" dirty="0">
              <a:latin typeface="+mn-lt"/>
            </a:endParaRPr>
          </a:p>
        </p:txBody>
      </p:sp>
      <p:sp>
        <p:nvSpPr>
          <p:cNvPr id="3" name="Zástupný symbol pro obsah 2"/>
          <p:cNvSpPr>
            <a:spLocks noGrp="1"/>
          </p:cNvSpPr>
          <p:nvPr>
            <p:ph idx="1"/>
          </p:nvPr>
        </p:nvSpPr>
        <p:spPr/>
        <p:txBody>
          <a:bodyPr/>
          <a:lstStyle/>
          <a:p>
            <a:pPr marL="0" indent="0">
              <a:buNone/>
            </a:pPr>
            <a:r>
              <a:rPr lang="cs-CZ" dirty="0" smtClean="0"/>
              <a:t>zákonem č. 195/2022 </a:t>
            </a:r>
            <a:r>
              <a:rPr lang="cs-CZ" dirty="0"/>
              <a:t>Sb. </a:t>
            </a:r>
            <a:r>
              <a:rPr lang="cs-CZ" dirty="0" smtClean="0"/>
              <a:t>došlo k odložení </a:t>
            </a:r>
            <a:r>
              <a:rPr lang="cs-CZ" dirty="0"/>
              <a:t>naplňování státní stavební </a:t>
            </a:r>
            <a:r>
              <a:rPr lang="cs-CZ" dirty="0" smtClean="0"/>
              <a:t>správy podle zákona č.283/2021 Sb. k </a:t>
            </a:r>
            <a:r>
              <a:rPr lang="cs-CZ" dirty="0"/>
              <a:t>1. 7. </a:t>
            </a:r>
            <a:r>
              <a:rPr lang="cs-CZ" dirty="0" smtClean="0"/>
              <a:t>2024</a:t>
            </a:r>
            <a:endParaRPr lang="cs-CZ" dirty="0"/>
          </a:p>
          <a:p>
            <a:pPr marL="0" indent="0">
              <a:buNone/>
            </a:pPr>
            <a:r>
              <a:rPr lang="cs-CZ" dirty="0" smtClean="0"/>
              <a:t>naplňování Nejvyššího stavebního úřadu a Specializovaného a odvolacího stavebního úřadu k </a:t>
            </a:r>
            <a:r>
              <a:rPr lang="cs-CZ" dirty="0"/>
              <a:t>1. 7. 2023</a:t>
            </a:r>
          </a:p>
          <a:p>
            <a:pPr marL="0" indent="0">
              <a:buNone/>
            </a:pPr>
            <a:r>
              <a:rPr lang="cs-CZ" dirty="0" smtClean="0"/>
              <a:t>ostatní </a:t>
            </a:r>
            <a:r>
              <a:rPr lang="cs-CZ" dirty="0"/>
              <a:t>stavební úřady zůstávají ve stávající soustavě do 1. 7. 2024</a:t>
            </a:r>
          </a:p>
        </p:txBody>
      </p:sp>
    </p:spTree>
    <p:extLst>
      <p:ext uri="{BB962C8B-B14F-4D97-AF65-F5344CB8AC3E}">
        <p14:creationId xmlns:p14="http://schemas.microsoft.com/office/powerpoint/2010/main" val="109440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41458"/>
          </a:xfrm>
        </p:spPr>
        <p:txBody>
          <a:bodyPr/>
          <a:lstStyle/>
          <a:p>
            <a:r>
              <a:rPr lang="cs-CZ" sz="3200" b="1" dirty="0">
                <a:latin typeface="+mn-lt"/>
              </a:rPr>
              <a:t>Změna institucionální </a:t>
            </a:r>
            <a:r>
              <a:rPr lang="cs-CZ" sz="3200" b="1" dirty="0" smtClean="0">
                <a:latin typeface="+mn-lt"/>
              </a:rPr>
              <a:t>struktury navrhovaná novelou zákona č. 283/2021 Sb.</a:t>
            </a:r>
            <a:endParaRPr lang="cs-CZ" sz="3200" dirty="0">
              <a:latin typeface="+mn-lt"/>
            </a:endParaRPr>
          </a:p>
        </p:txBody>
      </p:sp>
      <p:sp>
        <p:nvSpPr>
          <p:cNvPr id="3" name="Zástupný symbol pro obsah 2"/>
          <p:cNvSpPr>
            <a:spLocks noGrp="1"/>
          </p:cNvSpPr>
          <p:nvPr>
            <p:ph idx="1"/>
          </p:nvPr>
        </p:nvSpPr>
        <p:spPr/>
        <p:txBody>
          <a:bodyPr/>
          <a:lstStyle/>
          <a:p>
            <a:pPr marL="0" indent="0">
              <a:buNone/>
            </a:pPr>
            <a:r>
              <a:rPr lang="cs-CZ" dirty="0" smtClean="0"/>
              <a:t>Zrušení </a:t>
            </a:r>
            <a:r>
              <a:rPr lang="cs-CZ" dirty="0"/>
              <a:t>státní stavební správy s výjimkou Specializovaného a odvolacího SÚ</a:t>
            </a:r>
          </a:p>
          <a:p>
            <a:pPr marL="0" indent="0">
              <a:buNone/>
            </a:pPr>
            <a:r>
              <a:rPr lang="cs-CZ" dirty="0" smtClean="0"/>
              <a:t>Zachování </a:t>
            </a:r>
            <a:r>
              <a:rPr lang="cs-CZ" dirty="0"/>
              <a:t>většiny stavebních úřadů na obcích </a:t>
            </a:r>
          </a:p>
          <a:p>
            <a:pPr marL="0" indent="0">
              <a:buNone/>
            </a:pPr>
            <a:r>
              <a:rPr lang="cs-CZ" dirty="0" smtClean="0"/>
              <a:t>MMR </a:t>
            </a:r>
            <a:r>
              <a:rPr lang="cs-CZ" dirty="0"/>
              <a:t>jako ústřední správní úřad věcech územního plánování a stavebního řádu</a:t>
            </a:r>
          </a:p>
          <a:p>
            <a:pPr marL="0" indent="0">
              <a:buNone/>
            </a:pPr>
            <a:r>
              <a:rPr lang="cs-CZ" dirty="0" smtClean="0"/>
              <a:t>Posílení </a:t>
            </a:r>
            <a:r>
              <a:rPr lang="cs-CZ" dirty="0"/>
              <a:t>metodické role MMR</a:t>
            </a:r>
          </a:p>
          <a:p>
            <a:pPr marL="0" indent="0">
              <a:buNone/>
            </a:pPr>
            <a:r>
              <a:rPr lang="cs-CZ" dirty="0" smtClean="0"/>
              <a:t>Úpravy </a:t>
            </a:r>
            <a:r>
              <a:rPr lang="cs-CZ" dirty="0"/>
              <a:t>kompetencí </a:t>
            </a:r>
            <a:r>
              <a:rPr lang="cs-CZ" dirty="0" smtClean="0"/>
              <a:t>krajských úřadů </a:t>
            </a:r>
            <a:r>
              <a:rPr lang="cs-CZ" dirty="0"/>
              <a:t>a </a:t>
            </a:r>
            <a:r>
              <a:rPr lang="cs-CZ" dirty="0" smtClean="0"/>
              <a:t>obecních úřadů </a:t>
            </a:r>
            <a:r>
              <a:rPr lang="cs-CZ" dirty="0"/>
              <a:t>jako stavebních úřadů v souvislosti se zrušením speciálních stavebních úřadů</a:t>
            </a:r>
          </a:p>
          <a:p>
            <a:pPr marL="0" indent="0">
              <a:buNone/>
            </a:pPr>
            <a:endParaRPr lang="cs-CZ" dirty="0"/>
          </a:p>
        </p:txBody>
      </p:sp>
    </p:spTree>
    <p:extLst>
      <p:ext uri="{BB962C8B-B14F-4D97-AF65-F5344CB8AC3E}">
        <p14:creationId xmlns:p14="http://schemas.microsoft.com/office/powerpoint/2010/main" val="1723703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93115"/>
          </a:xfrm>
        </p:spPr>
        <p:txBody>
          <a:bodyPr/>
          <a:lstStyle/>
          <a:p>
            <a:r>
              <a:rPr lang="cs-CZ" b="1" dirty="0"/>
              <a:t>Obecní stavební úřady </a:t>
            </a:r>
            <a:endParaRPr lang="cs-CZ" dirty="0"/>
          </a:p>
        </p:txBody>
      </p:sp>
      <p:sp>
        <p:nvSpPr>
          <p:cNvPr id="3" name="Zástupný symbol pro obsah 2"/>
          <p:cNvSpPr>
            <a:spLocks noGrp="1"/>
          </p:cNvSpPr>
          <p:nvPr>
            <p:ph idx="1"/>
          </p:nvPr>
        </p:nvSpPr>
        <p:spPr>
          <a:xfrm>
            <a:off x="838200" y="1245326"/>
            <a:ext cx="10515600" cy="4931637"/>
          </a:xfrm>
        </p:spPr>
        <p:txBody>
          <a:bodyPr>
            <a:normAutofit lnSpcReduction="10000"/>
          </a:bodyPr>
          <a:lstStyle/>
          <a:p>
            <a:pPr marL="0" indent="0">
              <a:buNone/>
            </a:pPr>
            <a:r>
              <a:rPr lang="cs-CZ" sz="2400" dirty="0" smtClean="0"/>
              <a:t>Základ </a:t>
            </a:r>
            <a:r>
              <a:rPr lang="cs-CZ" sz="2400" dirty="0"/>
              <a:t>soustavy stavební správy</a:t>
            </a:r>
          </a:p>
          <a:p>
            <a:pPr marL="0" indent="0">
              <a:buNone/>
            </a:pPr>
            <a:r>
              <a:rPr lang="cs-CZ" sz="2400" dirty="0" smtClean="0"/>
              <a:t>Návrh </a:t>
            </a:r>
            <a:r>
              <a:rPr lang="cs-CZ" sz="2400" dirty="0"/>
              <a:t>předkládán </a:t>
            </a:r>
            <a:r>
              <a:rPr lang="cs-CZ" sz="2400" dirty="0" smtClean="0"/>
              <a:t>variantně:</a:t>
            </a:r>
            <a:endParaRPr lang="cs-CZ" sz="2400" dirty="0"/>
          </a:p>
          <a:p>
            <a:pPr marL="0" indent="0">
              <a:buNone/>
            </a:pPr>
            <a:r>
              <a:rPr lang="cs-CZ" sz="2400" dirty="0" smtClean="0"/>
              <a:t>Varianta </a:t>
            </a:r>
            <a:r>
              <a:rPr lang="cs-CZ" sz="2400" dirty="0"/>
              <a:t>I </a:t>
            </a:r>
            <a:r>
              <a:rPr lang="cs-CZ" sz="2400" dirty="0" smtClean="0"/>
              <a:t>– 376 – ORP </a:t>
            </a:r>
            <a:r>
              <a:rPr lang="cs-CZ" sz="2400" dirty="0"/>
              <a:t>+ příloha č. 11</a:t>
            </a:r>
          </a:p>
          <a:p>
            <a:pPr marL="0" indent="0">
              <a:buNone/>
            </a:pPr>
            <a:r>
              <a:rPr lang="cs-CZ" sz="2400" dirty="0" smtClean="0"/>
              <a:t>Varianta </a:t>
            </a:r>
            <a:r>
              <a:rPr lang="cs-CZ" sz="2400" dirty="0"/>
              <a:t>II </a:t>
            </a:r>
            <a:r>
              <a:rPr lang="cs-CZ" sz="2400" dirty="0" smtClean="0"/>
              <a:t>– 386 – ORP </a:t>
            </a:r>
            <a:r>
              <a:rPr lang="cs-CZ" sz="2400" dirty="0"/>
              <a:t>+ příloha č. 11</a:t>
            </a:r>
          </a:p>
          <a:p>
            <a:pPr marL="0" indent="0">
              <a:buNone/>
            </a:pPr>
            <a:r>
              <a:rPr lang="cs-CZ" sz="2400" dirty="0" smtClean="0"/>
              <a:t>Varianta </a:t>
            </a:r>
            <a:r>
              <a:rPr lang="cs-CZ" sz="2400" dirty="0"/>
              <a:t>III </a:t>
            </a:r>
            <a:r>
              <a:rPr lang="cs-CZ" sz="2400" dirty="0" smtClean="0"/>
              <a:t>– stanovení </a:t>
            </a:r>
            <a:r>
              <a:rPr lang="cs-CZ" sz="2400" dirty="0"/>
              <a:t>obecních stavebních úřadů vyhláškou MMR</a:t>
            </a:r>
          </a:p>
          <a:p>
            <a:pPr marL="0" indent="0">
              <a:buNone/>
            </a:pPr>
            <a:r>
              <a:rPr lang="cs-CZ" sz="2400" dirty="0" smtClean="0"/>
              <a:t>Integrace </a:t>
            </a:r>
            <a:r>
              <a:rPr lang="cs-CZ" sz="2400" dirty="0"/>
              <a:t>části agendy specializovaných stavebních úřadů</a:t>
            </a:r>
          </a:p>
          <a:p>
            <a:pPr marL="0" indent="0">
              <a:buNone/>
            </a:pPr>
            <a:r>
              <a:rPr lang="pt-BR" sz="2400" dirty="0" smtClean="0"/>
              <a:t>Kritéria </a:t>
            </a:r>
            <a:r>
              <a:rPr lang="pt-BR" sz="2400" dirty="0"/>
              <a:t>pro přílohu č. 11</a:t>
            </a:r>
          </a:p>
          <a:p>
            <a:pPr marL="0" indent="0">
              <a:buNone/>
            </a:pPr>
            <a:r>
              <a:rPr lang="cs-CZ" sz="2400" dirty="0"/>
              <a:t>1</a:t>
            </a:r>
            <a:r>
              <a:rPr lang="cs-CZ" sz="2400" dirty="0" smtClean="0"/>
              <a:t>. Velikost </a:t>
            </a:r>
            <a:r>
              <a:rPr lang="cs-CZ" sz="2400" dirty="0"/>
              <a:t>správního obvodu</a:t>
            </a:r>
          </a:p>
          <a:p>
            <a:pPr marL="0" indent="0">
              <a:buNone/>
            </a:pPr>
            <a:r>
              <a:rPr lang="cs-CZ" sz="2400" dirty="0"/>
              <a:t>2</a:t>
            </a:r>
            <a:r>
              <a:rPr lang="cs-CZ" sz="2400" dirty="0" smtClean="0"/>
              <a:t>. Počet </a:t>
            </a:r>
            <a:r>
              <a:rPr lang="cs-CZ" sz="2400" dirty="0"/>
              <a:t>zaměstnaneckých úvazků</a:t>
            </a:r>
          </a:p>
          <a:p>
            <a:pPr marL="0" indent="0">
              <a:buNone/>
            </a:pPr>
            <a:r>
              <a:rPr lang="cs-CZ" sz="2400" dirty="0"/>
              <a:t>3</a:t>
            </a:r>
            <a:r>
              <a:rPr lang="cs-CZ" sz="2400" dirty="0" smtClean="0"/>
              <a:t>. Počet </a:t>
            </a:r>
            <a:r>
              <a:rPr lang="cs-CZ" sz="2400" dirty="0"/>
              <a:t>úkonů</a:t>
            </a:r>
          </a:p>
          <a:p>
            <a:pPr marL="0" indent="0">
              <a:buNone/>
            </a:pPr>
            <a:r>
              <a:rPr lang="cs-CZ" sz="2400" dirty="0"/>
              <a:t>4</a:t>
            </a:r>
            <a:r>
              <a:rPr lang="cs-CZ" sz="2400" dirty="0" smtClean="0"/>
              <a:t>. Dojezdová </a:t>
            </a:r>
            <a:r>
              <a:rPr lang="cs-CZ" sz="2400" dirty="0"/>
              <a:t>vzdálenost (pomocné kritérium</a:t>
            </a:r>
            <a:r>
              <a:rPr lang="cs-CZ" sz="2400" dirty="0" smtClean="0"/>
              <a:t>)</a:t>
            </a:r>
            <a:endParaRPr lang="cs-CZ" sz="2400" dirty="0"/>
          </a:p>
        </p:txBody>
      </p:sp>
    </p:spTree>
    <p:extLst>
      <p:ext uri="{BB962C8B-B14F-4D97-AF65-F5344CB8AC3E}">
        <p14:creationId xmlns:p14="http://schemas.microsoft.com/office/powerpoint/2010/main" val="3363289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44951"/>
          </a:xfrm>
        </p:spPr>
        <p:txBody>
          <a:bodyPr>
            <a:normAutofit/>
          </a:bodyPr>
          <a:lstStyle/>
          <a:p>
            <a:r>
              <a:rPr lang="cs-CZ" sz="3200" b="1" dirty="0" smtClean="0">
                <a:latin typeface="+mn-lt"/>
              </a:rPr>
              <a:t>Věcná novela zákona č. 283/2006 Sb.</a:t>
            </a:r>
            <a:endParaRPr lang="cs-CZ" sz="3200" b="1" dirty="0">
              <a:latin typeface="+mn-lt"/>
            </a:endParaRPr>
          </a:p>
        </p:txBody>
      </p:sp>
      <p:sp>
        <p:nvSpPr>
          <p:cNvPr id="3" name="Zástupný symbol pro obsah 2"/>
          <p:cNvSpPr>
            <a:spLocks noGrp="1"/>
          </p:cNvSpPr>
          <p:nvPr>
            <p:ph idx="1"/>
          </p:nvPr>
        </p:nvSpPr>
        <p:spPr>
          <a:xfrm>
            <a:off x="838200" y="1689463"/>
            <a:ext cx="10515600" cy="4487500"/>
          </a:xfrm>
        </p:spPr>
        <p:txBody>
          <a:bodyPr/>
          <a:lstStyle/>
          <a:p>
            <a:pPr marL="0" indent="0">
              <a:buNone/>
            </a:pPr>
            <a:r>
              <a:rPr lang="cs-CZ" sz="2400" dirty="0" smtClean="0"/>
              <a:t>vládní </a:t>
            </a:r>
            <a:r>
              <a:rPr lang="cs-CZ" sz="2400" dirty="0"/>
              <a:t>návrh zákona, kterým se mění zákon č. 283/2021 Sb., stavební zákon, ve znění zákona č. 195/2022 Sb., a některé další související </a:t>
            </a:r>
            <a:r>
              <a:rPr lang="cs-CZ" sz="2400" dirty="0" smtClean="0"/>
              <a:t>zákony</a:t>
            </a:r>
          </a:p>
          <a:p>
            <a:pPr marL="0" indent="0">
              <a:buNone/>
            </a:pPr>
            <a:r>
              <a:rPr lang="cs-CZ" sz="2400" dirty="0" smtClean="0"/>
              <a:t>sněmovní tisk č. 330</a:t>
            </a:r>
          </a:p>
          <a:p>
            <a:pPr marL="0" indent="0">
              <a:buNone/>
            </a:pPr>
            <a:r>
              <a:rPr lang="cs-CZ" sz="2400" dirty="0" smtClean="0"/>
              <a:t>obsahuje nejenom změnu nového stavebního zákona, ale i souvisejících předpisů, které byly změněny zákonem č. 184/2021 Sb. a které neupravují oblast ochrany životního prostředí (např. zákon o památkové ochraně, o požární ochraně, o ochraně veřejného zdraví, o hospodaření energií, liniový zákon)</a:t>
            </a:r>
          </a:p>
          <a:p>
            <a:pPr marL="0" indent="0">
              <a:buNone/>
            </a:pPr>
            <a:r>
              <a:rPr lang="cs-CZ" sz="2400" dirty="0" smtClean="0"/>
              <a:t>vláda</a:t>
            </a:r>
            <a:r>
              <a:rPr lang="cs-CZ" sz="2400" dirty="0"/>
              <a:t> předložila sněmovně návrh zákona 1. 11. </a:t>
            </a:r>
            <a:r>
              <a:rPr lang="cs-CZ" sz="2400" dirty="0" smtClean="0"/>
              <a:t>2022</a:t>
            </a:r>
          </a:p>
          <a:p>
            <a:pPr marL="0" indent="0">
              <a:buNone/>
            </a:pPr>
            <a:r>
              <a:rPr lang="pl-PL" sz="2400" dirty="0" smtClean="0"/>
              <a:t>projednávání</a:t>
            </a:r>
            <a:r>
              <a:rPr lang="pl-PL" sz="2400" dirty="0"/>
              <a:t> tisku navrženo na pořad </a:t>
            </a:r>
            <a:r>
              <a:rPr lang="pl-PL" sz="2400" dirty="0" smtClean="0"/>
              <a:t>45. schůze</a:t>
            </a:r>
            <a:r>
              <a:rPr lang="pl-PL" sz="2400" dirty="0"/>
              <a:t> (od 15. listopadu </a:t>
            </a:r>
            <a:r>
              <a:rPr lang="pl-PL" sz="2400" dirty="0" smtClean="0"/>
              <a:t>2022, 1. čtení je naplánováno na 29. 11. 2022)</a:t>
            </a:r>
            <a:endParaRPr lang="cs-CZ" sz="2400"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23</a:t>
            </a:fld>
            <a:endParaRPr lang="cs-CZ"/>
          </a:p>
        </p:txBody>
      </p:sp>
    </p:spTree>
    <p:extLst>
      <p:ext uri="{BB962C8B-B14F-4D97-AF65-F5344CB8AC3E}">
        <p14:creationId xmlns:p14="http://schemas.microsoft.com/office/powerpoint/2010/main" val="908190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97321"/>
          </a:xfrm>
        </p:spPr>
        <p:txBody>
          <a:bodyPr/>
          <a:lstStyle/>
          <a:p>
            <a:r>
              <a:rPr lang="cs-CZ" sz="2800" b="1" dirty="0">
                <a:latin typeface="+mn-lt"/>
              </a:rPr>
              <a:t>Vládní návrh zákona o jednotném environmentálním stanovisku</a:t>
            </a:r>
            <a:endParaRPr lang="cs-CZ" sz="2800" dirty="0">
              <a:latin typeface="+mn-lt"/>
            </a:endParaRPr>
          </a:p>
        </p:txBody>
      </p:sp>
      <p:sp>
        <p:nvSpPr>
          <p:cNvPr id="3" name="Zástupný symbol pro obsah 2"/>
          <p:cNvSpPr>
            <a:spLocks noGrp="1"/>
          </p:cNvSpPr>
          <p:nvPr>
            <p:ph idx="1"/>
          </p:nvPr>
        </p:nvSpPr>
        <p:spPr>
          <a:xfrm>
            <a:off x="838200" y="1175657"/>
            <a:ext cx="10515600" cy="5001306"/>
          </a:xfrm>
        </p:spPr>
        <p:txBody>
          <a:bodyPr/>
          <a:lstStyle/>
          <a:p>
            <a:pPr marL="0" indent="0">
              <a:buNone/>
            </a:pPr>
            <a:r>
              <a:rPr lang="cs-CZ" sz="2400" dirty="0" smtClean="0"/>
              <a:t>sněmovní tisk č. 328</a:t>
            </a:r>
          </a:p>
          <a:p>
            <a:pPr marL="0" indent="0">
              <a:buNone/>
            </a:pPr>
            <a:r>
              <a:rPr lang="cs-CZ" sz="2400" dirty="0"/>
              <a:t>vláda předložila sněmovně návrh zákona 1. 11. 2022</a:t>
            </a:r>
          </a:p>
          <a:p>
            <a:pPr marL="0" indent="0">
              <a:buNone/>
            </a:pPr>
            <a:r>
              <a:rPr lang="cs-CZ" sz="2400" dirty="0" smtClean="0"/>
              <a:t>je zařazen na program </a:t>
            </a:r>
            <a:r>
              <a:rPr lang="pl-PL" sz="2400" dirty="0" smtClean="0"/>
              <a:t>(</a:t>
            </a:r>
            <a:r>
              <a:rPr lang="pl-PL" sz="2400" dirty="0"/>
              <a:t>od 15. listopadu 2022, 1. čtení je naplánováno na 29. 11. 2022</a:t>
            </a:r>
            <a:r>
              <a:rPr lang="pl-PL" sz="2400" dirty="0" smtClean="0"/>
              <a:t>)</a:t>
            </a:r>
          </a:p>
          <a:p>
            <a:pPr marL="0" indent="0">
              <a:buNone/>
            </a:pPr>
            <a:r>
              <a:rPr lang="cs-CZ" sz="2400" dirty="0"/>
              <a:t>§ 1 </a:t>
            </a:r>
            <a:r>
              <a:rPr lang="cs-CZ" sz="2400" dirty="0" smtClean="0"/>
              <a:t>Předmět </a:t>
            </a:r>
            <a:r>
              <a:rPr lang="cs-CZ" sz="2400" dirty="0"/>
              <a:t>a účel úpravy </a:t>
            </a:r>
            <a:endParaRPr lang="cs-CZ" sz="2400" dirty="0" smtClean="0"/>
          </a:p>
          <a:p>
            <a:pPr marL="0" indent="0">
              <a:buNone/>
            </a:pPr>
            <a:r>
              <a:rPr lang="cs-CZ" sz="2400" dirty="0" smtClean="0"/>
              <a:t>Tento </a:t>
            </a:r>
            <a:r>
              <a:rPr lang="cs-CZ" sz="2400" dirty="0"/>
              <a:t>zákon upravuje postup a působnost správních orgánů při vydávání jednotného environmentálního stanoviska za účelem zajištění veřejného zájmu na ochraně životního prostředí jako celku a přispění k udržitelnému rozvoji při rozhodování v řízení o povolení záměru podle stavebního zákona nebo navazujícím řízení podle zákona o posuzování vlivů na životní prostředí (dále jen „následné řízení“).</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24</a:t>
            </a:fld>
            <a:endParaRPr lang="cs-CZ"/>
          </a:p>
        </p:txBody>
      </p:sp>
    </p:spTree>
    <p:extLst>
      <p:ext uri="{BB962C8B-B14F-4D97-AF65-F5344CB8AC3E}">
        <p14:creationId xmlns:p14="http://schemas.microsoft.com/office/powerpoint/2010/main" val="1169892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62188"/>
          </a:xfrm>
        </p:spPr>
        <p:txBody>
          <a:bodyPr>
            <a:normAutofit fontScale="90000"/>
          </a:bodyPr>
          <a:lstStyle/>
          <a:p>
            <a:r>
              <a:rPr lang="cs-CZ" sz="2800" b="1" dirty="0">
                <a:latin typeface="+mn-lt"/>
              </a:rPr>
              <a:t>Vládní návrh zákona o jednotném environmentálním stanovisku</a:t>
            </a:r>
            <a:endParaRPr lang="cs-CZ" sz="2800" dirty="0">
              <a:latin typeface="+mn-lt"/>
            </a:endParaRPr>
          </a:p>
        </p:txBody>
      </p:sp>
      <p:sp>
        <p:nvSpPr>
          <p:cNvPr id="3" name="Zástupný symbol pro obsah 2"/>
          <p:cNvSpPr>
            <a:spLocks noGrp="1"/>
          </p:cNvSpPr>
          <p:nvPr>
            <p:ph idx="1"/>
          </p:nvPr>
        </p:nvSpPr>
        <p:spPr>
          <a:xfrm>
            <a:off x="838200" y="888274"/>
            <a:ext cx="10515600" cy="5288689"/>
          </a:xfrm>
        </p:spPr>
        <p:txBody>
          <a:bodyPr/>
          <a:lstStyle/>
          <a:p>
            <a:pPr marL="0" indent="0">
              <a:buNone/>
            </a:pPr>
            <a:r>
              <a:rPr lang="cs-CZ" sz="2400" dirty="0"/>
              <a:t>§ </a:t>
            </a:r>
            <a:r>
              <a:rPr lang="cs-CZ" sz="2400" dirty="0" smtClean="0"/>
              <a:t>2 </a:t>
            </a:r>
            <a:r>
              <a:rPr lang="cs-CZ" sz="2400" b="1" dirty="0" smtClean="0"/>
              <a:t>Jednotné </a:t>
            </a:r>
            <a:r>
              <a:rPr lang="cs-CZ" sz="2400" b="1" dirty="0"/>
              <a:t>environmentální stanovisko</a:t>
            </a:r>
          </a:p>
          <a:p>
            <a:pPr marL="0" indent="0">
              <a:buNone/>
            </a:pPr>
            <a:r>
              <a:rPr lang="cs-CZ" sz="2400" dirty="0"/>
              <a:t>Jednotným environmentálním stanoviskem je závazné stanovisko k vlivům na </a:t>
            </a:r>
            <a:r>
              <a:rPr lang="cs-CZ" sz="2400" dirty="0" smtClean="0"/>
              <a:t>životní prostředí </a:t>
            </a:r>
            <a:r>
              <a:rPr lang="cs-CZ" sz="2400" dirty="0"/>
              <a:t>u záměru, který podléhá povolování podle stavebního zákona nebo posouzení </a:t>
            </a:r>
            <a:r>
              <a:rPr lang="cs-CZ" sz="2400" dirty="0" smtClean="0"/>
              <a:t>vlivů na </a:t>
            </a:r>
            <a:r>
              <a:rPr lang="cs-CZ" sz="2400" dirty="0"/>
              <a:t>životní prostředí podle zákona o posuzování vlivů na životní prostředí (dále jen „záměr</a:t>
            </a:r>
            <a:r>
              <a:rPr lang="cs-CZ" sz="2400" dirty="0" smtClean="0"/>
              <a:t>“), které </a:t>
            </a:r>
            <a:r>
              <a:rPr lang="cs-CZ" sz="2400" dirty="0"/>
              <a:t>se vydává namísto správních úkonů stanovených jinými právními předpisy v </a:t>
            </a:r>
            <a:r>
              <a:rPr lang="cs-CZ" sz="2400" dirty="0" smtClean="0"/>
              <a:t>oblasti ochrany </a:t>
            </a:r>
            <a:r>
              <a:rPr lang="cs-CZ" sz="2400" dirty="0"/>
              <a:t>životního </a:t>
            </a:r>
            <a:r>
              <a:rPr lang="cs-CZ" sz="2400" dirty="0" smtClean="0"/>
              <a:t>prostředí.</a:t>
            </a:r>
          </a:p>
          <a:p>
            <a:pPr marL="0" indent="0">
              <a:spcBef>
                <a:spcPts val="0"/>
              </a:spcBef>
              <a:buNone/>
            </a:pPr>
            <a:endParaRPr lang="cs-CZ" sz="2400" dirty="0" smtClean="0"/>
          </a:p>
          <a:p>
            <a:pPr marL="0" indent="0">
              <a:spcBef>
                <a:spcPts val="0"/>
              </a:spcBef>
              <a:buNone/>
            </a:pPr>
            <a:r>
              <a:rPr lang="cs-CZ" sz="2400" dirty="0" smtClean="0"/>
              <a:t>§ 11 </a:t>
            </a:r>
            <a:r>
              <a:rPr lang="cs-CZ" sz="2400" b="1" dirty="0" smtClean="0"/>
              <a:t>Výkon </a:t>
            </a:r>
            <a:r>
              <a:rPr lang="cs-CZ" sz="2400" b="1" dirty="0"/>
              <a:t>státní správy</a:t>
            </a:r>
          </a:p>
          <a:p>
            <a:pPr marL="0" indent="0">
              <a:spcBef>
                <a:spcPts val="0"/>
              </a:spcBef>
              <a:buNone/>
            </a:pPr>
            <a:r>
              <a:rPr lang="cs-CZ" sz="2400" dirty="0"/>
              <a:t>Státní správu v oblasti vydávání jednotného environmentálního stanoviska vykonávají</a:t>
            </a:r>
          </a:p>
          <a:p>
            <a:pPr marL="0" indent="0">
              <a:spcBef>
                <a:spcPts val="0"/>
              </a:spcBef>
              <a:buNone/>
            </a:pPr>
            <a:r>
              <a:rPr lang="cs-CZ" sz="2400" dirty="0"/>
              <a:t>a) Ministerstvo životního prostředí (dále jen „ministerstvo“),</a:t>
            </a:r>
          </a:p>
          <a:p>
            <a:pPr marL="0" indent="0">
              <a:spcBef>
                <a:spcPts val="0"/>
              </a:spcBef>
              <a:buNone/>
            </a:pPr>
            <a:r>
              <a:rPr lang="cs-CZ" sz="2400" dirty="0"/>
              <a:t>b) Ministerstvo </a:t>
            </a:r>
            <a:r>
              <a:rPr lang="cs-CZ" sz="2400" dirty="0" smtClean="0"/>
              <a:t>zemědělství,</a:t>
            </a:r>
            <a:endParaRPr lang="cs-CZ" sz="2400" dirty="0"/>
          </a:p>
          <a:p>
            <a:pPr marL="0" indent="0">
              <a:spcBef>
                <a:spcPts val="0"/>
              </a:spcBef>
              <a:buNone/>
            </a:pPr>
            <a:r>
              <a:rPr lang="cs-CZ" sz="2400" dirty="0"/>
              <a:t>c) krajské úřady,</a:t>
            </a:r>
          </a:p>
          <a:p>
            <a:pPr marL="0" indent="0">
              <a:spcBef>
                <a:spcPts val="0"/>
              </a:spcBef>
              <a:buNone/>
            </a:pPr>
            <a:r>
              <a:rPr lang="cs-CZ" sz="2400" dirty="0"/>
              <a:t>d) obecní úřady obcí s rozšířenou působností a</a:t>
            </a:r>
          </a:p>
          <a:p>
            <a:pPr marL="0" indent="0">
              <a:spcBef>
                <a:spcPts val="0"/>
              </a:spcBef>
              <a:buNone/>
            </a:pPr>
            <a:r>
              <a:rPr lang="cs-CZ" sz="2400" dirty="0"/>
              <a:t>e) újezdní úřady.</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25</a:t>
            </a:fld>
            <a:endParaRPr lang="cs-CZ"/>
          </a:p>
        </p:txBody>
      </p:sp>
    </p:spTree>
    <p:extLst>
      <p:ext uri="{BB962C8B-B14F-4D97-AF65-F5344CB8AC3E}">
        <p14:creationId xmlns:p14="http://schemas.microsoft.com/office/powerpoint/2010/main" val="1534273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202418"/>
          </a:xfrm>
        </p:spPr>
        <p:txBody>
          <a:bodyPr/>
          <a:lstStyle/>
          <a:p>
            <a:r>
              <a:rPr lang="cs-CZ" sz="2800" b="1" dirty="0">
                <a:latin typeface="+mn-lt"/>
              </a:rPr>
              <a:t>Vládní návrh zákona, kterým se mění některé zákony v souvislosti</a:t>
            </a:r>
            <a:br>
              <a:rPr lang="cs-CZ" sz="2800" b="1" dirty="0">
                <a:latin typeface="+mn-lt"/>
              </a:rPr>
            </a:br>
            <a:r>
              <a:rPr lang="cs-CZ" sz="2800" b="1" dirty="0">
                <a:latin typeface="+mn-lt"/>
              </a:rPr>
              <a:t>s přijetím zákona o jednotném environmentálním stanovisku</a:t>
            </a:r>
            <a:endParaRPr lang="cs-CZ" sz="2800" dirty="0">
              <a:latin typeface="+mn-lt"/>
            </a:endParaRPr>
          </a:p>
        </p:txBody>
      </p:sp>
      <p:sp>
        <p:nvSpPr>
          <p:cNvPr id="3" name="Zástupný symbol pro obsah 2"/>
          <p:cNvSpPr>
            <a:spLocks noGrp="1"/>
          </p:cNvSpPr>
          <p:nvPr>
            <p:ph idx="1"/>
          </p:nvPr>
        </p:nvSpPr>
        <p:spPr>
          <a:xfrm>
            <a:off x="838200" y="1811383"/>
            <a:ext cx="10515600" cy="4365580"/>
          </a:xfrm>
        </p:spPr>
        <p:txBody>
          <a:bodyPr/>
          <a:lstStyle/>
          <a:p>
            <a:pPr marL="0" indent="0">
              <a:buNone/>
            </a:pPr>
            <a:r>
              <a:rPr lang="cs-CZ" sz="2400" dirty="0"/>
              <a:t>sněmovní tisk č. </a:t>
            </a:r>
            <a:r>
              <a:rPr lang="cs-CZ" sz="2400" dirty="0" smtClean="0"/>
              <a:t>329</a:t>
            </a:r>
            <a:endParaRPr lang="cs-CZ" sz="2400" dirty="0"/>
          </a:p>
          <a:p>
            <a:pPr marL="0" indent="0">
              <a:buNone/>
            </a:pPr>
            <a:r>
              <a:rPr lang="cs-CZ" sz="2400" dirty="0"/>
              <a:t>vláda předložila sněmovně návrh zákona 1. 11. 2022</a:t>
            </a:r>
          </a:p>
          <a:p>
            <a:pPr marL="0" indent="0">
              <a:buNone/>
            </a:pPr>
            <a:r>
              <a:rPr lang="cs-CZ" sz="2400" dirty="0"/>
              <a:t>je zařazen na program </a:t>
            </a:r>
            <a:r>
              <a:rPr lang="pl-PL" sz="2400" dirty="0"/>
              <a:t>(od 15. listopadu 2022, 1. čtení je naplánováno na 29. 11. 2022</a:t>
            </a:r>
            <a:r>
              <a:rPr lang="pl-PL" sz="2400" dirty="0" smtClean="0"/>
              <a:t>)</a:t>
            </a:r>
          </a:p>
          <a:p>
            <a:pPr marL="0" indent="0">
              <a:buNone/>
            </a:pPr>
            <a:r>
              <a:rPr lang="cs-CZ" sz="2400" dirty="0" smtClean="0"/>
              <a:t>zákon </a:t>
            </a:r>
            <a:r>
              <a:rPr lang="cs-CZ" sz="2400" dirty="0"/>
              <a:t>o geologických </a:t>
            </a:r>
            <a:r>
              <a:rPr lang="cs-CZ" sz="2400" dirty="0" smtClean="0"/>
              <a:t>pracích, </a:t>
            </a:r>
            <a:r>
              <a:rPr lang="pl-PL" sz="2400" dirty="0"/>
              <a:t>o ochraně přírody a </a:t>
            </a:r>
            <a:r>
              <a:rPr lang="pl-PL" sz="2400" dirty="0" smtClean="0"/>
              <a:t>krajiny</a:t>
            </a:r>
            <a:r>
              <a:rPr lang="pl-PL" sz="2400" dirty="0"/>
              <a:t>, o ochraně zemědělského půdního </a:t>
            </a:r>
            <a:r>
              <a:rPr lang="pl-PL" sz="2400" dirty="0" smtClean="0"/>
              <a:t>fondu</a:t>
            </a:r>
            <a:r>
              <a:rPr lang="pl-PL" sz="2400" dirty="0"/>
              <a:t>, lesního </a:t>
            </a:r>
            <a:r>
              <a:rPr lang="pl-PL" sz="2400" dirty="0" smtClean="0"/>
              <a:t>zákona</a:t>
            </a:r>
            <a:r>
              <a:rPr lang="pl-PL" sz="2400" dirty="0"/>
              <a:t>, o posuzování vlivů na životní </a:t>
            </a:r>
            <a:r>
              <a:rPr lang="pl-PL" sz="2400" dirty="0" smtClean="0"/>
              <a:t>prostředí</a:t>
            </a:r>
            <a:r>
              <a:rPr lang="pl-PL" sz="2400" dirty="0"/>
              <a:t>, vodního </a:t>
            </a:r>
            <a:r>
              <a:rPr lang="pl-PL" sz="2400" dirty="0" smtClean="0"/>
              <a:t>zákona</a:t>
            </a:r>
            <a:r>
              <a:rPr lang="pl-PL" sz="2400" dirty="0"/>
              <a:t>, o ochraně ovzduší, o </a:t>
            </a:r>
            <a:r>
              <a:rPr lang="pl-PL" sz="2400" dirty="0" smtClean="0"/>
              <a:t>odpadech, ...</a:t>
            </a:r>
          </a:p>
          <a:p>
            <a:pPr marL="0" indent="0">
              <a:spcBef>
                <a:spcPts val="0"/>
              </a:spcBef>
              <a:buNone/>
            </a:pPr>
            <a:r>
              <a:rPr lang="cs-CZ" sz="2400" dirty="0" smtClean="0"/>
              <a:t>změna </a:t>
            </a:r>
            <a:r>
              <a:rPr lang="cs-CZ" sz="2400" dirty="0"/>
              <a:t>zákona, kterým se mění některé zákony v souvislosti s přijetím stavebního</a:t>
            </a:r>
          </a:p>
          <a:p>
            <a:pPr marL="0" indent="0">
              <a:spcBef>
                <a:spcPts val="0"/>
              </a:spcBef>
              <a:buNone/>
            </a:pPr>
            <a:r>
              <a:rPr lang="cs-CZ" sz="2400" dirty="0" smtClean="0"/>
              <a:t>zákona – změna zákona č. 284/2021 Sb.</a:t>
            </a:r>
            <a:endParaRPr lang="pl-PL"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26</a:t>
            </a:fld>
            <a:endParaRPr lang="cs-CZ"/>
          </a:p>
        </p:txBody>
      </p:sp>
    </p:spTree>
    <p:extLst>
      <p:ext uri="{BB962C8B-B14F-4D97-AF65-F5344CB8AC3E}">
        <p14:creationId xmlns:p14="http://schemas.microsoft.com/office/powerpoint/2010/main" val="1620273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normAutofit/>
          </a:bodyPr>
          <a:lstStyle/>
          <a:p>
            <a:r>
              <a:rPr lang="cs-CZ" sz="3200" b="1" dirty="0">
                <a:latin typeface="+mn-lt"/>
              </a:rPr>
              <a:t>Novely zákonů projednávané v poslanecké sněmovně</a:t>
            </a:r>
            <a:endParaRPr lang="cs-CZ" sz="3200" dirty="0">
              <a:latin typeface="+mn-lt"/>
            </a:endParaRPr>
          </a:p>
        </p:txBody>
      </p:sp>
      <p:sp>
        <p:nvSpPr>
          <p:cNvPr id="3" name="Zástupný symbol pro obsah 2"/>
          <p:cNvSpPr>
            <a:spLocks noGrp="1"/>
          </p:cNvSpPr>
          <p:nvPr>
            <p:ph idx="1"/>
          </p:nvPr>
        </p:nvSpPr>
        <p:spPr>
          <a:xfrm>
            <a:off x="838200" y="1193074"/>
            <a:ext cx="10515600" cy="4983889"/>
          </a:xfrm>
        </p:spPr>
        <p:txBody>
          <a:bodyPr>
            <a:normAutofit lnSpcReduction="10000"/>
          </a:bodyPr>
          <a:lstStyle/>
          <a:p>
            <a:pPr marL="0" indent="0">
              <a:buNone/>
            </a:pPr>
            <a:r>
              <a:rPr lang="cs-CZ" sz="2400" b="1" dirty="0" smtClean="0"/>
              <a:t>sněmovní tisk č. 313</a:t>
            </a:r>
          </a:p>
          <a:p>
            <a:pPr marL="0" indent="0">
              <a:buNone/>
            </a:pPr>
            <a:r>
              <a:rPr lang="cs-CZ" sz="2400" dirty="0" smtClean="0"/>
              <a:t>vládní návrh zákona, kterým se mění zákon č. 458/2000 Sb., energetický zákon a zákon č. 183/2006 Sb.</a:t>
            </a:r>
          </a:p>
          <a:p>
            <a:pPr marL="0" indent="0">
              <a:buNone/>
            </a:pPr>
            <a:r>
              <a:rPr lang="cs-CZ" sz="2400" dirty="0"/>
              <a:t>V § 79 se na konci odstavce 2 tečka nahrazuje čárkou a doplňuje se písmeno v), které zní: „v) stavby pro výrobu energie z obnovitelných zdrojů s celkovým instalovaným výkonem do 50 kW v zastavěném území nebo v zastavitelné ploše, s výjimkou stavby vodního díla, kulturní památky a stavby ve zvláště chráněném území, památkové rezervaci nebo památkové zóně</a:t>
            </a:r>
            <a:r>
              <a:rPr lang="cs-CZ" sz="2400" dirty="0" smtClean="0"/>
              <a:t>.“</a:t>
            </a:r>
          </a:p>
          <a:p>
            <a:pPr marL="0" indent="0">
              <a:buNone/>
            </a:pPr>
            <a:r>
              <a:rPr lang="cs-CZ" sz="2400" dirty="0"/>
              <a:t>V § 103 odst. 1 se za písmeno d) vkládá nové písmeno e), které zní: „e) stavební úpravy nezbytné pro instalaci využívající obnovitelný zdroj energie s celkovým instalovaným výkonem do 50 kW, pokud se jimi nezasahuje do nosných konstrukcí stavby, nemění se způsob užívání stavby, nevyžaduje posouzení vlivů na životní prostředí, jsou splněny podmínky zejména požární bezpečnosti podle právního předpisu upravujícího požadavky na bezpečnou instalaci výroben elektřiny, a nejde o stavební úpravy stavby, která je kulturní památkou,“.</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27</a:t>
            </a:fld>
            <a:endParaRPr lang="cs-CZ"/>
          </a:p>
        </p:txBody>
      </p:sp>
    </p:spTree>
    <p:extLst>
      <p:ext uri="{BB962C8B-B14F-4D97-AF65-F5344CB8AC3E}">
        <p14:creationId xmlns:p14="http://schemas.microsoft.com/office/powerpoint/2010/main" val="3054834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58280"/>
          </a:xfrm>
        </p:spPr>
        <p:txBody>
          <a:bodyPr>
            <a:normAutofit/>
          </a:bodyPr>
          <a:lstStyle/>
          <a:p>
            <a:r>
              <a:rPr lang="cs-CZ" sz="3200" b="1" dirty="0">
                <a:latin typeface="+mn-lt"/>
              </a:rPr>
              <a:t>Novely zákonů projednávané v poslanecké sněmovně</a:t>
            </a:r>
            <a:endParaRPr lang="cs-CZ" sz="3200" dirty="0">
              <a:latin typeface="+mn-lt"/>
            </a:endParaRPr>
          </a:p>
        </p:txBody>
      </p:sp>
      <p:sp>
        <p:nvSpPr>
          <p:cNvPr id="3" name="Zástupný symbol pro obsah 2"/>
          <p:cNvSpPr>
            <a:spLocks noGrp="1"/>
          </p:cNvSpPr>
          <p:nvPr>
            <p:ph idx="1"/>
          </p:nvPr>
        </p:nvSpPr>
        <p:spPr>
          <a:xfrm>
            <a:off x="838200" y="1053737"/>
            <a:ext cx="10515600" cy="5123226"/>
          </a:xfrm>
        </p:spPr>
        <p:txBody>
          <a:bodyPr>
            <a:normAutofit/>
          </a:bodyPr>
          <a:lstStyle/>
          <a:p>
            <a:pPr marL="0" indent="0">
              <a:buNone/>
            </a:pPr>
            <a:r>
              <a:rPr lang="cs-CZ" sz="2400" b="1" dirty="0"/>
              <a:t>sněmovní tisk č. 313</a:t>
            </a:r>
          </a:p>
          <a:p>
            <a:pPr marL="0" indent="0">
              <a:buNone/>
            </a:pPr>
            <a:r>
              <a:rPr lang="cs-CZ" sz="2400" dirty="0" smtClean="0"/>
              <a:t>V </a:t>
            </a:r>
            <a:r>
              <a:rPr lang="cs-CZ" sz="2400" dirty="0"/>
              <a:t>§ 104 se na konci odstavce 1 tečka nahrazuje čárkou a doplňuje se písmeno l), které zní: „l) stavby podle § 79 odst. 2 písm. v), pokud se stavba nachází ve zvláště chráněném území, památkové rezervaci nebo památkové zóně</a:t>
            </a:r>
            <a:r>
              <a:rPr lang="cs-CZ" sz="2400" dirty="0" smtClean="0"/>
              <a:t>.“.</a:t>
            </a:r>
          </a:p>
          <a:p>
            <a:pPr marL="0" indent="0">
              <a:buNone/>
            </a:pPr>
            <a:r>
              <a:rPr lang="cs-CZ" sz="2400" dirty="0" smtClean="0"/>
              <a:t>pozměňovací návrh:</a:t>
            </a:r>
          </a:p>
          <a:p>
            <a:pPr marL="0" indent="0">
              <a:buNone/>
            </a:pPr>
            <a:r>
              <a:rPr lang="cs-CZ" sz="2400" dirty="0"/>
              <a:t>„V § 79 se na konci odstavce 2 tečka nahrazuje čárkou a doplňuje se písmeno w), které včetně poznámky pod čarou zní: „w) připojení k distribuční </a:t>
            </a:r>
            <a:r>
              <a:rPr lang="cs-CZ" sz="2400" dirty="0" smtClean="0"/>
              <a:t>soustavě </a:t>
            </a:r>
            <a:r>
              <a:rPr lang="cs-CZ" sz="2400" dirty="0"/>
              <a:t>pomocí elektrické přípojky nebo smyčky, to vše v hladině nízkého napětí a v maximální délce do 25 m od vedení stávající distribuční soustavy zřizované provozovatelem distribuční soustavy, jehož distribuční soustava je připojena k přenosové soustavě a k jehož soustavě je připojeno více než 90 000 odběrných míst</a:t>
            </a:r>
            <a:r>
              <a:rPr lang="cs-CZ" sz="2400" dirty="0" smtClean="0"/>
              <a:t>,“.</a:t>
            </a:r>
          </a:p>
          <a:p>
            <a:pPr marL="0" indent="0">
              <a:buNone/>
            </a:pPr>
            <a:r>
              <a:rPr lang="cs-CZ" sz="2400" dirty="0" smtClean="0"/>
              <a:t>návrh novely prošel druhým čtením dne 16. 11., byly podány další pozměňovací návrhy</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28</a:t>
            </a:fld>
            <a:endParaRPr lang="cs-CZ"/>
          </a:p>
        </p:txBody>
      </p:sp>
    </p:spTree>
    <p:extLst>
      <p:ext uri="{BB962C8B-B14F-4D97-AF65-F5344CB8AC3E}">
        <p14:creationId xmlns:p14="http://schemas.microsoft.com/office/powerpoint/2010/main" val="1946181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84406"/>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149532"/>
            <a:ext cx="10515600" cy="5027431"/>
          </a:xfrm>
        </p:spPr>
        <p:txBody>
          <a:bodyPr>
            <a:normAutofit fontScale="92500" lnSpcReduction="10000"/>
          </a:bodyPr>
          <a:lstStyle/>
          <a:p>
            <a:pPr marL="0" indent="0">
              <a:buNone/>
            </a:pPr>
            <a:r>
              <a:rPr lang="cs-CZ" dirty="0"/>
              <a:t>§ </a:t>
            </a:r>
            <a:r>
              <a:rPr lang="cs-CZ" dirty="0" smtClean="0"/>
              <a:t>2 Nezbytná </a:t>
            </a:r>
            <a:r>
              <a:rPr lang="cs-CZ" dirty="0"/>
              <a:t>stavba</a:t>
            </a:r>
          </a:p>
          <a:p>
            <a:pPr marL="0" indent="0">
              <a:buNone/>
            </a:pPr>
            <a:r>
              <a:rPr lang="cs-CZ" dirty="0"/>
              <a:t> </a:t>
            </a:r>
            <a:r>
              <a:rPr lang="cs-CZ" dirty="0" smtClean="0"/>
              <a:t>odst. 1) </a:t>
            </a:r>
            <a:r>
              <a:rPr lang="cs-CZ" dirty="0"/>
              <a:t>Nezbytnou stavbou je stavba sloužící ke zmírnění následků hromadného přílivu vysídlených osob v souvislosti s ozbrojeným konfliktem na území Ukrajiny vyvolaným invazí vojsk Ruské federace, pokud jde o</a:t>
            </a:r>
          </a:p>
          <a:p>
            <a:pPr marL="0" indent="0">
              <a:buNone/>
            </a:pPr>
            <a:r>
              <a:rPr lang="cs-CZ" dirty="0"/>
              <a:t> </a:t>
            </a:r>
            <a:r>
              <a:rPr lang="cs-CZ" dirty="0" smtClean="0"/>
              <a:t>a</a:t>
            </a:r>
            <a:r>
              <a:rPr lang="cs-CZ" dirty="0"/>
              <a:t>) stavbu nebo soubor staveb pro bydlení nebo ubytování, vzdělávání, výchovu a školské služby, zdravotní nebo sociální služby a s nimi související stavby technické a dopravní infrastruktury,</a:t>
            </a:r>
          </a:p>
          <a:p>
            <a:pPr marL="0" indent="0">
              <a:buNone/>
            </a:pPr>
            <a:r>
              <a:rPr lang="cs-CZ" dirty="0"/>
              <a:t> </a:t>
            </a:r>
            <a:r>
              <a:rPr lang="cs-CZ" dirty="0" smtClean="0"/>
              <a:t>b</a:t>
            </a:r>
            <a:r>
              <a:rPr lang="cs-CZ" dirty="0"/>
              <a:t>) změnu v účelu užívání stavby podmíněnou změnou dokončené stavby, která vyžaduje ohlášení nebo stavební povolení, nebo</a:t>
            </a:r>
          </a:p>
          <a:p>
            <a:pPr marL="0" indent="0">
              <a:buNone/>
            </a:pPr>
            <a:r>
              <a:rPr lang="cs-CZ" dirty="0"/>
              <a:t> </a:t>
            </a:r>
            <a:r>
              <a:rPr lang="cs-CZ" dirty="0" smtClean="0"/>
              <a:t>c</a:t>
            </a:r>
            <a:r>
              <a:rPr lang="cs-CZ" dirty="0"/>
              <a:t>) změnu dokončené stavby.</a:t>
            </a:r>
          </a:p>
          <a:p>
            <a:pPr marL="0" indent="0">
              <a:buNone/>
            </a:pPr>
            <a:r>
              <a:rPr lang="cs-CZ" dirty="0"/>
              <a:t> </a:t>
            </a:r>
          </a:p>
          <a:p>
            <a:pPr marL="0" indent="0">
              <a:buNone/>
            </a:pPr>
            <a:r>
              <a:rPr lang="cs-CZ" dirty="0"/>
              <a:t>	</a:t>
            </a:r>
          </a:p>
        </p:txBody>
      </p:sp>
    </p:spTree>
    <p:extLst>
      <p:ext uri="{BB962C8B-B14F-4D97-AF65-F5344CB8AC3E}">
        <p14:creationId xmlns:p14="http://schemas.microsoft.com/office/powerpoint/2010/main" val="29871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97618"/>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393371"/>
            <a:ext cx="10515600" cy="4783592"/>
          </a:xfrm>
        </p:spPr>
        <p:txBody>
          <a:bodyPr/>
          <a:lstStyle/>
          <a:p>
            <a:pPr marL="0" indent="0">
              <a:buNone/>
            </a:pPr>
            <a:r>
              <a:rPr lang="cs-CZ" sz="2400" dirty="0"/>
              <a:t>§ 2 Nezbytná stavba</a:t>
            </a:r>
          </a:p>
          <a:p>
            <a:pPr marL="0" indent="0">
              <a:buNone/>
            </a:pPr>
            <a:r>
              <a:rPr lang="cs-CZ" sz="2400" dirty="0" smtClean="0"/>
              <a:t>odst. 2</a:t>
            </a:r>
            <a:r>
              <a:rPr lang="cs-CZ" sz="2400" dirty="0"/>
              <a:t>) </a:t>
            </a:r>
            <a:endParaRPr lang="cs-CZ" sz="2400" dirty="0" smtClean="0"/>
          </a:p>
          <a:p>
            <a:pPr marL="0" indent="0">
              <a:buNone/>
            </a:pPr>
            <a:r>
              <a:rPr lang="cs-CZ" sz="2400" dirty="0" smtClean="0"/>
              <a:t>Nezbytnou </a:t>
            </a:r>
            <a:r>
              <a:rPr lang="cs-CZ" sz="2400" dirty="0"/>
              <a:t>stavbou podle odstavce 1 není stavba nebo soubor staveb, změna v účelu užívání nebo změna dokončené stavby podléhající posouzení vlivů na životní prostředí podle zákona o posuzování vlivů na životní prostředí.</a:t>
            </a:r>
          </a:p>
          <a:p>
            <a:pPr marL="0" indent="0">
              <a:buNone/>
            </a:pPr>
            <a:r>
              <a:rPr lang="cs-CZ" sz="2400" dirty="0" smtClean="0"/>
              <a:t>odst. 3</a:t>
            </a:r>
            <a:r>
              <a:rPr lang="cs-CZ" sz="2400" dirty="0"/>
              <a:t>) </a:t>
            </a:r>
            <a:endParaRPr lang="cs-CZ" sz="2400" dirty="0" smtClean="0"/>
          </a:p>
          <a:p>
            <a:pPr marL="0" indent="0">
              <a:buNone/>
            </a:pPr>
            <a:r>
              <a:rPr lang="cs-CZ" sz="2400" dirty="0" smtClean="0"/>
              <a:t>Nezbytná </a:t>
            </a:r>
            <a:r>
              <a:rPr lang="cs-CZ" sz="2400" dirty="0"/>
              <a:t>stavba je stavbou dočasnou, jejíž doba trvání nesmí přesáhnout 3 roky ode dne nabytí právních účinků společného územního souhlasu a souhlasu s provedením ohlášeného stavebního záměru podle § 96a </a:t>
            </a:r>
            <a:r>
              <a:rPr lang="cs-CZ" sz="2400" dirty="0" smtClean="0"/>
              <a:t>stavebního zákona.</a:t>
            </a:r>
            <a:endParaRPr lang="cs-CZ" sz="2400" dirty="0"/>
          </a:p>
          <a:p>
            <a:endParaRPr lang="cs-CZ" dirty="0"/>
          </a:p>
        </p:txBody>
      </p:sp>
    </p:spTree>
    <p:extLst>
      <p:ext uri="{BB962C8B-B14F-4D97-AF65-F5344CB8AC3E}">
        <p14:creationId xmlns:p14="http://schemas.microsoft.com/office/powerpoint/2010/main" val="220710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84406"/>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149532"/>
            <a:ext cx="10515600" cy="5027431"/>
          </a:xfrm>
        </p:spPr>
        <p:txBody>
          <a:bodyPr/>
          <a:lstStyle/>
          <a:p>
            <a:pPr marL="0" indent="0">
              <a:buNone/>
            </a:pPr>
            <a:r>
              <a:rPr lang="cs-CZ" sz="2400" dirty="0"/>
              <a:t>§ </a:t>
            </a:r>
            <a:r>
              <a:rPr lang="cs-CZ" sz="2400" dirty="0" smtClean="0"/>
              <a:t>3 Nezbytná stavba</a:t>
            </a:r>
            <a:endParaRPr lang="cs-CZ" sz="2400" dirty="0"/>
          </a:p>
          <a:p>
            <a:pPr marL="0" indent="0">
              <a:buNone/>
            </a:pPr>
            <a:r>
              <a:rPr lang="cs-CZ" sz="2400" dirty="0" smtClean="0"/>
              <a:t>odst. 1</a:t>
            </a:r>
            <a:r>
              <a:rPr lang="cs-CZ" sz="2400" dirty="0"/>
              <a:t>) </a:t>
            </a:r>
            <a:endParaRPr lang="cs-CZ" sz="2400" dirty="0" smtClean="0"/>
          </a:p>
          <a:p>
            <a:pPr marL="0" indent="0">
              <a:buNone/>
            </a:pPr>
            <a:r>
              <a:rPr lang="cs-CZ" sz="2400" dirty="0" smtClean="0"/>
              <a:t>Stavebníkem </a:t>
            </a:r>
            <a:r>
              <a:rPr lang="cs-CZ" sz="2400" dirty="0"/>
              <a:t>nezbytné stavby je Česká republika nebo její příspěvková organizace, státní podnik, státní organizace, kraj, obec nebo jimi zřízená nebo založená právnická osoba.</a:t>
            </a:r>
          </a:p>
          <a:p>
            <a:pPr marL="0" indent="0">
              <a:buNone/>
            </a:pPr>
            <a:r>
              <a:rPr lang="cs-CZ" sz="2400" dirty="0"/>
              <a:t> </a:t>
            </a:r>
            <a:r>
              <a:rPr lang="cs-CZ" sz="2400" dirty="0" smtClean="0"/>
              <a:t>odst. 2) </a:t>
            </a:r>
          </a:p>
          <a:p>
            <a:pPr marL="0" indent="0">
              <a:buNone/>
            </a:pPr>
            <a:r>
              <a:rPr lang="cs-CZ" sz="2400" dirty="0" smtClean="0"/>
              <a:t>Vlastníkem </a:t>
            </a:r>
            <a:r>
              <a:rPr lang="cs-CZ" sz="2400" dirty="0"/>
              <a:t>nezbytné stavby může být pouze osoba uvedená v odstavci 1. Pokud je postupem podle § 14 nezbytná stavba změněna na stavbu trvalou, lze ji po dobu 5 let ode dne nabytí právní moci rozhodnutí o změně doby trvání nezbytné stavby převést pouze na osoby uvedené v odstavci 1.</a:t>
            </a:r>
          </a:p>
        </p:txBody>
      </p:sp>
    </p:spTree>
    <p:extLst>
      <p:ext uri="{BB962C8B-B14F-4D97-AF65-F5344CB8AC3E}">
        <p14:creationId xmlns:p14="http://schemas.microsoft.com/office/powerpoint/2010/main" val="2541430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01824"/>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071154"/>
            <a:ext cx="10515600" cy="5105809"/>
          </a:xfrm>
        </p:spPr>
        <p:txBody>
          <a:bodyPr/>
          <a:lstStyle/>
          <a:p>
            <a:pPr marL="0" indent="0">
              <a:buNone/>
            </a:pPr>
            <a:r>
              <a:rPr lang="cs-CZ" sz="2400" dirty="0" smtClean="0"/>
              <a:t>Zvláštní postupy v oblasti územního plánování</a:t>
            </a:r>
            <a:endParaRPr lang="cs-CZ" sz="2400" dirty="0"/>
          </a:p>
          <a:p>
            <a:pPr marL="0" indent="0">
              <a:buNone/>
            </a:pPr>
            <a:r>
              <a:rPr lang="cs-CZ" sz="2400" dirty="0"/>
              <a:t>§ </a:t>
            </a:r>
            <a:r>
              <a:rPr lang="cs-CZ" sz="2400" dirty="0" smtClean="0"/>
              <a:t>4 Rozhodnutí </a:t>
            </a:r>
            <a:r>
              <a:rPr lang="cs-CZ" sz="2400" dirty="0"/>
              <a:t>o výjimce</a:t>
            </a:r>
          </a:p>
          <a:p>
            <a:pPr marL="0" indent="0">
              <a:buNone/>
            </a:pPr>
            <a:r>
              <a:rPr lang="cs-CZ" sz="2400" dirty="0" smtClean="0"/>
              <a:t>odst. 1</a:t>
            </a:r>
            <a:r>
              <a:rPr lang="cs-CZ" sz="2400" dirty="0"/>
              <a:t>) </a:t>
            </a:r>
            <a:endParaRPr lang="cs-CZ" sz="2400" dirty="0" smtClean="0"/>
          </a:p>
          <a:p>
            <a:pPr marL="0" indent="0">
              <a:buNone/>
            </a:pPr>
            <a:r>
              <a:rPr lang="cs-CZ" sz="2400" dirty="0" smtClean="0"/>
              <a:t>Nezbytnou </a:t>
            </a:r>
            <a:r>
              <a:rPr lang="cs-CZ" sz="2400" dirty="0"/>
              <a:t>stavbu lze umístit pouze v souladu s územně plánovací dokumentací nebo na základě rozhodnutí o výjimce.</a:t>
            </a:r>
          </a:p>
          <a:p>
            <a:pPr marL="0" indent="0">
              <a:buNone/>
            </a:pPr>
            <a:r>
              <a:rPr lang="cs-CZ" sz="2400" dirty="0"/>
              <a:t> </a:t>
            </a:r>
            <a:r>
              <a:rPr lang="cs-CZ" sz="2400" dirty="0" smtClean="0"/>
              <a:t>odst. 2</a:t>
            </a:r>
            <a:r>
              <a:rPr lang="cs-CZ" sz="2400" dirty="0"/>
              <a:t>) </a:t>
            </a:r>
            <a:endParaRPr lang="cs-CZ" sz="2400" dirty="0" smtClean="0"/>
          </a:p>
          <a:p>
            <a:pPr marL="0" indent="0">
              <a:buNone/>
            </a:pPr>
            <a:r>
              <a:rPr lang="cs-CZ" sz="2400" dirty="0" smtClean="0"/>
              <a:t>Rada </a:t>
            </a:r>
            <a:r>
              <a:rPr lang="cs-CZ" sz="2400" dirty="0"/>
              <a:t>obce a v obcích, kde se rada obce nevolí, zastupitelstvo obce může na žádost stavebníka rozhodnout o výjimce z těch ustanovení územního plánu nebo regulačního plánu, která znemožňují umístit nezbytnou stavbu na pozemku v zastavěném území, zastavitelné ploše nebo ploše přestavby, a to v plochách se stávajícím nebo požadovaným způsobem využití bydlení, rekreace, občanského vybavení, veřejných prostranství, smíšených obytných, výroby a skladování a smíšených výrobních.</a:t>
            </a:r>
          </a:p>
        </p:txBody>
      </p:sp>
    </p:spTree>
    <p:extLst>
      <p:ext uri="{BB962C8B-B14F-4D97-AF65-F5344CB8AC3E}">
        <p14:creationId xmlns:p14="http://schemas.microsoft.com/office/powerpoint/2010/main" val="3434039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1195"/>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036320"/>
            <a:ext cx="10515600" cy="5140643"/>
          </a:xfrm>
        </p:spPr>
        <p:txBody>
          <a:bodyPr/>
          <a:lstStyle/>
          <a:p>
            <a:pPr marL="0" indent="0">
              <a:buNone/>
            </a:pPr>
            <a:r>
              <a:rPr lang="cs-CZ" sz="2400" dirty="0"/>
              <a:t>Zvláštní postupy v oblasti územního plánování</a:t>
            </a:r>
          </a:p>
          <a:p>
            <a:pPr marL="0" indent="0">
              <a:buNone/>
            </a:pPr>
            <a:r>
              <a:rPr lang="cs-CZ" sz="2400" dirty="0"/>
              <a:t>§ 4 Rozhodnutí o výjimce</a:t>
            </a:r>
          </a:p>
          <a:p>
            <a:pPr marL="0" indent="0">
              <a:buNone/>
            </a:pPr>
            <a:r>
              <a:rPr lang="cs-CZ" sz="2400" dirty="0" smtClean="0"/>
              <a:t>odst. 3</a:t>
            </a:r>
            <a:r>
              <a:rPr lang="cs-CZ" sz="2400" dirty="0"/>
              <a:t>) </a:t>
            </a:r>
            <a:endParaRPr lang="cs-CZ" sz="2400" dirty="0" smtClean="0"/>
          </a:p>
          <a:p>
            <a:pPr marL="0" indent="0">
              <a:buNone/>
            </a:pPr>
            <a:r>
              <a:rPr lang="cs-CZ" sz="2400" dirty="0" smtClean="0"/>
              <a:t>Zastupitelstvo </a:t>
            </a:r>
            <a:r>
              <a:rPr lang="cs-CZ" sz="2400" dirty="0"/>
              <a:t>obce si může vyhradit rozhodování o výjimce namísto rady obce.</a:t>
            </a:r>
          </a:p>
          <a:p>
            <a:pPr marL="0" indent="0">
              <a:buNone/>
            </a:pPr>
            <a:r>
              <a:rPr lang="cs-CZ" sz="2400" dirty="0" smtClean="0"/>
              <a:t>odst. 4</a:t>
            </a:r>
            <a:r>
              <a:rPr lang="cs-CZ" sz="2400" dirty="0"/>
              <a:t>) </a:t>
            </a:r>
            <a:endParaRPr lang="cs-CZ" sz="2400" dirty="0" smtClean="0"/>
          </a:p>
          <a:p>
            <a:pPr marL="0" indent="0">
              <a:buNone/>
            </a:pPr>
            <a:r>
              <a:rPr lang="cs-CZ" sz="2400" dirty="0" smtClean="0"/>
              <a:t>Rozhodnutí </a:t>
            </a:r>
            <a:r>
              <a:rPr lang="cs-CZ" sz="2400" dirty="0"/>
              <a:t>o výjimce obsahuje kromě obecných náležitostí podle správního </a:t>
            </a:r>
            <a:r>
              <a:rPr lang="cs-CZ" sz="2400" dirty="0" smtClean="0"/>
              <a:t>řádu označení </a:t>
            </a:r>
            <a:r>
              <a:rPr lang="cs-CZ" sz="2400" dirty="0"/>
              <a:t>územně plánovací dokumentace, které se výjimka </a:t>
            </a:r>
            <a:r>
              <a:rPr lang="cs-CZ" sz="2400" dirty="0" smtClean="0"/>
              <a:t>týká, stanovení </a:t>
            </a:r>
            <a:r>
              <a:rPr lang="cs-CZ" sz="2400" dirty="0"/>
              <a:t>rozsahu částí územně plánovací dokumentace, které se pro umístění nezbytné stavby nepoužijí, </a:t>
            </a:r>
            <a:r>
              <a:rPr lang="cs-CZ" sz="2400" dirty="0" smtClean="0"/>
              <a:t>a druh </a:t>
            </a:r>
            <a:r>
              <a:rPr lang="cs-CZ" sz="2400" dirty="0"/>
              <a:t>a účel nezbytné stavby.</a:t>
            </a:r>
          </a:p>
          <a:p>
            <a:pPr marL="0" indent="0">
              <a:buNone/>
            </a:pPr>
            <a:r>
              <a:rPr lang="cs-CZ" sz="2400" dirty="0" smtClean="0"/>
              <a:t>odst. 5</a:t>
            </a:r>
            <a:r>
              <a:rPr lang="cs-CZ" sz="2400" dirty="0"/>
              <a:t>) </a:t>
            </a:r>
            <a:endParaRPr lang="cs-CZ" sz="2400" dirty="0" smtClean="0"/>
          </a:p>
          <a:p>
            <a:pPr marL="0" indent="0">
              <a:buNone/>
            </a:pPr>
            <a:r>
              <a:rPr lang="cs-CZ" sz="2400" dirty="0" smtClean="0"/>
              <a:t>Odvolání </a:t>
            </a:r>
            <a:r>
              <a:rPr lang="cs-CZ" sz="2400" dirty="0"/>
              <a:t>proti rozhodnutí o výjimce není přípustné. Rozhodnutí o výjimce platí po dobu trvání nezbytné stavby.</a:t>
            </a:r>
          </a:p>
        </p:txBody>
      </p:sp>
    </p:spTree>
    <p:extLst>
      <p:ext uri="{BB962C8B-B14F-4D97-AF65-F5344CB8AC3E}">
        <p14:creationId xmlns:p14="http://schemas.microsoft.com/office/powerpoint/2010/main" val="1838218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32451"/>
          </a:xfrm>
        </p:spPr>
        <p:txBody>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445623"/>
            <a:ext cx="10515600" cy="4731340"/>
          </a:xfrm>
        </p:spPr>
        <p:txBody>
          <a:bodyPr>
            <a:normAutofit fontScale="77500" lnSpcReduction="20000"/>
          </a:bodyPr>
          <a:lstStyle/>
          <a:p>
            <a:pPr marL="0" indent="0">
              <a:buNone/>
            </a:pPr>
            <a:r>
              <a:rPr lang="cs-CZ" b="1" dirty="0" smtClean="0"/>
              <a:t>§ 5 Minimální technické požadavky na nezbytné stavby</a:t>
            </a:r>
          </a:p>
          <a:p>
            <a:pPr marL="0" indent="0">
              <a:buNone/>
            </a:pPr>
            <a:r>
              <a:rPr lang="cs-CZ" dirty="0" smtClean="0"/>
              <a:t>jsou uvedena ustanovení vyhlášek č. 501/2006 Sb. a č. 268/2009 Sb., od kterých se může stavebník odchýlit při provádění nezbytné stavby</a:t>
            </a:r>
          </a:p>
          <a:p>
            <a:pPr marL="0" indent="0">
              <a:buNone/>
            </a:pPr>
            <a:r>
              <a:rPr lang="cs-CZ" b="1" dirty="0" smtClean="0"/>
              <a:t>§ 6 Společný souhlas</a:t>
            </a:r>
            <a:endParaRPr lang="cs-CZ" dirty="0" smtClean="0"/>
          </a:p>
          <a:p>
            <a:pPr marL="0" indent="0">
              <a:buNone/>
            </a:pPr>
            <a:r>
              <a:rPr lang="pl-PL" dirty="0" smtClean="0"/>
              <a:t>postup dle § 96a stavebního zákona s odchylkami</a:t>
            </a:r>
          </a:p>
          <a:p>
            <a:pPr marL="0" indent="0">
              <a:buNone/>
            </a:pPr>
            <a:r>
              <a:rPr lang="cs-CZ" dirty="0" smtClean="0"/>
              <a:t>k vydání společného souhlasu nezbytné stavby je příslušný stavební úřad dle § 94j stavebního zákona</a:t>
            </a:r>
          </a:p>
          <a:p>
            <a:pPr marL="0" indent="0">
              <a:buNone/>
            </a:pPr>
            <a:r>
              <a:rPr lang="cs-CZ" b="1" dirty="0" smtClean="0"/>
              <a:t>§ 7 Společné oznámení nezbytné stavby</a:t>
            </a:r>
            <a:endParaRPr lang="cs-CZ" dirty="0" smtClean="0"/>
          </a:p>
          <a:p>
            <a:pPr marL="0" indent="0">
              <a:buNone/>
            </a:pPr>
            <a:r>
              <a:rPr lang="cs-CZ" dirty="0" smtClean="0"/>
              <a:t>náležitosti upravuje obecně § 96a odst. 2 ve spojení s § 96 odst. 3 a § 105 současného stavebního zákona</a:t>
            </a:r>
          </a:p>
          <a:p>
            <a:pPr marL="0" indent="0">
              <a:buNone/>
            </a:pPr>
            <a:r>
              <a:rPr lang="cs-CZ" dirty="0" smtClean="0"/>
              <a:t>společné oznámení stavby může stavebník podat do 1 roku ode dne nabytí účinnosti tohoto zákona</a:t>
            </a:r>
          </a:p>
          <a:p>
            <a:pPr marL="0" indent="0">
              <a:buNone/>
            </a:pPr>
            <a:r>
              <a:rPr lang="cs-CZ" dirty="0" smtClean="0"/>
              <a:t>dále jsou uvedeny přílohy společného oznámení</a:t>
            </a:r>
          </a:p>
          <a:p>
            <a:pPr marL="0" indent="0">
              <a:buNone/>
            </a:pPr>
            <a:r>
              <a:rPr lang="cs-CZ" dirty="0" smtClean="0"/>
              <a:t> </a:t>
            </a:r>
          </a:p>
        </p:txBody>
      </p:sp>
    </p:spTree>
    <p:extLst>
      <p:ext uri="{BB962C8B-B14F-4D97-AF65-F5344CB8AC3E}">
        <p14:creationId xmlns:p14="http://schemas.microsoft.com/office/powerpoint/2010/main" val="68093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9904"/>
          </a:xfrm>
        </p:spPr>
        <p:txBody>
          <a:bodyPr>
            <a:normAutofit/>
          </a:bodyPr>
          <a:lstStyle/>
          <a:p>
            <a:r>
              <a:rPr lang="cs-CZ" sz="3200" b="1" dirty="0">
                <a:latin typeface="+mn-lt"/>
              </a:rPr>
              <a:t>Zákon 197/2002 Sb.</a:t>
            </a:r>
            <a:endParaRPr lang="cs-CZ" sz="3200" dirty="0">
              <a:latin typeface="+mn-lt"/>
            </a:endParaRPr>
          </a:p>
        </p:txBody>
      </p:sp>
      <p:sp>
        <p:nvSpPr>
          <p:cNvPr id="3" name="Zástupný symbol pro obsah 2"/>
          <p:cNvSpPr>
            <a:spLocks noGrp="1"/>
          </p:cNvSpPr>
          <p:nvPr>
            <p:ph idx="1"/>
          </p:nvPr>
        </p:nvSpPr>
        <p:spPr>
          <a:xfrm>
            <a:off x="838200" y="1349829"/>
            <a:ext cx="10515600" cy="4827134"/>
          </a:xfrm>
        </p:spPr>
        <p:txBody>
          <a:bodyPr>
            <a:normAutofit fontScale="77500" lnSpcReduction="20000"/>
          </a:bodyPr>
          <a:lstStyle/>
          <a:p>
            <a:pPr marL="0" indent="0">
              <a:buNone/>
            </a:pPr>
            <a:r>
              <a:rPr lang="cs-CZ" b="1" dirty="0" smtClean="0"/>
              <a:t>§ 8</a:t>
            </a:r>
            <a:r>
              <a:rPr lang="cs-CZ" b="1" dirty="0"/>
              <a:t> </a:t>
            </a:r>
            <a:r>
              <a:rPr lang="cs-CZ" b="1" dirty="0" smtClean="0"/>
              <a:t>Zahájení provádění nezbytné stavby v době trvání krizového stavu</a:t>
            </a:r>
          </a:p>
          <a:p>
            <a:pPr marL="0" indent="0">
              <a:buNone/>
            </a:pPr>
            <a:r>
              <a:rPr lang="cs-CZ" dirty="0" smtClean="0"/>
              <a:t>odst. 1) Při vyhlášení krizového stavu může být zahájena bez předchozího společného souhlasu, jedná-li se o výrobek plnící funkci stavby sloužící k ubytování.</a:t>
            </a:r>
          </a:p>
          <a:p>
            <a:pPr marL="0" indent="0">
              <a:buNone/>
            </a:pPr>
            <a:r>
              <a:rPr lang="cs-CZ" dirty="0" smtClean="0"/>
              <a:t>odst. 2) Společné oznámení nezbytné stavby zahájené bez předchozího společného souhlasu podá stavebník bezodkladně, nejdéle do 3 dnů ode dne zahájení stavebních prací.</a:t>
            </a:r>
          </a:p>
          <a:p>
            <a:pPr marL="0" indent="0">
              <a:buNone/>
            </a:pPr>
            <a:r>
              <a:rPr lang="cs-CZ" dirty="0" smtClean="0"/>
              <a:t> odst. 3) Přílohy podle § 7 odst. 2 doručí stavebník stavebnímu úřadu nejpozději do 30 dnů ode dne společného oznámení nezbytné stavby zahájené bez předchozího společného souhlasu.</a:t>
            </a:r>
            <a:endParaRPr lang="cs-CZ" dirty="0"/>
          </a:p>
          <a:p>
            <a:pPr marL="0" indent="0">
              <a:buNone/>
            </a:pPr>
            <a:r>
              <a:rPr lang="cs-CZ" b="1" dirty="0" smtClean="0"/>
              <a:t>§ 9 Dotčené orgány a vlastníci technické infrastruktury</a:t>
            </a:r>
          </a:p>
          <a:p>
            <a:pPr marL="0" indent="0">
              <a:buNone/>
            </a:pPr>
            <a:r>
              <a:rPr lang="cs-CZ" dirty="0" smtClean="0"/>
              <a:t>odst. 1) Dotčený orgán vydá závazné stanovisko k nezbytné stavbě bez zbytečného odkladu, nejpozději do 15 dnů ode dne, kdy byl o vydání závazného stanoviska požádán. Lhůtu pro vydání závazného stanoviska nelze prodloužit. (Při nesplnění lhůty nastane fikce závazného stanoviska.)</a:t>
            </a:r>
          </a:p>
          <a:p>
            <a:pPr marL="0" indent="0">
              <a:buNone/>
            </a:pPr>
            <a:r>
              <a:rPr lang="cs-CZ" dirty="0" smtClean="0"/>
              <a:t> odst. 2) Vlastník technické infrastruktury sdělí stavebníkovi údaje o její poloze, podmínkách napojení a ochrany a další údaje nezbytné pro projektovou činnost a provedení stavby, a to do 15 dnů ode dne podání žádosti stavebníka.</a:t>
            </a:r>
            <a:endParaRPr lang="cs-CZ" dirty="0"/>
          </a:p>
        </p:txBody>
      </p:sp>
    </p:spTree>
    <p:extLst>
      <p:ext uri="{BB962C8B-B14F-4D97-AF65-F5344CB8AC3E}">
        <p14:creationId xmlns:p14="http://schemas.microsoft.com/office/powerpoint/2010/main" val="312779866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3465</Words>
  <Application>Microsoft Office PowerPoint</Application>
  <PresentationFormat>Širokoúhlá obrazovka</PresentationFormat>
  <Paragraphs>195</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Motiv Office</vt:lpstr>
      <vt:lpstr>Zákon 197/2002 Sb., o zvláštních postupech v oblasti územního plánování a stavebního řádu v souvislosti s ozbrojeným konfliktem na území Ukrajiny vyvolaným invazí vojsk Ruské federace (tzv. lex Ukrajina) </vt:lpstr>
      <vt:lpstr>  Zákon 197/2002 Sb.</vt:lpstr>
      <vt:lpstr>Zákon 197/2002 Sb.</vt:lpstr>
      <vt:lpstr>Zákon 197/2002 Sb.</vt:lpstr>
      <vt:lpstr>Zákon 197/2002 Sb.</vt:lpstr>
      <vt:lpstr>Zákon 197/2002 Sb.</vt:lpstr>
      <vt:lpstr>Zákon 197/2002 Sb.</vt:lpstr>
      <vt:lpstr>Zákon 197/2002 Sb.</vt:lpstr>
      <vt:lpstr>Zákon 197/2002 Sb.</vt:lpstr>
      <vt:lpstr>Zákon 197/2002 Sb.</vt:lpstr>
      <vt:lpstr>Zákon 197/2002 Sb.</vt:lpstr>
      <vt:lpstr>Zákon 197/2002 Sb.</vt:lpstr>
      <vt:lpstr>Koordinované závazné stanovisko</vt:lpstr>
      <vt:lpstr>Koordinované závazné stanovisko</vt:lpstr>
      <vt:lpstr>Koordinované závazné stanovisko</vt:lpstr>
      <vt:lpstr>Koordinované závazné stanovisko</vt:lpstr>
      <vt:lpstr>Koordinované závazné stanovisko</vt:lpstr>
      <vt:lpstr> Odložení účinnosti nového stavebního zákona</vt:lpstr>
      <vt:lpstr>Odložení účinnosti nového stavebního zákona</vt:lpstr>
      <vt:lpstr>Systém státní stavební správy</vt:lpstr>
      <vt:lpstr>Změna institucionální struktury navrhovaná novelou zákona č. 283/2021 Sb.</vt:lpstr>
      <vt:lpstr>Obecní stavební úřady </vt:lpstr>
      <vt:lpstr>Věcná novela zákona č. 283/2006 Sb.</vt:lpstr>
      <vt:lpstr>Vládní návrh zákona o jednotném environmentálním stanovisku</vt:lpstr>
      <vt:lpstr>Vládní návrh zákona o jednotném environmentálním stanovisku</vt:lpstr>
      <vt:lpstr>Vládní návrh zákona, kterým se mění některé zákony v souvislosti s přijetím zákona o jednotném environmentálním stanovisku</vt:lpstr>
      <vt:lpstr>Novely zákonů projednávané v poslanecké sněmovně</vt:lpstr>
      <vt:lpstr>Novely zákonů projednávané v poslanecké sněmovně</vt:lpstr>
    </vt:vector>
  </TitlesOfParts>
  <Company>Plzeňský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Štvánová Helena</dc:creator>
  <cp:lastModifiedBy>Milerová Jaroslava</cp:lastModifiedBy>
  <cp:revision>15</cp:revision>
  <dcterms:created xsi:type="dcterms:W3CDTF">2022-10-10T11:57:02Z</dcterms:created>
  <dcterms:modified xsi:type="dcterms:W3CDTF">2024-09-26T14:44:00Z</dcterms:modified>
</cp:coreProperties>
</file>