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69" r:id="rId3"/>
    <p:sldId id="371" r:id="rId4"/>
    <p:sldId id="406" r:id="rId5"/>
    <p:sldId id="370" r:id="rId6"/>
    <p:sldId id="373" r:id="rId7"/>
    <p:sldId id="405" r:id="rId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lech Petr" initials="P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FF66"/>
    <a:srgbClr val="FF0000"/>
    <a:srgbClr val="669900"/>
    <a:srgbClr val="FF9933"/>
    <a:srgbClr val="996600"/>
    <a:srgbClr val="3333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746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04908-B080-4D4A-ABB1-33D821214C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9361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6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BD2EEB-917C-481D-97F1-A202C54FB1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1787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99B90-EABC-4154-A702-1D8F6424D65C}" type="slidenum">
              <a:rPr lang="cs-CZ"/>
              <a:pPr/>
              <a:t>1</a:t>
            </a:fld>
            <a:endParaRPr lang="cs-CZ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081E-A2FD-4E68-836E-BE4E3D5100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22AF-84B8-4BB1-9781-B53D5FB8FB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E0289-87DD-4007-95AE-4E8DFAC67F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1E6215-8A50-49BA-B42C-EB72677DE8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B8A69-57A0-488F-9F60-BCCCECBFF5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0D254-ECE8-4F58-BED9-EEDB69A855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8D7DC-81FB-4976-8557-7BBF343D06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A86B8-1051-413C-8B5C-AAF5B11B61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DCFA6-EBA3-46DC-A628-49C0055023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4CD21-B7A9-40D0-83C1-469A4A9F381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91FD9-F90E-47A1-92D2-3CC04A60B4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1BFA8-A1E0-4AAA-B6A5-00F524CC52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664802-AE58-4F8A-999B-661B982E132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36AD-AEFB-4DA9-924A-D23181CED8DB}" type="slidenum">
              <a:rPr lang="cs-CZ"/>
              <a:pPr/>
              <a:t>1</a:t>
            </a:fld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348880"/>
            <a:ext cx="7344816" cy="3024336"/>
          </a:xfrm>
          <a:effectLst>
            <a:outerShdw dist="35921" dir="2700000" algn="ctr" rotWithShape="0">
              <a:srgbClr val="333333">
                <a:alpha val="50000"/>
              </a:srgbClr>
            </a:outerShdw>
          </a:effectLst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Řešení rozporů při pořizování ÚPD</a:t>
            </a: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76825" y="549275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300786"/>
            <a:ext cx="7848600" cy="1080542"/>
          </a:xfrm>
          <a:noFill/>
          <a:ln/>
          <a:effectLst>
            <a:outerShdw dist="17961" dir="2700000" algn="ctr" rotWithShape="0">
              <a:srgbClr val="4D4D4D"/>
            </a:outerShdw>
          </a:effectLst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Krajský úřad Plzeňského kraje</a:t>
            </a:r>
          </a:p>
          <a:p>
            <a:pPr algn="l">
              <a:lnSpc>
                <a:spcPct val="80000"/>
              </a:lnSpc>
            </a:pPr>
            <a:r>
              <a:rPr 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Odbor regionálního </a:t>
            </a: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rozvoje</a:t>
            </a:r>
          </a:p>
          <a:p>
            <a:pPr algn="just">
              <a:lnSpc>
                <a:spcPct val="80000"/>
              </a:lnSpc>
            </a:pP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Oddělení územního plánování </a:t>
            </a: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  <a:r>
              <a:rPr 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	                 Porada s ÚÚP, 15. 03. 2016</a:t>
            </a:r>
            <a:endParaRPr lang="cs-CZ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Právní rámec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25658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cs-CZ" sz="2000" u="sng" dirty="0" smtClean="0">
                <a:latin typeface="Calibri" pitchFamily="34" charset="0"/>
              </a:rPr>
              <a:t>§ 4 odst. 8 stavebního zákona</a:t>
            </a:r>
          </a:p>
          <a:p>
            <a:pPr algn="just">
              <a:buNone/>
            </a:pPr>
            <a:r>
              <a:rPr lang="cs-CZ" sz="2000" dirty="0" smtClean="0">
                <a:latin typeface="Calibri" pitchFamily="34" charset="0"/>
              </a:rPr>
              <a:t>	</a:t>
            </a:r>
            <a:r>
              <a:rPr lang="cs-CZ" sz="2000" b="1" u="sng" dirty="0" smtClean="0">
                <a:latin typeface="Calibri" pitchFamily="34" charset="0"/>
              </a:rPr>
              <a:t>Orgány územního plánování </a:t>
            </a:r>
            <a:r>
              <a:rPr lang="cs-CZ" sz="2000" dirty="0" smtClean="0">
                <a:latin typeface="Calibri" pitchFamily="34" charset="0"/>
              </a:rPr>
              <a:t>a stavební úřady </a:t>
            </a:r>
            <a:r>
              <a:rPr lang="cs-CZ" sz="2000" b="1" u="sng" dirty="0" smtClean="0">
                <a:latin typeface="Calibri" pitchFamily="34" charset="0"/>
              </a:rPr>
              <a:t>projednávají protichůdná stanoviska</a:t>
            </a:r>
            <a:r>
              <a:rPr lang="cs-CZ" sz="2000" dirty="0" smtClean="0">
                <a:latin typeface="Calibri" pitchFamily="34" charset="0"/>
              </a:rPr>
              <a:t> nebo protichůdná závazná stanoviska dotčených orgánů. Dojde-li k rozporu mezi příslušnými orgány podle tohoto zákona a dotčenými orgány, jakož i mezi dotčenými orgány navzájem, </a:t>
            </a:r>
            <a:r>
              <a:rPr lang="pl-PL" sz="2000" b="1" u="sng" dirty="0" smtClean="0">
                <a:latin typeface="Calibri" pitchFamily="34" charset="0"/>
              </a:rPr>
              <a:t>postupuje se podle správního řádu.</a:t>
            </a:r>
            <a:endParaRPr lang="cs-CZ" sz="2000" b="1" u="sng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sz="2000" dirty="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000" u="sng" dirty="0" smtClean="0">
                <a:latin typeface="Calibri" pitchFamily="34" charset="0"/>
              </a:rPr>
              <a:t>§ 136 odst. 6 ve spojení s § 133 správního řádu</a:t>
            </a:r>
          </a:p>
          <a:p>
            <a:pPr algn="just">
              <a:buNone/>
            </a:pPr>
            <a:r>
              <a:rPr lang="cs-CZ" sz="1600" dirty="0" smtClean="0">
                <a:latin typeface="Calibri" pitchFamily="34" charset="0"/>
              </a:rPr>
              <a:t>	</a:t>
            </a:r>
            <a:r>
              <a:rPr lang="cs-CZ" sz="1600" b="1" u="sng" dirty="0" smtClean="0">
                <a:latin typeface="Calibri" pitchFamily="34" charset="0"/>
              </a:rPr>
              <a:t>Při řešení rozporů </a:t>
            </a:r>
            <a:r>
              <a:rPr lang="cs-CZ" sz="1600" dirty="0" smtClean="0">
                <a:latin typeface="Calibri" pitchFamily="34" charset="0"/>
              </a:rPr>
              <a:t>mezi správním orgánem, který vede řízení, a správními orgány,které jsou dotčenými orgány, jakož i mezi dotčenými orgány navzájem, týkajících se řešení otázky, jež je předmětem rozhodování, </a:t>
            </a:r>
            <a:r>
              <a:rPr lang="cs-CZ" sz="1600" b="1" u="sng" dirty="0" smtClean="0">
                <a:latin typeface="Calibri" pitchFamily="34" charset="0"/>
              </a:rPr>
              <a:t>se postupuje přiměřeně podle ustanovení o řešení sporů o příslušnos</a:t>
            </a:r>
            <a:r>
              <a:rPr lang="cs-CZ" sz="1600" u="sng" dirty="0" smtClean="0">
                <a:latin typeface="Calibri" pitchFamily="34" charset="0"/>
              </a:rPr>
              <a:t>t</a:t>
            </a:r>
            <a:r>
              <a:rPr lang="cs-CZ" sz="1600" dirty="0" smtClean="0">
                <a:latin typeface="Calibri" pitchFamily="34" charset="0"/>
              </a:rPr>
              <a:t> s tím, že v případě bezvýslednosti dohodovacího řízení musí být zpráva o jeho průběhu spolu s návrhy jednotlivých ústředních správních úřadů ústředním správním úřadem, na jehož návrh bylo dohodovací řízení zahájeno, bez zbytečného odkladu </a:t>
            </a:r>
            <a:r>
              <a:rPr lang="cs-CZ" sz="1600" b="1" u="sng" dirty="0" smtClean="0">
                <a:latin typeface="Calibri" pitchFamily="34" charset="0"/>
              </a:rPr>
              <a:t>předložena k řešení vládě</a:t>
            </a:r>
            <a:r>
              <a:rPr lang="cs-CZ" sz="1600" b="1" dirty="0" smtClean="0">
                <a:latin typeface="Calibri" pitchFamily="34" charset="0"/>
              </a:rPr>
              <a:t>. </a:t>
            </a:r>
            <a:r>
              <a:rPr lang="cs-CZ" sz="1600" dirty="0" smtClean="0">
                <a:latin typeface="Calibri" pitchFamily="34" charset="0"/>
              </a:rPr>
              <a:t>Ustanovení tohoto odstavce se nepoužije na řešení rozporů s územními samosprávnými celky, jestliže se věc týká práva územního samosprávného celku na samosprávu. Ustanovení § 133 odst. 6 platí obdobně.</a:t>
            </a:r>
            <a:endParaRPr lang="cs-CZ" sz="16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18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2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>
                <a:latin typeface="Calibri" pitchFamily="34" charset="0"/>
              </a:rPr>
              <a:pPr/>
              <a:t>3</a:t>
            </a:fld>
            <a:endParaRPr lang="cs-CZ" dirty="0">
              <a:latin typeface="Calibri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484784"/>
            <a:ext cx="77768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Calibri" pitchFamily="34" charset="0"/>
              </a:rPr>
              <a:t>§ 133 správního řádu</a:t>
            </a:r>
          </a:p>
          <a:p>
            <a:pPr algn="just"/>
            <a:endParaRPr lang="cs-CZ" dirty="0" smtClean="0">
              <a:latin typeface="Calibri" pitchFamily="34" charset="0"/>
            </a:endParaRPr>
          </a:p>
          <a:p>
            <a:pPr algn="just"/>
            <a:r>
              <a:rPr lang="cs-CZ" dirty="0" smtClean="0"/>
              <a:t>(</a:t>
            </a:r>
            <a:r>
              <a:rPr lang="cs-CZ" dirty="0" smtClean="0">
                <a:latin typeface="Calibri" pitchFamily="34" charset="0"/>
              </a:rPr>
              <a:t>1) Nelze-li věcnou příslušnost při rozhodování v oblasti státní správy určit na základě zvláštního zákona, </a:t>
            </a:r>
            <a:r>
              <a:rPr lang="cs-CZ" b="1" u="sng" dirty="0" smtClean="0">
                <a:latin typeface="Calibri" pitchFamily="34" charset="0"/>
              </a:rPr>
              <a:t>provede řízení v prvním stupni ústřední správní úřad, do jehož působnosti rozhodovaná věc náleží</a:t>
            </a:r>
            <a:r>
              <a:rPr lang="cs-CZ" dirty="0" smtClean="0">
                <a:latin typeface="Calibri" pitchFamily="34" charset="0"/>
              </a:rPr>
              <a:t>, popřípadě ústřední správní úřad, jehož obor působnosti je rozhodované věci nejbližší.</a:t>
            </a:r>
          </a:p>
          <a:p>
            <a:pPr algn="just"/>
            <a:endParaRPr lang="cs-CZ" dirty="0" smtClean="0">
              <a:latin typeface="Calibri" pitchFamily="34" charset="0"/>
            </a:endParaRPr>
          </a:p>
          <a:p>
            <a:pPr algn="just"/>
            <a:r>
              <a:rPr lang="cs-CZ" dirty="0" smtClean="0">
                <a:latin typeface="Calibri" pitchFamily="34" charset="0"/>
              </a:rPr>
              <a:t>(2) Považuje-li se několik správních orgánů za příslušné k řízení v téže věci, jsou povinny to bezodkladně oznámit nejblíže společně nadřízenému správnímu orgánu, který jejich spor rozhodne. </a:t>
            </a:r>
            <a:r>
              <a:rPr lang="cs-CZ" b="1" u="sng" dirty="0" smtClean="0">
                <a:latin typeface="Calibri" pitchFamily="34" charset="0"/>
              </a:rPr>
              <a:t>Nemají-li správní orgány společně nadřízený správní orgán, projednají spor o příslušnost ústřední správní úřady, které jsou nadřízeny těmto správním orgánům.</a:t>
            </a:r>
            <a:r>
              <a:rPr lang="cs-CZ" dirty="0" smtClean="0">
                <a:latin typeface="Calibri" pitchFamily="34" charset="0"/>
              </a:rPr>
              <a:t> Jde-li o spor o příslušnost mezi ústředními správními úřady, postupuje se přímo podle odstavce 3.</a:t>
            </a:r>
            <a:endParaRPr lang="cs-CZ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11560" y="548680"/>
            <a:ext cx="7772400" cy="515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Právní rámec</a:t>
            </a:r>
            <a:endParaRPr kumimoji="0" lang="cs-CZ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616024" y="476672"/>
            <a:ext cx="7772400" cy="515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Právní rámec</a:t>
            </a:r>
            <a:endParaRPr kumimoji="0" lang="cs-CZ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576" y="1196752"/>
            <a:ext cx="71825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800" dirty="0" smtClean="0">
                <a:latin typeface="Calibri" pitchFamily="34" charset="0"/>
              </a:rPr>
              <a:t>(3) </a:t>
            </a:r>
            <a:r>
              <a:rPr lang="cs-CZ" sz="1800" u="sng" dirty="0" smtClean="0">
                <a:latin typeface="Calibri" pitchFamily="34" charset="0"/>
              </a:rPr>
              <a:t>Ústřední správní úřady </a:t>
            </a:r>
            <a:r>
              <a:rPr lang="cs-CZ" sz="1800" dirty="0" smtClean="0">
                <a:latin typeface="Calibri" pitchFamily="34" charset="0"/>
              </a:rPr>
              <a:t>jsou povinny projednat spor v dohodovacím řízení, jež je zahájeno dnem, kdy návrh prvního z nich dojde poslednímu. Nedojde-li k dohodě do 15 dnů od zahájení dohodovacího řízení, vzniká </a:t>
            </a:r>
            <a:r>
              <a:rPr lang="cs-CZ" sz="1800" u="sng" dirty="0" smtClean="0">
                <a:latin typeface="Calibri" pitchFamily="34" charset="0"/>
              </a:rPr>
              <a:t>kompetenční spor mezi ústředními správními úřady</a:t>
            </a:r>
            <a:r>
              <a:rPr lang="cs-CZ" sz="1800" dirty="0" smtClean="0">
                <a:latin typeface="Calibri" pitchFamily="34" charset="0"/>
              </a:rPr>
              <a:t>; jejich povinností je v takovém případě bezodkladně podat žalobu k </a:t>
            </a:r>
            <a:r>
              <a:rPr lang="cs-CZ" sz="1800" u="sng" dirty="0" smtClean="0">
                <a:latin typeface="Calibri" pitchFamily="34" charset="0"/>
              </a:rPr>
              <a:t>Nejvyššímu správnímu soudu.</a:t>
            </a:r>
          </a:p>
          <a:p>
            <a:pPr algn="just"/>
            <a:endParaRPr lang="cs-CZ" sz="1800" dirty="0" smtClean="0">
              <a:latin typeface="Calibri" pitchFamily="34" charset="0"/>
            </a:endParaRPr>
          </a:p>
          <a:p>
            <a:pPr algn="just"/>
            <a:r>
              <a:rPr lang="cs-CZ" sz="1800" dirty="0" smtClean="0">
                <a:latin typeface="Calibri" pitchFamily="34" charset="0"/>
              </a:rPr>
              <a:t>(4) Pokud se žádný správní orgán nepovažuje za příslušný k provedení řízení, může ten, kdo by byl jeho účastníkem, nebo správní orgán podat žalobu k soudu</a:t>
            </a:r>
          </a:p>
          <a:p>
            <a:pPr algn="just"/>
            <a:endParaRPr lang="cs-CZ" sz="1800" dirty="0" smtClean="0">
              <a:latin typeface="Calibri" pitchFamily="34" charset="0"/>
            </a:endParaRPr>
          </a:p>
          <a:p>
            <a:pPr algn="just"/>
            <a:r>
              <a:rPr lang="cs-CZ" sz="1800" dirty="0" smtClean="0">
                <a:latin typeface="Calibri" pitchFamily="34" charset="0"/>
              </a:rPr>
              <a:t>(5) Ustanovení odstavců 1 až 4 </a:t>
            </a:r>
            <a:r>
              <a:rPr lang="cs-CZ" sz="1800" u="sng" dirty="0" smtClean="0">
                <a:latin typeface="Calibri" pitchFamily="34" charset="0"/>
              </a:rPr>
              <a:t>se netýkají vzájemných sporů územních samosprávných celků při výkonu samostatné působnosti</a:t>
            </a:r>
            <a:r>
              <a:rPr lang="cs-CZ" sz="1800" dirty="0" smtClean="0">
                <a:latin typeface="Calibri" pitchFamily="34" charset="0"/>
              </a:rPr>
              <a:t> a sporů územních samosprávných celků při výkonu samostatné působnosti s jinými správními orgány.</a:t>
            </a:r>
          </a:p>
          <a:p>
            <a:pPr algn="just"/>
            <a:endParaRPr lang="cs-CZ" sz="1800" dirty="0" smtClean="0">
              <a:latin typeface="Calibri" pitchFamily="34" charset="0"/>
            </a:endParaRPr>
          </a:p>
          <a:p>
            <a:pPr algn="just"/>
            <a:r>
              <a:rPr lang="cs-CZ" sz="1800" dirty="0" smtClean="0">
                <a:latin typeface="Calibri" pitchFamily="34" charset="0"/>
              </a:rPr>
              <a:t>(6) Po dobu určování příslušnosti podle odstavce 1 nebo trvání sporu podle odstavců 2 až 4 neběží lhůty týkající se provádění úkonů v řízení.</a:t>
            </a:r>
            <a:endParaRPr lang="cs-CZ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Realita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5</a:t>
            </a:fld>
            <a:endParaRPr lang="cs-CZ" dirty="0">
              <a:latin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1560" y="1759456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55576" y="1562010"/>
            <a:ext cx="71825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cs-CZ" dirty="0" smtClean="0">
                <a:latin typeface="Calibri" pitchFamily="34" charset="0"/>
              </a:rPr>
              <a:t>stanovisko </a:t>
            </a:r>
            <a:r>
              <a:rPr lang="cs-CZ" dirty="0" smtClean="0">
                <a:latin typeface="Calibri" pitchFamily="34" charset="0"/>
              </a:rPr>
              <a:t>dotčeného orgánu </a:t>
            </a:r>
            <a:r>
              <a:rPr lang="cs-CZ" dirty="0" smtClean="0">
                <a:latin typeface="Calibri" pitchFamily="34" charset="0"/>
              </a:rPr>
              <a:t>je v </a:t>
            </a:r>
            <a:r>
              <a:rPr lang="cs-CZ" u="sng" dirty="0" smtClean="0">
                <a:latin typeface="Calibri" pitchFamily="34" charset="0"/>
              </a:rPr>
              <a:t>rozporu s právními předpisy </a:t>
            </a:r>
            <a:r>
              <a:rPr lang="cs-CZ" dirty="0" smtClean="0">
                <a:latin typeface="Calibri" pitchFamily="34" charset="0"/>
              </a:rPr>
              <a:t>– pořizovatel musí </a:t>
            </a:r>
            <a:r>
              <a:rPr lang="cs-CZ" dirty="0" smtClean="0">
                <a:latin typeface="Calibri" pitchFamily="34" charset="0"/>
              </a:rPr>
              <a:t>vyvolat </a:t>
            </a:r>
            <a:r>
              <a:rPr lang="cs-CZ" dirty="0" smtClean="0">
                <a:latin typeface="Calibri" pitchFamily="34" charset="0"/>
              </a:rPr>
              <a:t>rozpor</a:t>
            </a:r>
          </a:p>
          <a:p>
            <a:pPr marL="342900" indent="-342900" algn="just">
              <a:buAutoNum type="arabicPeriod"/>
            </a:pPr>
            <a:endParaRPr lang="cs-CZ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u="sng" dirty="0" smtClean="0">
                <a:latin typeface="Calibri" pitchFamily="34" charset="0"/>
              </a:rPr>
              <a:t>smírné</a:t>
            </a:r>
            <a:r>
              <a:rPr lang="cs-CZ" dirty="0" smtClean="0">
                <a:latin typeface="Calibri" pitchFamily="34" charset="0"/>
              </a:rPr>
              <a:t> odstranění rozporu (§ 5 správního řádu</a:t>
            </a:r>
            <a:r>
              <a:rPr lang="cs-CZ" dirty="0" smtClean="0">
                <a:latin typeface="Calibri" pitchFamily="34" charset="0"/>
              </a:rPr>
              <a:t>)</a:t>
            </a:r>
          </a:p>
          <a:p>
            <a:pPr marL="342900" indent="-342900" algn="just">
              <a:buFontTx/>
              <a:buAutoNum type="arabicPeriod"/>
            </a:pPr>
            <a:endParaRPr lang="cs-CZ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u="sng" dirty="0" smtClean="0">
                <a:latin typeface="Calibri" pitchFamily="34" charset="0"/>
              </a:rPr>
              <a:t>projednání</a:t>
            </a:r>
            <a:r>
              <a:rPr lang="cs-CZ" dirty="0" smtClean="0">
                <a:latin typeface="Calibri" pitchFamily="34" charset="0"/>
              </a:rPr>
              <a:t> protichůdných stanovisek (DO </a:t>
            </a:r>
            <a:r>
              <a:rPr lang="cs-CZ" dirty="0" err="1" smtClean="0">
                <a:latin typeface="Calibri" pitchFamily="34" charset="0"/>
              </a:rPr>
              <a:t>vs</a:t>
            </a:r>
            <a:r>
              <a:rPr lang="cs-CZ" dirty="0" smtClean="0">
                <a:latin typeface="Calibri" pitchFamily="34" charset="0"/>
              </a:rPr>
              <a:t> DO nebo DO </a:t>
            </a:r>
            <a:r>
              <a:rPr lang="cs-CZ" dirty="0" err="1" smtClean="0">
                <a:latin typeface="Calibri" pitchFamily="34" charset="0"/>
              </a:rPr>
              <a:t>vs</a:t>
            </a:r>
            <a:r>
              <a:rPr lang="cs-CZ" dirty="0" smtClean="0">
                <a:latin typeface="Calibri" pitchFamily="34" charset="0"/>
              </a:rPr>
              <a:t> pořizovatel)</a:t>
            </a:r>
          </a:p>
          <a:p>
            <a:pPr marL="342900" indent="-342900" algn="just">
              <a:buFontTx/>
              <a:buAutoNum type="arabicPeriod"/>
            </a:pPr>
            <a:endParaRPr lang="cs-CZ" dirty="0" smtClean="0">
              <a:latin typeface="Calibri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u="sng" dirty="0" smtClean="0">
                <a:latin typeface="Calibri" pitchFamily="34" charset="0"/>
              </a:rPr>
              <a:t>společný </a:t>
            </a:r>
            <a:r>
              <a:rPr lang="cs-CZ" u="sng" dirty="0" smtClean="0">
                <a:latin typeface="Calibri" pitchFamily="34" charset="0"/>
              </a:rPr>
              <a:t>nadřízený </a:t>
            </a:r>
            <a:r>
              <a:rPr lang="cs-CZ" u="sng" dirty="0" smtClean="0">
                <a:latin typeface="Calibri" pitchFamily="34" charset="0"/>
              </a:rPr>
              <a:t>orgán </a:t>
            </a:r>
            <a:r>
              <a:rPr lang="cs-CZ" dirty="0" smtClean="0">
                <a:latin typeface="Calibri" pitchFamily="34" charset="0"/>
              </a:rPr>
              <a:t>rozhodne o </a:t>
            </a:r>
            <a:r>
              <a:rPr lang="cs-CZ" dirty="0" smtClean="0">
                <a:latin typeface="Calibri" pitchFamily="34" charset="0"/>
              </a:rPr>
              <a:t>rozporu (jestliže existuje)</a:t>
            </a:r>
          </a:p>
          <a:p>
            <a:pPr marL="342900" indent="-342900" algn="just"/>
            <a:r>
              <a:rPr lang="cs-CZ" dirty="0" smtClean="0">
                <a:latin typeface="Calibri" pitchFamily="34" charset="0"/>
              </a:rPr>
              <a:t>	</a:t>
            </a:r>
          </a:p>
          <a:p>
            <a:pPr marL="342900" indent="-342900" algn="just"/>
            <a:r>
              <a:rPr lang="cs-CZ" dirty="0" smtClean="0">
                <a:latin typeface="Calibri" pitchFamily="34" charset="0"/>
              </a:rPr>
              <a:t>5.   projednání rozporu ústředními správními orgány (</a:t>
            </a:r>
            <a:r>
              <a:rPr lang="cs-CZ" u="sng" dirty="0" smtClean="0">
                <a:latin typeface="Calibri" pitchFamily="34" charset="0"/>
              </a:rPr>
              <a:t>MMR</a:t>
            </a:r>
            <a:r>
              <a:rPr lang="cs-CZ" dirty="0" smtClean="0">
                <a:latin typeface="Calibri" pitchFamily="34" charset="0"/>
              </a:rPr>
              <a:t> a ....)</a:t>
            </a:r>
          </a:p>
          <a:p>
            <a:pPr marL="342900" indent="-342900" algn="just">
              <a:buFontTx/>
              <a:buAutoNum type="arabicPeriod"/>
            </a:pPr>
            <a:endParaRPr lang="cs-CZ" dirty="0" smtClean="0">
              <a:latin typeface="Calibri" pitchFamily="34" charset="0"/>
            </a:endParaRPr>
          </a:p>
          <a:p>
            <a:pPr marL="342900" indent="-342900" algn="just"/>
            <a:r>
              <a:rPr lang="cs-CZ" dirty="0" smtClean="0">
                <a:latin typeface="Calibri" pitchFamily="34" charset="0"/>
              </a:rPr>
              <a:t>6.   vláda (§ 136 odst. 6 SŘ)</a:t>
            </a:r>
          </a:p>
          <a:p>
            <a:pPr marL="342900" indent="-342900" algn="just"/>
            <a:r>
              <a:rPr lang="cs-CZ" sz="1800" dirty="0" smtClean="0">
                <a:latin typeface="Calibri" pitchFamily="34" charset="0"/>
              </a:rPr>
              <a:t> </a:t>
            </a:r>
            <a:endParaRPr lang="cs-CZ" sz="1800" dirty="0" smtClean="0">
              <a:latin typeface="Calibri" pitchFamily="34" charset="0"/>
            </a:endParaRPr>
          </a:p>
          <a:p>
            <a:pPr marL="342900" indent="-342900" algn="just"/>
            <a:endParaRPr lang="cs-CZ" sz="1800" dirty="0" smtClean="0">
              <a:latin typeface="Calibri" pitchFamily="34" charset="0"/>
            </a:endParaRPr>
          </a:p>
          <a:p>
            <a:pPr algn="just"/>
            <a:endParaRPr lang="cs-CZ" sz="1800" dirty="0" smtClean="0">
              <a:latin typeface="Calibri" pitchFamily="34" charset="0"/>
            </a:endParaRPr>
          </a:p>
          <a:p>
            <a:pPr algn="just"/>
            <a:endParaRPr lang="cs-CZ" sz="1800" dirty="0" smtClean="0">
              <a:latin typeface="Calibri" pitchFamily="34" charset="0"/>
            </a:endParaRPr>
          </a:p>
          <a:p>
            <a:pPr algn="just"/>
            <a:endParaRPr lang="cs-CZ" sz="1800" dirty="0" smtClean="0">
              <a:latin typeface="Calibri" pitchFamily="34" charset="0"/>
            </a:endParaRPr>
          </a:p>
          <a:p>
            <a:pPr algn="just"/>
            <a:endParaRPr lang="cs-CZ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  <a:cs typeface="Arial" pitchFamily="34" charset="0"/>
              </a:rPr>
              <a:pPr/>
              <a:t>6</a:t>
            </a:fld>
            <a:endParaRPr lang="cs-CZ">
              <a:latin typeface="Calibri" pitchFamily="34" charset="0"/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115616" y="476672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" pitchFamily="34" charset="0"/>
                <a:cs typeface="Arial" pitchFamily="34" charset="0"/>
              </a:rPr>
              <a:t>O</a:t>
            </a:r>
            <a:r>
              <a:rPr lang="cs-CZ" sz="4000" dirty="0" smtClean="0">
                <a:latin typeface="Calibri" pitchFamily="34" charset="0"/>
                <a:cs typeface="Arial" pitchFamily="34" charset="0"/>
              </a:rPr>
              <a:t>becné zásady</a:t>
            </a:r>
            <a:endParaRPr lang="cs-CZ" sz="40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7272808" cy="4968552"/>
          </a:xfrm>
        </p:spPr>
        <p:txBody>
          <a:bodyPr/>
          <a:lstStyle/>
          <a:p>
            <a:pPr algn="l" eaLnBrk="1" hangingPunct="1"/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u="sng" dirty="0" smtClean="0">
                <a:latin typeface="Calibri" pitchFamily="34" charset="0"/>
              </a:rPr>
              <a:t/>
            </a:r>
            <a:br>
              <a:rPr lang="cs-CZ" sz="2000" u="sng" dirty="0" smtClean="0">
                <a:latin typeface="Calibri" pitchFamily="34" charset="0"/>
              </a:rPr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/>
            </a:r>
            <a:br>
              <a:rPr lang="cs-CZ" sz="2000" dirty="0" smtClean="0">
                <a:latin typeface="Calibri" pitchFamily="34" charset="0"/>
              </a:rPr>
            </a:br>
            <a:r>
              <a:rPr lang="cs-CZ" sz="3200" dirty="0" smtClean="0">
                <a:latin typeface="Calibri" pitchFamily="34" charset="0"/>
              </a:rPr>
              <a:t/>
            </a:r>
            <a:br>
              <a:rPr lang="cs-CZ" sz="3200" dirty="0" smtClean="0">
                <a:latin typeface="Calibri" pitchFamily="34" charset="0"/>
              </a:rPr>
            </a:br>
            <a:r>
              <a:rPr lang="cs-CZ" sz="3200" dirty="0" smtClean="0">
                <a:latin typeface="Calibri" pitchFamily="34" charset="0"/>
              </a:rPr>
              <a:t/>
            </a:r>
            <a:br>
              <a:rPr lang="cs-CZ" sz="3200" dirty="0" smtClean="0">
                <a:latin typeface="Calibri" pitchFamily="34" charset="0"/>
              </a:rPr>
            </a:br>
            <a:r>
              <a:rPr lang="cs-CZ" sz="3200" dirty="0" smtClean="0">
                <a:latin typeface="Calibri" pitchFamily="34" charset="0"/>
              </a:rPr>
              <a:t/>
            </a:r>
            <a:br>
              <a:rPr lang="cs-CZ" sz="3200" dirty="0" smtClean="0">
                <a:latin typeface="Calibri" pitchFamily="34" charset="0"/>
              </a:rPr>
            </a:br>
            <a:endParaRPr lang="cs-CZ" sz="2000" dirty="0"/>
          </a:p>
        </p:txBody>
      </p:sp>
      <p:sp>
        <p:nvSpPr>
          <p:cNvPr id="5" name="Obdélník 4"/>
          <p:cNvSpPr/>
          <p:nvPr/>
        </p:nvSpPr>
        <p:spPr>
          <a:xfrm>
            <a:off x="899592" y="1196752"/>
            <a:ext cx="74888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 smtClean="0">
                <a:latin typeface="Calibri" pitchFamily="34" charset="0"/>
              </a:rPr>
              <a:t>rozpor ANO  </a:t>
            </a:r>
            <a:r>
              <a:rPr lang="cs-CZ" dirty="0" smtClean="0">
                <a:latin typeface="Calibri" pitchFamily="34" charset="0"/>
              </a:rPr>
              <a:t/>
            </a:r>
            <a:br>
              <a:rPr lang="cs-CZ" dirty="0" smtClean="0">
                <a:latin typeface="Calibri" pitchFamily="34" charset="0"/>
              </a:rPr>
            </a:br>
            <a:r>
              <a:rPr lang="cs-CZ" dirty="0" smtClean="0">
                <a:latin typeface="Calibri" pitchFamily="34" charset="0"/>
              </a:rPr>
              <a:t>mezi DO nebo mezi pořizovatelem a DO</a:t>
            </a:r>
            <a:br>
              <a:rPr lang="cs-CZ" dirty="0" smtClean="0">
                <a:latin typeface="Calibri" pitchFamily="34" charset="0"/>
              </a:rPr>
            </a:br>
            <a:r>
              <a:rPr lang="cs-CZ" dirty="0" smtClean="0">
                <a:latin typeface="Calibri" pitchFamily="34" charset="0"/>
              </a:rPr>
              <a:t/>
            </a:r>
            <a:br>
              <a:rPr lang="cs-CZ" dirty="0" smtClean="0">
                <a:latin typeface="Calibri" pitchFamily="34" charset="0"/>
              </a:rPr>
            </a:br>
            <a:r>
              <a:rPr lang="cs-CZ" u="sng" dirty="0" smtClean="0">
                <a:latin typeface="Calibri" pitchFamily="34" charset="0"/>
              </a:rPr>
              <a:t>rozpor NE </a:t>
            </a:r>
            <a:r>
              <a:rPr lang="cs-CZ" dirty="0" smtClean="0">
                <a:latin typeface="Calibri" pitchFamily="34" charset="0"/>
              </a:rPr>
              <a:t/>
            </a:r>
            <a:br>
              <a:rPr lang="cs-CZ" dirty="0" smtClean="0">
                <a:latin typeface="Calibri" pitchFamily="34" charset="0"/>
              </a:rPr>
            </a:br>
            <a:r>
              <a:rPr lang="cs-CZ" dirty="0" smtClean="0">
                <a:latin typeface="Calibri" pitchFamily="34" charset="0"/>
              </a:rPr>
              <a:t>- s </a:t>
            </a:r>
            <a:r>
              <a:rPr lang="cs-CZ" dirty="0" smtClean="0">
                <a:latin typeface="Calibri" pitchFamily="34" charset="0"/>
              </a:rPr>
              <a:t>územními samosprávnými celky (obcemi a kraji), jestliže se věc týká </a:t>
            </a:r>
            <a:r>
              <a:rPr lang="cs-CZ" dirty="0" smtClean="0">
                <a:latin typeface="Calibri" pitchFamily="34" charset="0"/>
              </a:rPr>
              <a:t>práva </a:t>
            </a:r>
            <a:r>
              <a:rPr lang="cs-CZ" dirty="0" smtClean="0">
                <a:latin typeface="Calibri" pitchFamily="34" charset="0"/>
              </a:rPr>
              <a:t>územního samosprávného celku na samosprávu</a:t>
            </a:r>
            <a:br>
              <a:rPr lang="cs-CZ" dirty="0" smtClean="0">
                <a:latin typeface="Calibri" pitchFamily="34" charset="0"/>
              </a:rPr>
            </a:br>
            <a:r>
              <a:rPr lang="cs-CZ" dirty="0" smtClean="0">
                <a:latin typeface="Calibri" pitchFamily="34" charset="0"/>
              </a:rPr>
              <a:t>- s </a:t>
            </a:r>
            <a:r>
              <a:rPr lang="cs-CZ" dirty="0" smtClean="0">
                <a:latin typeface="Calibri" pitchFamily="34" charset="0"/>
              </a:rPr>
              <a:t>žadatelem (investorem)</a:t>
            </a:r>
            <a:br>
              <a:rPr lang="cs-CZ" dirty="0" smtClean="0">
                <a:latin typeface="Calibri" pitchFamily="34" charset="0"/>
              </a:rPr>
            </a:br>
            <a:r>
              <a:rPr lang="cs-CZ" dirty="0" smtClean="0">
                <a:latin typeface="Calibri" pitchFamily="34" charset="0"/>
              </a:rPr>
              <a:t>- s </a:t>
            </a:r>
            <a:r>
              <a:rPr lang="cs-CZ" dirty="0" smtClean="0">
                <a:latin typeface="Calibri" pitchFamily="34" charset="0"/>
              </a:rPr>
              <a:t>účastníkem řízení</a:t>
            </a:r>
            <a:br>
              <a:rPr lang="cs-CZ" dirty="0" smtClean="0">
                <a:latin typeface="Calibri" pitchFamily="34" charset="0"/>
              </a:rPr>
            </a:br>
            <a:r>
              <a:rPr lang="cs-CZ" dirty="0" smtClean="0">
                <a:latin typeface="Calibri" pitchFamily="34" charset="0"/>
              </a:rPr>
              <a:t>- mezi </a:t>
            </a:r>
            <a:r>
              <a:rPr lang="cs-CZ" dirty="0" smtClean="0">
                <a:latin typeface="Calibri" pitchFamily="34" charset="0"/>
              </a:rPr>
              <a:t>odbory (orgány) jednoho </a:t>
            </a:r>
            <a:r>
              <a:rPr lang="cs-CZ" dirty="0" smtClean="0">
                <a:latin typeface="Calibri" pitchFamily="34" charset="0"/>
              </a:rPr>
              <a:t>úřadu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pro řešení rozporu je rozhodující, který </a:t>
            </a:r>
            <a:r>
              <a:rPr lang="cs-CZ" b="1" dirty="0" smtClean="0">
                <a:latin typeface="Calibri" pitchFamily="34" charset="0"/>
              </a:rPr>
              <a:t>veřejný zájem </a:t>
            </a:r>
            <a:r>
              <a:rPr lang="cs-CZ" dirty="0" smtClean="0">
                <a:latin typeface="Calibri" pitchFamily="34" charset="0"/>
              </a:rPr>
              <a:t>převažuje</a:t>
            </a:r>
          </a:p>
          <a:p>
            <a:endParaRPr lang="cs-CZ" u="sng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výsledek </a:t>
            </a:r>
            <a:r>
              <a:rPr lang="cs-CZ" b="1" dirty="0" smtClean="0">
                <a:latin typeface="Calibri" pitchFamily="34" charset="0"/>
              </a:rPr>
              <a:t>řešení rozporu má vždy přednost </a:t>
            </a:r>
            <a:r>
              <a:rPr lang="cs-CZ" dirty="0" smtClean="0">
                <a:latin typeface="Calibri" pitchFamily="34" charset="0"/>
              </a:rPr>
              <a:t>před stanovisky dotčených </a:t>
            </a:r>
            <a:r>
              <a:rPr lang="cs-CZ" dirty="0" smtClean="0">
                <a:latin typeface="Calibri" pitchFamily="34" charset="0"/>
              </a:rPr>
              <a:t>orgánů</a:t>
            </a:r>
          </a:p>
          <a:p>
            <a:endParaRPr lang="cs-CZ" b="1" i="1" dirty="0" smtClean="0">
              <a:latin typeface="Calibri" pitchFamily="34" charset="0"/>
            </a:endParaRPr>
          </a:p>
          <a:p>
            <a:r>
              <a:rPr lang="cs-CZ" b="1" i="1" dirty="0" smtClean="0">
                <a:latin typeface="Calibri" pitchFamily="34" charset="0"/>
              </a:rPr>
              <a:t>Je ÚÚP odbor (orgán) stejného úřadu jako DO z ORP?</a:t>
            </a:r>
            <a:r>
              <a:rPr lang="cs-CZ" i="1" dirty="0" smtClean="0">
                <a:latin typeface="Calibri" pitchFamily="34" charset="0"/>
              </a:rPr>
              <a:t> </a:t>
            </a:r>
          </a:p>
          <a:p>
            <a:r>
              <a:rPr lang="cs-CZ" b="1" i="1" dirty="0" smtClean="0">
                <a:latin typeface="Calibri" pitchFamily="34" charset="0"/>
              </a:rPr>
              <a:t>Kdy je společný nadřízený orgán </a:t>
            </a:r>
            <a:r>
              <a:rPr lang="cs-CZ" b="1" i="1" smtClean="0">
                <a:latin typeface="Calibri" pitchFamily="34" charset="0"/>
              </a:rPr>
              <a:t>KÚ?</a:t>
            </a:r>
            <a:endParaRPr lang="cs-CZ" b="1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411760" y="1772816"/>
            <a:ext cx="41764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1600" b="1" dirty="0" smtClean="0"/>
          </a:p>
          <a:p>
            <a:pPr algn="ctr"/>
            <a:r>
              <a:rPr lang="cs-CZ" sz="3600" b="1" dirty="0" smtClean="0">
                <a:latin typeface="Calibri" pitchFamily="34" charset="0"/>
              </a:rPr>
              <a:t>Děkuji za pozornost</a:t>
            </a:r>
          </a:p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endParaRPr lang="cs-CZ" sz="1600" b="1" dirty="0" smtClean="0"/>
          </a:p>
          <a:p>
            <a:pPr algn="ctr"/>
            <a:r>
              <a:rPr lang="cs-CZ" sz="1600" b="1" dirty="0" smtClean="0">
                <a:latin typeface="Calibri" pitchFamily="34" charset="0"/>
              </a:rPr>
              <a:t>Mgr. Jaroslav Kovanda</a:t>
            </a:r>
            <a:endParaRPr lang="cs-CZ" sz="1600" dirty="0" smtClean="0">
              <a:latin typeface="Calibri" pitchFamily="34" charset="0"/>
            </a:endParaRPr>
          </a:p>
          <a:p>
            <a:pPr algn="ctr"/>
            <a:r>
              <a:rPr lang="cs-CZ" sz="1600" dirty="0" smtClean="0">
                <a:latin typeface="Calibri" pitchFamily="34" charset="0"/>
              </a:rPr>
              <a:t>oddělení územního plánování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tel. 377 195 563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 </a:t>
            </a:r>
            <a:r>
              <a:rPr lang="cs-CZ" sz="1600" i="1" u="sng" dirty="0" err="1" smtClean="0">
                <a:latin typeface="Calibri" pitchFamily="34" charset="0"/>
              </a:rPr>
              <a:t>jaroslav.kovanda</a:t>
            </a:r>
            <a:r>
              <a:rPr lang="cs-CZ" sz="1600" i="1" u="sng" dirty="0" smtClean="0">
                <a:latin typeface="Calibri" pitchFamily="34" charset="0"/>
              </a:rPr>
              <a:t>@</a:t>
            </a:r>
            <a:r>
              <a:rPr lang="cs-CZ" sz="1600" i="1" u="sng" dirty="0" err="1" smtClean="0">
                <a:latin typeface="Calibri" pitchFamily="34" charset="0"/>
              </a:rPr>
              <a:t>plzensky</a:t>
            </a:r>
            <a:r>
              <a:rPr lang="cs-CZ" sz="1600" i="1" u="sng" dirty="0" smtClean="0">
                <a:latin typeface="Calibri" pitchFamily="34" charset="0"/>
              </a:rPr>
              <a:t>-kraj.</a:t>
            </a:r>
            <a:r>
              <a:rPr lang="cs-CZ" sz="1600" i="1" u="sng" dirty="0" err="1" smtClean="0">
                <a:latin typeface="Calibri" pitchFamily="34" charset="0"/>
              </a:rPr>
              <a:t>cz</a:t>
            </a:r>
            <a:endParaRPr lang="cs-CZ" sz="1600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_powerpoint_znak">
  <a:themeElements>
    <a:clrScheme name="šablona_powerpoint_zna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šablona_powerpoint_zna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_powerpoint_zna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_powerpoint_zna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šablona_powerpoint_znak</Template>
  <TotalTime>5854</TotalTime>
  <Words>371</Words>
  <Application>Microsoft Office PowerPoint</Application>
  <PresentationFormat>Předvádění na obrazovce (4:3)</PresentationFormat>
  <Paragraphs>70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šablona_powerpoint_znak</vt:lpstr>
      <vt:lpstr>Řešení rozporů při pořizování ÚPD  </vt:lpstr>
      <vt:lpstr>Právní rámec</vt:lpstr>
      <vt:lpstr>Snímek 3</vt:lpstr>
      <vt:lpstr>Snímek 4</vt:lpstr>
      <vt:lpstr>Realita</vt:lpstr>
      <vt:lpstr>            </vt:lpstr>
      <vt:lpstr>Snímek 7</vt:lpstr>
    </vt:vector>
  </TitlesOfParts>
  <Company>KÚPK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Název dokumentu</dc:title>
  <dc:creator>KÚPK</dc:creator>
  <cp:lastModifiedBy>Jaroslav Kovanda</cp:lastModifiedBy>
  <cp:revision>282</cp:revision>
  <dcterms:created xsi:type="dcterms:W3CDTF">2006-01-16T08:12:59Z</dcterms:created>
  <dcterms:modified xsi:type="dcterms:W3CDTF">2016-03-14T12:01:26Z</dcterms:modified>
</cp:coreProperties>
</file>