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0"/>
  </p:notesMasterIdLst>
  <p:handoutMasterIdLst>
    <p:handoutMasterId r:id="rId31"/>
  </p:handoutMasterIdLst>
  <p:sldIdLst>
    <p:sldId id="298" r:id="rId2"/>
    <p:sldId id="299" r:id="rId3"/>
    <p:sldId id="256" r:id="rId4"/>
    <p:sldId id="264" r:id="rId5"/>
    <p:sldId id="268" r:id="rId6"/>
    <p:sldId id="274" r:id="rId7"/>
    <p:sldId id="283" r:id="rId8"/>
    <p:sldId id="269" r:id="rId9"/>
    <p:sldId id="275" r:id="rId10"/>
    <p:sldId id="282" r:id="rId11"/>
    <p:sldId id="290" r:id="rId12"/>
    <p:sldId id="291" r:id="rId13"/>
    <p:sldId id="292" r:id="rId14"/>
    <p:sldId id="270" r:id="rId15"/>
    <p:sldId id="293" r:id="rId16"/>
    <p:sldId id="294" r:id="rId17"/>
    <p:sldId id="276" r:id="rId18"/>
    <p:sldId id="284" r:id="rId19"/>
    <p:sldId id="271" r:id="rId20"/>
    <p:sldId id="286" r:id="rId21"/>
    <p:sldId id="272" r:id="rId22"/>
    <p:sldId id="277" r:id="rId23"/>
    <p:sldId id="287" r:id="rId24"/>
    <p:sldId id="288" r:id="rId25"/>
    <p:sldId id="296" r:id="rId26"/>
    <p:sldId id="295" r:id="rId27"/>
    <p:sldId id="297" r:id="rId28"/>
    <p:sldId id="261" r:id="rId29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A5A1C-B17D-420E-98C8-B818E0EE3DF9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57F64-255C-4250-B5D5-01C30A2DCF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836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E7736-209D-4ECB-8B68-A75B030AB6E2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376DD-61EE-4198-878F-3F0A75E5E4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39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448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85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6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679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741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E376DD-61EE-4198-878F-3F0A75E5E4D0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741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4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8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B2D459-5807-4DD8-BDF4-E2ACC3A00C86}" type="datetimeFigureOut">
              <a:rPr lang="cs-CZ" smtClean="0"/>
              <a:pPr/>
              <a:t>13.03.2017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4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2E83C0-7F85-4C01-BD55-C67E1C52BC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zensky-kraj.cz/cs/kategorie/financovani-socialnich-sluze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27584" y="1772817"/>
            <a:ext cx="7772400" cy="3096343"/>
          </a:xfrm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Seminář pro příjemce – dotační program „Podpora sociálních služeb v rámci individuálního projektu Podpora sociálních služeb v Plzeňském kraji 2016 – 2019“</a:t>
            </a:r>
            <a:br>
              <a:rPr lang="cs-CZ" sz="28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cs-CZ" sz="2800" dirty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67512" y="4365104"/>
            <a:ext cx="8062664" cy="360040"/>
          </a:xfrm>
        </p:spPr>
        <p:txBody>
          <a:bodyPr>
            <a:noAutofit/>
          </a:bodyPr>
          <a:lstStyle/>
          <a:p>
            <a:pPr algn="ctr"/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cs-CZ" dirty="0">
                <a:solidFill>
                  <a:schemeClr val="bg2">
                    <a:lumMod val="50000"/>
                  </a:schemeClr>
                </a:solidFill>
              </a:rPr>
            </a:br>
            <a:endParaRPr lang="cs-CZ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71600" y="609329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4. 10. 2016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12" y="556680"/>
            <a:ext cx="4196596" cy="78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6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„Položkové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čerpání dotace po změně schválené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PK“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v případě schválení změn položkového čerpání rozpočtu dotace ze strany PK uvést schválenou upravenou verzi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„Skutečně čerpané prostředky poskytnuté dotace“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výše skutečně použitých prostředků z poskytnuté dotace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„Rozdíl – vratka ...“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případná vratka dotace, vypočte se automaticky, výsledná částka by měla být shodná s vratkou vypočtenou v příloze č. 1 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ratku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převést na účet PK dle podmínek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smlouvy (viz číslo BÚ uvedené ve formuláři)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okument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datum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2a – Položkové čerpání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dotace</a:t>
            </a:r>
            <a:br>
              <a:rPr lang="cs-CZ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Podpora soc. služeb dle § 101a</a:t>
            </a:r>
          </a:p>
        </p:txBody>
      </p:sp>
    </p:spTree>
    <p:extLst>
      <p:ext uri="{BB962C8B-B14F-4D97-AF65-F5344CB8AC3E}">
        <p14:creationId xmlns:p14="http://schemas.microsoft.com/office/powerpoint/2010/main" val="191339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2b – Položkové čerpání dotace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Podpora soc. služeb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v rámci IP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61825"/>
            <a:ext cx="7057309" cy="5886729"/>
          </a:xfrm>
        </p:spPr>
      </p:pic>
    </p:spTree>
    <p:extLst>
      <p:ext uri="{BB962C8B-B14F-4D97-AF65-F5344CB8AC3E}">
        <p14:creationId xmlns:p14="http://schemas.microsoft.com/office/powerpoint/2010/main" val="68134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457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příloha se vztahuje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pouze k poskytnuté dotaci v rámci dotačního titulu Podpora soc. služeb v rámci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IP na období 1. 7. – 31. 12. 2016 </a:t>
            </a:r>
            <a:endParaRPr lang="cs-CZ" sz="18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počet vyplněných příloh č. 2 = počet sociálních služeb dotovaných z dotačního titulu Podpora soc. služeb v rámci IP uvedených v Pověření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„Převedeno na účet příjemce dotace ze strany PK k 31. 12. 2016“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konečná částka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skutečně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obdržených finančních prostředků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„Požadavek na položkové čerpání dotace dle žádosti“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údaje ze Žádosti o poskytnutí neinvestičních finančních prostředků z projektu IP uvedené v tabulce Předpokládaný rozpočet služby ve sloupci „Z toho požadovaná výše dotace“</a:t>
            </a:r>
            <a:endParaRPr lang="cs-CZ" sz="1800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2b – Položkové čerpání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dotace</a:t>
            </a:r>
            <a:br>
              <a:rPr lang="cs-CZ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Podpora soc. služeb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v rámci IP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„Položkové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čerpání dotace po změně schválené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PK“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v případě schválení změn položkového čerpání rozpočtu dotace ze strany PK uvést schválenou upravenou verzi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„Skutečně čerpané prostředky poskytnuté dotace“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výše skutečně použitých prostředků z poskytnuté dotace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„Rozdíl – vratka ...“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případná vratka dotace, vypočte se automaticky, výsledná částka by měla být shodná s vratkou vypočtenou v příloze č. 1 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ratku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převést na účet PK dle podmínek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smlouvy (viz číslo BÚ uvedené ve formuláři)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okument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datum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2b – Položkové čerpání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dotace</a:t>
            </a:r>
            <a:br>
              <a:rPr lang="cs-CZ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Podpora soc. služeb 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v rámci IP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35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2736304" cy="4293096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3 </a:t>
            </a:r>
            <a:b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Výnosy a náklady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27316"/>
            <a:ext cx="5040560" cy="6701239"/>
          </a:xfrm>
        </p:spPr>
      </p:pic>
    </p:spTree>
    <p:extLst>
      <p:ext uri="{BB962C8B-B14F-4D97-AF65-F5344CB8AC3E}">
        <p14:creationId xmlns:p14="http://schemas.microsoft.com/office/powerpoint/2010/main" val="23492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864096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3 - Výnosy a náklady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8188398" cy="5328592"/>
          </a:xfrm>
        </p:spPr>
      </p:pic>
    </p:spTree>
    <p:extLst>
      <p:ext uri="{BB962C8B-B14F-4D97-AF65-F5344CB8AC3E}">
        <p14:creationId xmlns:p14="http://schemas.microsoft.com/office/powerpoint/2010/main" val="18774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3 - Výnosy a náklady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980728"/>
            <a:ext cx="7218569" cy="5789824"/>
          </a:xfrm>
        </p:spPr>
      </p:pic>
    </p:spTree>
    <p:extLst>
      <p:ext uri="{BB962C8B-B14F-4D97-AF65-F5344CB8AC3E}">
        <p14:creationId xmlns:p14="http://schemas.microsoft.com/office/powerpoint/2010/main" val="270949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373616" cy="60486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příloha se vztahuje k celkovým nákladům a výnosům soc. služby </a:t>
            </a:r>
            <a:b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rozsahu Pověření poskytováním SOHZ (nelze vykázat příjmy a výdaje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marL="109728" indent="0" algn="just">
              <a:buNone/>
            </a:pPr>
            <a:endParaRPr lang="cs-CZ" sz="10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veškeré náklady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výnosy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soc. služby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pouze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základní činnosti soc.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služby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(bez fakultativních činností, zdravotní péče), které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věcně a časově související s obdobím od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1. 2016 - 31. 12.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2016</a:t>
            </a:r>
          </a:p>
          <a:p>
            <a:pPr algn="just"/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počet vyplněných příloh č. 3 = počet soc.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služeb uvedených v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Pověření</a:t>
            </a:r>
          </a:p>
          <a:p>
            <a:pPr algn="just"/>
            <a:endParaRPr lang="cs-CZ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případě tzv.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„roztržených služeb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 zčásti (dle cílové skupiny) financovaných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IP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uvést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příloze č. 3 náklady a výnosy 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 období celého roku 2016, ale pouze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část služby, která 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byla v 1. polovině roku 2016 financována z dotace dle § 101a a v 2. polovině 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roku 2016 financována z </a:t>
            </a:r>
            <a:r>
              <a:rPr lang="cs-CZ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IP. Vyúčtování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druhé části služby nefinancované v průběhu roku z IP,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budou vyúčtovány na formulářích určených pro služby nefinancované z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IP.</a:t>
            </a:r>
            <a:endParaRPr lang="cs-CZ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nezaokrouhlovat částky nákladů a výnosů (uvést hodnotu v Kč s přesností na 2 desetinná místa)</a:t>
            </a:r>
          </a:p>
          <a:p>
            <a:pPr algn="just"/>
            <a:endParaRPr lang="cs-CZ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vždy okomentovat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výnosy v řádcích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„Jiné veřejné zdroje“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„Jiné soukromé zdroje“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(v případě potřeby i výnosy v dalších řádcích)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792088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3 – Výnosy a náklady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6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Výnosy celkem“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„Náklady celkem“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údaje musí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souhlasit s údaji v příloze vyúčtování č. 4 (sestava z účetního programu zahrnující náklady a výnosy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soc.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služby v členění dle analytických účtů – „Výsledovka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“)</a:t>
            </a:r>
          </a:p>
          <a:p>
            <a:pPr algn="just"/>
            <a:endParaRPr lang="cs-CZ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řádky „Dotace PK dle § 101a“ a „Dotace z individuálního projektu“ -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výše skutečně použité dotace po odečtení případné vratky nevyčerpané dotace</a:t>
            </a:r>
          </a:p>
          <a:p>
            <a:pPr algn="just"/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celková vratka nadměrné </a:t>
            </a:r>
            <a:r>
              <a:rPr lang="cs-CZ" sz="19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vyrovnávací platby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(vypočte se automaticky, převést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účet PK dle podmínek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Zásad PK); jde o součet vratek nadměrné VP:</a:t>
            </a:r>
          </a:p>
          <a:p>
            <a:pPr lvl="1"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případě, kdy výnosy z veřejných zdrojů &gt; VP stanovená v Pověření a</a:t>
            </a:r>
          </a:p>
          <a:p>
            <a:pPr lvl="1"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případě, kdy výnosy &gt;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náklady</a:t>
            </a:r>
          </a:p>
          <a:p>
            <a:pPr marL="393192" lvl="1" indent="0" algn="just">
              <a:buNone/>
            </a:pPr>
            <a:r>
              <a:rPr lang="cs-CZ" sz="19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Vzorce výpočtů již zohledňují možnost převodu 10 % průměrné roční VP do dalšího roku.</a:t>
            </a:r>
          </a:p>
          <a:p>
            <a:pPr marL="109728" indent="0" algn="just">
              <a:buNone/>
            </a:pPr>
            <a:endParaRPr lang="cs-CZ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5760" lvl="1" indent="-256032" algn="just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tomto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formuláři se vypočte </a:t>
            </a:r>
            <a:r>
              <a:rPr lang="cs-CZ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vratka nadměrné VP.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Pozor,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další případná vratka (</a:t>
            </a:r>
            <a:r>
              <a:rPr lang="cs-CZ" sz="20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vratka dotace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může být vypočtena v přílohách č. 1 a 2</a:t>
            </a:r>
          </a:p>
          <a:p>
            <a:pPr algn="just"/>
            <a:endParaRPr lang="cs-CZ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datum</a:t>
            </a:r>
            <a:endParaRPr lang="cs-CZ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922114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3 – Výnosy a náklady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6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328592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sestava z účetního programu zahrnující náklady a výnosy sociální služby v členění dle analytických účtů – „Výsledovka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příloh č. 4 = počet sociálních služeb uvedených v Pověření</a:t>
            </a: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just"/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přílohu 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označit/identifikovat k jaké službě 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patří</a:t>
            </a:r>
          </a:p>
          <a:p>
            <a:pPr lvl="0"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příloha se vztahuje k celkovým nákladům a výnosům soc. služby </a:t>
            </a:r>
            <a:b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21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rozsahu Pověření poskytováním </a:t>
            </a:r>
            <a:r>
              <a:rPr lang="cs-CZ" sz="21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SOHZ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tzn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nejen k 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poskytnutým dotacím 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rámci 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dotačních titulů 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dle § 101a 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v rámci IP, 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ale i dalším 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nákladům/výnosům (od jiných subjektů, příspěvkům 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zřizovatele atd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.)</a:t>
            </a:r>
          </a:p>
          <a:p>
            <a:pPr algn="just"/>
            <a:endParaRPr lang="cs-CZ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případě tzv. „roztržených služeb“ které jsou financovány z IP pouze zčásti 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(financována část cílové skupiny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 bude příloha č. 4 zahrnovat jen 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náklady a výnosy za část služby financované z 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IP v rozsahu IP Pověření, 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to za období celého roku 2016.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cs-CZ" sz="2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veškeré náklady a výnosy soc. služby pouze </a:t>
            </a:r>
            <a:r>
              <a:rPr lang="cs-CZ" sz="21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základní činnosti soc. služby</a:t>
            </a:r>
            <a:r>
              <a:rPr lang="cs-CZ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(bez fakultativních činností, zdravotní péče), které věcně a časově související s obdobím od 1. 1. 2016 - 31. 12. </a:t>
            </a:r>
            <a:r>
              <a:rPr lang="cs-CZ" sz="2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2016</a:t>
            </a:r>
            <a:endParaRPr lang="cs-CZ" sz="2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4 – Výsledek hospodaření za jednotlivé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16633"/>
            <a:ext cx="7772400" cy="172819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V</a:t>
            </a:r>
            <a:r>
              <a:rPr lang="cs-CZ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yúčtování dotace/vyrovnávací platby za </a:t>
            </a:r>
            <a:r>
              <a:rPr lang="cs-CZ" sz="40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rok </a:t>
            </a:r>
            <a:r>
              <a:rPr lang="cs-CZ" sz="4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2016</a:t>
            </a:r>
            <a:endParaRPr lang="cs-CZ" sz="4000" dirty="0">
              <a:solidFill>
                <a:schemeClr val="accent5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323528" y="2060849"/>
            <a:ext cx="8424936" cy="2520280"/>
          </a:xfrm>
        </p:spPr>
        <p:txBody>
          <a:bodyPr>
            <a:noAutofit/>
          </a:bodyPr>
          <a:lstStyle/>
          <a:p>
            <a:pPr algn="ctr"/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z dotačního titulu 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dotačního titulu Podpora sociálních služeb dle </a:t>
            </a:r>
            <a:endParaRPr lang="cs-CZ" sz="2000" dirty="0" smtClean="0">
              <a:solidFill>
                <a:schemeClr val="accent5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ctr"/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§ 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101a zákona 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č</a:t>
            </a:r>
            <a:r>
              <a:rPr lang="cs-CZ" sz="20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. 108/2006 Sb. o sociálních službách, ve znění pozdějších předpisů pro rok 2016 – Plzeňský kraj</a:t>
            </a:r>
          </a:p>
          <a:p>
            <a:pPr algn="ctr"/>
            <a:r>
              <a:rPr lang="cs-CZ" sz="8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</a:t>
            </a:r>
          </a:p>
          <a:p>
            <a:pPr algn="ctr"/>
            <a:r>
              <a:rPr lang="cs-CZ" sz="20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a</a:t>
            </a:r>
          </a:p>
          <a:p>
            <a:pPr algn="ctr"/>
            <a:r>
              <a:rPr lang="cs-CZ" sz="8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 </a:t>
            </a:r>
          </a:p>
          <a:p>
            <a:pPr algn="ctr"/>
            <a:r>
              <a:rPr lang="cs-CZ" sz="2000" dirty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dotačního titulu Podpora sociálních služeb v rámci individuálního projektu Podpora sociálních služeb v Plzeňském kraji 2016 - 2019</a:t>
            </a:r>
          </a:p>
          <a:p>
            <a:pPr>
              <a:buNone/>
            </a:pPr>
            <a:endParaRPr lang="cs-CZ" dirty="0">
              <a:solidFill>
                <a:schemeClr val="accent5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l">
              <a:buNone/>
            </a:pPr>
            <a:r>
              <a:rPr lang="cs-CZ" dirty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/>
            </a:r>
            <a:br>
              <a:rPr lang="cs-CZ" dirty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endParaRPr lang="cs-CZ" dirty="0" smtClean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ctr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676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nelze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vykázat příjmy a výdaje 1. 1. 2016 – 31. 12.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2016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 algn="just">
              <a:buNone/>
            </a:pPr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příloha bude zpracována za období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 zaúčtování případné vratky dotace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(vypočtené v příloze č. 1), avšak za období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před zaúčtováním případné vratky vyrovnávací platby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vypočtené v příloze č. 3 (tj. vratky v případě, kdy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1) výnosy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 veřejných zdrojů &gt; VP stanovená v Pověření a/nebo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2) výnosy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&gt; náklady).</a:t>
            </a: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datum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4 – Výsledek hospodaření za jednotlivé soc.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41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8076546" cy="5364464"/>
          </a:xfrm>
        </p:spPr>
      </p:pic>
    </p:spTree>
    <p:extLst>
      <p:ext uri="{BB962C8B-B14F-4D97-AF65-F5344CB8AC3E}">
        <p14:creationId xmlns:p14="http://schemas.microsoft.com/office/powerpoint/2010/main" val="646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256584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příloha se vztahuje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 monitorovacím ukazatelům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 celou sociální službu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 celý kalendářní rok 2016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počet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vyplněných příloh č.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počet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sociálních služeb uvedených v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Pověření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podle druhu služby vybrat relevantní list </a:t>
            </a:r>
            <a:r>
              <a:rPr lang="cs-CZ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excel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formuláře (list č.1 – 3)</a:t>
            </a:r>
          </a:p>
          <a:p>
            <a:pPr marL="109728" indent="0" algn="just">
              <a:buNone/>
            </a:pPr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důležité vyplnit bezchybně/dle skutečnosti:</a:t>
            </a:r>
          </a:p>
          <a:p>
            <a:pPr lvl="1"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zdroj dat pro analýzu nákladovosti sítě sociálních služeb v PK → mimo jiné výpočet ukazatele „FP“ (finanční podpory) na úvazek/lůžko pro výpočet dotace na rok 2018</a:t>
            </a:r>
          </a:p>
          <a:p>
            <a:pPr lvl="1"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srpen/září 2017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→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kontrola souladu této přílohy s předloženými Výkazy sociálních služeb, které poskytovatel každoročně vyplňuje v aplikaci </a:t>
            </a:r>
            <a:r>
              <a:rPr lang="cs-CZ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OKslužby</a:t>
            </a:r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 algn="just">
              <a:buNone/>
            </a:pP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 podepsat, orazítkovat, vyplnit místo 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datum</a:t>
            </a:r>
          </a:p>
          <a:p>
            <a:pPr algn="just"/>
            <a:endParaRPr lang="cs-CZ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57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4616"/>
          </a:xfrm>
        </p:spPr>
        <p:txBody>
          <a:bodyPr>
            <a:normAutofit/>
          </a:bodyPr>
          <a:lstStyle/>
          <a:p>
            <a:pPr algn="just"/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Celkové náklady sociální služby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 – vyplněné údaje musí být shodné s celkovými náklady uvedenými v přílohách č. 3 a 4</a:t>
            </a:r>
          </a:p>
          <a:p>
            <a:pPr algn="just"/>
            <a:endParaRPr lang="cs-CZ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případě tzv. „roztržených služeb“ financovaných zčásti z Individuálního projektu nebude příloha č. 5 shodná s přílohami 3 a 4 (příloha č. 5 = údaje za celou sociální službu; přílohy č. 3 a 4 = údaje pouze za část služby v rozsahu Pověření)</a:t>
            </a:r>
          </a:p>
          <a:p>
            <a:pPr algn="just"/>
            <a:endParaRPr lang="cs-CZ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just"/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Celkové úvazky pracovníků soc.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služby (ambulantní a terénní služby)/Celkový </a:t>
            </a:r>
            <a:r>
              <a:rPr lang="cs-CZ" sz="17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</a:t>
            </a:r>
            <a:r>
              <a:rPr lang="cs-CZ" sz="17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lůžek (pobytové služby)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průměrná měsíční výše úvazků/počet lůžek za rok 2016 (nikoli stav na konci roku). V případě úvazků zahrnout i zaměstnance na DPP, DPČ a pracovníky najaté prostřednictvím nákupu služeb</a:t>
            </a:r>
          </a:p>
          <a:p>
            <a:pPr lvl="0" algn="just"/>
            <a:endParaRPr lang="cs-CZ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ýpočet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průměrné měsíční výše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úvazků/počtu lůžek: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součet výše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úvazků/počtu lůžek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jednotlivé měsíce / 12 (v případě kratšího poskytování služby než 12 měsíců, bude součet výše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úvazků/počtu lůžek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jednotlivé měsíce dělen 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nižším počtem </a:t>
            </a:r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měsíců poskytování služby v daném roce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just"/>
            <a:endParaRPr lang="cs-CZ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52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373616" cy="5472608"/>
          </a:xfrm>
        </p:spPr>
        <p:txBody>
          <a:bodyPr>
            <a:normAutofit/>
          </a:bodyPr>
          <a:lstStyle/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uvádí se výše úvazků pracovníků – nikoli počet úvazků (počet osob/pracovníků)</a:t>
            </a:r>
          </a:p>
          <a:p>
            <a:pPr algn="just"/>
            <a:endParaRPr lang="cs-CZ" sz="18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nevykazovat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úvazky zaměstnanců pobírajících rodičovský příspěvek, peněžitou pomoc v mateřství nebo dlouhodobě nemocných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 případě, že za tyto zaměstnance byli přijati noví zaměstnanci (náklady na tyto pracovníky jsou zanedbatelné a jejich zahrnutí ovlivňuje výstupy z analýzy nákladovosti sociálních služeb + jejich úvazky mohou být, v případě přijetí nových zaměstnanců, úvazky nad rámec Pověření).</a:t>
            </a:r>
          </a:p>
          <a:p>
            <a:pPr marL="109728" indent="0" algn="just">
              <a:buNone/>
            </a:pPr>
            <a:endParaRPr lang="cs-CZ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nový monitorovací ukazatel 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Pouze úvazky pracovníků části sociální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služby financované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IP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vyplňuje se pouze v případě tzv. "roztržené služby", která je zčásti financována z individuálního projektu PK (IP)</a:t>
            </a:r>
          </a:p>
          <a:p>
            <a:pPr algn="just"/>
            <a:endParaRPr lang="cs-CZ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72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373616" cy="5472608"/>
          </a:xfrm>
        </p:spPr>
        <p:txBody>
          <a:bodyPr>
            <a:normAutofit/>
          </a:bodyPr>
          <a:lstStyle/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nový monitorovací ukazatel 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Průměrný základní měsíční platový tarif/mzda za všechny soc. pracovníky a pracovníky v soc. službách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 - zahrnuje pouze základní mzdu/platový tarif bez odměn, prémií, příplatků a doplatků, náhrad a jiných složek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mzdy/platu. Do výpočtu budou zahrnování také zaměstnanci na částečný úvazek, DPČ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DPP (DPP převést na úvazky dle postupu uvedeného v Metodice dotačního titulu) → plat/mzda odpovídající částečnému úvazku bude přepočtena na celý úvazek a tato hodnota bude použita pro výpočet průměrného základního měsíčního platového tarifu/mzdy.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nový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monitorovací ukazatel 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Průměrný měsíční plat/mzda za všechny pracovníky sociální služby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 - zahrnuje celkovou mzdu/plat včetně odměn, prémií, příplatků a doplatků, náhrad a jiných složek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mzdy/platu.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výpočtu budou zahrnování také zaměstnanci na částečný úvazek, DPČ a DPP (DPP převést na úvazky dle postupu uvedeného v Metodice dotačního titulu)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→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plat/mzda odpovídající částečnému úvazku bude přepočtena na celý úvazek a tato hodnota bude použita pro výpočet průměrného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měsíčního platu/mzdy.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1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/>
          </a:bodyPr>
          <a:lstStyle/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nově definovaný monitorovací ukazatel „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Úhrady od uživatelů za poskytování úkonů základních činností, u kterých je stanovena maximální výše hodinové úhrady dle vyhlášky č. 505/2006 Sb.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nezahrnuje úhrady za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zajištění stravy,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dovoz nebo donášku jídla, zajištění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velkého nákupu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praní a žehlení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prádla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nově definovaný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monitorovací ukazatel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Celkový počet hodin setkání (počet hodin poskytování úkonů základních činností, u kterých je stanovena maximální výše hodinové úhrady dle vyhlášky č. 505/2006 Sb.)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nezahrnuje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poskytování úkonů jako je např. zajištění stravy,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dovoz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nebo donáška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jídla, zajištění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velkého nákupu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praní a žehlení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prádla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 algn="just">
              <a:buNone/>
            </a:pPr>
            <a:endParaRPr lang="cs-CZ" sz="1400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4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nový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monitorovací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ukazatel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„Celkový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lůžek sociální služby obsazených klienty s poruchou autistického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spektra“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průměrný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měsíční počet lůžek 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(prioritních lůžek) za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kalendářní 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rok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→ sledováno dodržení údajů uvedených v žádosti, na základě kterých byla služba prioritně podpořena (vyšší dotace oproti jiným službám stejného druhu)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Výpočet </a:t>
            </a:r>
            <a:r>
              <a:rPr lang="cs-CZ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průměrného měsíčního počtu 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prioritních lůžek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celkový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prioritních </a:t>
            </a:r>
            <a:r>
              <a:rPr lang="cs-CZ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lůžkodnů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(příklad viz níže: 2.740 </a:t>
            </a:r>
            <a:r>
              <a:rPr lang="cs-CZ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lůžkodnů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vydělený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počtem dnů v roce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2016 (366 dnů) = 2.740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366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7,49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prioritních lůžek (zaokrouhleno na 2 desetinná místa)</a:t>
            </a:r>
          </a:p>
          <a:p>
            <a:pPr marL="109728" indent="0" algn="just">
              <a:buNone/>
            </a:pP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celkový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počet prioritních </a:t>
            </a:r>
            <a:r>
              <a:rPr lang="cs-CZ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lůžkodnů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= nasčítaný celkový počet dnů, kdy byla jednotlivá lůžka sociální služby obsazena prioritní cílovou skupinou. Příklad: celkový počet lůžek sociální služby = 10 lůžek;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klientů z prioritní cílové skupiny obsadilo lůžko na celý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rok 2016;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 klientů z prioritní cílové skupiny obsadilo lůžko pouze od ledna do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června 2016,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tj. na  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182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dní. Výpočet: (5 *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366)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+ (5 *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182)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1830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+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910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=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2.740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prioritních </a:t>
            </a:r>
            <a:r>
              <a:rPr lang="cs-CZ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lůžkodnů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5 – Monitorovací ukazatele sociální služby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3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0">
              <a:schemeClr val="bg1">
                <a:tint val="5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943" y="260648"/>
            <a:ext cx="9144000" cy="63093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Zpracovala a informace k vyúčtování dotace dle § 101a  podá:</a:t>
            </a:r>
          </a:p>
          <a:p>
            <a:pPr algn="ctr">
              <a:buNone/>
            </a:pPr>
            <a:endParaRPr lang="cs-CZ" sz="1000" b="1" dirty="0" smtClean="0">
              <a:solidFill>
                <a:schemeClr val="accent5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>
              <a:buNone/>
            </a:pP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Mgr. Magdaléna Uzlíková</a:t>
            </a:r>
          </a:p>
          <a:p>
            <a:pPr algn="ctr">
              <a:buNone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Oddělení správní a realizace projektů</a:t>
            </a:r>
          </a:p>
          <a:p>
            <a:pPr algn="ctr">
              <a:buNone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Odbor sociálních věcí</a:t>
            </a:r>
          </a:p>
          <a:p>
            <a:pPr algn="ctr">
              <a:buNone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Krajský úřad Plzeňského kraje</a:t>
            </a:r>
          </a:p>
          <a:p>
            <a:pPr algn="ctr">
              <a:buNone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tel.: 377 195 401</a:t>
            </a:r>
          </a:p>
          <a:p>
            <a:pPr algn="ctr">
              <a:buNone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e-mail: </a:t>
            </a:r>
            <a:r>
              <a:rPr lang="cs-CZ" sz="1600" dirty="0" err="1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magdalena.uzlikova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@</a:t>
            </a: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plzensky-kraj.cz</a:t>
            </a:r>
          </a:p>
          <a:p>
            <a:pPr algn="ctr">
              <a:buNone/>
            </a:pPr>
            <a:endParaRPr lang="cs-CZ" sz="3200" b="1" dirty="0" smtClean="0">
              <a:solidFill>
                <a:schemeClr val="accent5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>
              <a:buNone/>
            </a:pP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Informace 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k vyúčtování dotace 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z Individuálního projektu podá</a:t>
            </a: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:</a:t>
            </a:r>
          </a:p>
          <a:p>
            <a:pPr algn="ctr">
              <a:buNone/>
            </a:pPr>
            <a:endParaRPr lang="cs-CZ" sz="1000" b="1" dirty="0">
              <a:solidFill>
                <a:schemeClr val="accent5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>
              <a:buNone/>
            </a:pP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Mgr. </a:t>
            </a:r>
            <a:r>
              <a:rPr lang="cs-CZ" sz="2000" b="1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Renata Kulhánková</a:t>
            </a:r>
            <a:endParaRPr lang="cs-CZ" sz="2000" b="1" dirty="0">
              <a:solidFill>
                <a:schemeClr val="accent5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>
              <a:buNone/>
            </a:pPr>
            <a:r>
              <a:rPr lang="cs-CZ" sz="1600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Oddělení správní a realizace projektů</a:t>
            </a:r>
          </a:p>
          <a:p>
            <a:pPr algn="ctr">
              <a:buNone/>
            </a:pPr>
            <a:r>
              <a:rPr lang="cs-CZ" sz="1600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Odbor sociálních věcí</a:t>
            </a:r>
          </a:p>
          <a:p>
            <a:pPr algn="ctr">
              <a:buNone/>
            </a:pPr>
            <a:r>
              <a:rPr lang="cs-CZ" sz="1600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Krajský úřad Plzeňského kraje</a:t>
            </a:r>
          </a:p>
          <a:p>
            <a:pPr algn="ctr">
              <a:buNone/>
            </a:pPr>
            <a:r>
              <a:rPr lang="cs-CZ" sz="1600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tel.: 377 195 </a:t>
            </a: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178</a:t>
            </a:r>
          </a:p>
          <a:p>
            <a:pPr algn="ctr">
              <a:buNone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mob. tel.: 773 799 463</a:t>
            </a:r>
            <a:endParaRPr lang="cs-CZ" sz="1600" dirty="0">
              <a:solidFill>
                <a:schemeClr val="accent5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algn="ctr">
              <a:buNone/>
            </a:pPr>
            <a:r>
              <a:rPr lang="cs-CZ" sz="1600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e-mail: </a:t>
            </a:r>
            <a:r>
              <a:rPr lang="cs-CZ" sz="1600" dirty="0" err="1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renata.kulhankova</a:t>
            </a: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@</a:t>
            </a:r>
            <a:r>
              <a:rPr lang="cs-CZ" sz="1600" dirty="0"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plzensky-kraj.cz</a:t>
            </a:r>
          </a:p>
          <a:p>
            <a:pPr algn="ctr">
              <a:buNone/>
            </a:pPr>
            <a:endParaRPr lang="cs-CZ" sz="2400" b="1" dirty="0">
              <a:solidFill>
                <a:schemeClr val="accent5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Smlouvy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poskytnutí účelové dotace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 obou dotačních titulů, Metodika pro poskytování dotací (101a), Pravidla pro žadatele a příjemce dotačního programu (IP) vč. příloh, Pověření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poskytováním 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SOHZ, 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Zásady PK k řízení o poskytnutí VP</a:t>
            </a:r>
          </a:p>
          <a:p>
            <a:pPr marL="292608" lvl="1" indent="0" algn="just">
              <a:buNone/>
            </a:pPr>
            <a:endParaRPr lang="cs-CZ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ezní termín pro předložení vyúčtování = 23. ledna 2017 (dostačující je razítko podací pošty nebo podatelny KÚPK </a:t>
            </a:r>
            <a:b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23. ledna 2017)</a:t>
            </a:r>
          </a:p>
          <a:p>
            <a:pPr marL="0" indent="0" algn="just">
              <a:buNone/>
            </a:pPr>
            <a:endParaRPr lang="cs-CZ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ormuláře pro vyúčtování budou k dispozici na: </a:t>
            </a:r>
            <a:b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</a:t>
            </a:r>
            <a:r>
              <a:rPr lang="cs-CZ" sz="19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://</a:t>
            </a:r>
            <a:r>
              <a:rPr lang="cs-CZ" sz="19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www.plzensky-kraj.cz/cs/kategorie/financovani-socialnich-sluzeb</a:t>
            </a:r>
            <a:endParaRPr lang="cs-CZ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9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 „Otázky a odpovědi“ s informacemi o způsobu účtování dotace na webových stránkách (viz výše)</a:t>
            </a:r>
            <a:endParaRPr lang="cs-CZ" sz="18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sz="18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Rámec pro předložení vyúčtování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09328"/>
            <a:ext cx="4248472" cy="6048672"/>
          </a:xfrm>
        </p:spPr>
        <p:txBody>
          <a:bodyPr>
            <a:normAutofit/>
          </a:bodyPr>
          <a:lstStyle/>
          <a:p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úvodní dokument vyúčtování</a:t>
            </a:r>
          </a:p>
          <a:p>
            <a:pPr algn="just"/>
            <a:endParaRPr lang="cs-CZ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Pověření poskytováním SOHZ = 1 úvodní list vyúčtování za všechny soc. služby uvedené v Pověření</a:t>
            </a:r>
          </a:p>
          <a:p>
            <a:pPr algn="just"/>
            <a:endParaRPr lang="cs-CZ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 řádku „čísla Smluv o poskytnutí účelové dotace...“ uvést čísla všech smluv z IP a dotačního titulu dle </a:t>
            </a:r>
            <a:b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§ 101a uzavřených v rámci daného Pověření</a:t>
            </a:r>
          </a:p>
          <a:p>
            <a:pPr algn="just"/>
            <a:endParaRPr lang="cs-CZ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dokument podepsat, orazítkovat, vyplnit místo a datum</a:t>
            </a:r>
          </a:p>
          <a:p>
            <a:pPr algn="just"/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podpis statutárního zástupce lze ve formulářích nahradit podpisem zplnomocněné osoby (nutné doložit Plnou moc k podpisu</a:t>
            </a:r>
            <a:r>
              <a:rPr lang="cs-CZ" sz="17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cs-CZ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1"/>
          </a:xfrm>
        </p:spPr>
        <p:txBody>
          <a:bodyPr>
            <a:normAutofit/>
          </a:bodyPr>
          <a:lstStyle/>
          <a:p>
            <a:pPr algn="ctr"/>
            <a:r>
              <a:rPr lang="cs-CZ" sz="3400" dirty="0">
                <a:solidFill>
                  <a:schemeClr val="accent5">
                    <a:lumMod val="75000"/>
                  </a:schemeClr>
                </a:solidFill>
              </a:rPr>
              <a:t>Úvodní list vyúčtování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445" y="692696"/>
            <a:ext cx="4278144" cy="60486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Příloha č. 1 – Finanční vypořádání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2" name="Zástupný symbol pro obsah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8686800" cy="4213946"/>
          </a:xfrm>
        </p:spPr>
      </p:pic>
    </p:spTree>
    <p:extLst>
      <p:ext uri="{BB962C8B-B14F-4D97-AF65-F5344CB8AC3E}">
        <p14:creationId xmlns:p14="http://schemas.microsoft.com/office/powerpoint/2010/main" val="130145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říloha se vztahuje k poskytnutým dotacím v rámci dotačních titulů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Podpora soc. služeb dle § 101a zák. č. 108/2006 Sb.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Podpora soc. služeb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rámci IP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 Pověření poskytováním SOHZ = 1 příloha č. 1 dohromady za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všechny soc.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služby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podle počtu dotovaných sociálních služeb přidat řádky ve formuláři, pokud je služba dotována z obou dotačních titulů → vyplnit dva řádky formuláře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č. 1 – celková výše dotace na sociální službu </a:t>
            </a:r>
            <a:b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vč. dofinancování) převedená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PK na účet poskytovatele soc. služeb k 31. 12. 2016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č. 2 –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výše vratek dotace provedených v průběhu roku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2016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před vyúčtováním dotace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1 – Finanční vypořádání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2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2453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č. 3 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výše skutečně použitých finančních prostředků z poskytnuté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dotace k 31. 12. 2016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 vyúčtování je možné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zahrnout:</a:t>
            </a:r>
          </a:p>
          <a:p>
            <a:pPr lvl="1" algn="just"/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případě dotace dle § 101a  na období 1. 1. – 30. 6. 2016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výdaje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proplacené do 15. 1. 2017, a to pouze v případě, že věcně a časově souvisí s obdobím 1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1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– 30. 6. 2016 a jsou zaúčtovány jako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náklady tohoto období</a:t>
            </a:r>
          </a:p>
          <a:p>
            <a:pPr lvl="1" algn="just"/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případě dotace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IP na období 1. 7. – 31. 12. 2016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=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výdaje proplacené do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termínu předložení vyúčtování,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to pouze v případě, že věcně a časově souvisí s obdobím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7. – 31. 12. 2016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jsou zaúčtovány jako náklady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tohoto období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9728" indent="0" algn="just">
              <a:buNone/>
            </a:pPr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č. 4 –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případná vratka dotace, vypočte se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automaticky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okument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podepsat, orazítkovat, vyplnit místo a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datum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1 – Finanční vypořádání dotace</a:t>
            </a:r>
            <a:endParaRPr lang="cs-CZ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12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38138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2a – Položkové čerpání dotace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Podpora soc. služeb dle § 101a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24744"/>
            <a:ext cx="7632848" cy="5587138"/>
          </a:xfrm>
        </p:spPr>
      </p:pic>
    </p:spTree>
    <p:extLst>
      <p:ext uri="{BB962C8B-B14F-4D97-AF65-F5344CB8AC3E}">
        <p14:creationId xmlns:p14="http://schemas.microsoft.com/office/powerpoint/2010/main" val="339511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8457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1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příloha se vztahuje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pouze k poskytnuté dotaci v rámci dotačního titulu dle § 101a zák. č. 108/2006 Sb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na období 1. 1. – 30. 6. 2016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cs-CZ" sz="18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počet vyplněných příloh č. 2 = počet sociálních služeb dotovaných z dotačního titulu Podpora soc. služeb dle § 101a uvedených v Pověření</a:t>
            </a:r>
          </a:p>
          <a:p>
            <a:pPr algn="just"/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sloupec </a:t>
            </a:r>
            <a:r>
              <a:rPr lang="cs-CZ" sz="1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„Konečná částka dotace vč. dofinancování poskytnutá PK (po odečtení případných vratek v průběhu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roku 2016)“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konečná částka skutečně obdržené dotace (tj. po odečtení případných vratek dotace v průběhu 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roku 2016) 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včetně případného dofinancování.</a:t>
            </a:r>
          </a:p>
          <a:p>
            <a:pPr algn="just"/>
            <a:endParaRPr lang="cs-CZ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loupec </a:t>
            </a:r>
            <a:r>
              <a:rPr lang="cs-CZ" sz="18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„Požadavek na položkové čerpání dotace dle žádosti“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údaje ze žádosti vyplněné v aplikaci </a:t>
            </a:r>
            <a:r>
              <a:rPr lang="cs-CZ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Okslužby</a:t>
            </a: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 tabulce </a:t>
            </a:r>
            <a:b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6.15 Rozpočet služby, konkrétně sloupec „Z toho prostřednictvím kraje“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říloha č. 2a – Položkové čerpání </a:t>
            </a: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dotace</a:t>
            </a:r>
            <a:br>
              <a:rPr lang="cs-CZ" sz="32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75000"/>
                  </a:schemeClr>
                </a:solidFill>
              </a:rPr>
              <a:t>Podpora soc. služeb dle § 101a</a:t>
            </a:r>
          </a:p>
        </p:txBody>
      </p:sp>
    </p:spTree>
    <p:extLst>
      <p:ext uri="{BB962C8B-B14F-4D97-AF65-F5344CB8AC3E}">
        <p14:creationId xmlns:p14="http://schemas.microsoft.com/office/powerpoint/2010/main" val="290267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4016</TotalTime>
  <Words>2080</Words>
  <Application>Microsoft Office PowerPoint</Application>
  <PresentationFormat>Předvádění na obrazovce (4:3)</PresentationFormat>
  <Paragraphs>218</Paragraphs>
  <Slides>28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Shluk</vt:lpstr>
      <vt:lpstr>Seminář pro příjemce – dotační program „Podpora sociálních služeb v rámci individuálního projektu Podpora sociálních služeb v Plzeňském kraji 2016 – 2019“  </vt:lpstr>
      <vt:lpstr>Vyúčtování dotace/vyrovnávací platby za rok 2016</vt:lpstr>
      <vt:lpstr>Rámec pro předložení vyúčtování</vt:lpstr>
      <vt:lpstr>Úvodní list vyúčtování</vt:lpstr>
      <vt:lpstr>Příloha č. 1 – Finanční vypořádání dotace</vt:lpstr>
      <vt:lpstr>Příloha č. 1 – Finanční vypořádání dotace</vt:lpstr>
      <vt:lpstr>Příloha č. 1 – Finanční vypořádání dotace</vt:lpstr>
      <vt:lpstr>Příloha č. 2a – Položkové čerpání dotace Podpora soc. služeb dle § 101a </vt:lpstr>
      <vt:lpstr>Příloha č. 2a – Položkové čerpání dotace Podpora soc. služeb dle § 101a</vt:lpstr>
      <vt:lpstr>Příloha č. 2a – Položkové čerpání dotace Podpora soc. služeb dle § 101a</vt:lpstr>
      <vt:lpstr>Příloha č. 2b – Položkové čerpání dotace Podpora soc. služeb v rámci IP</vt:lpstr>
      <vt:lpstr>Příloha č. 2b – Položkové čerpání dotace Podpora soc. služeb v rámci IP</vt:lpstr>
      <vt:lpstr>Příloha č. 2b – Položkové čerpání dotace Podpora soc. služeb v rámci IP</vt:lpstr>
      <vt:lpstr>Příloha č. 3   Výnosy a náklady sociální služby</vt:lpstr>
      <vt:lpstr>Příloha č. 3 - Výnosy a náklady soc. služby</vt:lpstr>
      <vt:lpstr>Příloha č. 3 - Výnosy a náklady soc. služby</vt:lpstr>
      <vt:lpstr>Příloha č. 3 – Výnosy a náklady soc. služby</vt:lpstr>
      <vt:lpstr>Příloha č. 3 – Výnosy a náklady soc. služby</vt:lpstr>
      <vt:lpstr>Příloha č. 4 – Výsledek hospodaření za jednotlivé soc. služby</vt:lpstr>
      <vt:lpstr>Příloha č. 4 – Výsledek hospodaření za jednotlivé soc.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Příloha č. 5 – Monitorovací ukazatele sociální služby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Hana Jílková</dc:creator>
  <cp:lastModifiedBy>Kulhánková Renata</cp:lastModifiedBy>
  <cp:revision>335</cp:revision>
  <cp:lastPrinted>2015-12-08T07:29:55Z</cp:lastPrinted>
  <dcterms:created xsi:type="dcterms:W3CDTF">2015-03-04T12:29:50Z</dcterms:created>
  <dcterms:modified xsi:type="dcterms:W3CDTF">2017-03-13T12:38:39Z</dcterms:modified>
</cp:coreProperties>
</file>