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1" r:id="rId6"/>
    <p:sldId id="260" r:id="rId7"/>
    <p:sldId id="273" r:id="rId8"/>
    <p:sldId id="276" r:id="rId9"/>
    <p:sldId id="281" r:id="rId10"/>
    <p:sldId id="278" r:id="rId11"/>
    <p:sldId id="277" r:id="rId12"/>
    <p:sldId id="274" r:id="rId13"/>
    <p:sldId id="262" r:id="rId14"/>
    <p:sldId id="263" r:id="rId15"/>
    <p:sldId id="268" r:id="rId16"/>
    <p:sldId id="282" r:id="rId17"/>
    <p:sldId id="265" r:id="rId18"/>
    <p:sldId id="269" r:id="rId19"/>
    <p:sldId id="270" r:id="rId20"/>
    <p:sldId id="266" r:id="rId21"/>
    <p:sldId id="286" r:id="rId22"/>
    <p:sldId id="280" r:id="rId23"/>
    <p:sldId id="279" r:id="rId24"/>
    <p:sldId id="272" r:id="rId25"/>
    <p:sldId id="283" r:id="rId26"/>
    <p:sldId id="284" r:id="rId27"/>
    <p:sldId id="271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ůžičková Alena" initials="RA" lastIdx="1" clrIdx="0">
    <p:extLst>
      <p:ext uri="{19B8F6BF-5375-455C-9EA6-DF929625EA0E}">
        <p15:presenceInfo xmlns:p15="http://schemas.microsoft.com/office/powerpoint/2012/main" userId="S-1-5-21-1872906248-1836515400-617630493-29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67FFA-F9F2-4A1D-9879-A8DAEF93F7E4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8F030-E16C-49EB-8980-70135042F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559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8F030-E16C-49EB-8980-70135042F55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57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8F030-E16C-49EB-8980-70135042F55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6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5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47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63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29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83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59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71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88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85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57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42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10CA0-D277-40DF-A7CC-116248F3DDC7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F32B-0E05-4682-BB4C-8D004170FF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14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zensky-kraj.cz/pravidla-a-postupy-pri-poskytovani-socialnich-slu-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nada.polaskova@plzensky-kraj.cz" TargetMode="External"/><Relationship Id="rId2" Type="http://schemas.openxmlformats.org/officeDocument/2006/relationships/hyperlink" Target="mailto:alena.ruzickova@plzensky-kraj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hana.jilkova@plzensky-kraj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7054" y="1143001"/>
            <a:ext cx="11570677" cy="5398476"/>
          </a:xfrm>
        </p:spPr>
        <p:txBody>
          <a:bodyPr>
            <a:noAutofit/>
          </a:bodyPr>
          <a:lstStyle/>
          <a:p>
            <a:r>
              <a:rPr lang="cs-CZ" sz="2800" dirty="0" smtClean="0"/>
              <a:t>Seminář pro příjemce dotace </a:t>
            </a:r>
            <a:br>
              <a:rPr lang="cs-CZ" sz="2800" dirty="0" smtClean="0"/>
            </a:br>
            <a:r>
              <a:rPr lang="cs-CZ" sz="2800" dirty="0" smtClean="0"/>
              <a:t>z dotačního programu</a:t>
            </a: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u="sng" dirty="0" smtClean="0"/>
              <a:t>„Podpora sociálních služeb v rámci </a:t>
            </a:r>
            <a:r>
              <a:rPr lang="cs-CZ" sz="4400" b="1" u="sng" dirty="0" smtClean="0"/>
              <a:t>individuálního projektu </a:t>
            </a:r>
            <a:r>
              <a:rPr lang="cs-CZ" sz="4400" u="sng" dirty="0" smtClean="0"/>
              <a:t>Podpora sociálních služeb v Plzeňském kraji 2023-2025“</a:t>
            </a:r>
            <a:br>
              <a:rPr lang="cs-CZ" sz="4400" u="sng" dirty="0" smtClean="0"/>
            </a:br>
            <a:r>
              <a:rPr lang="cs-CZ" sz="4400" u="sng" dirty="0" smtClean="0"/>
              <a:t/>
            </a:r>
            <a:br>
              <a:rPr lang="cs-CZ" sz="4400" u="sng" dirty="0" smtClean="0"/>
            </a:br>
            <a:r>
              <a:rPr lang="cs-CZ" sz="2800" dirty="0" smtClean="0"/>
              <a:t>26. ledna 2023</a:t>
            </a:r>
            <a:r>
              <a:rPr lang="cs-CZ" sz="4400" u="sng" dirty="0" smtClean="0"/>
              <a:t/>
            </a:r>
            <a:br>
              <a:rPr lang="cs-CZ" sz="4400" u="sng" dirty="0" smtClean="0"/>
            </a:br>
            <a:r>
              <a:rPr lang="cs-CZ" sz="2800" dirty="0" smtClean="0"/>
              <a:t>připravila: Ing. Alena Růžičková </a:t>
            </a:r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77" y="236418"/>
            <a:ext cx="4229100" cy="109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1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393" y="142400"/>
            <a:ext cx="9120490" cy="647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31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27540" y="1644162"/>
            <a:ext cx="5758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 monitorovací list podpořené osoby na celý projekt</a:t>
            </a: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184" y="32052"/>
            <a:ext cx="4187993" cy="682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10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77" y="46892"/>
            <a:ext cx="4800600" cy="681110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8938" y="104920"/>
            <a:ext cx="4847101" cy="67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539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278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Monitorovací období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125323"/>
              </p:ext>
            </p:extLst>
          </p:nvPr>
        </p:nvGraphicFramePr>
        <p:xfrm>
          <a:off x="288681" y="1318055"/>
          <a:ext cx="11614638" cy="506538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81431">
                  <a:extLst>
                    <a:ext uri="{9D8B030D-6E8A-4147-A177-3AD203B41FA5}">
                      <a16:colId xmlns:a16="http://schemas.microsoft.com/office/drawing/2014/main" val="3425248812"/>
                    </a:ext>
                  </a:extLst>
                </a:gridCol>
                <a:gridCol w="2106761">
                  <a:extLst>
                    <a:ext uri="{9D8B030D-6E8A-4147-A177-3AD203B41FA5}">
                      <a16:colId xmlns:a16="http://schemas.microsoft.com/office/drawing/2014/main" val="2672290251"/>
                    </a:ext>
                  </a:extLst>
                </a:gridCol>
                <a:gridCol w="2210796">
                  <a:extLst>
                    <a:ext uri="{9D8B030D-6E8A-4147-A177-3AD203B41FA5}">
                      <a16:colId xmlns:a16="http://schemas.microsoft.com/office/drawing/2014/main" val="1535638822"/>
                    </a:ext>
                  </a:extLst>
                </a:gridCol>
                <a:gridCol w="2845973">
                  <a:extLst>
                    <a:ext uri="{9D8B030D-6E8A-4147-A177-3AD203B41FA5}">
                      <a16:colId xmlns:a16="http://schemas.microsoft.com/office/drawing/2014/main" val="1973388918"/>
                    </a:ext>
                  </a:extLst>
                </a:gridCol>
                <a:gridCol w="3569677">
                  <a:extLst>
                    <a:ext uri="{9D8B030D-6E8A-4147-A177-3AD203B41FA5}">
                      <a16:colId xmlns:a16="http://schemas.microsoft.com/office/drawing/2014/main" val="3867885776"/>
                    </a:ext>
                  </a:extLst>
                </a:gridCol>
              </a:tblGrid>
              <a:tr h="60384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Pořadí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Termín odevzdání </a:t>
                      </a:r>
                      <a:r>
                        <a:rPr lang="cs-CZ" dirty="0" err="1" smtClean="0"/>
                        <a:t>ZoR</a:t>
                      </a:r>
                      <a:r>
                        <a:rPr lang="cs-CZ" dirty="0" smtClean="0"/>
                        <a:t> projektu</a:t>
                      </a:r>
                      <a:endParaRPr lang="cs-CZ" dirty="0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Předkládání Zprávy</a:t>
                      </a:r>
                      <a:r>
                        <a:rPr lang="cs-CZ" baseline="0" dirty="0" smtClean="0"/>
                        <a:t> o realizaci projektu (</a:t>
                      </a:r>
                      <a:r>
                        <a:rPr lang="cs-CZ" baseline="0" dirty="0" err="1" smtClean="0"/>
                        <a:t>ZoR</a:t>
                      </a:r>
                      <a:r>
                        <a:rPr lang="cs-CZ" baseline="0" dirty="0" smtClean="0"/>
                        <a:t>)</a:t>
                      </a:r>
                      <a:r>
                        <a:rPr lang="cs-CZ" dirty="0" smtClean="0"/>
                        <a:t>:</a:t>
                      </a:r>
                    </a:p>
                    <a:p>
                      <a:pPr algn="l"/>
                      <a:endParaRPr lang="cs-CZ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originál </a:t>
                      </a:r>
                      <a:r>
                        <a:rPr lang="cs-CZ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ZoR</a:t>
                      </a:r>
                      <a:r>
                        <a:rPr lang="cs-CZ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 listinné podobě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kopii </a:t>
                      </a:r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elektronicky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 email projektového manažera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dirty="0" smtClean="0"/>
                        <a:t>+ </a:t>
                      </a:r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Elektronicky</a:t>
                      </a:r>
                      <a:r>
                        <a:rPr lang="cs-CZ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na email projektového manažera:</a:t>
                      </a:r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 </a:t>
                      </a:r>
                      <a:r>
                        <a:rPr lang="cs-CZ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CSV šablona </a:t>
                      </a:r>
                      <a:r>
                        <a:rPr lang="cs-CZ" baseline="0" dirty="0" smtClean="0"/>
                        <a:t>importu dat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Monitoringy podpory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cs-CZ" baseline="0" dirty="0" smtClean="0"/>
                        <a:t>(ambulantní, terénní, pobytové</a:t>
                      </a:r>
                      <a:r>
                        <a:rPr lang="cs-CZ" baseline="0" dirty="0" smtClean="0"/>
                        <a:t>)</a:t>
                      </a:r>
                      <a:endParaRPr lang="cs-CZ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76523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1.1.2023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31.3.</a:t>
                      </a:r>
                      <a:r>
                        <a:rPr lang="cs-CZ" baseline="0" dirty="0" smtClean="0"/>
                        <a:t> 2023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10.4. 2023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779921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1.4.2023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30.6.2023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10.7.2023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782739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1.7.2023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30.9.2023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10.10.2023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377182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1.10.2023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31.12.2023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10.1.2024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921667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1.1.2024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31.3.</a:t>
                      </a:r>
                      <a:r>
                        <a:rPr lang="cs-CZ" baseline="0" dirty="0" smtClean="0"/>
                        <a:t> 2024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10.4. 2024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28714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1.4.2024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30.6.2024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10.7.2024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667769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1.7.2024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30.9.2024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10.10.2024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312029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1.10.2024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31.12.2024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10.1.2025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865579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1.1.2025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31.3.</a:t>
                      </a:r>
                      <a:r>
                        <a:rPr lang="cs-CZ" baseline="0" dirty="0" smtClean="0"/>
                        <a:t> 2025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10.4. 2025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152376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1.4.2025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30.6.2025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10.7.2025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282982"/>
                  </a:ext>
                </a:extLst>
              </a:tr>
              <a:tr h="34505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1.7.2025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30.9.2025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10.10.2025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175659"/>
                  </a:ext>
                </a:extLst>
              </a:tr>
              <a:tr h="40194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1.10.2025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31.12.2025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10.1.2026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122024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Čerpání finančních prostředků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45513"/>
          </a:xfrm>
        </p:spPr>
        <p:txBody>
          <a:bodyPr>
            <a:normAutofit/>
          </a:bodyPr>
          <a:lstStyle/>
          <a:p>
            <a:r>
              <a:rPr lang="cs-CZ" dirty="0" smtClean="0"/>
              <a:t>platí stejná pravidla jako pro čerpání finančních prostředků v rámci dotačního programu dle §101a </a:t>
            </a:r>
          </a:p>
          <a:p>
            <a:r>
              <a:rPr lang="cs-CZ" dirty="0" smtClean="0"/>
              <a:t>zásadní dokumenty:</a:t>
            </a:r>
          </a:p>
          <a:p>
            <a:pPr lvl="1"/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smlouva o poskytnutí účelové dotace 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pověření výkonem služby obecného hospodářského zájmu</a:t>
            </a:r>
          </a:p>
          <a:p>
            <a:pPr lvl="1"/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Pravidla a postupy </a:t>
            </a:r>
            <a:r>
              <a:rPr lang="cs-CZ" dirty="0"/>
              <a:t>při poskytování sociálních služeb jako služeb obecného hospodářského zájmu a při čerpání dotací v rámci dotačních programů „Podpora sociálních služeb dle § 101a zákona o sociálních službách, Plzeňský kraj“ a „Podpora sociálních služeb v rámci individuálního projektu Podpora sociálních služeb v Plzeňském kraji 2023 – 2025 “ </a:t>
            </a:r>
            <a:endParaRPr lang="cs-CZ" dirty="0" smtClean="0">
              <a:solidFill>
                <a:schemeClr val="bg1"/>
              </a:solidFill>
              <a:hlinkClick r:id="rId3"/>
            </a:endParaRPr>
          </a:p>
          <a:p>
            <a:pPr lvl="1"/>
            <a:r>
              <a:rPr lang="cs-CZ" dirty="0" smtClean="0"/>
              <a:t>rozdílné – odpisy (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lze platit z IP</a:t>
            </a:r>
            <a:r>
              <a:rPr lang="cs-CZ" dirty="0" smtClean="0"/>
              <a:t>, </a:t>
            </a:r>
            <a:r>
              <a:rPr lang="cs-CZ" dirty="0"/>
              <a:t>ze §101a nelze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3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Čerpání finančních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746" y="1834659"/>
            <a:ext cx="10770577" cy="4457700"/>
          </a:xfrm>
        </p:spPr>
        <p:txBody>
          <a:bodyPr>
            <a:normAutofit/>
          </a:bodyPr>
          <a:lstStyle/>
          <a:p>
            <a:r>
              <a:rPr lang="cs-CZ" dirty="0" smtClean="0"/>
              <a:t>finanční prostředky musí být použity pouze </a:t>
            </a:r>
            <a:r>
              <a:rPr lang="cs-CZ" dirty="0"/>
              <a:t>na náklady určeného časového </a:t>
            </a:r>
            <a:r>
              <a:rPr lang="cs-CZ" dirty="0" smtClean="0"/>
              <a:t>období (výdaje </a:t>
            </a:r>
            <a:r>
              <a:rPr lang="cs-CZ" dirty="0"/>
              <a:t>mohou být uhrazeny po skončení daného období do doby předložení průběžného, resp. závěrečného </a:t>
            </a:r>
            <a:r>
              <a:rPr lang="cs-CZ" dirty="0" smtClean="0"/>
              <a:t>vyúčtování)</a:t>
            </a:r>
          </a:p>
          <a:p>
            <a:endParaRPr lang="cs-CZ" dirty="0" smtClean="0"/>
          </a:p>
          <a:p>
            <a:r>
              <a:rPr lang="cs-CZ" u="sng" dirty="0" smtClean="0">
                <a:solidFill>
                  <a:schemeClr val="accent2">
                    <a:lumMod val="75000"/>
                  </a:schemeClr>
                </a:solidFill>
              </a:rPr>
              <a:t>nevyčerpané finanční prostředky </a:t>
            </a:r>
            <a:r>
              <a:rPr lang="cs-CZ" dirty="0" smtClean="0"/>
              <a:t>poskytnuté na dané období </a:t>
            </a:r>
            <a:r>
              <a:rPr lang="cs-CZ" u="sng" dirty="0" smtClean="0">
                <a:solidFill>
                  <a:schemeClr val="accent2">
                    <a:lumMod val="75000"/>
                  </a:schemeClr>
                </a:solidFill>
              </a:rPr>
              <a:t>se vrací v rámci průběžného vyúčtování</a:t>
            </a:r>
          </a:p>
          <a:p>
            <a:endParaRPr lang="cs-CZ" dirty="0" smtClean="0"/>
          </a:p>
          <a:p>
            <a:r>
              <a:rPr lang="cs-CZ" dirty="0"/>
              <a:t>Dotace bude poskytnuta ve 12 splátkách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865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24337"/>
              </p:ext>
            </p:extLst>
          </p:nvPr>
        </p:nvGraphicFramePr>
        <p:xfrm>
          <a:off x="310659" y="896815"/>
          <a:ext cx="10688518" cy="559605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46825">
                  <a:extLst>
                    <a:ext uri="{9D8B030D-6E8A-4147-A177-3AD203B41FA5}">
                      <a16:colId xmlns:a16="http://schemas.microsoft.com/office/drawing/2014/main" val="3906275775"/>
                    </a:ext>
                  </a:extLst>
                </a:gridCol>
                <a:gridCol w="2370542">
                  <a:extLst>
                    <a:ext uri="{9D8B030D-6E8A-4147-A177-3AD203B41FA5}">
                      <a16:colId xmlns:a16="http://schemas.microsoft.com/office/drawing/2014/main" val="89496994"/>
                    </a:ext>
                  </a:extLst>
                </a:gridCol>
                <a:gridCol w="1667166">
                  <a:extLst>
                    <a:ext uri="{9D8B030D-6E8A-4147-A177-3AD203B41FA5}">
                      <a16:colId xmlns:a16="http://schemas.microsoft.com/office/drawing/2014/main" val="4272170663"/>
                    </a:ext>
                  </a:extLst>
                </a:gridCol>
                <a:gridCol w="2540977">
                  <a:extLst>
                    <a:ext uri="{9D8B030D-6E8A-4147-A177-3AD203B41FA5}">
                      <a16:colId xmlns:a16="http://schemas.microsoft.com/office/drawing/2014/main" val="1963420375"/>
                    </a:ext>
                  </a:extLst>
                </a:gridCol>
                <a:gridCol w="2963008">
                  <a:extLst>
                    <a:ext uri="{9D8B030D-6E8A-4147-A177-3AD203B41FA5}">
                      <a16:colId xmlns:a16="http://schemas.microsoft.com/office/drawing/2014/main" val="3944381398"/>
                    </a:ext>
                  </a:extLst>
                </a:gridCol>
              </a:tblGrid>
              <a:tr h="407339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/>
                        <a:t>Číslo</a:t>
                      </a:r>
                      <a:r>
                        <a:rPr lang="cs-CZ" sz="1800" b="0" baseline="0" dirty="0" smtClean="0"/>
                        <a:t> splátky</a:t>
                      </a:r>
                      <a:endParaRPr lang="cs-CZ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/>
                        <a:t>Převod splátky </a:t>
                      </a:r>
                      <a:r>
                        <a:rPr lang="cs-CZ" sz="1800" dirty="0" smtClean="0"/>
                        <a:t>na</a:t>
                      </a:r>
                      <a:r>
                        <a:rPr lang="cs-CZ" sz="1800" baseline="0" dirty="0" smtClean="0"/>
                        <a:t> účet příjemce </a:t>
                      </a:r>
                      <a:r>
                        <a:rPr lang="cs-CZ" sz="1800" b="0" baseline="0" dirty="0" smtClean="0"/>
                        <a:t>dotace do</a:t>
                      </a:r>
                      <a:endParaRPr lang="cs-CZ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/>
                        <a:t>Období čerpání splátky</a:t>
                      </a:r>
                      <a:endParaRPr lang="cs-CZ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/>
                        <a:t>Předložení</a:t>
                      </a:r>
                      <a:r>
                        <a:rPr lang="cs-CZ" sz="1800" baseline="0" dirty="0" smtClean="0"/>
                        <a:t> průběžného vyúčtování </a:t>
                      </a:r>
                      <a:r>
                        <a:rPr lang="cs-CZ" sz="1800" b="0" baseline="0" dirty="0" smtClean="0"/>
                        <a:t>do</a:t>
                      </a:r>
                      <a:endParaRPr lang="cs-CZ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/>
                        <a:t>Předložení</a:t>
                      </a:r>
                      <a:r>
                        <a:rPr lang="cs-CZ" sz="1800" baseline="0" dirty="0" smtClean="0"/>
                        <a:t> závěrečného vyúčtování </a:t>
                      </a:r>
                      <a:r>
                        <a:rPr lang="cs-CZ" sz="1800" b="0" baseline="0" dirty="0" smtClean="0"/>
                        <a:t>do</a:t>
                      </a:r>
                      <a:endParaRPr lang="cs-CZ" sz="18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8864701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31.1. 2023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1.1. – 31.12. 2023</a:t>
                      </a:r>
                      <a:endParaRPr lang="cs-CZ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20. 1. 2024</a:t>
                      </a:r>
                      <a:endParaRPr lang="cs-CZ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 do 31. 1. 2026</a:t>
                      </a:r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 musí být předloženo prostřednictvím aplikace </a:t>
                      </a:r>
                      <a:r>
                        <a:rPr lang="cs-CZ" b="1" dirty="0" err="1" smtClean="0"/>
                        <a:t>eDotace</a:t>
                      </a:r>
                      <a:endParaRPr lang="cs-CZ" b="1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021645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2.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30.4. 2023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511149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3.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31.7. 2023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814714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31.10. 2023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329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5.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31.1. 2024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1.1. – 31.12. 2024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20. 1. 2025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210751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6.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30.4.2024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045108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7.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31.7.2024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604078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8.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31.10.2024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775494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9.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31.1. 2025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1.1. – 31.12. 2025</a:t>
                      </a:r>
                      <a:endParaRPr lang="cs-CZ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20. 1. 2026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64996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10.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30.4. 2025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244911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11.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31.7. 2025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730416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12.</a:t>
                      </a:r>
                      <a:endParaRPr lang="cs-CZ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31.10. 2025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980329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310661" y="0"/>
            <a:ext cx="10515600" cy="896815"/>
          </a:xfrm>
        </p:spPr>
        <p:txBody>
          <a:bodyPr/>
          <a:lstStyle/>
          <a:p>
            <a:pPr algn="ctr"/>
            <a:r>
              <a:rPr lang="cs-CZ" dirty="0" smtClean="0"/>
              <a:t>Čerpání finančních prostředků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529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Mimořádná splátka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99" y="1825624"/>
            <a:ext cx="11122269" cy="4619137"/>
          </a:xfrm>
        </p:spPr>
        <p:txBody>
          <a:bodyPr>
            <a:normAutofit/>
          </a:bodyPr>
          <a:lstStyle/>
          <a:p>
            <a:r>
              <a:rPr lang="cs-CZ" dirty="0" smtClean="0"/>
              <a:t>lze o ni požádat pouze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v případě vrácení </a:t>
            </a:r>
            <a:r>
              <a:rPr lang="cs-CZ" dirty="0" smtClean="0"/>
              <a:t>finančních prostředků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v rámci průběžného  vyúčtování</a:t>
            </a:r>
          </a:p>
          <a:p>
            <a:r>
              <a:rPr lang="cs-CZ" dirty="0"/>
              <a:t>lze o ni požádat pouze v následujícím období </a:t>
            </a:r>
          </a:p>
          <a:p>
            <a:r>
              <a:rPr lang="cs-CZ" dirty="0" smtClean="0"/>
              <a:t>žádost </a:t>
            </a:r>
            <a:r>
              <a:rPr lang="cs-CZ" dirty="0"/>
              <a:t>se podává na předepsaném formuláři nejpozději do </a:t>
            </a:r>
            <a:r>
              <a:rPr lang="cs-CZ" u="sng" dirty="0">
                <a:solidFill>
                  <a:schemeClr val="accent4">
                    <a:lumMod val="75000"/>
                  </a:schemeClr>
                </a:solidFill>
              </a:rPr>
              <a:t>31. května následujícího </a:t>
            </a:r>
            <a:r>
              <a:rPr lang="cs-CZ" u="sng" dirty="0" smtClean="0">
                <a:solidFill>
                  <a:schemeClr val="accent4">
                    <a:lumMod val="75000"/>
                  </a:schemeClr>
                </a:solidFill>
              </a:rPr>
              <a:t>roku</a:t>
            </a:r>
            <a:r>
              <a:rPr lang="cs-CZ" dirty="0" smtClean="0"/>
              <a:t> (bude zveřejněna na portálu PK)</a:t>
            </a:r>
            <a:endParaRPr lang="cs-CZ" dirty="0"/>
          </a:p>
          <a:p>
            <a:r>
              <a:rPr lang="cs-CZ" dirty="0" smtClean="0"/>
              <a:t>čerpat mimořádnou splátku lze pouze v roce, ve kterém byla poskytnuta</a:t>
            </a:r>
          </a:p>
          <a:p>
            <a:r>
              <a:rPr lang="cs-CZ" dirty="0" smtClean="0"/>
              <a:t>je součástí průběžného vyúčtování za rok, ve kterém byla poskytnuta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12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Změny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90688"/>
            <a:ext cx="11054862" cy="487716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 předchozím souhlasem:</a:t>
            </a:r>
          </a:p>
          <a:p>
            <a:pPr lvl="1"/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do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15.11. roku, ve kterém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má ke změně rozpočtu dojít</a:t>
            </a:r>
          </a:p>
          <a:p>
            <a:pPr lvl="1"/>
            <a:r>
              <a:rPr lang="cs-CZ" dirty="0" smtClean="0"/>
              <a:t>formulář žádosti o souhlas se změnou rozpočtu bude zveřejněn na portálu PK</a:t>
            </a:r>
          </a:p>
          <a:p>
            <a:pPr lvl="1"/>
            <a:r>
              <a:rPr lang="cs-CZ" dirty="0" smtClean="0"/>
              <a:t>navýšení </a:t>
            </a:r>
            <a:r>
              <a:rPr lang="cs-CZ" dirty="0"/>
              <a:t>jedné položky o více než 15% původní hodnoty</a:t>
            </a:r>
          </a:p>
          <a:p>
            <a:pPr lvl="1"/>
            <a:r>
              <a:rPr lang="cs-CZ" dirty="0"/>
              <a:t>vznik nové položky rozpočtu</a:t>
            </a:r>
          </a:p>
          <a:p>
            <a:pPr marL="0" indent="0">
              <a:buNone/>
            </a:pPr>
            <a:endParaRPr lang="cs-CZ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bez předchozího souhlasu </a:t>
            </a:r>
            <a:endParaRPr lang="cs-CZ" dirty="0" smtClean="0"/>
          </a:p>
          <a:p>
            <a:pPr lvl="1"/>
            <a:r>
              <a:rPr lang="cs-CZ" dirty="0" smtClean="0"/>
              <a:t>pokud nedojde k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překročení položky o 15 % </a:t>
            </a:r>
          </a:p>
          <a:p>
            <a:pPr lvl="1"/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dojde-li ke snížení položky</a:t>
            </a:r>
          </a:p>
          <a:p>
            <a:pPr marL="0" indent="0">
              <a:buNone/>
            </a:pP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848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Vyúčtování dotace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formulář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vyúčtování </a:t>
            </a:r>
            <a:r>
              <a:rPr lang="cs-CZ" dirty="0"/>
              <a:t>bude dostupný na </a:t>
            </a:r>
            <a:r>
              <a:rPr lang="cs-CZ" dirty="0" smtClean="0"/>
              <a:t>portálu PK </a:t>
            </a:r>
          </a:p>
          <a:p>
            <a:r>
              <a:rPr lang="cs-CZ" dirty="0" smtClean="0"/>
              <a:t>vyúčtování bude obsahovat</a:t>
            </a:r>
          </a:p>
          <a:p>
            <a:pPr lvl="1"/>
            <a:r>
              <a:rPr lang="cs-CZ" dirty="0"/>
              <a:t>položkové čerpání dotace</a:t>
            </a:r>
          </a:p>
          <a:p>
            <a:pPr lvl="1"/>
            <a:r>
              <a:rPr lang="cs-CZ" dirty="0"/>
              <a:t>soupis nákladů a výnosů sociální služby </a:t>
            </a:r>
            <a:endParaRPr lang="cs-CZ" dirty="0" smtClean="0"/>
          </a:p>
          <a:p>
            <a:pPr lvl="1"/>
            <a:r>
              <a:rPr lang="cs-CZ" dirty="0" smtClean="0"/>
              <a:t>výsledek hospodaření sociální služby (výsledovka)</a:t>
            </a:r>
          </a:p>
          <a:p>
            <a:pPr lvl="1"/>
            <a:r>
              <a:rPr lang="cs-CZ" dirty="0" smtClean="0"/>
              <a:t>monitorovací ukazatele služby (výše </a:t>
            </a:r>
            <a:r>
              <a:rPr lang="cs-CZ" dirty="0"/>
              <a:t>úvazků a úvazků v přímé </a:t>
            </a:r>
            <a:r>
              <a:rPr lang="cs-CZ" dirty="0" smtClean="0"/>
              <a:t>péči/lůžek, celkové náklady, úhrady atd.)</a:t>
            </a:r>
            <a:endParaRPr lang="cs-CZ" dirty="0"/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je-li sociální služba financována i z dotačního programu dle § 101a – společné přílohy se předkládají pouze jednou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73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49516" y="-52754"/>
            <a:ext cx="3971192" cy="1325563"/>
          </a:xfrm>
        </p:spPr>
        <p:txBody>
          <a:bodyPr/>
          <a:lstStyle/>
          <a:p>
            <a:r>
              <a:rPr lang="cs-CZ" dirty="0" smtClean="0"/>
              <a:t>Shrnutí projektu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872931"/>
              </p:ext>
            </p:extLst>
          </p:nvPr>
        </p:nvGraphicFramePr>
        <p:xfrm>
          <a:off x="492369" y="930681"/>
          <a:ext cx="10541977" cy="582635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787162">
                  <a:extLst>
                    <a:ext uri="{9D8B030D-6E8A-4147-A177-3AD203B41FA5}">
                      <a16:colId xmlns:a16="http://schemas.microsoft.com/office/drawing/2014/main" val="2432113510"/>
                    </a:ext>
                  </a:extLst>
                </a:gridCol>
                <a:gridCol w="7754815">
                  <a:extLst>
                    <a:ext uri="{9D8B030D-6E8A-4147-A177-3AD203B41FA5}">
                      <a16:colId xmlns:a16="http://schemas.microsoft.com/office/drawing/2014/main" val="676659652"/>
                    </a:ext>
                  </a:extLst>
                </a:gridCol>
              </a:tblGrid>
              <a:tr h="476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Projekt: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Podpora sociálních služeb v Plzeňském kraji 2023-2025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4865437"/>
                  </a:ext>
                </a:extLst>
              </a:tr>
              <a:tr h="518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Registrační číslo: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CZ.03.02.01/00/22_003/0000144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8546481"/>
                  </a:ext>
                </a:extLst>
              </a:tr>
              <a:tr h="428960">
                <a:tc>
                  <a:txBody>
                    <a:bodyPr/>
                    <a:lstStyle/>
                    <a:p>
                      <a:r>
                        <a:rPr lang="cs-CZ" dirty="0" smtClean="0"/>
                        <a:t>Podpora díky: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Operační program zaměstnanost plus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9776265"/>
                  </a:ext>
                </a:extLst>
              </a:tr>
              <a:tr h="428960">
                <a:tc>
                  <a:txBody>
                    <a:bodyPr/>
                    <a:lstStyle/>
                    <a:p>
                      <a:r>
                        <a:rPr lang="cs-CZ" dirty="0" smtClean="0"/>
                        <a:t>Priorita: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Sociální</a:t>
                      </a:r>
                      <a:r>
                        <a:rPr lang="cs-CZ" baseline="0" dirty="0" smtClean="0"/>
                        <a:t> začleňování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4219548"/>
                  </a:ext>
                </a:extLst>
              </a:tr>
              <a:tr h="428960">
                <a:tc>
                  <a:txBody>
                    <a:bodyPr/>
                    <a:lstStyle/>
                    <a:p>
                      <a:r>
                        <a:rPr lang="cs-CZ" dirty="0" smtClean="0"/>
                        <a:t>Specifický cíl: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2.1</a:t>
                      </a:r>
                      <a:r>
                        <a:rPr lang="cs-CZ" baseline="0" dirty="0" smtClean="0"/>
                        <a:t> Aktivní začleňování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1803546"/>
                  </a:ext>
                </a:extLst>
              </a:tr>
              <a:tr h="428960">
                <a:tc>
                  <a:txBody>
                    <a:bodyPr/>
                    <a:lstStyle/>
                    <a:p>
                      <a:r>
                        <a:rPr lang="cs-CZ" dirty="0" smtClean="0"/>
                        <a:t>Popis: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Poskytování sociálních služeb</a:t>
                      </a:r>
                      <a:r>
                        <a:rPr lang="cs-CZ" dirty="0" smtClean="0"/>
                        <a:t> a dalších služeb a programů včetně sociálního podnikání pro osoby v obtížné</a:t>
                      </a:r>
                      <a:r>
                        <a:rPr lang="cs-CZ" baseline="0" dirty="0" smtClean="0"/>
                        <a:t> situaci spojené se ztrátou bydlení nebo nekvalitním bydlením či jinou krizovou sociální situací. Podpora sociální práce. Prevence a řešení předčasných odchodů ze vzdělávání.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026788"/>
                  </a:ext>
                </a:extLst>
              </a:tr>
              <a:tr h="428960">
                <a:tc>
                  <a:txBody>
                    <a:bodyPr/>
                    <a:lstStyle/>
                    <a:p>
                      <a:r>
                        <a:rPr lang="cs-CZ" dirty="0" smtClean="0"/>
                        <a:t>Alokované</a:t>
                      </a:r>
                      <a:r>
                        <a:rPr lang="cs-CZ" baseline="0" dirty="0" smtClean="0"/>
                        <a:t> prostředky pro sociální služby</a:t>
                      </a:r>
                      <a:r>
                        <a:rPr lang="cs-CZ" dirty="0" smtClean="0"/>
                        <a:t>: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286.400.260 Kč </a:t>
                      </a:r>
                      <a:r>
                        <a:rPr lang="cs-CZ" dirty="0" smtClean="0"/>
                        <a:t>(100%)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3486814"/>
                  </a:ext>
                </a:extLst>
              </a:tr>
              <a:tr h="4289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76,735%</a:t>
                      </a:r>
                      <a:r>
                        <a:rPr lang="cs-CZ" dirty="0" smtClean="0"/>
                        <a:t>, t.j. 219.769.239,511 Kč (ESF+)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139997"/>
                  </a:ext>
                </a:extLst>
              </a:tr>
              <a:tr h="4289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13,265%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t.j. 37.990.994,489 Kč (MPSV)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3126126"/>
                  </a:ext>
                </a:extLst>
              </a:tr>
              <a:tr h="4289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10%</a:t>
                      </a:r>
                      <a:r>
                        <a:rPr lang="cs-CZ" dirty="0" smtClean="0"/>
                        <a:t>, t.j. 28.640.026 </a:t>
                      </a:r>
                      <a:r>
                        <a:rPr lang="cs-CZ" baseline="0" dirty="0" smtClean="0"/>
                        <a:t>Kč (PK)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7485419"/>
                  </a:ext>
                </a:extLst>
              </a:tr>
              <a:tr h="42896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Období čerpání dotace: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b="1" dirty="0" smtClean="0"/>
                        <a:t>1.1. 2023 – 31.12.2025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0" baseline="0" dirty="0" smtClean="0"/>
                        <a:t>(+ náklady proplacené </a:t>
                      </a:r>
                      <a:r>
                        <a:rPr lang="cs-CZ" b="1" baseline="0" dirty="0" smtClean="0"/>
                        <a:t>do 20.1.2026)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610258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77" y="236418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14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96887"/>
            <a:ext cx="10515600" cy="101111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Publicita projektu</a:t>
            </a:r>
            <a:r>
              <a:rPr lang="cs-CZ" dirty="0"/>
              <a:t/>
            </a:r>
            <a:br>
              <a:rPr lang="cs-CZ" dirty="0"/>
            </a:br>
            <a:r>
              <a:rPr lang="cs-CZ" sz="1300" dirty="0"/>
              <a:t>blíže v </a:t>
            </a:r>
            <a:r>
              <a:rPr lang="cs-CZ" sz="1300" dirty="0" smtClean="0"/>
              <a:t> Obecné části </a:t>
            </a:r>
            <a:r>
              <a:rPr lang="cs-CZ" sz="1300" dirty="0"/>
              <a:t>pravidel pro žadatele a příjemce v rámci programu OPZ</a:t>
            </a:r>
            <a:r>
              <a:rPr lang="cs-CZ" sz="1300" dirty="0" smtClean="0"/>
              <a:t>+, kap. 19</a:t>
            </a:r>
            <a:br>
              <a:rPr lang="cs-CZ" sz="1300" dirty="0" smtClean="0"/>
            </a:br>
            <a:r>
              <a:rPr lang="cs-CZ" sz="1300" dirty="0" smtClean="0"/>
              <a:t>a v Pravidlech Rady PK pro užívání loga PK (zveřejněna na portálu PK)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7877" y="2048608"/>
            <a:ext cx="10852638" cy="4088423"/>
          </a:xfrm>
        </p:spPr>
        <p:txBody>
          <a:bodyPr>
            <a:normAutofit/>
          </a:bodyPr>
          <a:lstStyle/>
          <a:p>
            <a:r>
              <a:rPr lang="cs-CZ" dirty="0" smtClean="0"/>
              <a:t>zveřejnění na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web. stránce + na soc. sítích </a:t>
            </a:r>
            <a:r>
              <a:rPr lang="cs-CZ" dirty="0" smtClean="0"/>
              <a:t>podpořené organizace</a:t>
            </a:r>
          </a:p>
          <a:p>
            <a:pPr lvl="1"/>
            <a:r>
              <a:rPr lang="cs-CZ" dirty="0" smtClean="0"/>
              <a:t>stručný popis projektu (cíle, výsledky) + zdůraznění, že je projekt finančně podpořen z EU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/>
              <a:t>do </a:t>
            </a:r>
            <a:r>
              <a:rPr lang="cs-CZ" b="1" dirty="0" smtClean="0">
                <a:solidFill>
                  <a:srgbClr val="FF0000"/>
                </a:solidFill>
              </a:rPr>
              <a:t>31.1.2023</a:t>
            </a:r>
            <a:r>
              <a:rPr lang="cs-CZ" dirty="0" smtClean="0"/>
              <a:t> alespoň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 povinný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plakát o vel.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A3 </a:t>
            </a:r>
            <a:r>
              <a:rPr lang="cs-CZ" dirty="0" smtClean="0"/>
              <a:t>s informacemi o projektu na viditelném místě v rámci organizace (dveře, vstupní prostory do budovy)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do ukončení projektu </a:t>
            </a:r>
            <a:r>
              <a:rPr lang="cs-CZ" dirty="0" smtClean="0"/>
              <a:t>– bude ke stažení na portálu PK (Generátor nástrojů povinné publicity prozatím nefunguje)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814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7731" y="740874"/>
            <a:ext cx="11638085" cy="107266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Publicita OPZ+, </a:t>
            </a:r>
            <a:r>
              <a:rPr lang="cs-CZ" dirty="0"/>
              <a:t>MPSV a Plzeňského kraje - </a:t>
            </a:r>
            <a:r>
              <a:rPr lang="cs-CZ" dirty="0">
                <a:solidFill>
                  <a:srgbClr val="C00000"/>
                </a:solidFill>
              </a:rPr>
              <a:t>povinné</a:t>
            </a:r>
            <a:r>
              <a:rPr lang="cs-CZ" dirty="0" smtClean="0">
                <a:solidFill>
                  <a:srgbClr val="C00000"/>
                </a:solidFill>
              </a:rPr>
              <a:t>: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3047" y="1951892"/>
            <a:ext cx="10852638" cy="4906108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web. </a:t>
            </a:r>
            <a:r>
              <a:rPr lang="pl-PL" dirty="0" smtClean="0"/>
              <a:t>stránky </a:t>
            </a:r>
            <a:r>
              <a:rPr lang="pl-PL" dirty="0"/>
              <a:t>+ </a:t>
            </a:r>
            <a:r>
              <a:rPr lang="pl-PL" dirty="0" smtClean="0"/>
              <a:t>soc</a:t>
            </a:r>
            <a:r>
              <a:rPr lang="pl-PL" dirty="0"/>
              <a:t>. </a:t>
            </a:r>
            <a:r>
              <a:rPr lang="pl-PL" dirty="0" smtClean="0"/>
              <a:t>sítě</a:t>
            </a:r>
          </a:p>
          <a:p>
            <a:r>
              <a:rPr lang="cs-CZ" dirty="0" smtClean="0"/>
              <a:t>propagační </a:t>
            </a:r>
            <a:r>
              <a:rPr lang="cs-CZ" dirty="0"/>
              <a:t>tiskoviny (brožury, letáky, plakáty, publikace, školicí materiály) a propagační předměty</a:t>
            </a:r>
          </a:p>
          <a:p>
            <a:r>
              <a:rPr lang="cs-CZ" dirty="0"/>
              <a:t>propagační audiovizuální materiály (reklamní spoty, sponzorské vzkazy, reportáže, </a:t>
            </a:r>
            <a:r>
              <a:rPr lang="cs-CZ" dirty="0" smtClean="0"/>
              <a:t>pořady)</a:t>
            </a:r>
          </a:p>
          <a:p>
            <a:r>
              <a:rPr lang="cs-CZ" dirty="0" smtClean="0"/>
              <a:t>inzerce </a:t>
            </a:r>
            <a:r>
              <a:rPr lang="cs-CZ" dirty="0"/>
              <a:t>(internet, tisk, </a:t>
            </a:r>
            <a:r>
              <a:rPr lang="cs-CZ" dirty="0" err="1" smtClean="0"/>
              <a:t>outdoor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soutěže </a:t>
            </a:r>
            <a:r>
              <a:rPr lang="cs-CZ" dirty="0"/>
              <a:t>(s výjimkou cen do </a:t>
            </a:r>
            <a:r>
              <a:rPr lang="cs-CZ" dirty="0" smtClean="0"/>
              <a:t>soutěží)</a:t>
            </a:r>
          </a:p>
          <a:p>
            <a:r>
              <a:rPr lang="cs-CZ" dirty="0" smtClean="0"/>
              <a:t>komunikační </a:t>
            </a:r>
            <a:r>
              <a:rPr lang="cs-CZ" dirty="0"/>
              <a:t>akce (semináře, workshopy, konference, tiskové konference, výstavy, </a:t>
            </a:r>
            <a:r>
              <a:rPr lang="cs-CZ" dirty="0" smtClean="0"/>
              <a:t>veletrhy)</a:t>
            </a:r>
          </a:p>
          <a:p>
            <a:r>
              <a:rPr lang="cs-CZ" dirty="0" smtClean="0"/>
              <a:t>PR </a:t>
            </a:r>
            <a:r>
              <a:rPr lang="cs-CZ" dirty="0"/>
              <a:t>výstupy při jejich distribuci (tiskové zprávy, informace pro </a:t>
            </a:r>
            <a:r>
              <a:rPr lang="cs-CZ" dirty="0" smtClean="0"/>
              <a:t>média)</a:t>
            </a:r>
          </a:p>
          <a:p>
            <a:r>
              <a:rPr lang="cs-CZ" dirty="0" smtClean="0"/>
              <a:t>dokumenty </a:t>
            </a:r>
            <a:r>
              <a:rPr lang="cs-CZ" dirty="0"/>
              <a:t>určené pro veřejnost či cílové skupiny projektu (prezenční listiny, atd.)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6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478" y="835269"/>
            <a:ext cx="9039225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748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Publicita projektu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6531" y="1451594"/>
            <a:ext cx="7403123" cy="470775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 rot="5400000">
            <a:off x="4642337" y="2623268"/>
            <a:ext cx="35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+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884386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Ochrana osobních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108" y="1415561"/>
            <a:ext cx="11553092" cy="53633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Povinnost </a:t>
            </a:r>
            <a:r>
              <a:rPr lang="cs-CZ" dirty="0"/>
              <a:t>zpracovávat a chránit osobní údaje v souladu s Obecným nařízením o ochraně osobních údajů, a to zejména takto: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osobní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údaje ve fyzické podobě</a:t>
            </a:r>
            <a:r>
              <a:rPr lang="cs-CZ" dirty="0"/>
              <a:t>, tj. v listinné podobě či na nosičích dat, uchovávat v uzamykatelných schránkách,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a to po dobu 10 let od ukončení realizace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projektu</a:t>
            </a:r>
            <a:r>
              <a:rPr lang="cs-CZ" dirty="0" smtClean="0"/>
              <a:t>,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přístup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ke zpracovávaným osobním údajům </a:t>
            </a:r>
            <a:r>
              <a:rPr lang="cs-CZ" dirty="0"/>
              <a:t>umožnit pouze zaměstnancům služby, poskytovateli dotace (Plzeňský kraj) a orgánům oprávněným provádět kontrolu, s výjimkou případů zpracování jinými </a:t>
            </a:r>
            <a:r>
              <a:rPr lang="cs-CZ" dirty="0" smtClean="0"/>
              <a:t>zpracovateli,</a:t>
            </a:r>
          </a:p>
          <a:p>
            <a:r>
              <a:rPr lang="cs-CZ" dirty="0" smtClean="0"/>
              <a:t>zaměstnanci </a:t>
            </a:r>
            <a:r>
              <a:rPr lang="cs-CZ" dirty="0"/>
              <a:t>příjemce dotace, kterým bude umožněn přístup ke zpracovávaným osobním údajům, budou příjemcem doložitelně poučeni o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povinnosti zachovávat mlčenlivost</a:t>
            </a:r>
            <a:r>
              <a:rPr lang="cs-CZ" dirty="0"/>
              <a:t> podle čl. 28 odst. 3 písm. b) Obecného nařízení o ochraně osobních údajů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V</a:t>
            </a:r>
            <a:r>
              <a:rPr lang="cs-CZ" dirty="0"/>
              <a:t> případě, že daný pracovník byl poučen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o povinnosti zachovávat mlčenlivost vycházející ze zákona o ochraně osobních údajů</a:t>
            </a:r>
            <a:r>
              <a:rPr lang="cs-CZ" dirty="0"/>
              <a:t>, pak je toto poučení dostatečné.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89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Další povinnosti příjemce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146" y="1512276"/>
            <a:ext cx="11816862" cy="517866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u="sng" dirty="0"/>
              <a:t>informovat poskytovatele o obdržení finančních prostředků z veřejných rozpočtů </a:t>
            </a:r>
            <a:r>
              <a:rPr lang="cs-CZ" dirty="0"/>
              <a:t>od jiného subjektu v termínu stanoveném pro předložení průběžného </a:t>
            </a:r>
            <a:r>
              <a:rPr lang="cs-CZ" dirty="0" smtClean="0"/>
              <a:t>vyúčtování</a:t>
            </a:r>
          </a:p>
          <a:p>
            <a:pPr algn="just"/>
            <a:endParaRPr lang="cs-CZ" dirty="0"/>
          </a:p>
          <a:p>
            <a:pPr algn="just"/>
            <a:r>
              <a:rPr lang="cs-CZ" u="sng" dirty="0"/>
              <a:t>odděleně účtovat o veškerých výnosech a nákladech </a:t>
            </a:r>
            <a:r>
              <a:rPr lang="cs-CZ" dirty="0"/>
              <a:t>vzniklých při poskytování sociální služby, na kterou má </a:t>
            </a:r>
            <a:r>
              <a:rPr lang="cs-CZ" dirty="0" smtClean="0"/>
              <a:t>Pověření</a:t>
            </a:r>
          </a:p>
          <a:p>
            <a:pPr algn="just"/>
            <a:endParaRPr lang="cs-CZ" dirty="0"/>
          </a:p>
          <a:p>
            <a:pPr algn="just"/>
            <a:r>
              <a:rPr lang="cs-CZ" u="sng" dirty="0"/>
              <a:t>vést účetnictví v souladu se zákonem o </a:t>
            </a:r>
            <a:r>
              <a:rPr lang="cs-CZ" u="sng" dirty="0" smtClean="0"/>
              <a:t>účetnictví</a:t>
            </a:r>
          </a:p>
          <a:p>
            <a:pPr algn="just"/>
            <a:endParaRPr lang="cs-CZ" u="sng" dirty="0"/>
          </a:p>
          <a:p>
            <a:pPr algn="just"/>
            <a:r>
              <a:rPr lang="cs-CZ" u="sng" dirty="0"/>
              <a:t>vést své výnosy a náklady (příjmy a výdaje) transparentně s jednoznačnou vazbou ke konkrétní sociální službě </a:t>
            </a:r>
            <a:r>
              <a:rPr lang="cs-CZ" dirty="0"/>
              <a:t>– identifikátoru služby (např. analytické účty, účetní střediska, zakázky</a:t>
            </a:r>
            <a:r>
              <a:rPr lang="cs-CZ" dirty="0" smtClean="0"/>
              <a:t>)</a:t>
            </a:r>
          </a:p>
          <a:p>
            <a:pPr algn="just"/>
            <a:endParaRPr lang="cs-CZ" dirty="0"/>
          </a:p>
          <a:p>
            <a:pPr algn="just"/>
            <a:r>
              <a:rPr lang="cs-CZ" u="sng" dirty="0"/>
              <a:t>vést výnosy a náklady (příjmy a výdaje) spojené s poskytováním příslušné sociální služby v účetnictví příjemce odděleně od výnosů a nákladů (příjmů a výdajů) spojených s jinými službami či činnostmi </a:t>
            </a:r>
            <a:r>
              <a:rPr lang="cs-CZ" dirty="0" smtClean="0"/>
              <a:t>příjemce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povinnost odděleného účtování se vztahuje na sociální službu poskytovanou v rozsahu základních činností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88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476" y="-74491"/>
            <a:ext cx="10515600" cy="1059229"/>
          </a:xfrm>
        </p:spPr>
        <p:txBody>
          <a:bodyPr/>
          <a:lstStyle/>
          <a:p>
            <a:pPr algn="ctr"/>
            <a:r>
              <a:rPr lang="cs-CZ" dirty="0"/>
              <a:t>Další povinnosti příjemce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1354" y="984738"/>
            <a:ext cx="11658599" cy="57062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poskytuje-li příjemce více služeb nebo vykonává-li i jiné činnosti než základní činnosti sociální služby, je povinen mít </a:t>
            </a:r>
            <a:r>
              <a:rPr lang="cs-CZ" u="sng" dirty="0"/>
              <a:t>vnitřním předpisem upraveno rozdělení nákladů společných pro více služeb či činností </a:t>
            </a:r>
            <a:r>
              <a:rPr lang="cs-CZ" dirty="0"/>
              <a:t>(např. energie, nájem apod.) a způsobem uvedeným ve vnitřním předpisu o těchto nákladech během roku </a:t>
            </a:r>
            <a:r>
              <a:rPr lang="cs-CZ" dirty="0" smtClean="0"/>
              <a:t>účtovat</a:t>
            </a:r>
          </a:p>
          <a:p>
            <a:pPr algn="just"/>
            <a:endParaRPr lang="cs-CZ" sz="900" dirty="0" smtClean="0"/>
          </a:p>
          <a:p>
            <a:pPr algn="just"/>
            <a:r>
              <a:rPr lang="cs-CZ" u="sng" dirty="0" smtClean="0"/>
              <a:t>povinnost </a:t>
            </a:r>
            <a:r>
              <a:rPr lang="cs-CZ" u="sng" dirty="0"/>
              <a:t>odděleného účtování se vztahuje na veškeré položky související se sociální službou</a:t>
            </a:r>
            <a:r>
              <a:rPr lang="cs-CZ" dirty="0"/>
              <a:t> a nikoli pouze na položky související s poskytnutou dotací na příslušnou sociální </a:t>
            </a:r>
            <a:r>
              <a:rPr lang="cs-CZ" dirty="0" smtClean="0"/>
              <a:t>službu</a:t>
            </a:r>
          </a:p>
          <a:p>
            <a:pPr algn="just"/>
            <a:endParaRPr lang="cs-CZ" sz="900" dirty="0"/>
          </a:p>
          <a:p>
            <a:pPr algn="just"/>
            <a:r>
              <a:rPr lang="cs-CZ" dirty="0"/>
              <a:t>vedení analytické účetní evidence všech účetních případů vztahujících se k poskytnuté </a:t>
            </a:r>
            <a:r>
              <a:rPr lang="cs-CZ" dirty="0" smtClean="0"/>
              <a:t>dotaci</a:t>
            </a:r>
          </a:p>
          <a:p>
            <a:pPr marL="0" indent="0" algn="just">
              <a:buNone/>
            </a:pPr>
            <a:endParaRPr lang="cs-CZ" sz="900" dirty="0"/>
          </a:p>
          <a:p>
            <a:pPr algn="just"/>
            <a:r>
              <a:rPr lang="cs-CZ" dirty="0"/>
              <a:t>povinnost označit jednotlivé </a:t>
            </a:r>
            <a:r>
              <a:rPr lang="cs-CZ" u="sng" dirty="0"/>
              <a:t>originály účetních dokladů </a:t>
            </a:r>
            <a:r>
              <a:rPr lang="cs-CZ" u="sng" dirty="0" smtClean="0"/>
              <a:t>číslem smlouvy, identifikátorem </a:t>
            </a:r>
            <a:r>
              <a:rPr lang="cs-CZ" u="sng" dirty="0"/>
              <a:t>a částkou, která je z dotace hrazena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ve vnitřním předpisu lze definovat </a:t>
            </a:r>
            <a:r>
              <a:rPr lang="cs-CZ" dirty="0" smtClean="0"/>
              <a:t>náhradní (např. číselné </a:t>
            </a:r>
            <a:r>
              <a:rPr lang="cs-CZ" dirty="0"/>
              <a:t>nebo kódové označení čísla smlouvy o poskytnutí účelové </a:t>
            </a:r>
            <a:r>
              <a:rPr lang="cs-CZ" dirty="0" smtClean="0"/>
              <a:t>dotace, </a:t>
            </a:r>
            <a:r>
              <a:rPr lang="cs-CZ" dirty="0"/>
              <a:t>ID sociální </a:t>
            </a:r>
            <a:r>
              <a:rPr lang="cs-CZ" dirty="0" smtClean="0"/>
              <a:t>služby) </a:t>
            </a:r>
            <a:r>
              <a:rPr lang="cs-CZ" dirty="0"/>
              <a:t>a </a:t>
            </a:r>
            <a:r>
              <a:rPr lang="cs-CZ" dirty="0" smtClean="0"/>
              <a:t>toto </a:t>
            </a:r>
            <a:r>
              <a:rPr lang="cs-CZ" dirty="0"/>
              <a:t>náhradní označení uvést na dokladu nebo na tzv. košilce účetního dokladu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760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Kontakty na IP 2023-2025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16933"/>
            <a:ext cx="10515600" cy="4351338"/>
          </a:xfrm>
        </p:spPr>
        <p:txBody>
          <a:bodyPr/>
          <a:lstStyle/>
          <a:p>
            <a:r>
              <a:rPr lang="cs-CZ" dirty="0" smtClean="0"/>
              <a:t>projekt: Alena Růžičková, 773 799 463</a:t>
            </a:r>
          </a:p>
          <a:p>
            <a:pPr lvl="3"/>
            <a:r>
              <a:rPr lang="cs-CZ" dirty="0" smtClean="0">
                <a:hlinkClick r:id="rId2"/>
              </a:rPr>
              <a:t>alena.ruzickova@plzensky-kraj.cz</a:t>
            </a:r>
            <a:endParaRPr lang="cs-CZ" dirty="0" smtClean="0"/>
          </a:p>
          <a:p>
            <a:pPr marL="1371600" lvl="3" indent="0">
              <a:buNone/>
            </a:pPr>
            <a:endParaRPr lang="cs-CZ" dirty="0" smtClean="0"/>
          </a:p>
          <a:p>
            <a:r>
              <a:rPr lang="cs-CZ" dirty="0" smtClean="0"/>
              <a:t>finance: Naďa Polášková</a:t>
            </a:r>
          </a:p>
          <a:p>
            <a:pPr lvl="3"/>
            <a:r>
              <a:rPr lang="cs-CZ" dirty="0" smtClean="0">
                <a:hlinkClick r:id="rId3"/>
              </a:rPr>
              <a:t>nada.polaskova@plzensky-kraj.cz</a:t>
            </a:r>
            <a:endParaRPr lang="cs-CZ" dirty="0" smtClean="0"/>
          </a:p>
          <a:p>
            <a:pPr marL="1371600" lvl="3" indent="0">
              <a:buNone/>
            </a:pPr>
            <a:endParaRPr lang="cs-CZ" dirty="0" smtClean="0"/>
          </a:p>
          <a:p>
            <a:r>
              <a:rPr lang="cs-CZ" dirty="0" smtClean="0"/>
              <a:t>garant projektu: Hana Jílková</a:t>
            </a:r>
          </a:p>
          <a:p>
            <a:pPr lvl="3"/>
            <a:r>
              <a:rPr lang="cs-CZ" dirty="0" smtClean="0">
                <a:hlinkClick r:id="rId4"/>
              </a:rPr>
              <a:t>hana.jilkova@plzensky-kraj.cz</a:t>
            </a:r>
            <a:endParaRPr lang="cs-CZ" dirty="0" smtClean="0"/>
          </a:p>
          <a:p>
            <a:pPr lvl="3"/>
            <a:endParaRPr lang="cs-CZ" dirty="0" smtClean="0"/>
          </a:p>
          <a:p>
            <a:pPr lvl="3"/>
            <a:endParaRPr lang="cs-CZ" dirty="0" smtClean="0"/>
          </a:p>
          <a:p>
            <a:pPr lvl="3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3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38" y="227625"/>
            <a:ext cx="2004416" cy="519720"/>
          </a:xfrm>
          <a:prstGeom prst="rect">
            <a:avLst/>
          </a:prstGeom>
        </p:spPr>
      </p:pic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388327" y="347540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Podpora sociálních služeb na území PK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705681"/>
              </p:ext>
            </p:extLst>
          </p:nvPr>
        </p:nvGraphicFramePr>
        <p:xfrm>
          <a:off x="723900" y="1440296"/>
          <a:ext cx="9844454" cy="525436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668108">
                  <a:extLst>
                    <a:ext uri="{9D8B030D-6E8A-4147-A177-3AD203B41FA5}">
                      <a16:colId xmlns:a16="http://schemas.microsoft.com/office/drawing/2014/main" val="3480988366"/>
                    </a:ext>
                  </a:extLst>
                </a:gridCol>
                <a:gridCol w="4176346">
                  <a:extLst>
                    <a:ext uri="{9D8B030D-6E8A-4147-A177-3AD203B41FA5}">
                      <a16:colId xmlns:a16="http://schemas.microsoft.com/office/drawing/2014/main" val="3900416241"/>
                    </a:ext>
                  </a:extLst>
                </a:gridCol>
              </a:tblGrid>
              <a:tr h="67357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Podpora sociálních služeb</a:t>
                      </a:r>
                      <a:endParaRPr lang="cs-CZ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Jednotka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354792"/>
                  </a:ext>
                </a:extLst>
              </a:tr>
              <a:tr h="673575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Azylové domy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Lůžko/měsíc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034513"/>
                  </a:ext>
                </a:extLst>
              </a:tr>
              <a:tr h="6735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Domy na půl cesty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Lůžko/měsíc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9199688"/>
                  </a:ext>
                </a:extLst>
              </a:tr>
              <a:tr h="6735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Intervenční centra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Úvazek v přímé péči/měsíc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7050960"/>
                  </a:ext>
                </a:extLst>
              </a:tr>
              <a:tr h="6735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Osobní asistence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Úvazek v přímé péči/měsíc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3133818"/>
                  </a:ext>
                </a:extLst>
              </a:tr>
              <a:tr h="12129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Sociální rehabilitace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– </a:t>
                      </a:r>
                      <a:r>
                        <a:rPr lang="cs-CZ" u="sng" dirty="0" smtClean="0"/>
                        <a:t>pouze ambulantní a terénní forma služby (pobytová forma není v rámci dotačního programu podporována)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Úvazek v přímé péči/měsíc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6005561"/>
                  </a:ext>
                </a:extLst>
              </a:tr>
              <a:tr h="6735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Sociálně terapeutické dílny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Úvazek v přímé péči/měsíc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9198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23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0039" y="400295"/>
            <a:ext cx="10515600" cy="99599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Cílové skupiny – bez věkového omezení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956082"/>
              </p:ext>
            </p:extLst>
          </p:nvPr>
        </p:nvGraphicFramePr>
        <p:xfrm>
          <a:off x="606665" y="1505096"/>
          <a:ext cx="10832126" cy="4881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16063">
                  <a:extLst>
                    <a:ext uri="{9D8B030D-6E8A-4147-A177-3AD203B41FA5}">
                      <a16:colId xmlns:a16="http://schemas.microsoft.com/office/drawing/2014/main" val="3080574652"/>
                    </a:ext>
                  </a:extLst>
                </a:gridCol>
                <a:gridCol w="5416063">
                  <a:extLst>
                    <a:ext uri="{9D8B030D-6E8A-4147-A177-3AD203B41FA5}">
                      <a16:colId xmlns:a16="http://schemas.microsoft.com/office/drawing/2014/main" val="2034686961"/>
                    </a:ext>
                  </a:extLst>
                </a:gridCol>
              </a:tblGrid>
              <a:tr h="364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/>
                        <a:t>Osoby sociálně vyloučené a osoby sociálním vyloučením ohrožené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/>
                        <a:t>Osoby ohrožené předlužeností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8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Osoby se zdravotním postižením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Osoby ohrožené závislostmi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958925"/>
                  </a:ext>
                </a:extLst>
              </a:tr>
              <a:tr h="349870">
                <a:tc>
                  <a:txBody>
                    <a:bodyPr/>
                    <a:lstStyle/>
                    <a:p>
                      <a:r>
                        <a:rPr lang="cs-CZ" dirty="0" smtClean="0"/>
                        <a:t>Osoby s duševním</a:t>
                      </a:r>
                      <a:r>
                        <a:rPr lang="cs-CZ" baseline="0" dirty="0" smtClean="0"/>
                        <a:t> onemocněním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/>
                        <a:t>Osoby</a:t>
                      </a:r>
                      <a:r>
                        <a:rPr lang="cs-CZ" b="0" baseline="0" dirty="0" smtClean="0"/>
                        <a:t> ve nebo po výkonu trestu</a:t>
                      </a:r>
                      <a:endParaRPr lang="cs-CZ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893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Osoby s poruchami autistického</a:t>
                      </a:r>
                      <a:r>
                        <a:rPr lang="cs-CZ" baseline="0" dirty="0" smtClean="0"/>
                        <a:t> spektra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Senioři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875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Osoby žijící v sociálně vyloučených lokalitách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Národnostní menšiny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15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Osoby pečující o</a:t>
                      </a:r>
                      <a:r>
                        <a:rPr lang="cs-CZ" baseline="0" dirty="0" smtClean="0"/>
                        <a:t> malé děti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Cizinci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312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Rodiče, děti a mladí dospělí v nepříznivé</a:t>
                      </a:r>
                      <a:r>
                        <a:rPr lang="cs-CZ" baseline="0" dirty="0" smtClean="0"/>
                        <a:t> sociální situaci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Migranti a azylanti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Osoby do 18 let věku se speciálními vzdělávacími potřebami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Osoby bez přístřeší nebo</a:t>
                      </a:r>
                      <a:r>
                        <a:rPr lang="cs-CZ" baseline="0" dirty="0" smtClean="0"/>
                        <a:t> osoby žijící v nejistém nebo nevyhovujícím bydlení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2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Osoby ohrožené umístěním nebo umístěné</a:t>
                      </a:r>
                      <a:r>
                        <a:rPr lang="cs-CZ" baseline="0" dirty="0" smtClean="0"/>
                        <a:t> v institucionálním zařízení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Oběti</a:t>
                      </a:r>
                      <a:r>
                        <a:rPr lang="cs-CZ" baseline="0" dirty="0" smtClean="0"/>
                        <a:t> trestné činnosti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17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Osoby vyrůstající v náhradní rodinné péči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Osoby ohrožené násilím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64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Osoby dlouhodobě či opakovaně nezaměstnané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977040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888" y="481014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Monitorovací indikátory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174413"/>
              </p:ext>
            </p:extLst>
          </p:nvPr>
        </p:nvGraphicFramePr>
        <p:xfrm>
          <a:off x="369888" y="1942734"/>
          <a:ext cx="11447463" cy="447539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10504">
                  <a:extLst>
                    <a:ext uri="{9D8B030D-6E8A-4147-A177-3AD203B41FA5}">
                      <a16:colId xmlns:a16="http://schemas.microsoft.com/office/drawing/2014/main" val="3641758503"/>
                    </a:ext>
                  </a:extLst>
                </a:gridCol>
                <a:gridCol w="3068516">
                  <a:extLst>
                    <a:ext uri="{9D8B030D-6E8A-4147-A177-3AD203B41FA5}">
                      <a16:colId xmlns:a16="http://schemas.microsoft.com/office/drawing/2014/main" val="3441152071"/>
                    </a:ext>
                  </a:extLst>
                </a:gridCol>
                <a:gridCol w="7368443">
                  <a:extLst>
                    <a:ext uri="{9D8B030D-6E8A-4147-A177-3AD203B41FA5}">
                      <a16:colId xmlns:a16="http://schemas.microsoft.com/office/drawing/2014/main" val="675292520"/>
                    </a:ext>
                  </a:extLst>
                </a:gridCol>
              </a:tblGrid>
              <a:tr h="37600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KÓD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NÁZEV INDIKÁTORU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65913"/>
                  </a:ext>
                </a:extLst>
              </a:tr>
              <a:tr h="409801">
                <a:tc>
                  <a:txBody>
                    <a:bodyPr/>
                    <a:lstStyle/>
                    <a:p>
                      <a:r>
                        <a:rPr lang="cs-CZ" dirty="0" smtClean="0"/>
                        <a:t>600 000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Celkový počet účastníků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Podpořená osoba s podporou </a:t>
                      </a:r>
                      <a:r>
                        <a:rPr lang="cs-CZ" u="sng" dirty="0" smtClean="0"/>
                        <a:t>vyšší než</a:t>
                      </a:r>
                      <a:r>
                        <a:rPr lang="cs-CZ" u="sng" baseline="0" dirty="0" smtClean="0"/>
                        <a:t> bagatelní (víc jak 40 hod.)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571727"/>
                  </a:ext>
                </a:extLst>
              </a:tr>
              <a:tr h="912899">
                <a:tc>
                  <a:txBody>
                    <a:bodyPr/>
                    <a:lstStyle/>
                    <a:p>
                      <a:r>
                        <a:rPr lang="cs-CZ" dirty="0" smtClean="0"/>
                        <a:t>670 102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Využívání podpořených služeb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Anonymní podpořená </a:t>
                      </a:r>
                      <a:r>
                        <a:rPr lang="cs-CZ" u="sng" dirty="0" smtClean="0"/>
                        <a:t>osoba bez ohledu na rozsah</a:t>
                      </a:r>
                      <a:r>
                        <a:rPr lang="cs-CZ" u="sng" baseline="0" dirty="0" smtClean="0"/>
                        <a:t> </a:t>
                      </a:r>
                      <a:r>
                        <a:rPr lang="cs-CZ" baseline="0" dirty="0" smtClean="0"/>
                        <a:t>vykázané podpory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Neanonymní podpořená osoba s bagatelní podporou (</a:t>
                      </a:r>
                      <a:r>
                        <a:rPr lang="cs-CZ" u="sng" baseline="0" dirty="0" smtClean="0"/>
                        <a:t>nižší než 40 hod.)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u="sng" baseline="0" dirty="0" smtClean="0"/>
                        <a:t>NEUVÁDÍ SE DO INDIKÁTORU 600 000</a:t>
                      </a:r>
                      <a:endParaRPr lang="cs-CZ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35489"/>
                  </a:ext>
                </a:extLst>
              </a:tr>
              <a:tr h="699199">
                <a:tc>
                  <a:txBody>
                    <a:bodyPr/>
                    <a:lstStyle/>
                    <a:p>
                      <a:r>
                        <a:rPr lang="cs-CZ" dirty="0" smtClean="0"/>
                        <a:t>670 021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Kapacita podpořených služeb - místa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u="sng" baseline="0" dirty="0" smtClean="0"/>
                        <a:t>lůžek</a:t>
                      </a:r>
                      <a:r>
                        <a:rPr lang="cs-CZ" baseline="0" dirty="0" smtClean="0"/>
                        <a:t> u pobytových forem soc. služeb, uvedená kapacita nemůže být vyšší než kapacita uvedená v SPRSS.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506600"/>
                  </a:ext>
                </a:extLst>
              </a:tr>
              <a:tr h="957185">
                <a:tc>
                  <a:txBody>
                    <a:bodyPr/>
                    <a:lstStyle/>
                    <a:p>
                      <a:r>
                        <a:rPr lang="cs-CZ" dirty="0" smtClean="0"/>
                        <a:t>670 031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Kapacita podpořených služeb – úvazky pracovníků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Počet </a:t>
                      </a:r>
                      <a:r>
                        <a:rPr lang="cs-CZ" u="sng" dirty="0" smtClean="0"/>
                        <a:t>pracovníků v přímé péči </a:t>
                      </a:r>
                      <a:r>
                        <a:rPr lang="cs-CZ" dirty="0" smtClean="0"/>
                        <a:t>u ambulantních a terénních forem soc. služeb, </a:t>
                      </a:r>
                      <a:r>
                        <a:rPr lang="cs-CZ" baseline="0" dirty="0" smtClean="0"/>
                        <a:t>uvedená kapacita nemůže být vyšší než kapacita uvedená v SPRSS.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81077"/>
                  </a:ext>
                </a:extLst>
              </a:tr>
              <a:tr h="478720"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Indikátor</a:t>
                      </a:r>
                      <a:r>
                        <a:rPr lang="cs-CZ" baseline="0" dirty="0" smtClean="0"/>
                        <a:t>, který musí příjemce dotace vykazovat</a:t>
                      </a:r>
                      <a:r>
                        <a:rPr lang="cs-CZ" u="none" baseline="0" dirty="0" smtClean="0"/>
                        <a:t>, </a:t>
                      </a:r>
                      <a:r>
                        <a:rPr lang="cs-CZ" u="sng" baseline="0" dirty="0" smtClean="0"/>
                        <a:t>ale cílová hodnota nepředstavuje závazek</a:t>
                      </a:r>
                      <a:r>
                        <a:rPr lang="cs-CZ" baseline="0" dirty="0" smtClean="0"/>
                        <a:t>: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282780"/>
                  </a:ext>
                </a:extLst>
              </a:tr>
              <a:tr h="478720">
                <a:tc>
                  <a:txBody>
                    <a:bodyPr/>
                    <a:lstStyle/>
                    <a:p>
                      <a:r>
                        <a:rPr lang="cs-CZ" dirty="0" smtClean="0"/>
                        <a:t>679 001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podpořených Romů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Odhadovaný počet osob z romské menšiny proveden na základě dostupných informací.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620774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3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Vedení evidence uživatelů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8554" y="1834659"/>
            <a:ext cx="10615246" cy="4106008"/>
          </a:xfrm>
        </p:spPr>
        <p:txBody>
          <a:bodyPr/>
          <a:lstStyle/>
          <a:p>
            <a:r>
              <a:rPr lang="cs-CZ" u="sng" dirty="0" smtClean="0">
                <a:solidFill>
                  <a:schemeClr val="accent6">
                    <a:lumMod val="75000"/>
                  </a:schemeClr>
                </a:solidFill>
              </a:rPr>
              <a:t>neanonymní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evidence uživatelů (pobytová, ambulantní, terénní)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jméno, příjmení, bydliště a datum narození + vše z monitor. listu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u="sng" dirty="0" smtClean="0">
                <a:solidFill>
                  <a:schemeClr val="accent6">
                    <a:lumMod val="75000"/>
                  </a:schemeClr>
                </a:solidFill>
              </a:rPr>
              <a:t>anonymní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evidence uživatelů (ambulantní a terénní)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např. údaje o obětech trestných činů apod.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každý příjemce dotace zpracovávající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anonymní evidenci </a:t>
            </a:r>
            <a:r>
              <a:rPr lang="cs-CZ" dirty="0" smtClean="0"/>
              <a:t>uživatelů musí mít zpracována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jasná kritéria a pravidla pro její vedení a evidenci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3" y="221154"/>
            <a:ext cx="2004416" cy="51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71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80" y="993530"/>
            <a:ext cx="12020844" cy="436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00" y="413238"/>
            <a:ext cx="12064393" cy="450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207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017" y="728291"/>
            <a:ext cx="11909966" cy="489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0147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2464</TotalTime>
  <Words>1819</Words>
  <Application>Microsoft Office PowerPoint</Application>
  <PresentationFormat>Širokoúhlá obrazovka</PresentationFormat>
  <Paragraphs>287</Paragraphs>
  <Slides>27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Motiv Office</vt:lpstr>
      <vt:lpstr>Seminář pro příjemce dotace  z dotačního programu  „Podpora sociálních služeb v rámci individuálního projektu Podpora sociálních služeb v Plzeňském kraji 2023-2025“  26. ledna 2023 připravila: Ing. Alena Růžičková </vt:lpstr>
      <vt:lpstr>Shrnutí projektu</vt:lpstr>
      <vt:lpstr>Podpora sociálních služeb na území PK</vt:lpstr>
      <vt:lpstr>Cílové skupiny – bez věkového omezení</vt:lpstr>
      <vt:lpstr>Monitorovací indikátory</vt:lpstr>
      <vt:lpstr>Vedení evidence uživatelů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Monitorovací období</vt:lpstr>
      <vt:lpstr>Čerpání finančních prostředků</vt:lpstr>
      <vt:lpstr>Čerpání finančních prostředků</vt:lpstr>
      <vt:lpstr>Čerpání finančních prostředků</vt:lpstr>
      <vt:lpstr>Mimořádná splátka</vt:lpstr>
      <vt:lpstr>Změny rozpočtu</vt:lpstr>
      <vt:lpstr>Vyúčtování dotace </vt:lpstr>
      <vt:lpstr>Publicita projektu blíže v  Obecné části pravidel pro žadatele a příjemce v rámci programu OPZ+, kap. 19 a v Pravidlech Rady PK pro užívání loga PK (zveřejněna na portálu PK)</vt:lpstr>
      <vt:lpstr>Publicita OPZ+, MPSV a Plzeňského kraje - povinné:</vt:lpstr>
      <vt:lpstr>Prezentace aplikace PowerPoint</vt:lpstr>
      <vt:lpstr>Publicita projektu</vt:lpstr>
      <vt:lpstr>Ochrana osobních údajů</vt:lpstr>
      <vt:lpstr>Další povinnosti příjemce dotace</vt:lpstr>
      <vt:lpstr>Další povinnosti příjemce dotace</vt:lpstr>
      <vt:lpstr>Kontakty na IP 2023-2025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příjemce dotace  z dotačního programu „Podpora sociálních služeb v rámci individuálního projektu Podpora sociálních služeb v Plzeňském kraji 2023-2025“</dc:title>
  <dc:creator>Růžičková Alena</dc:creator>
  <cp:lastModifiedBy>Růžičková Alena</cp:lastModifiedBy>
  <cp:revision>109</cp:revision>
  <dcterms:created xsi:type="dcterms:W3CDTF">2023-01-05T11:38:00Z</dcterms:created>
  <dcterms:modified xsi:type="dcterms:W3CDTF">2023-03-21T10:28:06Z</dcterms:modified>
</cp:coreProperties>
</file>