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1" r:id="rId4"/>
  </p:sldMasterIdLst>
  <p:notesMasterIdLst>
    <p:notesMasterId r:id="rId63"/>
  </p:notesMasterIdLst>
  <p:handoutMasterIdLst>
    <p:handoutMasterId r:id="rId64"/>
  </p:handoutMasterIdLst>
  <p:sldIdLst>
    <p:sldId id="256" r:id="rId5"/>
    <p:sldId id="290" r:id="rId6"/>
    <p:sldId id="259" r:id="rId7"/>
    <p:sldId id="306" r:id="rId8"/>
    <p:sldId id="335" r:id="rId9"/>
    <p:sldId id="422" r:id="rId10"/>
    <p:sldId id="377" r:id="rId11"/>
    <p:sldId id="378" r:id="rId12"/>
    <p:sldId id="375" r:id="rId13"/>
    <p:sldId id="317" r:id="rId14"/>
    <p:sldId id="376" r:id="rId15"/>
    <p:sldId id="379" r:id="rId16"/>
    <p:sldId id="380" r:id="rId17"/>
    <p:sldId id="292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307" r:id="rId55"/>
    <p:sldId id="417" r:id="rId56"/>
    <p:sldId id="418" r:id="rId57"/>
    <p:sldId id="419" r:id="rId58"/>
    <p:sldId id="420" r:id="rId59"/>
    <p:sldId id="421" r:id="rId60"/>
    <p:sldId id="293" r:id="rId61"/>
    <p:sldId id="283" r:id="rId62"/>
  </p:sldIdLst>
  <p:sldSz cx="12192000" cy="6858000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11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List_aplikac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List_aplikace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erverdc\gis\Gisdata\kraj\Observato&#345;+Spr&#225;vn&#225;Volba\OBSERVATO&#344;\TrhPr&#225;ce\Nezam&#283;stnanost+VPM\Nezam&#283;stnan&#237;\PK\StrukturaNezam&#283;stnan&#253;chPK99-17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serverdc\texty\Plz_kraj\PaktZam&#283;stnanosti\KOMPAS\KA6\Region&#225;ln&#237;ProfilTPvPK-2019-1.aktual\Tabulky\Kapitola%201_Demografie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/>
              <a:t>Podíl zaměstnaných se základním vzděláním</a:t>
            </a:r>
          </a:p>
        </c:rich>
      </c:tx>
      <c:layout>
        <c:manualLayout>
          <c:xMode val="edge"/>
          <c:yMode val="edge"/>
          <c:x val="0.15177996855643797"/>
          <c:y val="4.1877066251674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336027120967045"/>
          <c:y val="7.2239462714219549E-2"/>
          <c:w val="0.526285275169317"/>
          <c:h val="0.81274243374445454"/>
        </c:manualLayout>
      </c:layout>
      <c:lineChart>
        <c:grouping val="standard"/>
        <c:varyColors val="0"/>
        <c:ser>
          <c:idx val="1"/>
          <c:order val="1"/>
          <c:tx>
            <c:strRef>
              <c:f>ZŠ!$A$2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ZŠ!$B$2:$M$2</c:f>
              <c:numCache>
                <c:formatCode>0.0</c:formatCode>
                <c:ptCount val="12"/>
                <c:pt idx="0">
                  <c:v>5.876827842928904</c:v>
                </c:pt>
                <c:pt idx="1">
                  <c:v>5.9672080937607195</c:v>
                </c:pt>
                <c:pt idx="2">
                  <c:v>5.7936339356411484</c:v>
                </c:pt>
                <c:pt idx="3">
                  <c:v>5.2992104954696835</c:v>
                </c:pt>
                <c:pt idx="4">
                  <c:v>4.8821900455524956</c:v>
                </c:pt>
                <c:pt idx="5">
                  <c:v>4.5189884007730683</c:v>
                </c:pt>
                <c:pt idx="6">
                  <c:v>4.2826252924051449</c:v>
                </c:pt>
                <c:pt idx="7">
                  <c:v>4.1997203008906032</c:v>
                </c:pt>
                <c:pt idx="8">
                  <c:v>4.1211424149939493</c:v>
                </c:pt>
                <c:pt idx="9">
                  <c:v>3.9752260951734777</c:v>
                </c:pt>
                <c:pt idx="10">
                  <c:v>4.095344766560868</c:v>
                </c:pt>
                <c:pt idx="11">
                  <c:v>4.2945001083179211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B5-4932-840F-EA0D4CE49A19}"/>
            </c:ext>
          </c:extLst>
        </c:ser>
        <c:ser>
          <c:idx val="2"/>
          <c:order val="2"/>
          <c:tx>
            <c:strRef>
              <c:f>ZŠ!$A$3</c:f>
              <c:strCache>
                <c:ptCount val="1"/>
                <c:pt idx="0">
                  <c:v>Praha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ZŠ!$B$3:$M$3</c:f>
              <c:numCache>
                <c:formatCode>0.0</c:formatCode>
                <c:ptCount val="12"/>
                <c:pt idx="0">
                  <c:v>3.3356583178220589</c:v>
                </c:pt>
                <c:pt idx="1">
                  <c:v>3.1789043035773679</c:v>
                </c:pt>
                <c:pt idx="2">
                  <c:v>3.3440389794100915</c:v>
                </c:pt>
                <c:pt idx="3">
                  <c:v>2.9306580004192848</c:v>
                </c:pt>
                <c:pt idx="4">
                  <c:v>2.4861146643402012</c:v>
                </c:pt>
                <c:pt idx="5">
                  <c:v>2.4033761220437988</c:v>
                </c:pt>
                <c:pt idx="6">
                  <c:v>2.7086226906564987</c:v>
                </c:pt>
                <c:pt idx="7">
                  <c:v>2.328469522548624</c:v>
                </c:pt>
                <c:pt idx="8">
                  <c:v>2.1464538818106353</c:v>
                </c:pt>
                <c:pt idx="9">
                  <c:v>2.691953547266841</c:v>
                </c:pt>
                <c:pt idx="10">
                  <c:v>2.3720209844869102</c:v>
                </c:pt>
                <c:pt idx="11">
                  <c:v>2.3035312948356292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B5-4932-840F-EA0D4CE49A19}"/>
            </c:ext>
          </c:extLst>
        </c:ser>
        <c:ser>
          <c:idx val="3"/>
          <c:order val="3"/>
          <c:tx>
            <c:strRef>
              <c:f>ZŠ!$A$4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ZŠ!$B$4:$M$4</c:f>
              <c:numCache>
                <c:formatCode>0.0</c:formatCode>
                <c:ptCount val="12"/>
                <c:pt idx="0">
                  <c:v>7.1592055244492645</c:v>
                </c:pt>
                <c:pt idx="1">
                  <c:v>6.60434685928153</c:v>
                </c:pt>
                <c:pt idx="2">
                  <c:v>6.2423927463945095</c:v>
                </c:pt>
                <c:pt idx="3">
                  <c:v>5.041579388304112</c:v>
                </c:pt>
                <c:pt idx="4">
                  <c:v>5.412652628981145</c:v>
                </c:pt>
                <c:pt idx="5">
                  <c:v>4.5800131258455696</c:v>
                </c:pt>
                <c:pt idx="6">
                  <c:v>4.2182551180856285</c:v>
                </c:pt>
                <c:pt idx="7">
                  <c:v>4.0736634723731537</c:v>
                </c:pt>
                <c:pt idx="8">
                  <c:v>3.4076820845928708</c:v>
                </c:pt>
                <c:pt idx="9">
                  <c:v>2.8064941225784015</c:v>
                </c:pt>
                <c:pt idx="10">
                  <c:v>3.3383693602959474</c:v>
                </c:pt>
                <c:pt idx="11">
                  <c:v>3.2933777367790134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5-4932-840F-EA0D4CE49A19}"/>
            </c:ext>
          </c:extLst>
        </c:ser>
        <c:ser>
          <c:idx val="4"/>
          <c:order val="4"/>
          <c:tx>
            <c:strRef>
              <c:f>ZŠ!$A$5</c:f>
              <c:strCache>
                <c:ptCount val="1"/>
                <c:pt idx="0">
                  <c:v>Jihočeský kraj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ZŠ!$B$5:$M$5</c:f>
              <c:numCache>
                <c:formatCode>0.0</c:formatCode>
                <c:ptCount val="12"/>
                <c:pt idx="0">
                  <c:v>5.6773360301433859</c:v>
                </c:pt>
                <c:pt idx="1">
                  <c:v>6.2110178819201156</c:v>
                </c:pt>
                <c:pt idx="2">
                  <c:v>5.9861991108093218</c:v>
                </c:pt>
                <c:pt idx="3">
                  <c:v>5.9763936339251273</c:v>
                </c:pt>
                <c:pt idx="4">
                  <c:v>5.4652461398546723</c:v>
                </c:pt>
                <c:pt idx="5">
                  <c:v>4.6907904875897799</c:v>
                </c:pt>
                <c:pt idx="6">
                  <c:v>4.6657795878934953</c:v>
                </c:pt>
                <c:pt idx="7">
                  <c:v>4.1083373897763025</c:v>
                </c:pt>
                <c:pt idx="8">
                  <c:v>5.0376596474842978</c:v>
                </c:pt>
                <c:pt idx="9">
                  <c:v>3.7549120209176157</c:v>
                </c:pt>
                <c:pt idx="10">
                  <c:v>4.0762653611390363</c:v>
                </c:pt>
                <c:pt idx="11">
                  <c:v>4.1076523720600226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5-4932-840F-EA0D4CE49A19}"/>
            </c:ext>
          </c:extLst>
        </c:ser>
        <c:ser>
          <c:idx val="5"/>
          <c:order val="5"/>
          <c:tx>
            <c:strRef>
              <c:f>ZŠ!$A$6</c:f>
              <c:strCache>
                <c:ptCount val="1"/>
                <c:pt idx="0">
                  <c:v>Plzeňský kraj 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ZŠ!$B$6:$M$6</c:f>
              <c:numCache>
                <c:formatCode>0.0</c:formatCode>
                <c:ptCount val="12"/>
                <c:pt idx="0">
                  <c:v>6.8184727164653491</c:v>
                </c:pt>
                <c:pt idx="1">
                  <c:v>5.6528670585054108</c:v>
                </c:pt>
                <c:pt idx="2">
                  <c:v>6.1961424106533443</c:v>
                </c:pt>
                <c:pt idx="3">
                  <c:v>6.0409592463870752</c:v>
                </c:pt>
                <c:pt idx="4">
                  <c:v>4.6903566515119399</c:v>
                </c:pt>
                <c:pt idx="5">
                  <c:v>4.2722723544608465</c:v>
                </c:pt>
                <c:pt idx="6">
                  <c:v>3.8443085286272911</c:v>
                </c:pt>
                <c:pt idx="7">
                  <c:v>4.0602817840401526</c:v>
                </c:pt>
                <c:pt idx="8">
                  <c:v>4.7811782919261372</c:v>
                </c:pt>
                <c:pt idx="9">
                  <c:v>5.7714379305598404</c:v>
                </c:pt>
                <c:pt idx="10">
                  <c:v>4.8506317675480757</c:v>
                </c:pt>
                <c:pt idx="11">
                  <c:v>4.9499510636620974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B5-4932-840F-EA0D4CE49A19}"/>
            </c:ext>
          </c:extLst>
        </c:ser>
        <c:ser>
          <c:idx val="6"/>
          <c:order val="6"/>
          <c:tx>
            <c:strRef>
              <c:f>ZŠ!$A$7</c:f>
              <c:strCache>
                <c:ptCount val="1"/>
                <c:pt idx="0">
                  <c:v>Karlovarský kra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ZŠ!$B$7:$M$7</c:f>
              <c:numCache>
                <c:formatCode>0.0</c:formatCode>
                <c:ptCount val="12"/>
                <c:pt idx="0">
                  <c:v>9.8750088475106779</c:v>
                </c:pt>
                <c:pt idx="1">
                  <c:v>9.2698516800700617</c:v>
                </c:pt>
                <c:pt idx="2">
                  <c:v>9.153840433318905</c:v>
                </c:pt>
                <c:pt idx="3">
                  <c:v>10.344488562805056</c:v>
                </c:pt>
                <c:pt idx="4">
                  <c:v>10.358015764499655</c:v>
                </c:pt>
                <c:pt idx="5">
                  <c:v>9.3616829820627618</c:v>
                </c:pt>
                <c:pt idx="6">
                  <c:v>7.9601060408690207</c:v>
                </c:pt>
                <c:pt idx="7">
                  <c:v>9.2959778913762889</c:v>
                </c:pt>
                <c:pt idx="8">
                  <c:v>9.443239513595481</c:v>
                </c:pt>
                <c:pt idx="9">
                  <c:v>9.2158232319924842</c:v>
                </c:pt>
                <c:pt idx="10">
                  <c:v>8.7562301058417447</c:v>
                </c:pt>
                <c:pt idx="11">
                  <c:v>8.9829931713313744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B5-4932-840F-EA0D4CE49A19}"/>
            </c:ext>
          </c:extLst>
        </c:ser>
        <c:ser>
          <c:idx val="7"/>
          <c:order val="7"/>
          <c:tx>
            <c:strRef>
              <c:f>ZŠ!$A$8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ZŠ!$B$8:$M$8</c:f>
              <c:numCache>
                <c:formatCode>0.0</c:formatCode>
                <c:ptCount val="12"/>
                <c:pt idx="0">
                  <c:v>8.6598825594434299</c:v>
                </c:pt>
                <c:pt idx="1">
                  <c:v>9.1315256917168295</c:v>
                </c:pt>
                <c:pt idx="2">
                  <c:v>9.343695508094175</c:v>
                </c:pt>
                <c:pt idx="3">
                  <c:v>9.4144499608704031</c:v>
                </c:pt>
                <c:pt idx="4">
                  <c:v>9.0582257189400668</c:v>
                </c:pt>
                <c:pt idx="5">
                  <c:v>8.372483115286764</c:v>
                </c:pt>
                <c:pt idx="6">
                  <c:v>7.3687138738656</c:v>
                </c:pt>
                <c:pt idx="7">
                  <c:v>7.0632305507847795</c:v>
                </c:pt>
                <c:pt idx="8">
                  <c:v>7.3381125662427564</c:v>
                </c:pt>
                <c:pt idx="9">
                  <c:v>7.5016216570018619</c:v>
                </c:pt>
                <c:pt idx="10">
                  <c:v>7.1854184895525393</c:v>
                </c:pt>
                <c:pt idx="11">
                  <c:v>8.2085443636642061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B5-4932-840F-EA0D4CE49A19}"/>
            </c:ext>
          </c:extLst>
        </c:ser>
        <c:ser>
          <c:idx val="8"/>
          <c:order val="8"/>
          <c:tx>
            <c:strRef>
              <c:f>ZŠ!$A$9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127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ZŠ!$B$9:$M$9</c:f>
              <c:numCache>
                <c:formatCode>0.0</c:formatCode>
                <c:ptCount val="12"/>
                <c:pt idx="0">
                  <c:v>8.3710117245023703</c:v>
                </c:pt>
                <c:pt idx="1">
                  <c:v>7.581702210767518</c:v>
                </c:pt>
                <c:pt idx="2">
                  <c:v>7.6924689950738081</c:v>
                </c:pt>
                <c:pt idx="3">
                  <c:v>7.0289193784278465</c:v>
                </c:pt>
                <c:pt idx="4">
                  <c:v>5.7988073235165016</c:v>
                </c:pt>
                <c:pt idx="5">
                  <c:v>6.6093404170561598</c:v>
                </c:pt>
                <c:pt idx="6">
                  <c:v>6.3870819741147811</c:v>
                </c:pt>
                <c:pt idx="7">
                  <c:v>6.4658762660204854</c:v>
                </c:pt>
                <c:pt idx="8">
                  <c:v>5.3884999690829591</c:v>
                </c:pt>
                <c:pt idx="9">
                  <c:v>5.4431616701165195</c:v>
                </c:pt>
                <c:pt idx="10">
                  <c:v>5.2975471229760061</c:v>
                </c:pt>
                <c:pt idx="11">
                  <c:v>6.8287301557010052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B5-4932-840F-EA0D4CE49A19}"/>
            </c:ext>
          </c:extLst>
        </c:ser>
        <c:ser>
          <c:idx val="9"/>
          <c:order val="9"/>
          <c:tx>
            <c:strRef>
              <c:f>ZŠ!$A$10</c:f>
              <c:strCache>
                <c:ptCount val="1"/>
                <c:pt idx="0">
                  <c:v>Královéhradecký kraj</c:v>
                </c:pt>
              </c:strCache>
            </c:strRef>
          </c:tx>
          <c:spPr>
            <a:ln w="127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ZŠ!$B$10:$M$10</c:f>
              <c:numCache>
                <c:formatCode>0.0</c:formatCode>
                <c:ptCount val="12"/>
                <c:pt idx="0">
                  <c:v>4.2972089033337992</c:v>
                </c:pt>
                <c:pt idx="1">
                  <c:v>4.6361878688071529</c:v>
                </c:pt>
                <c:pt idx="2">
                  <c:v>5.2531628256210574</c:v>
                </c:pt>
                <c:pt idx="3">
                  <c:v>4.2678585279399623</c:v>
                </c:pt>
                <c:pt idx="4">
                  <c:v>3.6219527112233063</c:v>
                </c:pt>
                <c:pt idx="5">
                  <c:v>4.1791597175564252</c:v>
                </c:pt>
                <c:pt idx="6">
                  <c:v>3.5832788780783371</c:v>
                </c:pt>
                <c:pt idx="7">
                  <c:v>3.1435222665066656</c:v>
                </c:pt>
                <c:pt idx="8">
                  <c:v>3.9134183510532079</c:v>
                </c:pt>
                <c:pt idx="9">
                  <c:v>4.4846695346089804</c:v>
                </c:pt>
                <c:pt idx="10">
                  <c:v>4.3406476559954772</c:v>
                </c:pt>
                <c:pt idx="11">
                  <c:v>3.6383359047664383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B5-4932-840F-EA0D4CE49A19}"/>
            </c:ext>
          </c:extLst>
        </c:ser>
        <c:ser>
          <c:idx val="10"/>
          <c:order val="10"/>
          <c:tx>
            <c:strRef>
              <c:f>ZŠ!$A$11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127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ZŠ!$B$11:$M$11</c:f>
              <c:numCache>
                <c:formatCode>0.0</c:formatCode>
                <c:ptCount val="12"/>
                <c:pt idx="0">
                  <c:v>5.4608139696309212</c:v>
                </c:pt>
                <c:pt idx="1">
                  <c:v>5.2451834090798046</c:v>
                </c:pt>
                <c:pt idx="2">
                  <c:v>4.6803203229590231</c:v>
                </c:pt>
                <c:pt idx="3">
                  <c:v>5.0631305176548338</c:v>
                </c:pt>
                <c:pt idx="4">
                  <c:v>4.0036987638486563</c:v>
                </c:pt>
                <c:pt idx="5">
                  <c:v>3.9248184027717907</c:v>
                </c:pt>
                <c:pt idx="6">
                  <c:v>4.4360235299071435</c:v>
                </c:pt>
                <c:pt idx="7">
                  <c:v>4.0395367361963181</c:v>
                </c:pt>
                <c:pt idx="8">
                  <c:v>3.567866347527044</c:v>
                </c:pt>
                <c:pt idx="9">
                  <c:v>3.297226425962517</c:v>
                </c:pt>
                <c:pt idx="10">
                  <c:v>4.3293484879250217</c:v>
                </c:pt>
                <c:pt idx="11">
                  <c:v>4.1253830149307209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B5-4932-840F-EA0D4CE49A19}"/>
            </c:ext>
          </c:extLst>
        </c:ser>
        <c:ser>
          <c:idx val="11"/>
          <c:order val="11"/>
          <c:tx>
            <c:strRef>
              <c:f>ZŠ!$A$12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127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ZŠ!$B$12:$M$12</c:f>
              <c:numCache>
                <c:formatCode>0.0</c:formatCode>
                <c:ptCount val="12"/>
                <c:pt idx="0">
                  <c:v>5.0908072436898335</c:v>
                </c:pt>
                <c:pt idx="1">
                  <c:v>4.5857367954404715</c:v>
                </c:pt>
                <c:pt idx="2">
                  <c:v>3.6761951545231564</c:v>
                </c:pt>
                <c:pt idx="3">
                  <c:v>3.5625392546745238</c:v>
                </c:pt>
                <c:pt idx="4">
                  <c:v>4.3848120483882793</c:v>
                </c:pt>
                <c:pt idx="5">
                  <c:v>3.3264438439726756</c:v>
                </c:pt>
                <c:pt idx="6">
                  <c:v>2.8659417272889067</c:v>
                </c:pt>
                <c:pt idx="7">
                  <c:v>3.7696721510518509</c:v>
                </c:pt>
                <c:pt idx="8">
                  <c:v>3.1651811348630599</c:v>
                </c:pt>
                <c:pt idx="9">
                  <c:v>3.1124945808888906</c:v>
                </c:pt>
                <c:pt idx="10">
                  <c:v>3.8709176624838801</c:v>
                </c:pt>
                <c:pt idx="11">
                  <c:v>3.4272507150750942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B5-4932-840F-EA0D4CE49A19}"/>
            </c:ext>
          </c:extLst>
        </c:ser>
        <c:ser>
          <c:idx val="12"/>
          <c:order val="12"/>
          <c:tx>
            <c:strRef>
              <c:f>ZŠ!$A$13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127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ZŠ!$B$13:$M$13</c:f>
              <c:numCache>
                <c:formatCode>0.0</c:formatCode>
                <c:ptCount val="12"/>
                <c:pt idx="0">
                  <c:v>4.9992155963578044</c:v>
                </c:pt>
                <c:pt idx="1">
                  <c:v>6.0380615460530107</c:v>
                </c:pt>
                <c:pt idx="2">
                  <c:v>5.1130415922735857</c:v>
                </c:pt>
                <c:pt idx="3">
                  <c:v>4.5052708196816864</c:v>
                </c:pt>
                <c:pt idx="4">
                  <c:v>4.152641718537371</c:v>
                </c:pt>
                <c:pt idx="5">
                  <c:v>3.7931227147126525</c:v>
                </c:pt>
                <c:pt idx="6">
                  <c:v>3.436363983212662</c:v>
                </c:pt>
                <c:pt idx="7">
                  <c:v>3.4089854421519306</c:v>
                </c:pt>
                <c:pt idx="8">
                  <c:v>3.3122305265272414</c:v>
                </c:pt>
                <c:pt idx="9">
                  <c:v>3.0161929594066543</c:v>
                </c:pt>
                <c:pt idx="10">
                  <c:v>2.5297045037885462</c:v>
                </c:pt>
                <c:pt idx="11">
                  <c:v>3.5874646396877417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B5-4932-840F-EA0D4CE49A19}"/>
            </c:ext>
          </c:extLst>
        </c:ser>
        <c:ser>
          <c:idx val="13"/>
          <c:order val="13"/>
          <c:tx>
            <c:strRef>
              <c:f>ZŠ!$A$14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127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ZŠ!$B$14:$M$14</c:f>
              <c:numCache>
                <c:formatCode>0.0</c:formatCode>
                <c:ptCount val="12"/>
                <c:pt idx="0">
                  <c:v>5.3662445879317753</c:v>
                </c:pt>
                <c:pt idx="1">
                  <c:v>7.0911009164896814</c:v>
                </c:pt>
                <c:pt idx="2">
                  <c:v>6.0146514404994553</c:v>
                </c:pt>
                <c:pt idx="3">
                  <c:v>4.4790957840369687</c:v>
                </c:pt>
                <c:pt idx="4">
                  <c:v>4.076679141613333</c:v>
                </c:pt>
                <c:pt idx="5">
                  <c:v>4.0432216434193178</c:v>
                </c:pt>
                <c:pt idx="6">
                  <c:v>4.632839701413376</c:v>
                </c:pt>
                <c:pt idx="7">
                  <c:v>4.7504587699924805</c:v>
                </c:pt>
                <c:pt idx="8">
                  <c:v>4.2133830190609496</c:v>
                </c:pt>
                <c:pt idx="9">
                  <c:v>3.0760110962185157</c:v>
                </c:pt>
                <c:pt idx="10">
                  <c:v>3.552870671486454</c:v>
                </c:pt>
                <c:pt idx="11">
                  <c:v>4.4976633932041787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DB5-4932-840F-EA0D4CE49A19}"/>
            </c:ext>
          </c:extLst>
        </c:ser>
        <c:ser>
          <c:idx val="14"/>
          <c:order val="14"/>
          <c:tx>
            <c:strRef>
              <c:f>ZŠ!$A$15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127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ZŠ!$B$15:$M$15</c:f>
              <c:numCache>
                <c:formatCode>0.0</c:formatCode>
                <c:ptCount val="12"/>
                <c:pt idx="0">
                  <c:v>5.681829765785519</c:v>
                </c:pt>
                <c:pt idx="1">
                  <c:v>5.2405529161180819</c:v>
                </c:pt>
                <c:pt idx="2">
                  <c:v>5.7466891089891421</c:v>
                </c:pt>
                <c:pt idx="3">
                  <c:v>5.1041150415531105</c:v>
                </c:pt>
                <c:pt idx="4">
                  <c:v>4.0418280115391179</c:v>
                </c:pt>
                <c:pt idx="5">
                  <c:v>3.643367671535449</c:v>
                </c:pt>
                <c:pt idx="6">
                  <c:v>3.9096468373835447</c:v>
                </c:pt>
                <c:pt idx="7">
                  <c:v>3.5553537557328903</c:v>
                </c:pt>
                <c:pt idx="8">
                  <c:v>3.0464192181465242</c:v>
                </c:pt>
                <c:pt idx="9">
                  <c:v>3.1589108732410289</c:v>
                </c:pt>
                <c:pt idx="10">
                  <c:v>3.9374824109978088</c:v>
                </c:pt>
                <c:pt idx="11">
                  <c:v>3.8726751398512209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DB5-4932-840F-EA0D4CE49A19}"/>
            </c:ext>
          </c:extLst>
        </c:ser>
        <c:ser>
          <c:idx val="15"/>
          <c:order val="15"/>
          <c:tx>
            <c:strRef>
              <c:f>ZŠ!$A$16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127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ZŠ!$B$1:$M$1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ZŠ!$B$16:$M$16</c:f>
              <c:numCache>
                <c:formatCode>0.0</c:formatCode>
                <c:ptCount val="12"/>
                <c:pt idx="0">
                  <c:v>5.7927894247305742</c:v>
                </c:pt>
                <c:pt idx="1">
                  <c:v>6.250149451685604</c:v>
                </c:pt>
                <c:pt idx="2">
                  <c:v>6.1388773825728657</c:v>
                </c:pt>
                <c:pt idx="3">
                  <c:v>5.630339789933271</c:v>
                </c:pt>
                <c:pt idx="4">
                  <c:v>5.1109984630958456</c:v>
                </c:pt>
                <c:pt idx="5">
                  <c:v>4.6800300342917218</c:v>
                </c:pt>
                <c:pt idx="6">
                  <c:v>4.2487005053784923</c:v>
                </c:pt>
                <c:pt idx="7">
                  <c:v>4.249890039391131</c:v>
                </c:pt>
                <c:pt idx="8">
                  <c:v>4.5296258727896488</c:v>
                </c:pt>
                <c:pt idx="9">
                  <c:v>4.1063368059135161</c:v>
                </c:pt>
                <c:pt idx="10">
                  <c:v>4.7130656404477786</c:v>
                </c:pt>
                <c:pt idx="11">
                  <c:v>4.412033623366141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B5-4932-840F-EA0D4CE49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016136"/>
        <c:axId val="4260171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ZŠ!$A$1</c15:sqref>
                        </c15:formulaRef>
                      </c:ext>
                    </c:extLst>
                    <c:strCache>
                      <c:ptCount val="1"/>
                      <c:pt idx="0">
                        <c:v>ZAMĚSTNANÍ V NH ZŠ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ZŠ!$B$1:$M$1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ZŠ!$B$1:$L$1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1DB5-4932-840F-EA0D4CE49A19}"/>
                  </c:ext>
                </c:extLst>
              </c15:ser>
            </c15:filteredLineSeries>
          </c:ext>
        </c:extLst>
      </c:lineChart>
      <c:catAx>
        <c:axId val="42601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26017120"/>
        <c:crosses val="autoZero"/>
        <c:auto val="1"/>
        <c:lblAlgn val="ctr"/>
        <c:lblOffset val="100"/>
        <c:tickMarkSkip val="5"/>
        <c:noMultiLvlLbl val="0"/>
      </c:catAx>
      <c:valAx>
        <c:axId val="4260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na zaměstnaných v %</a:t>
                </a:r>
              </a:p>
            </c:rich>
          </c:tx>
          <c:layout>
            <c:manualLayout>
              <c:xMode val="edge"/>
              <c:yMode val="edge"/>
              <c:x val="6.0606046145061767E-3"/>
              <c:y val="0.2371904396906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26016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09318346130307"/>
          <c:y val="8.7697382123477663E-2"/>
          <c:w val="0.34990685996018611"/>
          <c:h val="0.78094127939889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0000">
          <a:lumMod val="50000"/>
          <a:lumOff val="50000"/>
        </a:srgb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cs-CZ" sz="1400" b="1" dirty="0"/>
              <a:t>Vývoj podílu nezaměstnaných mladistvých na obyvatelstvu ve věku 15 - 18 let v okresech Plzeňského kraje (k 31.12.)</a:t>
            </a:r>
          </a:p>
        </c:rich>
      </c:tx>
      <c:layout>
        <c:manualLayout>
          <c:xMode val="edge"/>
          <c:yMode val="edge"/>
          <c:x val="0.11594162571783791"/>
          <c:y val="4.329708053355501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94833877472632"/>
          <c:y val="0.1429216073958314"/>
          <c:w val="0.60091232498376723"/>
          <c:h val="0.74730159602197777"/>
        </c:manualLayout>
      </c:layout>
      <c:lineChart>
        <c:grouping val="standard"/>
        <c:varyColors val="0"/>
        <c:ser>
          <c:idx val="0"/>
          <c:order val="0"/>
          <c:tx>
            <c:strRef>
              <c:f>mladiství18!$A$46</c:f>
              <c:strCache>
                <c:ptCount val="1"/>
                <c:pt idx="0">
                  <c:v>Domažlice</c:v>
                </c:pt>
              </c:strCache>
            </c:strRef>
          </c:tx>
          <c:spPr>
            <a:ln w="19050">
              <a:solidFill>
                <a:srgbClr val="C9C400"/>
              </a:solidFill>
            </a:ln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mladiství18!$C$46:$N$46</c:f>
              <c:numCache>
                <c:formatCode>0.0</c:formatCode>
                <c:ptCount val="12"/>
                <c:pt idx="0">
                  <c:v>0.82399472643375082</c:v>
                </c:pt>
                <c:pt idx="1">
                  <c:v>1.1655011655011656</c:v>
                </c:pt>
                <c:pt idx="2">
                  <c:v>1.1821974965229485</c:v>
                </c:pt>
                <c:pt idx="3">
                  <c:v>1.2322628827483197</c:v>
                </c:pt>
                <c:pt idx="4">
                  <c:v>1.4240506329113924</c:v>
                </c:pt>
                <c:pt idx="5">
                  <c:v>1.396769969445657</c:v>
                </c:pt>
                <c:pt idx="6">
                  <c:v>1.4097316962255571</c:v>
                </c:pt>
                <c:pt idx="7">
                  <c:v>1.2552301255230125</c:v>
                </c:pt>
                <c:pt idx="8">
                  <c:v>1.4512471655328798</c:v>
                </c:pt>
                <c:pt idx="9">
                  <c:v>1.1479028697571745</c:v>
                </c:pt>
                <c:pt idx="10">
                  <c:v>0.94664371772805511</c:v>
                </c:pt>
                <c:pt idx="11">
                  <c:v>0.83022000830220011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A-479F-89A1-1C1DA5C72A74}"/>
            </c:ext>
          </c:extLst>
        </c:ser>
        <c:ser>
          <c:idx val="1"/>
          <c:order val="1"/>
          <c:tx>
            <c:strRef>
              <c:f>mladiství18!$A$47</c:f>
              <c:strCache>
                <c:ptCount val="1"/>
                <c:pt idx="0">
                  <c:v>Klatovy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mladiství18!$C$47:$N$47</c:f>
              <c:numCache>
                <c:formatCode>0.0</c:formatCode>
                <c:ptCount val="12"/>
                <c:pt idx="0">
                  <c:v>0.99126740618362053</c:v>
                </c:pt>
                <c:pt idx="1">
                  <c:v>1.175640724194686</c:v>
                </c:pt>
                <c:pt idx="2">
                  <c:v>1.1735941320293399</c:v>
                </c:pt>
                <c:pt idx="3">
                  <c:v>1.2082262210796915</c:v>
                </c:pt>
                <c:pt idx="4">
                  <c:v>1.2958367797077475</c:v>
                </c:pt>
                <c:pt idx="5">
                  <c:v>0.90689238210399037</c:v>
                </c:pt>
                <c:pt idx="6">
                  <c:v>0.86705202312138729</c:v>
                </c:pt>
                <c:pt idx="7">
                  <c:v>1.4121510673234812</c:v>
                </c:pt>
                <c:pt idx="8">
                  <c:v>0.92074975337060183</c:v>
                </c:pt>
                <c:pt idx="9">
                  <c:v>0.55033991583036579</c:v>
                </c:pt>
                <c:pt idx="10">
                  <c:v>0.63171193935565384</c:v>
                </c:pt>
                <c:pt idx="11">
                  <c:v>0.69052102950408034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6A-479F-89A1-1C1DA5C72A74}"/>
            </c:ext>
          </c:extLst>
        </c:ser>
        <c:ser>
          <c:idx val="2"/>
          <c:order val="2"/>
          <c:tx>
            <c:strRef>
              <c:f>mladiství18!$A$48</c:f>
              <c:strCache>
                <c:ptCount val="1"/>
                <c:pt idx="0">
                  <c:v>Plzeň-město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mladiství18!$C$48:$N$48</c:f>
              <c:numCache>
                <c:formatCode>0.0</c:formatCode>
                <c:ptCount val="12"/>
                <c:pt idx="0">
                  <c:v>0.94473922609033256</c:v>
                </c:pt>
                <c:pt idx="1">
                  <c:v>0.92135131526238478</c:v>
                </c:pt>
                <c:pt idx="2">
                  <c:v>0.78906580245174018</c:v>
                </c:pt>
                <c:pt idx="3">
                  <c:v>0.98889396013996655</c:v>
                </c:pt>
                <c:pt idx="4">
                  <c:v>1.0270622758395827</c:v>
                </c:pt>
                <c:pt idx="5">
                  <c:v>1.0033444816053512</c:v>
                </c:pt>
                <c:pt idx="6">
                  <c:v>0.96708201599404875</c:v>
                </c:pt>
                <c:pt idx="7">
                  <c:v>0.95541401273885351</c:v>
                </c:pt>
                <c:pt idx="8">
                  <c:v>0.7288629737609329</c:v>
                </c:pt>
                <c:pt idx="9">
                  <c:v>0.58365758754863817</c:v>
                </c:pt>
                <c:pt idx="10">
                  <c:v>0.54505195026400954</c:v>
                </c:pt>
                <c:pt idx="11">
                  <c:v>0.51367025683512846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6A-479F-89A1-1C1DA5C72A74}"/>
            </c:ext>
          </c:extLst>
        </c:ser>
        <c:ser>
          <c:idx val="3"/>
          <c:order val="3"/>
          <c:tx>
            <c:strRef>
              <c:f>mladiství18!$A$49</c:f>
              <c:strCache>
                <c:ptCount val="1"/>
                <c:pt idx="0">
                  <c:v>Plzeň-jih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mladiství18!$C$49:$N$49</c:f>
              <c:numCache>
                <c:formatCode>0.0</c:formatCode>
                <c:ptCount val="12"/>
                <c:pt idx="0">
                  <c:v>0.55363321799307963</c:v>
                </c:pt>
                <c:pt idx="1">
                  <c:v>0.90371915189433438</c:v>
                </c:pt>
                <c:pt idx="2">
                  <c:v>0.9560906515580736</c:v>
                </c:pt>
                <c:pt idx="3">
                  <c:v>0.89153046062407137</c:v>
                </c:pt>
                <c:pt idx="4">
                  <c:v>0.71856287425149701</c:v>
                </c:pt>
                <c:pt idx="5">
                  <c:v>0.55555555555555558</c:v>
                </c:pt>
                <c:pt idx="6">
                  <c:v>0.70360598065083557</c:v>
                </c:pt>
                <c:pt idx="7">
                  <c:v>1.0054844606946984</c:v>
                </c:pt>
                <c:pt idx="8">
                  <c:v>0.68058076225045372</c:v>
                </c:pt>
                <c:pt idx="9">
                  <c:v>0.36463081130355512</c:v>
                </c:pt>
                <c:pt idx="10">
                  <c:v>0.2304147465437788</c:v>
                </c:pt>
                <c:pt idx="11">
                  <c:v>0.46040515653775321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6A-479F-89A1-1C1DA5C72A74}"/>
            </c:ext>
          </c:extLst>
        </c:ser>
        <c:ser>
          <c:idx val="4"/>
          <c:order val="4"/>
          <c:tx>
            <c:strRef>
              <c:f>mladiství18!$A$50</c:f>
              <c:strCache>
                <c:ptCount val="1"/>
                <c:pt idx="0">
                  <c:v>Plzeň-sever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mladiství18!$C$50:$N$50</c:f>
              <c:numCache>
                <c:formatCode>0.0</c:formatCode>
                <c:ptCount val="12"/>
                <c:pt idx="0">
                  <c:v>0.87672688629117956</c:v>
                </c:pt>
                <c:pt idx="1">
                  <c:v>0.91030789825970548</c:v>
                </c:pt>
                <c:pt idx="2">
                  <c:v>1.1074197120708749</c:v>
                </c:pt>
                <c:pt idx="3">
                  <c:v>1.0714285714285714</c:v>
                </c:pt>
                <c:pt idx="4">
                  <c:v>1.0097822656989586</c:v>
                </c:pt>
                <c:pt idx="5">
                  <c:v>0.70898041863605676</c:v>
                </c:pt>
                <c:pt idx="6">
                  <c:v>0.84121976866456361</c:v>
                </c:pt>
                <c:pt idx="7">
                  <c:v>0.80588647512263489</c:v>
                </c:pt>
                <c:pt idx="8">
                  <c:v>0.4229820232640113</c:v>
                </c:pt>
                <c:pt idx="9">
                  <c:v>0.59109874826147424</c:v>
                </c:pt>
                <c:pt idx="10">
                  <c:v>0.38354253835425384</c:v>
                </c:pt>
                <c:pt idx="11">
                  <c:v>0.38367631670735963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6A-479F-89A1-1C1DA5C72A74}"/>
            </c:ext>
          </c:extLst>
        </c:ser>
        <c:ser>
          <c:idx val="5"/>
          <c:order val="5"/>
          <c:tx>
            <c:strRef>
              <c:f>mladiství18!$A$51</c:f>
              <c:strCache>
                <c:ptCount val="1"/>
                <c:pt idx="0">
                  <c:v>Rokycany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mladiství18!$C$51:$N$51</c:f>
              <c:numCache>
                <c:formatCode>0.0</c:formatCode>
                <c:ptCount val="12"/>
                <c:pt idx="0">
                  <c:v>1.1317338162064283</c:v>
                </c:pt>
                <c:pt idx="1">
                  <c:v>1.2550425818018827</c:v>
                </c:pt>
                <c:pt idx="2">
                  <c:v>1.0628465804066543</c:v>
                </c:pt>
                <c:pt idx="3">
                  <c:v>1.0375494071146245</c:v>
                </c:pt>
                <c:pt idx="4">
                  <c:v>0.94836670179135929</c:v>
                </c:pt>
                <c:pt idx="5">
                  <c:v>0.75978959672706015</c:v>
                </c:pt>
                <c:pt idx="6">
                  <c:v>1.5151515151515151</c:v>
                </c:pt>
                <c:pt idx="7">
                  <c:v>0.94161958568738224</c:v>
                </c:pt>
                <c:pt idx="8">
                  <c:v>0.96852300242130751</c:v>
                </c:pt>
                <c:pt idx="9">
                  <c:v>0.83832335329341312</c:v>
                </c:pt>
                <c:pt idx="10">
                  <c:v>1.0065127294256957</c:v>
                </c:pt>
                <c:pt idx="11">
                  <c:v>0.69767441860465118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6A-479F-89A1-1C1DA5C72A74}"/>
            </c:ext>
          </c:extLst>
        </c:ser>
        <c:ser>
          <c:idx val="6"/>
          <c:order val="6"/>
          <c:tx>
            <c:strRef>
              <c:f>mladiství18!$A$52</c:f>
              <c:strCache>
                <c:ptCount val="1"/>
                <c:pt idx="0">
                  <c:v>Tachov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mladiství18!$C$52:$N$52</c:f>
              <c:numCache>
                <c:formatCode>0.0</c:formatCode>
                <c:ptCount val="12"/>
                <c:pt idx="0">
                  <c:v>1.4715947980835045</c:v>
                </c:pt>
                <c:pt idx="1">
                  <c:v>1.9565990750622555</c:v>
                </c:pt>
                <c:pt idx="2">
                  <c:v>2.1513353115727001</c:v>
                </c:pt>
                <c:pt idx="3">
                  <c:v>2.5390625</c:v>
                </c:pt>
                <c:pt idx="4">
                  <c:v>2.9209621993127146</c:v>
                </c:pt>
                <c:pt idx="5">
                  <c:v>2.8783658310120708</c:v>
                </c:pt>
                <c:pt idx="6">
                  <c:v>2.628968253968254</c:v>
                </c:pt>
                <c:pt idx="7">
                  <c:v>2.4742268041237114</c:v>
                </c:pt>
                <c:pt idx="8">
                  <c:v>1.8662519440124417</c:v>
                </c:pt>
                <c:pt idx="9">
                  <c:v>1.9220779220779221</c:v>
                </c:pt>
                <c:pt idx="10">
                  <c:v>0.93896713615023475</c:v>
                </c:pt>
                <c:pt idx="11">
                  <c:v>1.4351614556637622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6A-479F-89A1-1C1DA5C72A74}"/>
            </c:ext>
          </c:extLst>
        </c:ser>
        <c:ser>
          <c:idx val="7"/>
          <c:order val="7"/>
          <c:tx>
            <c:strRef>
              <c:f>mladiství18!$A$53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mladiství18!$C$53:$N$53</c:f>
              <c:numCache>
                <c:formatCode>0.0</c:formatCode>
                <c:ptCount val="12"/>
                <c:pt idx="0">
                  <c:v>0.95956390247545087</c:v>
                </c:pt>
                <c:pt idx="1">
                  <c:v>1.1250426152505777</c:v>
                </c:pt>
                <c:pt idx="2">
                  <c:v>1.1278047241610474</c:v>
                </c:pt>
                <c:pt idx="3">
                  <c:v>1.223871808890945</c:v>
                </c:pt>
                <c:pt idx="4">
                  <c:v>1.2708999954932625</c:v>
                </c:pt>
                <c:pt idx="5">
                  <c:v>1.1150780065535286</c:v>
                </c:pt>
                <c:pt idx="6">
                  <c:v>1.170250988040856</c:v>
                </c:pt>
                <c:pt idx="7">
                  <c:v>1.198388194044691</c:v>
                </c:pt>
                <c:pt idx="8">
                  <c:v>0.9247778466625336</c:v>
                </c:pt>
                <c:pt idx="9">
                  <c:v>0.77263254206272558</c:v>
                </c:pt>
                <c:pt idx="10">
                  <c:v>0.62484378905273685</c:v>
                </c:pt>
                <c:pt idx="11">
                  <c:v>0.65880039331366769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6A-479F-89A1-1C1DA5C72A74}"/>
            </c:ext>
          </c:extLst>
        </c:ser>
        <c:ser>
          <c:idx val="8"/>
          <c:order val="8"/>
          <c:tx>
            <c:strRef>
              <c:f>mladiství18!$A$54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mladiství18!$C$34:$N$34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mladiství18!$C$54:$N$54</c:f>
              <c:numCache>
                <c:formatCode>0.0</c:formatCode>
                <c:ptCount val="12"/>
                <c:pt idx="0">
                  <c:v>0.96836441627352732</c:v>
                </c:pt>
                <c:pt idx="1">
                  <c:v>0.98491095068326839</c:v>
                </c:pt>
                <c:pt idx="2">
                  <c:v>1.0220587626904079</c:v>
                </c:pt>
                <c:pt idx="3">
                  <c:v>1.0159313997030865</c:v>
                </c:pt>
                <c:pt idx="4">
                  <c:v>1.0354841876177638</c:v>
                </c:pt>
                <c:pt idx="5">
                  <c:v>1.0646370168483648</c:v>
                </c:pt>
                <c:pt idx="6">
                  <c:v>1.1301522240349482</c:v>
                </c:pt>
                <c:pt idx="7">
                  <c:v>1.0768301721061733</c:v>
                </c:pt>
                <c:pt idx="8">
                  <c:v>1.0481254679131553</c:v>
                </c:pt>
                <c:pt idx="9">
                  <c:v>1.0483063505698387</c:v>
                </c:pt>
                <c:pt idx="10">
                  <c:v>0.89387955094869798</c:v>
                </c:pt>
                <c:pt idx="11">
                  <c:v>0.83944708418721536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C6A-479F-89A1-1C1DA5C72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890408"/>
        <c:axId val="1"/>
      </c:lineChart>
      <c:catAx>
        <c:axId val="535890408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tickMarkSkip val="3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Podíl nezaměstnaných mladistvých na obyv. ve věku</a:t>
                </a:r>
              </a:p>
              <a:p>
                <a:pPr>
                  <a:defRPr/>
                </a:pPr>
                <a:r>
                  <a:rPr lang="cs-CZ" dirty="0"/>
                  <a:t>15- 18 let (%)</a:t>
                </a:r>
              </a:p>
            </c:rich>
          </c:tx>
          <c:layout>
            <c:manualLayout>
              <c:xMode val="edge"/>
              <c:yMode val="edge"/>
              <c:x val="2.5048842578888164E-3"/>
              <c:y val="0.123128362620361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535890408"/>
        <c:crosses val="autoZero"/>
        <c:crossBetween val="between"/>
        <c:majorUnit val="0.5"/>
        <c:minorUnit val="1.0000000000000002E-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5660694852167865"/>
          <c:y val="0.1437367269377402"/>
          <c:w val="0.2433930514783213"/>
          <c:h val="0.74362350593763327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ysClr val="windowText" lastClr="000000"/>
                </a:solidFill>
                <a:latin typeface="Arial (Základní text)"/>
                <a:ea typeface="+mn-ea"/>
                <a:cs typeface="+mn-cs"/>
              </a:defRPr>
            </a:pPr>
            <a:r>
              <a:rPr lang="cs-CZ" b="1"/>
              <a:t> Vývoj podílu studentů vysokých škol podle místa bydliště na populaci ve věku 20 – 24 let</a:t>
            </a:r>
          </a:p>
        </c:rich>
      </c:tx>
      <c:layout>
        <c:manualLayout>
          <c:xMode val="edge"/>
          <c:yMode val="edge"/>
          <c:x val="9.704642085790937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ysClr val="windowText" lastClr="000000"/>
              </a:solidFill>
              <a:latin typeface="Arial (Základní text)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324645766142702E-2"/>
          <c:y val="0.10017146606291645"/>
          <c:w val="0.63151814510271098"/>
          <c:h val="0.75364903555019358"/>
        </c:manualLayout>
      </c:layout>
      <c:lineChart>
        <c:grouping val="standard"/>
        <c:varyColors val="0"/>
        <c:ser>
          <c:idx val="14"/>
          <c:order val="0"/>
          <c:tx>
            <c:strRef>
              <c:f>'G2.6'!$A$16</c:f>
              <c:strCache>
                <c:ptCount val="1"/>
                <c:pt idx="0">
                  <c:v>Celkem ČR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ysClr val="window" lastClr="FFFFFF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'G2.6'!$B$16:$L$16</c:f>
              <c:numCache>
                <c:formatCode>0.0</c:formatCode>
                <c:ptCount val="11"/>
                <c:pt idx="0">
                  <c:v>42.867934953874581</c:v>
                </c:pt>
                <c:pt idx="1">
                  <c:v>46.130243778350057</c:v>
                </c:pt>
                <c:pt idx="2">
                  <c:v>48.504807767056157</c:v>
                </c:pt>
                <c:pt idx="3">
                  <c:v>51.400947569712017</c:v>
                </c:pt>
                <c:pt idx="4">
                  <c:v>52.651338349645741</c:v>
                </c:pt>
                <c:pt idx="5">
                  <c:v>53.522165066675406</c:v>
                </c:pt>
                <c:pt idx="6">
                  <c:v>52.675105971040139</c:v>
                </c:pt>
                <c:pt idx="7">
                  <c:v>51.750969746393103</c:v>
                </c:pt>
                <c:pt idx="8">
                  <c:v>50.027804977331328</c:v>
                </c:pt>
                <c:pt idx="9">
                  <c:v>49.193256136096537</c:v>
                </c:pt>
                <c:pt idx="10">
                  <c:v>49.421619249378274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5F-487D-B18B-041D997C3422}"/>
            </c:ext>
          </c:extLst>
        </c:ser>
        <c:ser>
          <c:idx val="0"/>
          <c:order val="1"/>
          <c:tx>
            <c:strRef>
              <c:f>'G2.6'!$A$2</c:f>
              <c:strCache>
                <c:ptCount val="1"/>
                <c:pt idx="0">
                  <c:v>Hl. město Praha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'G2.6'!$B$2:$M$2</c:f>
              <c:numCache>
                <c:formatCode>0.0</c:formatCode>
                <c:ptCount val="12"/>
                <c:pt idx="0">
                  <c:v>61.399058101111024</c:v>
                </c:pt>
                <c:pt idx="1">
                  <c:v>63.393475441622705</c:v>
                </c:pt>
                <c:pt idx="2">
                  <c:v>62.596597812879708</c:v>
                </c:pt>
                <c:pt idx="3">
                  <c:v>64.170170485526299</c:v>
                </c:pt>
                <c:pt idx="4">
                  <c:v>65.291006601682</c:v>
                </c:pt>
                <c:pt idx="5">
                  <c:v>69.036364867610217</c:v>
                </c:pt>
                <c:pt idx="6">
                  <c:v>67.611982082866746</c:v>
                </c:pt>
                <c:pt idx="7">
                  <c:v>68.433155794252485</c:v>
                </c:pt>
                <c:pt idx="8">
                  <c:v>65.544569516276241</c:v>
                </c:pt>
                <c:pt idx="9">
                  <c:v>65.06328299641369</c:v>
                </c:pt>
                <c:pt idx="10">
                  <c:v>64.918902376823425</c:v>
                </c:pt>
                <c:pt idx="11">
                  <c:v>64.170435945722375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5F-487D-B18B-041D997C3422}"/>
            </c:ext>
          </c:extLst>
        </c:ser>
        <c:ser>
          <c:idx val="1"/>
          <c:order val="2"/>
          <c:tx>
            <c:strRef>
              <c:f>'G2.6'!$A$3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'G2.6'!$B$3:$M$3</c:f>
              <c:numCache>
                <c:formatCode>0.0</c:formatCode>
                <c:ptCount val="12"/>
                <c:pt idx="0">
                  <c:v>36.311500150920615</c:v>
                </c:pt>
                <c:pt idx="1">
                  <c:v>40.056159513627698</c:v>
                </c:pt>
                <c:pt idx="2">
                  <c:v>42.810814887439193</c:v>
                </c:pt>
                <c:pt idx="3">
                  <c:v>46.122309098294068</c:v>
                </c:pt>
                <c:pt idx="4">
                  <c:v>47.998772409912789</c:v>
                </c:pt>
                <c:pt idx="5">
                  <c:v>49.944469850395244</c:v>
                </c:pt>
                <c:pt idx="6">
                  <c:v>49.671143681872699</c:v>
                </c:pt>
                <c:pt idx="7">
                  <c:v>48.764601675613036</c:v>
                </c:pt>
                <c:pt idx="8">
                  <c:v>47.742668290613494</c:v>
                </c:pt>
                <c:pt idx="9">
                  <c:v>46.974129197049045</c:v>
                </c:pt>
                <c:pt idx="10">
                  <c:v>47.483902100643917</c:v>
                </c:pt>
                <c:pt idx="11">
                  <c:v>48.200295755592613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5F-487D-B18B-041D997C3422}"/>
            </c:ext>
          </c:extLst>
        </c:ser>
        <c:ser>
          <c:idx val="2"/>
          <c:order val="3"/>
          <c:tx>
            <c:strRef>
              <c:f>'G2.6'!$A$4</c:f>
              <c:strCache>
                <c:ptCount val="1"/>
                <c:pt idx="0">
                  <c:v>Jihočeský kraj</c:v>
                </c:pt>
              </c:strCache>
            </c:strRef>
          </c:tx>
          <c:spPr>
            <a:ln w="19050" cap="rnd">
              <a:solidFill>
                <a:srgbClr val="C97197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'G2.6'!$B$4:$M$4</c:f>
              <c:numCache>
                <c:formatCode>0.0</c:formatCode>
                <c:ptCount val="12"/>
                <c:pt idx="0">
                  <c:v>41.318290342212443</c:v>
                </c:pt>
                <c:pt idx="1">
                  <c:v>45.636496041720498</c:v>
                </c:pt>
                <c:pt idx="2">
                  <c:v>49.715642037977062</c:v>
                </c:pt>
                <c:pt idx="3">
                  <c:v>53.777068394597045</c:v>
                </c:pt>
                <c:pt idx="4">
                  <c:v>55.757980946013703</c:v>
                </c:pt>
                <c:pt idx="5">
                  <c:v>57.544781931464172</c:v>
                </c:pt>
                <c:pt idx="6">
                  <c:v>57.671997024916323</c:v>
                </c:pt>
                <c:pt idx="7">
                  <c:v>56.126512096774192</c:v>
                </c:pt>
                <c:pt idx="8">
                  <c:v>53.658156102126775</c:v>
                </c:pt>
                <c:pt idx="9">
                  <c:v>52.848614893675553</c:v>
                </c:pt>
                <c:pt idx="10">
                  <c:v>53.733713714302517</c:v>
                </c:pt>
                <c:pt idx="11">
                  <c:v>53.033443677876434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5F-487D-B18B-041D997C3422}"/>
            </c:ext>
          </c:extLst>
        </c:ser>
        <c:ser>
          <c:idx val="3"/>
          <c:order val="4"/>
          <c:tx>
            <c:strRef>
              <c:f>'G2.6'!$A$5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ysClr val="window" lastClr="FFFFFF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'G2.6'!$B$5:$M$5</c:f>
              <c:numCache>
                <c:formatCode>0.0</c:formatCode>
                <c:ptCount val="12"/>
                <c:pt idx="0">
                  <c:v>36.526537190308396</c:v>
                </c:pt>
                <c:pt idx="1">
                  <c:v>39.116498316498316</c:v>
                </c:pt>
                <c:pt idx="2">
                  <c:v>41.422198897927053</c:v>
                </c:pt>
                <c:pt idx="3">
                  <c:v>43.263742071881609</c:v>
                </c:pt>
                <c:pt idx="4">
                  <c:v>44.524933528677629</c:v>
                </c:pt>
                <c:pt idx="5">
                  <c:v>45.889512324484272</c:v>
                </c:pt>
                <c:pt idx="6">
                  <c:v>46.032927702219041</c:v>
                </c:pt>
                <c:pt idx="7">
                  <c:v>44.69188618982038</c:v>
                </c:pt>
                <c:pt idx="8">
                  <c:v>43.177115033475353</c:v>
                </c:pt>
                <c:pt idx="9">
                  <c:v>42.359309439159539</c:v>
                </c:pt>
                <c:pt idx="10">
                  <c:v>42.674011357067563</c:v>
                </c:pt>
                <c:pt idx="11">
                  <c:v>43.106389027076965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5F-487D-B18B-041D997C3422}"/>
            </c:ext>
          </c:extLst>
        </c:ser>
        <c:ser>
          <c:idx val="4"/>
          <c:order val="5"/>
          <c:tx>
            <c:strRef>
              <c:f>'G2.6'!$A$6</c:f>
              <c:strCache>
                <c:ptCount val="1"/>
                <c:pt idx="0">
                  <c:v>Karlovarský kraj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'G2.6'!$B$6:$M$6</c:f>
              <c:numCache>
                <c:formatCode>0.0</c:formatCode>
                <c:ptCount val="12"/>
                <c:pt idx="0">
                  <c:v>28.392671640381529</c:v>
                </c:pt>
                <c:pt idx="1">
                  <c:v>30.116918526734139</c:v>
                </c:pt>
                <c:pt idx="2">
                  <c:v>32.80021933832937</c:v>
                </c:pt>
                <c:pt idx="3">
                  <c:v>35.396005028635287</c:v>
                </c:pt>
                <c:pt idx="4">
                  <c:v>35.827181525648307</c:v>
                </c:pt>
                <c:pt idx="5">
                  <c:v>36.724849569844345</c:v>
                </c:pt>
                <c:pt idx="6">
                  <c:v>37.244503938629457</c:v>
                </c:pt>
                <c:pt idx="7">
                  <c:v>36.305732484076437</c:v>
                </c:pt>
                <c:pt idx="8">
                  <c:v>36.244178310046571</c:v>
                </c:pt>
                <c:pt idx="9">
                  <c:v>34.807443175126608</c:v>
                </c:pt>
                <c:pt idx="10">
                  <c:v>35.284769895753875</c:v>
                </c:pt>
                <c:pt idx="11">
                  <c:v>35.723878592532905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5F-487D-B18B-041D997C3422}"/>
            </c:ext>
          </c:extLst>
        </c:ser>
        <c:ser>
          <c:idx val="5"/>
          <c:order val="6"/>
          <c:tx>
            <c:strRef>
              <c:f>'G2.6'!$A$7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'G2.6'!$B$7:$M$7</c:f>
              <c:numCache>
                <c:formatCode>0.0</c:formatCode>
                <c:ptCount val="12"/>
                <c:pt idx="0">
                  <c:v>34.412335523387284</c:v>
                </c:pt>
                <c:pt idx="1">
                  <c:v>36.875636210467199</c:v>
                </c:pt>
                <c:pt idx="2">
                  <c:v>38.555159523602541</c:v>
                </c:pt>
                <c:pt idx="3">
                  <c:v>40.372331039350627</c:v>
                </c:pt>
                <c:pt idx="4">
                  <c:v>40.940187822089747</c:v>
                </c:pt>
                <c:pt idx="5">
                  <c:v>41.001138505757851</c:v>
                </c:pt>
                <c:pt idx="6">
                  <c:v>40.139105317167726</c:v>
                </c:pt>
                <c:pt idx="7">
                  <c:v>39.176732051405935</c:v>
                </c:pt>
                <c:pt idx="8">
                  <c:v>37.810390489655312</c:v>
                </c:pt>
                <c:pt idx="9">
                  <c:v>36.561165536297416</c:v>
                </c:pt>
                <c:pt idx="10">
                  <c:v>36.444117384711447</c:v>
                </c:pt>
                <c:pt idx="11">
                  <c:v>36.608740698879153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15F-487D-B18B-041D997C3422}"/>
            </c:ext>
          </c:extLst>
        </c:ser>
        <c:ser>
          <c:idx val="6"/>
          <c:order val="7"/>
          <c:tx>
            <c:strRef>
              <c:f>'G2.6'!$A$8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'G2.6'!$B$8:$M$8</c:f>
              <c:numCache>
                <c:formatCode>0.0</c:formatCode>
                <c:ptCount val="12"/>
                <c:pt idx="0">
                  <c:v>33.988686534216335</c:v>
                </c:pt>
                <c:pt idx="1">
                  <c:v>37.291609729434271</c:v>
                </c:pt>
                <c:pt idx="2">
                  <c:v>40.268931351733897</c:v>
                </c:pt>
                <c:pt idx="3">
                  <c:v>42.654364797728888</c:v>
                </c:pt>
                <c:pt idx="4">
                  <c:v>43.89338961127374</c:v>
                </c:pt>
                <c:pt idx="5">
                  <c:v>44.019356874846579</c:v>
                </c:pt>
                <c:pt idx="6">
                  <c:v>43.573241803425219</c:v>
                </c:pt>
                <c:pt idx="7">
                  <c:v>42.421152305339064</c:v>
                </c:pt>
                <c:pt idx="8">
                  <c:v>41.536246163174049</c:v>
                </c:pt>
                <c:pt idx="9">
                  <c:v>40.112768424841043</c:v>
                </c:pt>
                <c:pt idx="10">
                  <c:v>40.075238819849524</c:v>
                </c:pt>
                <c:pt idx="11">
                  <c:v>40.962183933765942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5F-487D-B18B-041D997C3422}"/>
            </c:ext>
          </c:extLst>
        </c:ser>
        <c:ser>
          <c:idx val="7"/>
          <c:order val="8"/>
          <c:tx>
            <c:strRef>
              <c:f>'G2.6'!$A$9</c:f>
              <c:strCache>
                <c:ptCount val="1"/>
                <c:pt idx="0">
                  <c:v>Královéhradecký kraj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'G2.6'!$B$9:$M$9</c:f>
              <c:numCache>
                <c:formatCode>0.0</c:formatCode>
                <c:ptCount val="12"/>
                <c:pt idx="0">
                  <c:v>40.80442542987165</c:v>
                </c:pt>
                <c:pt idx="1">
                  <c:v>44.106101085000816</c:v>
                </c:pt>
                <c:pt idx="2">
                  <c:v>46.654502873015439</c:v>
                </c:pt>
                <c:pt idx="3">
                  <c:v>49.750983683240236</c:v>
                </c:pt>
                <c:pt idx="4">
                  <c:v>51.330819717916491</c:v>
                </c:pt>
                <c:pt idx="5">
                  <c:v>52.51199909119309</c:v>
                </c:pt>
                <c:pt idx="6">
                  <c:v>51.951002099088477</c:v>
                </c:pt>
                <c:pt idx="7">
                  <c:v>50.938212427661192</c:v>
                </c:pt>
                <c:pt idx="8">
                  <c:v>48.947304737128682</c:v>
                </c:pt>
                <c:pt idx="9">
                  <c:v>47.684729064039409</c:v>
                </c:pt>
                <c:pt idx="10">
                  <c:v>47.698005504400122</c:v>
                </c:pt>
                <c:pt idx="11">
                  <c:v>48.178210033253478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15F-487D-B18B-041D997C3422}"/>
            </c:ext>
          </c:extLst>
        </c:ser>
        <c:ser>
          <c:idx val="8"/>
          <c:order val="9"/>
          <c:tx>
            <c:strRef>
              <c:f>'G2.6'!$A$10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'G2.6'!$B$10:$M$10</c:f>
              <c:numCache>
                <c:formatCode>0.0</c:formatCode>
                <c:ptCount val="12"/>
                <c:pt idx="0">
                  <c:v>40.513626834381554</c:v>
                </c:pt>
                <c:pt idx="1">
                  <c:v>43.584128173356767</c:v>
                </c:pt>
                <c:pt idx="2">
                  <c:v>45.518801243992087</c:v>
                </c:pt>
                <c:pt idx="3">
                  <c:v>48.889143708969982</c:v>
                </c:pt>
                <c:pt idx="4">
                  <c:v>50.53360086074035</c:v>
                </c:pt>
                <c:pt idx="5">
                  <c:v>51.435790725326989</c:v>
                </c:pt>
                <c:pt idx="6">
                  <c:v>50.719251977942939</c:v>
                </c:pt>
                <c:pt idx="7">
                  <c:v>50.090013120556556</c:v>
                </c:pt>
                <c:pt idx="8">
                  <c:v>48.265559643991573</c:v>
                </c:pt>
                <c:pt idx="9">
                  <c:v>46.245203122932381</c:v>
                </c:pt>
                <c:pt idx="10">
                  <c:v>45.641710290552645</c:v>
                </c:pt>
                <c:pt idx="11">
                  <c:v>45.73936229307855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15F-487D-B18B-041D997C3422}"/>
            </c:ext>
          </c:extLst>
        </c:ser>
        <c:ser>
          <c:idx val="9"/>
          <c:order val="10"/>
          <c:tx>
            <c:strRef>
              <c:f>'G2.6'!$A$11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'G2.6'!$B$11:$M$11</c:f>
              <c:numCache>
                <c:formatCode>0.0</c:formatCode>
                <c:ptCount val="12"/>
                <c:pt idx="0">
                  <c:v>40.806607019958705</c:v>
                </c:pt>
                <c:pt idx="1">
                  <c:v>44.734716613285059</c:v>
                </c:pt>
                <c:pt idx="2">
                  <c:v>48.319047088945787</c:v>
                </c:pt>
                <c:pt idx="3">
                  <c:v>51.527494908350306</c:v>
                </c:pt>
                <c:pt idx="4">
                  <c:v>53.507042655924117</c:v>
                </c:pt>
                <c:pt idx="5">
                  <c:v>54.984964820599657</c:v>
                </c:pt>
                <c:pt idx="6">
                  <c:v>53.530483861485095</c:v>
                </c:pt>
                <c:pt idx="7">
                  <c:v>52.279825109306685</c:v>
                </c:pt>
                <c:pt idx="8">
                  <c:v>50.279876426146267</c:v>
                </c:pt>
                <c:pt idx="9">
                  <c:v>49.59015065608294</c:v>
                </c:pt>
                <c:pt idx="10">
                  <c:v>50.013797861331497</c:v>
                </c:pt>
                <c:pt idx="11">
                  <c:v>50.420290382446055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15F-487D-B18B-041D997C3422}"/>
            </c:ext>
          </c:extLst>
        </c:ser>
        <c:ser>
          <c:idx val="10"/>
          <c:order val="11"/>
          <c:tx>
            <c:strRef>
              <c:f>'G2.6'!$A$12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'G2.6'!$B$12:$M$12</c:f>
              <c:numCache>
                <c:formatCode>0.0</c:formatCode>
                <c:ptCount val="12"/>
                <c:pt idx="0">
                  <c:v>45.340191418712159</c:v>
                </c:pt>
                <c:pt idx="1">
                  <c:v>48.403908794788272</c:v>
                </c:pt>
                <c:pt idx="2">
                  <c:v>51.071801566579637</c:v>
                </c:pt>
                <c:pt idx="3">
                  <c:v>53.594207895190486</c:v>
                </c:pt>
                <c:pt idx="4">
                  <c:v>54.444025225030991</c:v>
                </c:pt>
                <c:pt idx="5">
                  <c:v>53.95918367346939</c:v>
                </c:pt>
                <c:pt idx="6">
                  <c:v>52.764206383066572</c:v>
                </c:pt>
                <c:pt idx="7">
                  <c:v>51.222748285638467</c:v>
                </c:pt>
                <c:pt idx="8">
                  <c:v>49.63108422253346</c:v>
                </c:pt>
                <c:pt idx="9">
                  <c:v>49.144881505008549</c:v>
                </c:pt>
                <c:pt idx="10">
                  <c:v>49.330375348677876</c:v>
                </c:pt>
                <c:pt idx="11">
                  <c:v>49.672579862795374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15F-487D-B18B-041D997C3422}"/>
            </c:ext>
          </c:extLst>
        </c:ser>
        <c:ser>
          <c:idx val="11"/>
          <c:order val="12"/>
          <c:tx>
            <c:strRef>
              <c:f>'G2.6'!$A$13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'G2.6'!$B$13:$M$13</c:f>
              <c:numCache>
                <c:formatCode>0.0</c:formatCode>
                <c:ptCount val="12"/>
                <c:pt idx="0">
                  <c:v>43.200803396174742</c:v>
                </c:pt>
                <c:pt idx="1">
                  <c:v>47.310224587644235</c:v>
                </c:pt>
                <c:pt idx="2">
                  <c:v>50.414040575976443</c:v>
                </c:pt>
                <c:pt idx="3">
                  <c:v>53.547504809586727</c:v>
                </c:pt>
                <c:pt idx="4">
                  <c:v>54.942614712138564</c:v>
                </c:pt>
                <c:pt idx="5">
                  <c:v>54.745754672232238</c:v>
                </c:pt>
                <c:pt idx="6">
                  <c:v>52.955463639861485</c:v>
                </c:pt>
                <c:pt idx="7">
                  <c:v>51.575910032554013</c:v>
                </c:pt>
                <c:pt idx="8">
                  <c:v>50.389025389025392</c:v>
                </c:pt>
                <c:pt idx="9">
                  <c:v>49.735927537421666</c:v>
                </c:pt>
                <c:pt idx="10">
                  <c:v>50.545593960127405</c:v>
                </c:pt>
                <c:pt idx="11">
                  <c:v>51.250549864890338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15F-487D-B18B-041D997C3422}"/>
            </c:ext>
          </c:extLst>
        </c:ser>
        <c:ser>
          <c:idx val="12"/>
          <c:order val="13"/>
          <c:tx>
            <c:strRef>
              <c:f>'G2.6'!$A$14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'G2.6'!$B$14:$M$14</c:f>
              <c:numCache>
                <c:formatCode>0.0</c:formatCode>
                <c:ptCount val="12"/>
                <c:pt idx="0">
                  <c:v>48.227105692244045</c:v>
                </c:pt>
                <c:pt idx="1">
                  <c:v>52.087377447969139</c:v>
                </c:pt>
                <c:pt idx="2">
                  <c:v>55.382188370430626</c:v>
                </c:pt>
                <c:pt idx="3">
                  <c:v>59.317953861584755</c:v>
                </c:pt>
                <c:pt idx="4">
                  <c:v>60.062469844333272</c:v>
                </c:pt>
                <c:pt idx="5">
                  <c:v>59.570957095709574</c:v>
                </c:pt>
                <c:pt idx="6">
                  <c:v>58.560540583012497</c:v>
                </c:pt>
                <c:pt idx="7">
                  <c:v>57.104593544931028</c:v>
                </c:pt>
                <c:pt idx="8">
                  <c:v>55.141480702142978</c:v>
                </c:pt>
                <c:pt idx="9">
                  <c:v>55.005716630998798</c:v>
                </c:pt>
                <c:pt idx="10">
                  <c:v>55.379556735906924</c:v>
                </c:pt>
                <c:pt idx="11">
                  <c:v>55.42739234854379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15F-487D-B18B-041D997C3422}"/>
            </c:ext>
          </c:extLst>
        </c:ser>
        <c:ser>
          <c:idx val="13"/>
          <c:order val="14"/>
          <c:tx>
            <c:strRef>
              <c:f>'G2.6'!$A$15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'G2.6'!$B$1:$M$1</c:f>
              <c:strCache>
                <c:ptCount val="12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</c:strCache>
            </c:strRef>
          </c:cat>
          <c:val>
            <c:numRef>
              <c:f>'G2.6'!$B$15:$M$15</c:f>
              <c:numCache>
                <c:formatCode>0.0</c:formatCode>
                <c:ptCount val="12"/>
                <c:pt idx="0">
                  <c:v>43.081530094770415</c:v>
                </c:pt>
                <c:pt idx="1">
                  <c:v>46.799363791434239</c:v>
                </c:pt>
                <c:pt idx="2">
                  <c:v>49.567878593370317</c:v>
                </c:pt>
                <c:pt idx="3">
                  <c:v>53.31452912733134</c:v>
                </c:pt>
                <c:pt idx="4">
                  <c:v>54.31535413513857</c:v>
                </c:pt>
                <c:pt idx="5">
                  <c:v>54.142187055813515</c:v>
                </c:pt>
                <c:pt idx="6">
                  <c:v>52.946426417734038</c:v>
                </c:pt>
                <c:pt idx="7">
                  <c:v>52.657832042882667</c:v>
                </c:pt>
                <c:pt idx="8">
                  <c:v>50.408599365408278</c:v>
                </c:pt>
                <c:pt idx="9">
                  <c:v>49.635188082349195</c:v>
                </c:pt>
                <c:pt idx="10">
                  <c:v>49.613106752775217</c:v>
                </c:pt>
                <c:pt idx="11">
                  <c:v>49.940550737963505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15F-487D-B18B-041D997C3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92736"/>
        <c:axId val="122694656"/>
      </c:lineChart>
      <c:catAx>
        <c:axId val="12269273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(Základní text)"/>
                <a:ea typeface="+mn-ea"/>
                <a:cs typeface="+mn-cs"/>
              </a:defRPr>
            </a:pPr>
            <a:endParaRPr lang="cs-CZ"/>
          </a:p>
        </c:txPr>
        <c:crossAx val="122694656"/>
        <c:crosses val="autoZero"/>
        <c:auto val="1"/>
        <c:lblAlgn val="ctr"/>
        <c:lblOffset val="100"/>
        <c:tickMarkSkip val="4"/>
        <c:noMultiLvlLbl val="0"/>
      </c:catAx>
      <c:valAx>
        <c:axId val="122694656"/>
        <c:scaling>
          <c:orientation val="minMax"/>
          <c:max val="7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(Základní text)"/>
                    <a:ea typeface="+mn-ea"/>
                    <a:cs typeface="+mn-cs"/>
                  </a:defRPr>
                </a:pPr>
                <a:r>
                  <a:rPr lang="cs-CZ"/>
                  <a:t>podíl studentů v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(Základní text)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(Základní text)"/>
                <a:ea typeface="+mn-ea"/>
                <a:cs typeface="+mn-cs"/>
              </a:defRPr>
            </a:pPr>
            <a:endParaRPr lang="cs-CZ"/>
          </a:p>
        </c:txPr>
        <c:crossAx val="122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03492460121465"/>
          <c:y val="0.10723615111478189"/>
          <c:w val="0.27769086982208407"/>
          <c:h val="0.80138661283887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(Základní text)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solidFill>
        <a:srgbClr val="000000">
          <a:lumMod val="50000"/>
          <a:lumOff val="50000"/>
        </a:srgbClr>
      </a:solidFill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 (Základní text)"/>
        </a:defRPr>
      </a:pPr>
      <a:endParaRPr lang="cs-CZ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Vývoj a prognóza počtů žáků plnících povinnou školní docházku</a:t>
            </a:r>
            <a:r>
              <a:rPr lang="cs-CZ"/>
              <a:t> v Plzeňském kraji</a:t>
            </a:r>
            <a:endParaRPr lang="en-US"/>
          </a:p>
        </c:rich>
      </c:tx>
      <c:layout>
        <c:manualLayout>
          <c:xMode val="edge"/>
          <c:yMode val="edge"/>
          <c:x val="0.12757252082620107"/>
          <c:y val="1.26182965299684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07303434896725"/>
          <c:y val="0.13038906414300735"/>
          <c:w val="0.67785005135227672"/>
          <c:h val="0.75009480281841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 3'!$A$46</c:f>
              <c:strCache>
                <c:ptCount val="1"/>
                <c:pt idx="0">
                  <c:v>1. stupeň ZŠ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79-47A5-B922-BF5DBFF84CEE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79-47A5-B922-BF5DBFF84CE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79-47A5-B922-BF5DBFF84CE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79-47A5-B922-BF5DBFF84CE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E79-47A5-B922-BF5DBFF84CE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E79-47A5-B922-BF5DBFF84CE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 3'!$C$45:$V$45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'Graf 3'!$C$46:$V$46</c:f>
              <c:numCache>
                <c:formatCode>General</c:formatCode>
                <c:ptCount val="20"/>
                <c:pt idx="0">
                  <c:v>24672</c:v>
                </c:pt>
                <c:pt idx="1">
                  <c:v>24172</c:v>
                </c:pt>
                <c:pt idx="2">
                  <c:v>24142</c:v>
                </c:pt>
                <c:pt idx="3">
                  <c:v>24356</c:v>
                </c:pt>
                <c:pt idx="4">
                  <c:v>24603</c:v>
                </c:pt>
                <c:pt idx="5">
                  <c:v>24895</c:v>
                </c:pt>
                <c:pt idx="6">
                  <c:v>25430</c:v>
                </c:pt>
                <c:pt idx="7">
                  <c:v>26152</c:v>
                </c:pt>
                <c:pt idx="8">
                  <c:v>27220</c:v>
                </c:pt>
                <c:pt idx="9">
                  <c:v>28711</c:v>
                </c:pt>
                <c:pt idx="10">
                  <c:v>29948</c:v>
                </c:pt>
                <c:pt idx="11">
                  <c:v>31161</c:v>
                </c:pt>
                <c:pt idx="12">
                  <c:v>31410</c:v>
                </c:pt>
                <c:pt idx="13">
                  <c:v>31090</c:v>
                </c:pt>
                <c:pt idx="14">
                  <c:v>32715.279999999999</c:v>
                </c:pt>
                <c:pt idx="15">
                  <c:v>32156.28</c:v>
                </c:pt>
                <c:pt idx="16">
                  <c:v>31376.28</c:v>
                </c:pt>
                <c:pt idx="17">
                  <c:v>30582.240000000002</c:v>
                </c:pt>
                <c:pt idx="18">
                  <c:v>30126.720000000001</c:v>
                </c:pt>
                <c:pt idx="19">
                  <c:v>29809.52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79-47A5-B922-BF5DBFF84CEE}"/>
            </c:ext>
          </c:extLst>
        </c:ser>
        <c:ser>
          <c:idx val="1"/>
          <c:order val="1"/>
          <c:tx>
            <c:strRef>
              <c:f>'Graf 3'!$A$47</c:f>
              <c:strCache>
                <c:ptCount val="1"/>
                <c:pt idx="0">
                  <c:v>2. stupeň ZŠ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6E79-47A5-B922-BF5DBFF84CE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6E79-47A5-B922-BF5DBFF84CE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6E79-47A5-B922-BF5DBFF84CE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6E79-47A5-B922-BF5DBFF84CE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6E79-47A5-B922-BF5DBFF84CE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6E79-47A5-B922-BF5DBFF84CE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 3'!$C$45:$V$45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'Graf 3'!$C$47:$V$47</c:f>
              <c:numCache>
                <c:formatCode>General</c:formatCode>
                <c:ptCount val="20"/>
                <c:pt idx="0">
                  <c:v>22902</c:v>
                </c:pt>
                <c:pt idx="1">
                  <c:v>21183</c:v>
                </c:pt>
                <c:pt idx="2">
                  <c:v>20302</c:v>
                </c:pt>
                <c:pt idx="3">
                  <c:v>18964</c:v>
                </c:pt>
                <c:pt idx="4">
                  <c:v>17460</c:v>
                </c:pt>
                <c:pt idx="5">
                  <c:v>17041</c:v>
                </c:pt>
                <c:pt idx="6">
                  <c:v>16910</c:v>
                </c:pt>
                <c:pt idx="7">
                  <c:v>17123</c:v>
                </c:pt>
                <c:pt idx="8">
                  <c:v>17372</c:v>
                </c:pt>
                <c:pt idx="9">
                  <c:v>17525</c:v>
                </c:pt>
                <c:pt idx="10">
                  <c:v>17895</c:v>
                </c:pt>
                <c:pt idx="11">
                  <c:v>18199</c:v>
                </c:pt>
                <c:pt idx="12">
                  <c:v>19065</c:v>
                </c:pt>
                <c:pt idx="13">
                  <c:v>20064</c:v>
                </c:pt>
                <c:pt idx="14">
                  <c:v>19962.7</c:v>
                </c:pt>
                <c:pt idx="15">
                  <c:v>21166.87</c:v>
                </c:pt>
                <c:pt idx="16">
                  <c:v>22264.685000000001</c:v>
                </c:pt>
                <c:pt idx="17">
                  <c:v>22919.724999999999</c:v>
                </c:pt>
                <c:pt idx="18">
                  <c:v>22854.755000000001</c:v>
                </c:pt>
                <c:pt idx="19">
                  <c:v>22330.544999999998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E79-47A5-B922-BF5DBFF84CEE}"/>
            </c:ext>
          </c:extLst>
        </c:ser>
        <c:ser>
          <c:idx val="2"/>
          <c:order val="2"/>
          <c:tx>
            <c:strRef>
              <c:f>'Graf 3'!$A$48</c:f>
              <c:strCache>
                <c:ptCount val="1"/>
                <c:pt idx="0">
                  <c:v>nižší stupeň víceletých gymnázií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6E79-47A5-B922-BF5DBFF84CE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6E79-47A5-B922-BF5DBFF84CE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6E79-47A5-B922-BF5DBFF84CE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6E79-47A5-B922-BF5DBFF84CE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6E79-47A5-B922-BF5DBFF84CE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6E79-47A5-B922-BF5DBFF84CEE}"/>
              </c:ext>
            </c:extLst>
          </c:dPt>
          <c:cat>
            <c:numRef>
              <c:f>'Graf 3'!$C$45:$V$45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'Graf 3'!$C$48:$V$48</c:f>
              <c:numCache>
                <c:formatCode>General</c:formatCode>
                <c:ptCount val="20"/>
                <c:pt idx="0">
                  <c:v>2356</c:v>
                </c:pt>
                <c:pt idx="1">
                  <c:v>2364</c:v>
                </c:pt>
                <c:pt idx="2">
                  <c:v>2364</c:v>
                </c:pt>
                <c:pt idx="3">
                  <c:v>2287</c:v>
                </c:pt>
                <c:pt idx="4">
                  <c:v>2269</c:v>
                </c:pt>
                <c:pt idx="5">
                  <c:v>2228</c:v>
                </c:pt>
                <c:pt idx="6">
                  <c:v>2183</c:v>
                </c:pt>
                <c:pt idx="7">
                  <c:v>2197</c:v>
                </c:pt>
                <c:pt idx="8">
                  <c:v>2210</c:v>
                </c:pt>
                <c:pt idx="9">
                  <c:v>2239</c:v>
                </c:pt>
                <c:pt idx="10">
                  <c:v>2242</c:v>
                </c:pt>
                <c:pt idx="11">
                  <c:v>2243</c:v>
                </c:pt>
                <c:pt idx="12">
                  <c:v>2238</c:v>
                </c:pt>
                <c:pt idx="13">
                  <c:v>2257</c:v>
                </c:pt>
                <c:pt idx="14">
                  <c:v>2251.6666666666665</c:v>
                </c:pt>
                <c:pt idx="15">
                  <c:v>2251.6666666666665</c:v>
                </c:pt>
                <c:pt idx="16">
                  <c:v>2251.6666666666665</c:v>
                </c:pt>
                <c:pt idx="17">
                  <c:v>2251.6666666666665</c:v>
                </c:pt>
                <c:pt idx="18">
                  <c:v>2251.6666666666665</c:v>
                </c:pt>
                <c:pt idx="19">
                  <c:v>2251.6666666666665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E79-47A5-B922-BF5DBFF84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2287872"/>
        <c:axId val="42289408"/>
      </c:barChart>
      <c:catAx>
        <c:axId val="422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42289408"/>
        <c:crosses val="autoZero"/>
        <c:auto val="1"/>
        <c:lblAlgn val="ctr"/>
        <c:lblOffset val="100"/>
        <c:tickLblSkip val="1"/>
        <c:noMultiLvlLbl val="0"/>
      </c:catAx>
      <c:valAx>
        <c:axId val="42289408"/>
        <c:scaling>
          <c:orientation val="minMax"/>
          <c:max val="6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žáků</a:t>
                </a:r>
              </a:p>
            </c:rich>
          </c:tx>
          <c:layout>
            <c:manualLayout>
              <c:xMode val="edge"/>
              <c:yMode val="edge"/>
              <c:x val="2.5151203925596286E-4"/>
              <c:y val="0.40301779312286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28787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79673331051009944"/>
          <c:y val="0.19069690421189464"/>
          <c:w val="0.19949440530460011"/>
          <c:h val="0.50504119161760941"/>
        </c:manualLayout>
      </c:layout>
      <c:overlay val="0"/>
    </c:legend>
    <c:plotVisOnly val="1"/>
    <c:dispBlanksAs val="gap"/>
    <c:showDLblsOverMax val="0"/>
  </c:chart>
  <c:spPr>
    <a:ln>
      <a:solidFill>
        <a:srgbClr val="000000">
          <a:lumMod val="50000"/>
          <a:lumOff val="50000"/>
        </a:srgbClr>
      </a:solidFill>
    </a:ln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Přestup žáků ZŠ na SŠ</a:t>
            </a:r>
            <a:endParaRPr lang="cs-CZ"/>
          </a:p>
          <a:p>
            <a:pPr>
              <a:defRPr/>
            </a:pPr>
            <a:r>
              <a:rPr lang="cs-CZ"/>
              <a:t>v Plzeňském kraji</a:t>
            </a:r>
            <a:endParaRPr lang="en-US"/>
          </a:p>
        </c:rich>
      </c:tx>
      <c:layout>
        <c:manualLayout>
          <c:xMode val="edge"/>
          <c:yMode val="edge"/>
          <c:x val="0.2340187939541104"/>
          <c:y val="1.378798583311597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773262940756117"/>
          <c:y val="0.12918113112684021"/>
          <c:w val="0.52329804104393651"/>
          <c:h val="0.74895049412872561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ZŠnaSŠ!$A$12:$B$12</c:f>
              <c:strCache>
                <c:ptCount val="2"/>
                <c:pt idx="0">
                  <c:v>Počet podle věku (15letí)</c:v>
                </c:pt>
              </c:strCache>
            </c:strRef>
          </c:tx>
          <c:invertIfNegative val="0"/>
          <c:val>
            <c:numRef>
              <c:f>ZŠnaSŠ!$C$17:$O$17</c:f>
              <c:numCache>
                <c:formatCode>#,##0</c:formatCode>
                <c:ptCount val="13"/>
                <c:pt idx="0" formatCode="#,###_#">
                  <c:v>6765</c:v>
                </c:pt>
                <c:pt idx="1">
                  <c:v>6453</c:v>
                </c:pt>
                <c:pt idx="2">
                  <c:v>6350</c:v>
                </c:pt>
                <c:pt idx="3">
                  <c:v>6376</c:v>
                </c:pt>
                <c:pt idx="4">
                  <c:v>5487</c:v>
                </c:pt>
                <c:pt idx="5">
                  <c:v>4952</c:v>
                </c:pt>
                <c:pt idx="6">
                  <c:v>4733</c:v>
                </c:pt>
                <c:pt idx="7">
                  <c:v>4742</c:v>
                </c:pt>
                <c:pt idx="8">
                  <c:v>4771</c:v>
                </c:pt>
                <c:pt idx="9">
                  <c:v>4883</c:v>
                </c:pt>
                <c:pt idx="10">
                  <c:v>5008</c:v>
                </c:pt>
                <c:pt idx="11">
                  <c:v>5047</c:v>
                </c:pt>
                <c:pt idx="12">
                  <c:v>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7-451C-90A2-9772BE6B3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1642112"/>
        <c:axId val="151643648"/>
      </c:barChart>
      <c:lineChart>
        <c:grouping val="standard"/>
        <c:varyColors val="0"/>
        <c:ser>
          <c:idx val="0"/>
          <c:order val="0"/>
          <c:tx>
            <c:strRef>
              <c:f>ZŠnaSŠ!$A$6:$B$6</c:f>
              <c:strCache>
                <c:ptCount val="2"/>
                <c:pt idx="0">
                  <c:v>Počet nastupujících na SŠ po 9. ročníku ZŠ</c:v>
                </c:pt>
              </c:strCache>
            </c:strRef>
          </c:tx>
          <c:marker>
            <c:symbol val="none"/>
          </c:marker>
          <c:cat>
            <c:numRef>
              <c:f>ZŠnaSŠ!$C$2:$O$2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ZŠnaSŠ!$C$20:$O$20</c:f>
              <c:numCache>
                <c:formatCode>General</c:formatCode>
                <c:ptCount val="13"/>
                <c:pt idx="0">
                  <c:v>6592</c:v>
                </c:pt>
                <c:pt idx="1">
                  <c:v>6123</c:v>
                </c:pt>
                <c:pt idx="2">
                  <c:v>6042</c:v>
                </c:pt>
                <c:pt idx="3">
                  <c:v>6112</c:v>
                </c:pt>
                <c:pt idx="4">
                  <c:v>5167</c:v>
                </c:pt>
                <c:pt idx="5">
                  <c:v>4960</c:v>
                </c:pt>
                <c:pt idx="6">
                  <c:v>4659</c:v>
                </c:pt>
                <c:pt idx="7">
                  <c:v>4678</c:v>
                </c:pt>
                <c:pt idx="8">
                  <c:v>4847</c:v>
                </c:pt>
                <c:pt idx="9">
                  <c:v>4560</c:v>
                </c:pt>
                <c:pt idx="10">
                  <c:v>4793</c:v>
                </c:pt>
                <c:pt idx="11">
                  <c:v>4726</c:v>
                </c:pt>
                <c:pt idx="12">
                  <c:v>4774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67-451C-90A2-9772BE6B3FFB}"/>
            </c:ext>
          </c:extLst>
        </c:ser>
        <c:ser>
          <c:idx val="1"/>
          <c:order val="1"/>
          <c:tx>
            <c:strRef>
              <c:f>ZŠnaSŠ!$B$24</c:f>
              <c:strCache>
                <c:ptCount val="1"/>
                <c:pt idx="0">
                  <c:v>žáci, kteří ukončili povinnou v 9.ročníku</c:v>
                </c:pt>
              </c:strCache>
            </c:strRef>
          </c:tx>
          <c:marker>
            <c:symbol val="none"/>
          </c:marker>
          <c:cat>
            <c:numRef>
              <c:f>ZŠnaSŠ!$C$2:$O$2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ZŠnaSŠ!$C$24:$O$24</c:f>
              <c:numCache>
                <c:formatCode>General</c:formatCode>
                <c:ptCount val="13"/>
                <c:pt idx="0">
                  <c:v>5853</c:v>
                </c:pt>
                <c:pt idx="1">
                  <c:v>5118</c:v>
                </c:pt>
                <c:pt idx="2">
                  <c:v>5252</c:v>
                </c:pt>
                <c:pt idx="3">
                  <c:v>5178</c:v>
                </c:pt>
                <c:pt idx="4">
                  <c:v>4305</c:v>
                </c:pt>
                <c:pt idx="5">
                  <c:v>4006</c:v>
                </c:pt>
                <c:pt idx="6">
                  <c:v>3753</c:v>
                </c:pt>
                <c:pt idx="7">
                  <c:v>3794</c:v>
                </c:pt>
                <c:pt idx="8">
                  <c:v>3898</c:v>
                </c:pt>
                <c:pt idx="9">
                  <c:v>3877</c:v>
                </c:pt>
                <c:pt idx="10">
                  <c:v>4050</c:v>
                </c:pt>
                <c:pt idx="11">
                  <c:v>4052</c:v>
                </c:pt>
                <c:pt idx="12">
                  <c:v>4131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67-451C-90A2-9772BE6B3FFB}"/>
            </c:ext>
          </c:extLst>
        </c:ser>
        <c:ser>
          <c:idx val="3"/>
          <c:order val="3"/>
          <c:tx>
            <c:strRef>
              <c:f>ZŠnaSŠ!$B$23</c:f>
              <c:strCache>
                <c:ptCount val="1"/>
                <c:pt idx="0">
                  <c:v>žáci, kteří ukončili povinnou
školní docházku</c:v>
                </c:pt>
              </c:strCache>
            </c:strRef>
          </c:tx>
          <c:marker>
            <c:symbol val="none"/>
          </c:marker>
          <c:cat>
            <c:numRef>
              <c:f>ZŠnaSŠ!$C$2:$O$2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ZŠnaSŠ!$C$23:$O$23</c:f>
              <c:numCache>
                <c:formatCode>General</c:formatCode>
                <c:ptCount val="13"/>
                <c:pt idx="0">
                  <c:v>6167</c:v>
                </c:pt>
                <c:pt idx="1">
                  <c:v>5510</c:v>
                </c:pt>
                <c:pt idx="2">
                  <c:v>5587</c:v>
                </c:pt>
                <c:pt idx="3">
                  <c:v>5529</c:v>
                </c:pt>
                <c:pt idx="4">
                  <c:v>4630</c:v>
                </c:pt>
                <c:pt idx="5">
                  <c:v>4302</c:v>
                </c:pt>
                <c:pt idx="6">
                  <c:v>4053</c:v>
                </c:pt>
                <c:pt idx="7">
                  <c:v>4095</c:v>
                </c:pt>
                <c:pt idx="8" formatCode="#,##0">
                  <c:v>4234</c:v>
                </c:pt>
                <c:pt idx="9" formatCode="#,##0_ ;\-#,##0\ ">
                  <c:v>4160</c:v>
                </c:pt>
                <c:pt idx="10" formatCode="#,##0_ ;\-#,##0\ ">
                  <c:v>4349</c:v>
                </c:pt>
                <c:pt idx="11" formatCode="#,##0_ ;\-#,##0\ ">
                  <c:v>4352</c:v>
                </c:pt>
                <c:pt idx="12" formatCode="#,##0_ ;\-#,##0\ ">
                  <c:v>4474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67-451C-90A2-9772BE6B3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42112"/>
        <c:axId val="151643648"/>
      </c:lineChart>
      <c:catAx>
        <c:axId val="1516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51643648"/>
        <c:crosses val="autoZero"/>
        <c:auto val="1"/>
        <c:lblAlgn val="ctr"/>
        <c:lblOffset val="100"/>
        <c:noMultiLvlLbl val="0"/>
      </c:catAx>
      <c:valAx>
        <c:axId val="151643648"/>
        <c:scaling>
          <c:orientation val="minMax"/>
          <c:max val="7000"/>
          <c:min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>
            <c:manualLayout>
              <c:xMode val="edge"/>
              <c:yMode val="edge"/>
              <c:x val="2.4437479295670616E-4"/>
              <c:y val="0.44235310187290872"/>
            </c:manualLayout>
          </c:layout>
          <c:overlay val="0"/>
        </c:title>
        <c:numFmt formatCode="#,###_#" sourceLinked="1"/>
        <c:majorTickMark val="out"/>
        <c:minorTickMark val="none"/>
        <c:tickLblPos val="nextTo"/>
        <c:crossAx val="15164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2156574399832"/>
          <c:y val="9.0053690236288619E-2"/>
          <c:w val="0.32117843425600168"/>
          <c:h val="0.69225089173202337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000000">
          <a:lumMod val="50000"/>
          <a:lumOff val="50000"/>
        </a:srgb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300" b="1"/>
              <a:t>Věková struktura učitelů SŠ v Plzeňském kraji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162755318627318"/>
          <c:y val="0.13657393025534048"/>
          <c:w val="0.86583373059248447"/>
          <c:h val="0.6175016834636487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SouhrnSŠ9!$C$3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SouhrnSŠ9!$C$4:$C$7</c:f>
              <c:numCache>
                <c:formatCode>0.0</c:formatCode>
                <c:ptCount val="4"/>
                <c:pt idx="0">
                  <c:v>2.6601653395072553</c:v>
                </c:pt>
                <c:pt idx="1">
                  <c:v>2.925151335954534</c:v>
                </c:pt>
                <c:pt idx="2">
                  <c:v>4.8158594175451714</c:v>
                </c:pt>
                <c:pt idx="3">
                  <c:v>3.8732197970844569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0-4B74-92BC-1F50EFA36F6A}"/>
            </c:ext>
          </c:extLst>
        </c:ser>
        <c:ser>
          <c:idx val="3"/>
          <c:order val="1"/>
          <c:tx>
            <c:strRef>
              <c:f>SouhrnSŠ9!$D$3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SouhrnSŠ9!$D$4:$D$7</c:f>
              <c:numCache>
                <c:formatCode>0.0</c:formatCode>
                <c:ptCount val="4"/>
                <c:pt idx="0">
                  <c:v>4.1802598192256868</c:v>
                </c:pt>
                <c:pt idx="1">
                  <c:v>7.3377060132624923</c:v>
                </c:pt>
                <c:pt idx="2">
                  <c:v>6.5833452996038027</c:v>
                </c:pt>
                <c:pt idx="3">
                  <c:v>6.291396831955165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0-4B74-92BC-1F50EFA36F6A}"/>
            </c:ext>
          </c:extLst>
        </c:ser>
        <c:ser>
          <c:idx val="4"/>
          <c:order val="2"/>
          <c:tx>
            <c:strRef>
              <c:f>SouhrnSŠ9!$E$3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SouhrnSŠ9!$E$4:$E$7</c:f>
              <c:numCache>
                <c:formatCode>0.0</c:formatCode>
                <c:ptCount val="4"/>
                <c:pt idx="0">
                  <c:v>6.1715835876568317</c:v>
                </c:pt>
                <c:pt idx="1">
                  <c:v>7.4889291147354511</c:v>
                </c:pt>
                <c:pt idx="2">
                  <c:v>10.39864388288769</c:v>
                </c:pt>
                <c:pt idx="3">
                  <c:v>8.7617593993205851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0-4B74-92BC-1F50EFA36F6A}"/>
            </c:ext>
          </c:extLst>
        </c:ser>
        <c:ser>
          <c:idx val="5"/>
          <c:order val="3"/>
          <c:tx>
            <c:strRef>
              <c:f>SouhrnSŠ9!$F$3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SouhrnSŠ9!$F$4:$F$7</c:f>
              <c:numCache>
                <c:formatCode>0.0</c:formatCode>
                <c:ptCount val="4"/>
                <c:pt idx="0">
                  <c:v>12.494007319839572</c:v>
                </c:pt>
                <c:pt idx="1">
                  <c:v>11.894712608395366</c:v>
                </c:pt>
                <c:pt idx="2">
                  <c:v>16.57043978979101</c:v>
                </c:pt>
                <c:pt idx="3">
                  <c:v>14.496135517688861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0-4B74-92BC-1F50EFA36F6A}"/>
            </c:ext>
          </c:extLst>
        </c:ser>
        <c:ser>
          <c:idx val="6"/>
          <c:order val="4"/>
          <c:tx>
            <c:strRef>
              <c:f>SouhrnSŠ9!$G$3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SouhrnSŠ9!$G$4:$G$7</c:f>
              <c:numCache>
                <c:formatCode>0.0</c:formatCode>
                <c:ptCount val="4"/>
                <c:pt idx="0">
                  <c:v>12.757100595175453</c:v>
                </c:pt>
                <c:pt idx="1">
                  <c:v>12.050449832300353</c:v>
                </c:pt>
                <c:pt idx="2">
                  <c:v>14.313917269269986</c:v>
                </c:pt>
                <c:pt idx="3">
                  <c:v>13.395044720368134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0-4B74-92BC-1F50EFA36F6A}"/>
            </c:ext>
          </c:extLst>
        </c:ser>
        <c:ser>
          <c:idx val="7"/>
          <c:order val="5"/>
          <c:tx>
            <c:strRef>
              <c:f>SouhrnSŠ9!$H$3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SouhrnSŠ9!$H$4:$H$7</c:f>
              <c:numCache>
                <c:formatCode>0.0</c:formatCode>
                <c:ptCount val="4"/>
                <c:pt idx="0">
                  <c:v>12.938342629295729</c:v>
                </c:pt>
                <c:pt idx="1">
                  <c:v>12.635931511734462</c:v>
                </c:pt>
                <c:pt idx="2">
                  <c:v>16.119198503719478</c:v>
                </c:pt>
                <c:pt idx="3">
                  <c:v>14.5444191044053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30-4B74-92BC-1F50EFA36F6A}"/>
            </c:ext>
          </c:extLst>
        </c:ser>
        <c:ser>
          <c:idx val="8"/>
          <c:order val="6"/>
          <c:tx>
            <c:strRef>
              <c:f>SouhrnSŠ9!$I$3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SouhrnSŠ9!$I$4:$I$7</c:f>
              <c:numCache>
                <c:formatCode>0.0</c:formatCode>
                <c:ptCount val="4"/>
                <c:pt idx="0">
                  <c:v>20.866219992750317</c:v>
                </c:pt>
                <c:pt idx="1">
                  <c:v>23.959156220235009</c:v>
                </c:pt>
                <c:pt idx="2">
                  <c:v>18.98848438379126</c:v>
                </c:pt>
                <c:pt idx="3">
                  <c:v>20.690869422940523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30-4B74-92BC-1F50EFA36F6A}"/>
            </c:ext>
          </c:extLst>
        </c:ser>
        <c:ser>
          <c:idx val="9"/>
          <c:order val="7"/>
          <c:tx>
            <c:strRef>
              <c:f>SouhrnSŠ9!$J$3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SouhrnSŠ9!$J$4:$J$7</c:f>
              <c:numCache>
                <c:formatCode>0.0</c:formatCode>
                <c:ptCount val="4"/>
                <c:pt idx="0">
                  <c:v>17.61906432338256</c:v>
                </c:pt>
                <c:pt idx="1">
                  <c:v>14.999977429387842</c:v>
                </c:pt>
                <c:pt idx="2">
                  <c:v>9.6678434251891332</c:v>
                </c:pt>
                <c:pt idx="3">
                  <c:v>12.709451302639463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30-4B74-92BC-1F50EFA36F6A}"/>
            </c:ext>
          </c:extLst>
        </c:ser>
        <c:ser>
          <c:idx val="0"/>
          <c:order val="8"/>
          <c:tx>
            <c:strRef>
              <c:f>SouhrnSŠ9!$K$3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SouhrnSŠ9!$K$4:$K$7</c:f>
              <c:numCache>
                <c:formatCode>0.0</c:formatCode>
                <c:ptCount val="4"/>
                <c:pt idx="0">
                  <c:v>10.31325639316659</c:v>
                </c:pt>
                <c:pt idx="1">
                  <c:v>6.7079859339945029</c:v>
                </c:pt>
                <c:pt idx="2">
                  <c:v>2.5422680282024674</c:v>
                </c:pt>
                <c:pt idx="3">
                  <c:v>5.2377039035975219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30-4B74-92BC-1F50EFA36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5.2382277835810436E-3"/>
              <c:y val="0.371656057550922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51881014873135E-2"/>
          <c:y val="0.87108522892971707"/>
          <c:w val="0.86709601924759405"/>
          <c:h val="0.12850585619423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>
          <a:lumMod val="50000"/>
          <a:lumOff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/>
              <a:t>Vývoj počtu absolventů FPE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0371880847187031E-2"/>
          <c:y val="9.4957148086639964E-2"/>
          <c:w val="0.87151356080489939"/>
          <c:h val="0.644661119682928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List1!$A$8</c:f>
              <c:strCache>
                <c:ptCount val="1"/>
                <c:pt idx="0">
                  <c:v>magisterské-navazující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List1!$C$8:$O$8</c:f>
              <c:numCache>
                <c:formatCode>General</c:formatCode>
                <c:ptCount val="13"/>
                <c:pt idx="0">
                  <c:v>35</c:v>
                </c:pt>
                <c:pt idx="1">
                  <c:v>21</c:v>
                </c:pt>
                <c:pt idx="2">
                  <c:v>37</c:v>
                </c:pt>
                <c:pt idx="3">
                  <c:v>62</c:v>
                </c:pt>
                <c:pt idx="4">
                  <c:v>128</c:v>
                </c:pt>
                <c:pt idx="5">
                  <c:v>152</c:v>
                </c:pt>
                <c:pt idx="6">
                  <c:v>167</c:v>
                </c:pt>
                <c:pt idx="7">
                  <c:v>224</c:v>
                </c:pt>
                <c:pt idx="8">
                  <c:v>229</c:v>
                </c:pt>
                <c:pt idx="9">
                  <c:v>165</c:v>
                </c:pt>
                <c:pt idx="10">
                  <c:v>176</c:v>
                </c:pt>
                <c:pt idx="11">
                  <c:v>127</c:v>
                </c:pt>
                <c:pt idx="12" formatCode="#,##0_ ;[Red]\-#,##0\ ;\–\ 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A-4052-ACC8-F01E1E7140A9}"/>
            </c:ext>
          </c:extLst>
        </c:ser>
        <c:ser>
          <c:idx val="0"/>
          <c:order val="1"/>
          <c:tx>
            <c:strRef>
              <c:f>List1!$A$7</c:f>
              <c:strCache>
                <c:ptCount val="1"/>
                <c:pt idx="0">
                  <c:v>magisterské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List1!$C$7:$O$7</c:f>
              <c:numCache>
                <c:formatCode>General</c:formatCode>
                <c:ptCount val="13"/>
                <c:pt idx="0">
                  <c:v>407</c:v>
                </c:pt>
                <c:pt idx="1">
                  <c:v>374</c:v>
                </c:pt>
                <c:pt idx="2">
                  <c:v>347</c:v>
                </c:pt>
                <c:pt idx="3">
                  <c:v>351</c:v>
                </c:pt>
                <c:pt idx="4">
                  <c:v>386</c:v>
                </c:pt>
                <c:pt idx="5">
                  <c:v>217</c:v>
                </c:pt>
                <c:pt idx="6">
                  <c:v>115</c:v>
                </c:pt>
                <c:pt idx="7">
                  <c:v>80</c:v>
                </c:pt>
                <c:pt idx="8">
                  <c:v>53</c:v>
                </c:pt>
                <c:pt idx="9">
                  <c:v>63</c:v>
                </c:pt>
                <c:pt idx="10">
                  <c:v>51</c:v>
                </c:pt>
                <c:pt idx="11">
                  <c:v>44</c:v>
                </c:pt>
                <c:pt idx="1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A-4052-ACC8-F01E1E7140A9}"/>
            </c:ext>
          </c:extLst>
        </c:ser>
        <c:ser>
          <c:idx val="2"/>
          <c:order val="2"/>
          <c:tx>
            <c:strRef>
              <c:f>List1!$A$9</c:f>
              <c:strCache>
                <c:ptCount val="1"/>
                <c:pt idx="0">
                  <c:v>bakakalářské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List1!$C$2:$O$2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List1!$C$9:$O$9</c:f>
              <c:numCache>
                <c:formatCode>General</c:formatCode>
                <c:ptCount val="13"/>
                <c:pt idx="0">
                  <c:v>132</c:v>
                </c:pt>
                <c:pt idx="1">
                  <c:v>117</c:v>
                </c:pt>
                <c:pt idx="2">
                  <c:v>237</c:v>
                </c:pt>
                <c:pt idx="3">
                  <c:v>288</c:v>
                </c:pt>
                <c:pt idx="4">
                  <c:v>396</c:v>
                </c:pt>
                <c:pt idx="5">
                  <c:v>472</c:v>
                </c:pt>
                <c:pt idx="6">
                  <c:v>492</c:v>
                </c:pt>
                <c:pt idx="7">
                  <c:v>341</c:v>
                </c:pt>
                <c:pt idx="8">
                  <c:v>369</c:v>
                </c:pt>
                <c:pt idx="9">
                  <c:v>270</c:v>
                </c:pt>
                <c:pt idx="10">
                  <c:v>262</c:v>
                </c:pt>
                <c:pt idx="11">
                  <c:v>243</c:v>
                </c:pt>
                <c:pt idx="1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A-4052-ACC8-F01E1E714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7209896"/>
        <c:axId val="617214488"/>
      </c:barChart>
      <c:catAx>
        <c:axId val="61720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17214488"/>
        <c:crosses val="autoZero"/>
        <c:auto val="1"/>
        <c:lblAlgn val="ctr"/>
        <c:lblOffset val="100"/>
        <c:noMultiLvlLbl val="0"/>
      </c:catAx>
      <c:valAx>
        <c:axId val="61721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1720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066008895015455E-2"/>
          <c:y val="0.87824779212280502"/>
          <c:w val="0.81586778381108771"/>
          <c:h val="6.6688961741305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/>
              <a:t>Vývoj podílu nezaměstnaných na pracovní síle podle stupně vzdělání</a:t>
            </a:r>
          </a:p>
        </c:rich>
      </c:tx>
      <c:layout>
        <c:manualLayout>
          <c:xMode val="edge"/>
          <c:yMode val="edge"/>
          <c:x val="0.11471416140190704"/>
          <c:y val="4.93532098604987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5717232685779"/>
          <c:y val="0.12192808561216104"/>
          <c:w val="0.59872526765827383"/>
          <c:h val="0.75158192974222593"/>
        </c:manualLayout>
      </c:layout>
      <c:lineChart>
        <c:grouping val="standard"/>
        <c:varyColors val="0"/>
        <c:ser>
          <c:idx val="0"/>
          <c:order val="0"/>
          <c:tx>
            <c:strRef>
              <c:f>vzdělánípracsíla!$A$17</c:f>
              <c:strCache>
                <c:ptCount val="1"/>
                <c:pt idx="0">
                  <c:v>základní a bez vzdělání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vzdělánípracsíla!$C$1:$O$1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vzdělánípracsíla!$C$17:$O$17</c:f>
              <c:numCache>
                <c:formatCode>0.0</c:formatCode>
                <c:ptCount val="13"/>
                <c:pt idx="0">
                  <c:v>17.394329190493934</c:v>
                </c:pt>
                <c:pt idx="1">
                  <c:v>14.235514466519989</c:v>
                </c:pt>
                <c:pt idx="2">
                  <c:v>15.107206792446412</c:v>
                </c:pt>
                <c:pt idx="3">
                  <c:v>16.599310575929561</c:v>
                </c:pt>
                <c:pt idx="4">
                  <c:v>19.452579682646256</c:v>
                </c:pt>
                <c:pt idx="5">
                  <c:v>17.191330482495786</c:v>
                </c:pt>
                <c:pt idx="6">
                  <c:v>18.701916531054742</c:v>
                </c:pt>
                <c:pt idx="7">
                  <c:v>23.078432735189278</c:v>
                </c:pt>
                <c:pt idx="8">
                  <c:v>23.497418055597496</c:v>
                </c:pt>
                <c:pt idx="9">
                  <c:v>17.697827126898041</c:v>
                </c:pt>
                <c:pt idx="10">
                  <c:v>12.44880465234718</c:v>
                </c:pt>
                <c:pt idx="11">
                  <c:v>15.770662630740947</c:v>
                </c:pt>
                <c:pt idx="12">
                  <c:v>6.87343284934542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66-4C32-A425-DD49FCF056E0}"/>
            </c:ext>
          </c:extLst>
        </c:ser>
        <c:ser>
          <c:idx val="1"/>
          <c:order val="1"/>
          <c:tx>
            <c:strRef>
              <c:f>vzdělánípracsíla!$A$18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vzdělánípracsíla!$C$1:$O$1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vzdělánípracsíla!$C$18:$O$18</c:f>
              <c:numCache>
                <c:formatCode>0.0</c:formatCode>
                <c:ptCount val="13"/>
                <c:pt idx="0">
                  <c:v>3.729759127811656</c:v>
                </c:pt>
                <c:pt idx="1">
                  <c:v>4.2912981254184945</c:v>
                </c:pt>
                <c:pt idx="2">
                  <c:v>3.7738569320446489</c:v>
                </c:pt>
                <c:pt idx="3">
                  <c:v>3.5510729934075371</c:v>
                </c:pt>
                <c:pt idx="4">
                  <c:v>6.685143908929204</c:v>
                </c:pt>
                <c:pt idx="5">
                  <c:v>5.9915575271209089</c:v>
                </c:pt>
                <c:pt idx="6">
                  <c:v>4.6869493108690241</c:v>
                </c:pt>
                <c:pt idx="7">
                  <c:v>4.4482402937537744</c:v>
                </c:pt>
                <c:pt idx="8">
                  <c:v>5.5608823350061103</c:v>
                </c:pt>
                <c:pt idx="9">
                  <c:v>6.2580156784046181</c:v>
                </c:pt>
                <c:pt idx="10">
                  <c:v>4.5920803834189252</c:v>
                </c:pt>
                <c:pt idx="11">
                  <c:v>4.3558291554603317</c:v>
                </c:pt>
                <c:pt idx="12">
                  <c:v>2.3611656067107982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66-4C32-A425-DD49FCF056E0}"/>
            </c:ext>
          </c:extLst>
        </c:ser>
        <c:ser>
          <c:idx val="2"/>
          <c:order val="2"/>
          <c:tx>
            <c:strRef>
              <c:f>vzdělánípracsíla!$A$19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vzdělánípracsíla!$C$1:$O$1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vzdělánípracsíla!$C$19:$O$19</c:f>
              <c:numCache>
                <c:formatCode>0.0</c:formatCode>
                <c:ptCount val="13"/>
                <c:pt idx="0">
                  <c:v>4.8442795828348446</c:v>
                </c:pt>
                <c:pt idx="1">
                  <c:v>3.3078177903901866</c:v>
                </c:pt>
                <c:pt idx="2">
                  <c:v>2.2151011512623029</c:v>
                </c:pt>
                <c:pt idx="3">
                  <c:v>2.1760107467449776</c:v>
                </c:pt>
                <c:pt idx="4">
                  <c:v>5.1095328493221457</c:v>
                </c:pt>
                <c:pt idx="5">
                  <c:v>5.5396131355100424</c:v>
                </c:pt>
                <c:pt idx="6">
                  <c:v>5.1962301612847108</c:v>
                </c:pt>
                <c:pt idx="7">
                  <c:v>4.3984102750620826</c:v>
                </c:pt>
                <c:pt idx="8">
                  <c:v>3.5117792015030309</c:v>
                </c:pt>
                <c:pt idx="9">
                  <c:v>2.8325391246080707</c:v>
                </c:pt>
                <c:pt idx="10">
                  <c:v>2.5602992008533483</c:v>
                </c:pt>
                <c:pt idx="11">
                  <c:v>1.818096735558522</c:v>
                </c:pt>
                <c:pt idx="12">
                  <c:v>1.6534749110933231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66-4C32-A425-DD49FCF056E0}"/>
            </c:ext>
          </c:extLst>
        </c:ser>
        <c:ser>
          <c:idx val="3"/>
          <c:order val="3"/>
          <c:tx>
            <c:strRef>
              <c:f>vzdělánípracsíla!$A$20</c:f>
              <c:strCache>
                <c:ptCount val="1"/>
                <c:pt idx="0">
                  <c:v>vysokoškolské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vzdělánípracsíla!$C$1:$O$1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vzdělánípracsíla!$C$20:$O$20</c:f>
              <c:numCache>
                <c:formatCode>0.0</c:formatCode>
                <c:ptCount val="13"/>
                <c:pt idx="0">
                  <c:v>3.0677957359214587</c:v>
                </c:pt>
                <c:pt idx="1">
                  <c:v>3.892229849676037</c:v>
                </c:pt>
                <c:pt idx="2">
                  <c:v>1.9799582921946155</c:v>
                </c:pt>
                <c:pt idx="3">
                  <c:v>1.9514748835989351</c:v>
                </c:pt>
                <c:pt idx="4">
                  <c:v>1.9983409489969333</c:v>
                </c:pt>
                <c:pt idx="5">
                  <c:v>2.4534098064036129</c:v>
                </c:pt>
                <c:pt idx="6">
                  <c:v>2.0779526080220654</c:v>
                </c:pt>
                <c:pt idx="7">
                  <c:v>1.8407539195736347</c:v>
                </c:pt>
                <c:pt idx="8">
                  <c:v>2.9043632565540141</c:v>
                </c:pt>
                <c:pt idx="9">
                  <c:v>3.4344634840570905</c:v>
                </c:pt>
                <c:pt idx="10">
                  <c:v>1.6214767154169596</c:v>
                </c:pt>
                <c:pt idx="11">
                  <c:v>1.2014325307628968</c:v>
                </c:pt>
                <c:pt idx="12">
                  <c:v>0.43149779736084865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66-4C32-A425-DD49FCF0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73792"/>
        <c:axId val="157360896"/>
      </c:lineChart>
      <c:catAx>
        <c:axId val="1574737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200"/>
            </a:pPr>
            <a:endParaRPr lang="cs-CZ"/>
          </a:p>
        </c:txPr>
        <c:crossAx val="15736089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157360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podíl nezaměstnaných (%)</a:t>
                </a:r>
              </a:p>
            </c:rich>
          </c:tx>
          <c:layout>
            <c:manualLayout>
              <c:xMode val="edge"/>
              <c:yMode val="edge"/>
              <c:x val="1.0775822501088272E-2"/>
              <c:y val="0.2872595337347537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cs-CZ"/>
          </a:p>
        </c:txPr>
        <c:crossAx val="1574737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0574173501645865"/>
          <c:y val="0.1551869047619048"/>
          <c:w val="0.29425826498354141"/>
          <c:h val="0.72530674603174583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cs-CZ" sz="1600" b="1"/>
              <a:t>Vývoj počtu nezaměstnaných na 1 VPM podle stupně dosaženého vzdělání v Plzeňském kraji</a:t>
            </a:r>
          </a:p>
        </c:rich>
      </c:tx>
      <c:layout>
        <c:manualLayout>
          <c:xMode val="edge"/>
          <c:yMode val="edge"/>
          <c:x val="0.12675219964045256"/>
          <c:y val="3.53674489034816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64161211095376"/>
          <c:y val="0.18708508870123045"/>
          <c:w val="0.55793368306264601"/>
          <c:h val="0.67938163351278891"/>
        </c:manualLayout>
      </c:layout>
      <c:lineChart>
        <c:grouping val="standard"/>
        <c:varyColors val="0"/>
        <c:ser>
          <c:idx val="0"/>
          <c:order val="0"/>
          <c:tx>
            <c:strRef>
              <c:f>VzdelNezamxVPManalyt!$A$15</c:f>
              <c:strCache>
                <c:ptCount val="1"/>
                <c:pt idx="0">
                  <c:v>Celkem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VzdelNezamxVPManalyt!$B$14:$O$14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VzdelNezamxVPManalyt!$B$15:$O$15</c:f>
              <c:numCache>
                <c:formatCode>0.00</c:formatCode>
                <c:ptCount val="14"/>
                <c:pt idx="0">
                  <c:v>5.2030456852791875</c:v>
                </c:pt>
                <c:pt idx="1">
                  <c:v>2.4894649293041309</c:v>
                </c:pt>
                <c:pt idx="2">
                  <c:v>1.0050543515890051</c:v>
                </c:pt>
                <c:pt idx="3">
                  <c:v>2.2159481618619412</c:v>
                </c:pt>
                <c:pt idx="4">
                  <c:v>12.897978825794032</c:v>
                </c:pt>
                <c:pt idx="5">
                  <c:v>12.617769551133735</c:v>
                </c:pt>
                <c:pt idx="6">
                  <c:v>8.9542835190165189</c:v>
                </c:pt>
                <c:pt idx="7">
                  <c:v>9.8154737277616881</c:v>
                </c:pt>
                <c:pt idx="8">
                  <c:v>9.9840776699029128</c:v>
                </c:pt>
                <c:pt idx="9">
                  <c:v>4.5952912522833369</c:v>
                </c:pt>
                <c:pt idx="10">
                  <c:v>2.1975644360368882</c:v>
                </c:pt>
                <c:pt idx="11">
                  <c:v>2.925828749415023</c:v>
                </c:pt>
                <c:pt idx="12">
                  <c:v>0.51564032163169249</c:v>
                </c:pt>
                <c:pt idx="13">
                  <c:v>0.25838926174496646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6C-405A-8C69-CDC4289429B2}"/>
            </c:ext>
          </c:extLst>
        </c:ser>
        <c:ser>
          <c:idx val="1"/>
          <c:order val="1"/>
          <c:tx>
            <c:strRef>
              <c:f>VzdelNezamxVPManalyt!$A$16</c:f>
              <c:strCache>
                <c:ptCount val="1"/>
                <c:pt idx="0">
                  <c:v>nejvyše základní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VzdelNezamxVPManalyt!$B$14:$O$14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VzdelNezamxVPManalyt!$B$16:$O$16</c:f>
              <c:numCache>
                <c:formatCode>0.00</c:formatCode>
                <c:ptCount val="14"/>
                <c:pt idx="0">
                  <c:v>5.3563416738567735</c:v>
                </c:pt>
                <c:pt idx="1">
                  <c:v>2.531235750113999</c:v>
                </c:pt>
                <c:pt idx="2">
                  <c:v>0.55093953726192002</c:v>
                </c:pt>
                <c:pt idx="3">
                  <c:v>1.3803801006148686</c:v>
                </c:pt>
                <c:pt idx="4">
                  <c:v>14.542471042471043</c:v>
                </c:pt>
                <c:pt idx="5">
                  <c:v>17.744019138755981</c:v>
                </c:pt>
                <c:pt idx="6">
                  <c:v>10.8578125</c:v>
                </c:pt>
                <c:pt idx="7">
                  <c:v>9.7158931082981717</c:v>
                </c:pt>
                <c:pt idx="8">
                  <c:v>11.390718562874252</c:v>
                </c:pt>
                <c:pt idx="9">
                  <c:v>3.6027542372881354</c:v>
                </c:pt>
                <c:pt idx="10">
                  <c:v>1.4327500652911986</c:v>
                </c:pt>
                <c:pt idx="11">
                  <c:v>1.849899695851938</c:v>
                </c:pt>
                <c:pt idx="12">
                  <c:v>0.22991266375545852</c:v>
                </c:pt>
                <c:pt idx="13">
                  <c:v>9.490995631016233E-2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6C-405A-8C69-CDC4289429B2}"/>
            </c:ext>
          </c:extLst>
        </c:ser>
        <c:ser>
          <c:idx val="2"/>
          <c:order val="2"/>
          <c:tx>
            <c:strRef>
              <c:f>VzdelNezamxVPManalyt!$A$17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VzdelNezamxVPManalyt!$B$14:$O$14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VzdelNezamxVPManalyt!$B$17:$O$17</c:f>
              <c:numCache>
                <c:formatCode>0.00</c:formatCode>
                <c:ptCount val="14"/>
                <c:pt idx="0">
                  <c:v>4.0269642026964201</c:v>
                </c:pt>
                <c:pt idx="1">
                  <c:v>1.8807409286982999</c:v>
                </c:pt>
                <c:pt idx="2">
                  <c:v>1.125</c:v>
                </c:pt>
                <c:pt idx="3">
                  <c:v>2.3375486381322959</c:v>
                </c:pt>
                <c:pt idx="4">
                  <c:v>12.456905503634475</c:v>
                </c:pt>
                <c:pt idx="5">
                  <c:v>11.518095238095238</c:v>
                </c:pt>
                <c:pt idx="6">
                  <c:v>7.3732021196063586</c:v>
                </c:pt>
                <c:pt idx="7">
                  <c:v>9.4700934579439249</c:v>
                </c:pt>
                <c:pt idx="8">
                  <c:v>8.5921474358974361</c:v>
                </c:pt>
                <c:pt idx="9">
                  <c:v>4.1706224809673085</c:v>
                </c:pt>
                <c:pt idx="10">
                  <c:v>2.1199775217757799</c:v>
                </c:pt>
                <c:pt idx="11">
                  <c:v>3.2357389480819334</c:v>
                </c:pt>
                <c:pt idx="12">
                  <c:v>0.86692091529506221</c:v>
                </c:pt>
                <c:pt idx="13">
                  <c:v>0.71883129877926755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6C-405A-8C69-CDC4289429B2}"/>
            </c:ext>
          </c:extLst>
        </c:ser>
        <c:ser>
          <c:idx val="3"/>
          <c:order val="3"/>
          <c:tx>
            <c:strRef>
              <c:f>VzdelNezamxVPManalyt!$A$18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VzdelNezamxVPManalyt!$B$14:$O$14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VzdelNezamxVPManalyt!$B$18:$O$18</c:f>
              <c:numCache>
                <c:formatCode>0.00</c:formatCode>
                <c:ptCount val="14"/>
                <c:pt idx="0">
                  <c:v>9.8294736842105266</c:v>
                </c:pt>
                <c:pt idx="1">
                  <c:v>5.0059880239520957</c:v>
                </c:pt>
                <c:pt idx="2">
                  <c:v>3.5873684210526315</c:v>
                </c:pt>
                <c:pt idx="3">
                  <c:v>5.5036075036075038</c:v>
                </c:pt>
                <c:pt idx="4">
                  <c:v>14.726829268292683</c:v>
                </c:pt>
                <c:pt idx="5">
                  <c:v>11.952868852459016</c:v>
                </c:pt>
                <c:pt idx="6">
                  <c:v>11.609271523178808</c:v>
                </c:pt>
                <c:pt idx="7">
                  <c:v>11.05857740585774</c:v>
                </c:pt>
                <c:pt idx="8">
                  <c:v>10.538738738738738</c:v>
                </c:pt>
                <c:pt idx="9">
                  <c:v>7.976525821596244</c:v>
                </c:pt>
                <c:pt idx="10">
                  <c:v>5.1413173652694608</c:v>
                </c:pt>
                <c:pt idx="11">
                  <c:v>5.4355025028879478</c:v>
                </c:pt>
                <c:pt idx="12">
                  <c:v>1.8899835796387521</c:v>
                </c:pt>
                <c:pt idx="13">
                  <c:v>1.7238742565845369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6C-405A-8C69-CDC4289429B2}"/>
            </c:ext>
          </c:extLst>
        </c:ser>
        <c:ser>
          <c:idx val="5"/>
          <c:order val="4"/>
          <c:tx>
            <c:strRef>
              <c:f>VzdelNezamxVPManalyt!$A$19</c:f>
              <c:strCache>
                <c:ptCount val="1"/>
                <c:pt idx="0">
                  <c:v>vysokoškolské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VzdelNezamxVPManalyt!$B$14:$O$14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VzdelNezamxVPManalyt!$B$19:$O$19</c:f>
              <c:numCache>
                <c:formatCode>0.00</c:formatCode>
                <c:ptCount val="14"/>
                <c:pt idx="0">
                  <c:v>5.7382550335570466</c:v>
                </c:pt>
                <c:pt idx="1">
                  <c:v>3.3136363636363635</c:v>
                </c:pt>
                <c:pt idx="2">
                  <c:v>2.6613545816733066</c:v>
                </c:pt>
                <c:pt idx="3">
                  <c:v>3.6458333333333335</c:v>
                </c:pt>
                <c:pt idx="4">
                  <c:v>6.3720930232558137</c:v>
                </c:pt>
                <c:pt idx="5">
                  <c:v>6.6947368421052635</c:v>
                </c:pt>
                <c:pt idx="6">
                  <c:v>7.0172413793103452</c:v>
                </c:pt>
                <c:pt idx="7">
                  <c:v>8.5310344827586206</c:v>
                </c:pt>
                <c:pt idx="8">
                  <c:v>14.08421052631579</c:v>
                </c:pt>
                <c:pt idx="9">
                  <c:v>8.8802816901408459</c:v>
                </c:pt>
                <c:pt idx="10">
                  <c:v>5.6395939086294415</c:v>
                </c:pt>
                <c:pt idx="11">
                  <c:v>5.87731017590737</c:v>
                </c:pt>
                <c:pt idx="12">
                  <c:v>1.5916870415647921</c:v>
                </c:pt>
                <c:pt idx="13">
                  <c:v>1.3439490445859872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6C-405A-8C69-CDC428942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55296"/>
        <c:axId val="160056832"/>
      </c:lineChart>
      <c:catAx>
        <c:axId val="1600552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cs-CZ"/>
          </a:p>
        </c:txPr>
        <c:crossAx val="1600568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160056832"/>
        <c:scaling>
          <c:orientation val="minMax"/>
        </c:scaling>
        <c:delete val="0"/>
        <c:axPos val="l"/>
        <c:majorGridlines/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nezaměstnaných na 1 VPM</a:t>
                </a:r>
              </a:p>
            </c:rich>
          </c:tx>
          <c:layout>
            <c:manualLayout>
              <c:xMode val="edge"/>
              <c:yMode val="edge"/>
              <c:x val="0"/>
              <c:y val="0.1800272108843538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60055296"/>
        <c:crosses val="autoZero"/>
        <c:crossBetween val="between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859388888888891"/>
          <c:y val="0.17616435876549913"/>
          <c:w val="0.30818148148148161"/>
          <c:h val="0.6461212640197163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Podíl cizinců podle krajů ČR (k 31.12.)</a:t>
            </a:r>
          </a:p>
        </c:rich>
      </c:tx>
      <c:layout>
        <c:manualLayout>
          <c:xMode val="edge"/>
          <c:yMode val="edge"/>
          <c:x val="0.14414909219833447"/>
          <c:y val="1.090166415273400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57717227949388"/>
          <c:y val="8.29056949231574E-2"/>
          <c:w val="0.50982448028352012"/>
          <c:h val="0.81047380447286321"/>
        </c:manualLayout>
      </c:layout>
      <c:lineChart>
        <c:grouping val="standard"/>
        <c:varyColors val="0"/>
        <c:ser>
          <c:idx val="1"/>
          <c:order val="0"/>
          <c:tx>
            <c:strRef>
              <c:f>'G1.8+G1.9'!$A$9</c:f>
              <c:strCache>
                <c:ptCount val="1"/>
                <c:pt idx="0">
                  <c:v>Česká republika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4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'G1.8+G1.9'!$B$9:$N$9</c:f>
              <c:numCache>
                <c:formatCode>#,##0.0</c:formatCode>
                <c:ptCount val="13"/>
                <c:pt idx="0">
                  <c:v>3.1248186457933262</c:v>
                </c:pt>
                <c:pt idx="1">
                  <c:v>3.7791165316299864</c:v>
                </c:pt>
                <c:pt idx="2">
                  <c:v>4.1802077316718673</c:v>
                </c:pt>
                <c:pt idx="3">
                  <c:v>4.1164052315388115</c:v>
                </c:pt>
                <c:pt idx="4">
                  <c:v>4.028294551195934</c:v>
                </c:pt>
                <c:pt idx="5">
                  <c:v>4.1326474033227534</c:v>
                </c:pt>
                <c:pt idx="6">
                  <c:v>4.1455003625384821</c:v>
                </c:pt>
                <c:pt idx="7">
                  <c:v>4.1778110252264486</c:v>
                </c:pt>
                <c:pt idx="8">
                  <c:v>4.2641419017818381</c:v>
                </c:pt>
                <c:pt idx="9">
                  <c:v>4.402851169948236</c:v>
                </c:pt>
                <c:pt idx="10">
                  <c:v>4.664423820426097</c:v>
                </c:pt>
                <c:pt idx="11">
                  <c:v>4.9496266405125215</c:v>
                </c:pt>
                <c:pt idx="12">
                  <c:v>5.3107675861037054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1B-466A-A9EC-F291C82B75C6}"/>
            </c:ext>
          </c:extLst>
        </c:ser>
        <c:ser>
          <c:idx val="0"/>
          <c:order val="1"/>
          <c:tx>
            <c:strRef>
              <c:f>'G1.8+G1.9'!$A$10</c:f>
              <c:strCache>
                <c:ptCount val="1"/>
                <c:pt idx="0">
                  <c:v>Hl. m. Praha</c:v>
                </c:pt>
              </c:strCache>
            </c:strRef>
          </c:tx>
          <c:spPr>
            <a:ln w="19050">
              <a:solidFill>
                <a:srgbClr val="4472C4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'G1.8+G1.9'!$B$10:$N$10</c:f>
              <c:numCache>
                <c:formatCode>#,##0.0</c:formatCode>
                <c:ptCount val="13"/>
                <c:pt idx="0">
                  <c:v>8.7096823064220459</c:v>
                </c:pt>
                <c:pt idx="1">
                  <c:v>10.642877591479889</c:v>
                </c:pt>
                <c:pt idx="2">
                  <c:v>11.501762472115477</c:v>
                </c:pt>
                <c:pt idx="3">
                  <c:v>11.859080595600091</c:v>
                </c:pt>
                <c:pt idx="4">
                  <c:v>11.808141856473092</c:v>
                </c:pt>
                <c:pt idx="5">
                  <c:v>12.948994252873563</c:v>
                </c:pt>
                <c:pt idx="6">
                  <c:v>13.0508189095109</c:v>
                </c:pt>
                <c:pt idx="7">
                  <c:v>12.950922658524245</c:v>
                </c:pt>
                <c:pt idx="8">
                  <c:v>13.210608706840477</c:v>
                </c:pt>
                <c:pt idx="9">
                  <c:v>13.523857764691124</c:v>
                </c:pt>
                <c:pt idx="10">
                  <c:v>14.389914002880108</c:v>
                </c:pt>
                <c:pt idx="11">
                  <c:v>15.162053050241187</c:v>
                </c:pt>
                <c:pt idx="12">
                  <c:v>15.801204333139912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B-466A-A9EC-F291C82B75C6}"/>
            </c:ext>
          </c:extLst>
        </c:ser>
        <c:ser>
          <c:idx val="5"/>
          <c:order val="2"/>
          <c:tx>
            <c:strRef>
              <c:f>'G1.8+G1.9'!$A$11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'G1.8+G1.9'!$B$11:$N$11</c:f>
              <c:numCache>
                <c:formatCode>#,##0.0</c:formatCode>
                <c:ptCount val="13"/>
                <c:pt idx="0">
                  <c:v>3.6237272963972043</c:v>
                </c:pt>
                <c:pt idx="1">
                  <c:v>4.183047976123019</c:v>
                </c:pt>
                <c:pt idx="2">
                  <c:v>4.8853042721527986</c:v>
                </c:pt>
                <c:pt idx="3">
                  <c:v>4.6884531310995383</c:v>
                </c:pt>
                <c:pt idx="4">
                  <c:v>4.56585015707783</c:v>
                </c:pt>
                <c:pt idx="5">
                  <c:v>4.496207043448015</c:v>
                </c:pt>
                <c:pt idx="6">
                  <c:v>4.397685119242988</c:v>
                </c:pt>
                <c:pt idx="7">
                  <c:v>4.4420180352842893</c:v>
                </c:pt>
                <c:pt idx="8">
                  <c:v>4.5510564518029737</c:v>
                </c:pt>
                <c:pt idx="9">
                  <c:v>4.6486634772201771</c:v>
                </c:pt>
                <c:pt idx="10">
                  <c:v>4.8406177230164413</c:v>
                </c:pt>
                <c:pt idx="11">
                  <c:v>5.1343326170116006</c:v>
                </c:pt>
                <c:pt idx="12">
                  <c:v>5.6130133916434852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1B-466A-A9EC-F291C82B75C6}"/>
            </c:ext>
          </c:extLst>
        </c:ser>
        <c:ser>
          <c:idx val="2"/>
          <c:order val="3"/>
          <c:tx>
            <c:strRef>
              <c:f>'G1.8+G1.9'!$A$12</c:f>
              <c:strCache>
                <c:ptCount val="1"/>
                <c:pt idx="0">
                  <c:v>Jihočeský kraj</c:v>
                </c:pt>
              </c:strCache>
            </c:strRef>
          </c:tx>
          <c:spPr>
            <a:ln w="19050">
              <a:solidFill>
                <a:srgbClr val="70AD47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'G1.8+G1.9'!$B$12:$N$12</c:f>
              <c:numCache>
                <c:formatCode>#,##0.0</c:formatCode>
                <c:ptCount val="13"/>
                <c:pt idx="0">
                  <c:v>1.9974412942098965</c:v>
                </c:pt>
                <c:pt idx="1">
                  <c:v>2.3956833169104828</c:v>
                </c:pt>
                <c:pt idx="2">
                  <c:v>2.6024314504469395</c:v>
                </c:pt>
                <c:pt idx="3">
                  <c:v>2.4174969379417637</c:v>
                </c:pt>
                <c:pt idx="4">
                  <c:v>2.354291332788482</c:v>
                </c:pt>
                <c:pt idx="5">
                  <c:v>2.3413158780013141</c:v>
                </c:pt>
                <c:pt idx="6">
                  <c:v>2.330779706916783</c:v>
                </c:pt>
                <c:pt idx="7">
                  <c:v>2.3872833187007525</c:v>
                </c:pt>
                <c:pt idx="8">
                  <c:v>2.4111093676447513</c:v>
                </c:pt>
                <c:pt idx="9">
                  <c:v>2.5696341054255498</c:v>
                </c:pt>
                <c:pt idx="10">
                  <c:v>2.7536780936219243</c:v>
                </c:pt>
                <c:pt idx="11">
                  <c:v>3.004474482931256</c:v>
                </c:pt>
                <c:pt idx="12">
                  <c:v>3.3117025974046239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1B-466A-A9EC-F291C82B75C6}"/>
            </c:ext>
          </c:extLst>
        </c:ser>
        <c:ser>
          <c:idx val="3"/>
          <c:order val="4"/>
          <c:tx>
            <c:strRef>
              <c:f>'G1.8+G1.9'!$A$13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ysClr val="window" lastClr="FFFFFF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'G1.8+G1.9'!$B$13:$N$13</c:f>
              <c:numCache>
                <c:formatCode>#,##0.0</c:formatCode>
                <c:ptCount val="13"/>
                <c:pt idx="0">
                  <c:v>2.7828620993729904</c:v>
                </c:pt>
                <c:pt idx="1">
                  <c:v>3.7403265879367069</c:v>
                </c:pt>
                <c:pt idx="2">
                  <c:v>4.8515958688755978</c:v>
                </c:pt>
                <c:pt idx="3">
                  <c:v>4.8196858338448196</c:v>
                </c:pt>
                <c:pt idx="4">
                  <c:v>4.4008775533393347</c:v>
                </c:pt>
                <c:pt idx="5">
                  <c:v>4.177649818351644</c:v>
                </c:pt>
                <c:pt idx="6">
                  <c:v>4.1673724041230198</c:v>
                </c:pt>
                <c:pt idx="7">
                  <c:v>4.3883801914314464</c:v>
                </c:pt>
                <c:pt idx="8">
                  <c:v>4.5134692926556577</c:v>
                </c:pt>
                <c:pt idx="9">
                  <c:v>4.7352137297612273</c:v>
                </c:pt>
                <c:pt idx="10">
                  <c:v>5.0690511536753258</c:v>
                </c:pt>
                <c:pt idx="11">
                  <c:v>5.4346474963226914</c:v>
                </c:pt>
                <c:pt idx="12">
                  <c:v>6.0729384261269717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1B-466A-A9EC-F291C82B75C6}"/>
            </c:ext>
          </c:extLst>
        </c:ser>
        <c:ser>
          <c:idx val="4"/>
          <c:order val="5"/>
          <c:tx>
            <c:strRef>
              <c:f>'G1.8+G1.9'!$A$14</c:f>
              <c:strCache>
                <c:ptCount val="1"/>
                <c:pt idx="0">
                  <c:v>Karlovarský kraj</c:v>
                </c:pt>
              </c:strCache>
            </c:strRef>
          </c:tx>
          <c:spPr>
            <a:ln w="1905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'G1.8+G1.9'!$B$14:$N$14</c:f>
              <c:numCache>
                <c:formatCode>#,##0.0</c:formatCode>
                <c:ptCount val="13"/>
                <c:pt idx="0">
                  <c:v>5.2773783494527287</c:v>
                </c:pt>
                <c:pt idx="1">
                  <c:v>6.3161695110408562</c:v>
                </c:pt>
                <c:pt idx="2">
                  <c:v>6.5891058128487723</c:v>
                </c:pt>
                <c:pt idx="3">
                  <c:v>6.38514348125707</c:v>
                </c:pt>
                <c:pt idx="4">
                  <c:v>6.3806742040826956</c:v>
                </c:pt>
                <c:pt idx="5">
                  <c:v>6.4027839625286562</c:v>
                </c:pt>
                <c:pt idx="6">
                  <c:v>6.0942709610706398</c:v>
                </c:pt>
                <c:pt idx="7">
                  <c:v>6.2782001205425084</c:v>
                </c:pt>
                <c:pt idx="8">
                  <c:v>6.3058608119802333</c:v>
                </c:pt>
                <c:pt idx="9">
                  <c:v>6.4040318573136172</c:v>
                </c:pt>
                <c:pt idx="10">
                  <c:v>6.5358265739732895</c:v>
                </c:pt>
                <c:pt idx="11">
                  <c:v>6.740153863819037</c:v>
                </c:pt>
                <c:pt idx="12">
                  <c:v>6.9976463416699124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1B-466A-A9EC-F291C82B75C6}"/>
            </c:ext>
          </c:extLst>
        </c:ser>
        <c:ser>
          <c:idx val="6"/>
          <c:order val="6"/>
          <c:tx>
            <c:strRef>
              <c:f>'G1.8+G1.9'!$A$15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'G1.8+G1.9'!$B$15:$N$15</c:f>
              <c:numCache>
                <c:formatCode>#,##0.0</c:formatCode>
                <c:ptCount val="13"/>
                <c:pt idx="0">
                  <c:v>3.1989699549962647</c:v>
                </c:pt>
                <c:pt idx="1">
                  <c:v>3.9766356264587697</c:v>
                </c:pt>
                <c:pt idx="2">
                  <c:v>4.2411032060400222</c:v>
                </c:pt>
                <c:pt idx="3">
                  <c:v>3.8262468936782916</c:v>
                </c:pt>
                <c:pt idx="4">
                  <c:v>3.6574586296192186</c:v>
                </c:pt>
                <c:pt idx="5">
                  <c:v>3.6963815145901218</c:v>
                </c:pt>
                <c:pt idx="6">
                  <c:v>3.6843645828797582</c:v>
                </c:pt>
                <c:pt idx="7">
                  <c:v>3.8200504169090559</c:v>
                </c:pt>
                <c:pt idx="8">
                  <c:v>3.868820785172312</c:v>
                </c:pt>
                <c:pt idx="9">
                  <c:v>3.9634138930952592</c:v>
                </c:pt>
                <c:pt idx="10">
                  <c:v>4.0898393794810426</c:v>
                </c:pt>
                <c:pt idx="11">
                  <c:v>4.2607410800097938</c:v>
                </c:pt>
                <c:pt idx="12">
                  <c:v>4.5110775305271886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D1B-466A-A9EC-F291C82B75C6}"/>
            </c:ext>
          </c:extLst>
        </c:ser>
        <c:ser>
          <c:idx val="7"/>
          <c:order val="7"/>
          <c:tx>
            <c:strRef>
              <c:f>'G1.8+G1.9'!$A$16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'G1.8+G1.9'!$B$16:$N$16</c:f>
              <c:numCache>
                <c:formatCode>#,##0.0</c:formatCode>
                <c:ptCount val="13"/>
                <c:pt idx="0">
                  <c:v>3.0521804937159622</c:v>
                </c:pt>
                <c:pt idx="1">
                  <c:v>3.5230027560905914</c:v>
                </c:pt>
                <c:pt idx="2">
                  <c:v>3.9604413193848971</c:v>
                </c:pt>
                <c:pt idx="3">
                  <c:v>3.9425821190951811</c:v>
                </c:pt>
                <c:pt idx="4">
                  <c:v>3.8132299257629412</c:v>
                </c:pt>
                <c:pt idx="5">
                  <c:v>3.7984496124031009</c:v>
                </c:pt>
                <c:pt idx="6">
                  <c:v>3.7857335029662966</c:v>
                </c:pt>
                <c:pt idx="7">
                  <c:v>3.834622636562405</c:v>
                </c:pt>
                <c:pt idx="8">
                  <c:v>3.8846897922073778</c:v>
                </c:pt>
                <c:pt idx="9">
                  <c:v>4.0701575610898937</c:v>
                </c:pt>
                <c:pt idx="10">
                  <c:v>4.2450004085004407</c:v>
                </c:pt>
                <c:pt idx="11">
                  <c:v>4.4882000480797579</c:v>
                </c:pt>
                <c:pt idx="12">
                  <c:v>4.8377746779949637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D1B-466A-A9EC-F291C82B75C6}"/>
            </c:ext>
          </c:extLst>
        </c:ser>
        <c:ser>
          <c:idx val="8"/>
          <c:order val="8"/>
          <c:tx>
            <c:strRef>
              <c:f>'G1.8+G1.9'!$A$17</c:f>
              <c:strCache>
                <c:ptCount val="1"/>
                <c:pt idx="0">
                  <c:v>Královéhradecký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'G1.8+G1.9'!$B$17:$N$17</c:f>
              <c:numCache>
                <c:formatCode>#,##0.0</c:formatCode>
                <c:ptCount val="13"/>
                <c:pt idx="0">
                  <c:v>2.4244828006542427</c:v>
                </c:pt>
                <c:pt idx="1">
                  <c:v>2.8090660833158276</c:v>
                </c:pt>
                <c:pt idx="2">
                  <c:v>2.9786121330159414</c:v>
                </c:pt>
                <c:pt idx="3">
                  <c:v>2.7496293303415209</c:v>
                </c:pt>
                <c:pt idx="4">
                  <c:v>2.6672530609964258</c:v>
                </c:pt>
                <c:pt idx="5">
                  <c:v>2.5418159232724751</c:v>
                </c:pt>
                <c:pt idx="6">
                  <c:v>2.3996918324755039</c:v>
                </c:pt>
                <c:pt idx="7">
                  <c:v>2.411991831986795</c:v>
                </c:pt>
                <c:pt idx="8">
                  <c:v>2.4050472271070906</c:v>
                </c:pt>
                <c:pt idx="9">
                  <c:v>2.4814071281289611</c:v>
                </c:pt>
                <c:pt idx="10">
                  <c:v>2.6049193542530555</c:v>
                </c:pt>
                <c:pt idx="11">
                  <c:v>2.7717265016846753</c:v>
                </c:pt>
                <c:pt idx="12">
                  <c:v>3.0242169794874778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D1B-466A-A9EC-F291C82B75C6}"/>
            </c:ext>
          </c:extLst>
        </c:ser>
        <c:ser>
          <c:idx val="9"/>
          <c:order val="9"/>
          <c:tx>
            <c:strRef>
              <c:f>'G1.8+G1.9'!$A$18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'G1.8+G1.9'!$B$18:$N$18</c:f>
              <c:numCache>
                <c:formatCode>#,##0.0</c:formatCode>
                <c:ptCount val="13"/>
                <c:pt idx="0">
                  <c:v>1.5105829432142919</c:v>
                </c:pt>
                <c:pt idx="1">
                  <c:v>2.0653109112240906</c:v>
                </c:pt>
                <c:pt idx="2">
                  <c:v>2.4433941205586343</c:v>
                </c:pt>
                <c:pt idx="3">
                  <c:v>2.3186766577124276</c:v>
                </c:pt>
                <c:pt idx="4">
                  <c:v>2.3325289463303709</c:v>
                </c:pt>
                <c:pt idx="5">
                  <c:v>2.2259401910493772</c:v>
                </c:pt>
                <c:pt idx="6">
                  <c:v>2.1522345286964604</c:v>
                </c:pt>
                <c:pt idx="7">
                  <c:v>2.1901799470914853</c:v>
                </c:pt>
                <c:pt idx="8">
                  <c:v>2.2385024749599127</c:v>
                </c:pt>
                <c:pt idx="9">
                  <c:v>2.3270412225927011</c:v>
                </c:pt>
                <c:pt idx="10">
                  <c:v>2.5730679750216114</c:v>
                </c:pt>
                <c:pt idx="11">
                  <c:v>2.9303441515883248</c:v>
                </c:pt>
                <c:pt idx="12">
                  <c:v>3.3855044546111248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D1B-466A-A9EC-F291C82B75C6}"/>
            </c:ext>
          </c:extLst>
        </c:ser>
        <c:ser>
          <c:idx val="10"/>
          <c:order val="10"/>
          <c:tx>
            <c:strRef>
              <c:f>'G1.8+G1.9'!$A$19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'G1.8+G1.9'!$B$19:$N$19</c:f>
              <c:numCache>
                <c:formatCode>#,##0.0</c:formatCode>
                <c:ptCount val="13"/>
                <c:pt idx="0">
                  <c:v>1.3712632782495677</c:v>
                </c:pt>
                <c:pt idx="1">
                  <c:v>1.699316885903009</c:v>
                </c:pt>
                <c:pt idx="2">
                  <c:v>1.8957686196064887</c:v>
                </c:pt>
                <c:pt idx="3">
                  <c:v>1.6666278311119398</c:v>
                </c:pt>
                <c:pt idx="4">
                  <c:v>1.5591689355557758</c:v>
                </c:pt>
                <c:pt idx="5">
                  <c:v>1.5378845443872977</c:v>
                </c:pt>
                <c:pt idx="6">
                  <c:v>1.5164111602540653</c:v>
                </c:pt>
                <c:pt idx="7">
                  <c:v>1.523885309745614</c:v>
                </c:pt>
                <c:pt idx="8">
                  <c:v>1.5309034212926191</c:v>
                </c:pt>
                <c:pt idx="9">
                  <c:v>1.5800579027430199</c:v>
                </c:pt>
                <c:pt idx="10">
                  <c:v>1.657720177934265</c:v>
                </c:pt>
                <c:pt idx="11">
                  <c:v>1.8214381202522687</c:v>
                </c:pt>
                <c:pt idx="12">
                  <c:v>2.0918669047717273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D1B-466A-A9EC-F291C82B75C6}"/>
            </c:ext>
          </c:extLst>
        </c:ser>
        <c:ser>
          <c:idx val="11"/>
          <c:order val="11"/>
          <c:tx>
            <c:strRef>
              <c:f>'G1.8+G1.9'!$A$20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'G1.8+G1.9'!$B$20:$N$20</c:f>
              <c:numCache>
                <c:formatCode>#,##0.0</c:formatCode>
                <c:ptCount val="13"/>
                <c:pt idx="0">
                  <c:v>2.4707676305865545</c:v>
                </c:pt>
                <c:pt idx="1">
                  <c:v>2.8588362994877841</c:v>
                </c:pt>
                <c:pt idx="2">
                  <c:v>3.1050101730730004</c:v>
                </c:pt>
                <c:pt idx="3">
                  <c:v>3.2045449020064112</c:v>
                </c:pt>
                <c:pt idx="4">
                  <c:v>3.1137466288602473</c:v>
                </c:pt>
                <c:pt idx="5">
                  <c:v>3.1197457286337373</c:v>
                </c:pt>
                <c:pt idx="6">
                  <c:v>3.1395199589269671</c:v>
                </c:pt>
                <c:pt idx="7">
                  <c:v>3.2308957180632403</c:v>
                </c:pt>
                <c:pt idx="8">
                  <c:v>3.2900968834116466</c:v>
                </c:pt>
                <c:pt idx="9">
                  <c:v>3.4353311631667411</c:v>
                </c:pt>
                <c:pt idx="10">
                  <c:v>3.6856597998663059</c:v>
                </c:pt>
                <c:pt idx="11">
                  <c:v>3.9453542932221466</c:v>
                </c:pt>
                <c:pt idx="12">
                  <c:v>4.2500014771310566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D1B-466A-A9EC-F291C82B75C6}"/>
            </c:ext>
          </c:extLst>
        </c:ser>
        <c:ser>
          <c:idx val="12"/>
          <c:order val="12"/>
          <c:tx>
            <c:strRef>
              <c:f>'G1.8+G1.9'!$A$21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'G1.8+G1.9'!$B$21:$N$21</c:f>
              <c:numCache>
                <c:formatCode>#,##0.0</c:formatCode>
                <c:ptCount val="13"/>
                <c:pt idx="0">
                  <c:v>1.3281887312586147</c:v>
                </c:pt>
                <c:pt idx="1">
                  <c:v>1.6083117401147726</c:v>
                </c:pt>
                <c:pt idx="2">
                  <c:v>1.5431286470021195</c:v>
                </c:pt>
                <c:pt idx="3">
                  <c:v>1.4703110860521367</c:v>
                </c:pt>
                <c:pt idx="4">
                  <c:v>1.475031986298488</c:v>
                </c:pt>
                <c:pt idx="5">
                  <c:v>1.5290352280947892</c:v>
                </c:pt>
                <c:pt idx="6">
                  <c:v>1.5380899579522873</c:v>
                </c:pt>
                <c:pt idx="7">
                  <c:v>1.5778903632557877</c:v>
                </c:pt>
                <c:pt idx="8">
                  <c:v>1.5903452984139019</c:v>
                </c:pt>
                <c:pt idx="9">
                  <c:v>1.6405710882628191</c:v>
                </c:pt>
                <c:pt idx="10">
                  <c:v>1.7177110856962572</c:v>
                </c:pt>
                <c:pt idx="11">
                  <c:v>1.8045181660093537</c:v>
                </c:pt>
                <c:pt idx="12">
                  <c:v>1.9448357197172701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D1B-466A-A9EC-F291C82B75C6}"/>
            </c:ext>
          </c:extLst>
        </c:ser>
        <c:ser>
          <c:idx val="13"/>
          <c:order val="13"/>
          <c:tx>
            <c:strRef>
              <c:f>'G1.8+G1.9'!$A$22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'G1.8+G1.9'!$B$22:$N$22</c:f>
              <c:numCache>
                <c:formatCode>#,##0.0</c:formatCode>
                <c:ptCount val="13"/>
                <c:pt idx="0">
                  <c:v>1.1182712570718452</c:v>
                </c:pt>
                <c:pt idx="1">
                  <c:v>1.2930363248586616</c:v>
                </c:pt>
                <c:pt idx="2">
                  <c:v>1.4225277809716408</c:v>
                </c:pt>
                <c:pt idx="3">
                  <c:v>1.376044342026455</c:v>
                </c:pt>
                <c:pt idx="4">
                  <c:v>1.3605234763136453</c:v>
                </c:pt>
                <c:pt idx="5">
                  <c:v>1.3596930546831232</c:v>
                </c:pt>
                <c:pt idx="6">
                  <c:v>1.3558099211663233</c:v>
                </c:pt>
                <c:pt idx="7">
                  <c:v>1.3650031809708016</c:v>
                </c:pt>
                <c:pt idx="8">
                  <c:v>1.3850230922614013</c:v>
                </c:pt>
                <c:pt idx="9">
                  <c:v>1.4602959587874311</c:v>
                </c:pt>
                <c:pt idx="10">
                  <c:v>1.5141391610044919</c:v>
                </c:pt>
                <c:pt idx="11">
                  <c:v>1.6160153951965479</c:v>
                </c:pt>
                <c:pt idx="12">
                  <c:v>1.7594276498644614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D1B-466A-A9EC-F291C82B75C6}"/>
            </c:ext>
          </c:extLst>
        </c:ser>
        <c:ser>
          <c:idx val="14"/>
          <c:order val="14"/>
          <c:tx>
            <c:strRef>
              <c:f>'G1.8+G1.9'!$A$23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'G1.8+G1.9'!$B$8:$N$8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'G1.8+G1.9'!$B$23:$N$23</c:f>
              <c:numCache>
                <c:formatCode>#,##0.0</c:formatCode>
                <c:ptCount val="13"/>
                <c:pt idx="0">
                  <c:v>1.6490966869181696</c:v>
                </c:pt>
                <c:pt idx="1">
                  <c:v>1.8371113779775454</c:v>
                </c:pt>
                <c:pt idx="2">
                  <c:v>2.0392639901460101</c:v>
                </c:pt>
                <c:pt idx="3">
                  <c:v>1.8989508350749935</c:v>
                </c:pt>
                <c:pt idx="4">
                  <c:v>1.8154469844436223</c:v>
                </c:pt>
                <c:pt idx="5">
                  <c:v>1.8515975371623736</c:v>
                </c:pt>
                <c:pt idx="6">
                  <c:v>1.8846373966453667</c:v>
                </c:pt>
                <c:pt idx="7">
                  <c:v>1.9398738942833382</c:v>
                </c:pt>
                <c:pt idx="8">
                  <c:v>1.9647262490186224</c:v>
                </c:pt>
                <c:pt idx="9">
                  <c:v>2.0186910033783589</c:v>
                </c:pt>
                <c:pt idx="10">
                  <c:v>2.1115334673963262</c:v>
                </c:pt>
                <c:pt idx="11">
                  <c:v>2.1893808197485711</c:v>
                </c:pt>
                <c:pt idx="12">
                  <c:v>2.3238338484123333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D1B-466A-A9EC-F291C82B7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51648"/>
        <c:axId val="110653440"/>
      </c:lineChart>
      <c:catAx>
        <c:axId val="11065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10653440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10653440"/>
        <c:scaling>
          <c:orientation val="minMax"/>
          <c:max val="1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cizinců na 100 obyvatel</a:t>
                </a:r>
              </a:p>
            </c:rich>
          </c:tx>
          <c:layout>
            <c:manualLayout>
              <c:xMode val="edge"/>
              <c:yMode val="edge"/>
              <c:x val="1.141391346700219E-2"/>
              <c:y val="0.3491309223930901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1065164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62013784800535954"/>
          <c:y val="8.1884257474808639E-2"/>
          <c:w val="0.36849396777918003"/>
          <c:h val="0.7942390412594321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000000">
          <a:lumMod val="50000"/>
          <a:lumOff val="50000"/>
        </a:srgbClr>
      </a:solidFill>
    </a:ln>
  </c:spPr>
  <c:txPr>
    <a:bodyPr/>
    <a:lstStyle/>
    <a:p>
      <a:pPr>
        <a:defRPr sz="1100">
          <a:solidFill>
            <a:sysClr val="windowText" lastClr="000000"/>
          </a:solidFill>
          <a:latin typeface="Arial (Základní text)"/>
          <a:cs typeface="Arial" panose="020B0604020202020204" pitchFamily="34" charset="0"/>
        </a:defRPr>
      </a:pPr>
      <a:endParaRPr lang="cs-CZ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0F1E0-927F-449D-9D1E-91BF3DB1C782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0F1FEC6-8040-43D7-8761-668E3D8617FE}">
      <dgm:prSet phldrT="[Text]"/>
      <dgm:spPr/>
      <dgm:t>
        <a:bodyPr/>
        <a:lstStyle/>
        <a:p>
          <a:r>
            <a:rPr lang="cs-CZ" dirty="0" smtClean="0"/>
            <a:t>Poslání</a:t>
          </a:r>
          <a:endParaRPr lang="cs-CZ" dirty="0"/>
        </a:p>
      </dgm:t>
    </dgm:pt>
    <dgm:pt modelId="{9C45F7AD-1130-4205-B475-71EAC2276214}" type="parTrans" cxnId="{343B9B32-58D4-407A-BB19-9CFD1888BC97}">
      <dgm:prSet/>
      <dgm:spPr/>
      <dgm:t>
        <a:bodyPr/>
        <a:lstStyle/>
        <a:p>
          <a:endParaRPr lang="cs-CZ"/>
        </a:p>
      </dgm:t>
    </dgm:pt>
    <dgm:pt modelId="{B7508FE4-1F69-4B50-8F0F-6604F47625B0}" type="sibTrans" cxnId="{343B9B32-58D4-407A-BB19-9CFD1888BC97}">
      <dgm:prSet/>
      <dgm:spPr/>
      <dgm:t>
        <a:bodyPr/>
        <a:lstStyle/>
        <a:p>
          <a:endParaRPr lang="cs-CZ"/>
        </a:p>
      </dgm:t>
    </dgm:pt>
    <dgm:pt modelId="{80E737A1-4015-4675-85AD-FB0DB591577F}">
      <dgm:prSet phldrT="[Text]"/>
      <dgm:spPr/>
      <dgm:t>
        <a:bodyPr/>
        <a:lstStyle/>
        <a:p>
          <a:r>
            <a:rPr lang="cs-CZ" dirty="0" smtClean="0"/>
            <a:t>Vize</a:t>
          </a:r>
          <a:endParaRPr lang="cs-CZ" dirty="0"/>
        </a:p>
      </dgm:t>
    </dgm:pt>
    <dgm:pt modelId="{BDF822A9-C528-48F2-8D47-636AF9582951}" type="parTrans" cxnId="{E0429BB3-9E53-4DF0-89B0-C8AA2C853B65}">
      <dgm:prSet/>
      <dgm:spPr/>
      <dgm:t>
        <a:bodyPr/>
        <a:lstStyle/>
        <a:p>
          <a:endParaRPr lang="cs-CZ"/>
        </a:p>
      </dgm:t>
    </dgm:pt>
    <dgm:pt modelId="{B81FD513-9641-46C9-BA13-ABA32F1B8FEA}" type="sibTrans" cxnId="{E0429BB3-9E53-4DF0-89B0-C8AA2C853B65}">
      <dgm:prSet/>
      <dgm:spPr/>
      <dgm:t>
        <a:bodyPr/>
        <a:lstStyle/>
        <a:p>
          <a:endParaRPr lang="cs-CZ"/>
        </a:p>
      </dgm:t>
    </dgm:pt>
    <dgm:pt modelId="{345B4D30-63C0-4775-9A1E-25F8A0C49881}">
      <dgm:prSet phldrT="[Text]"/>
      <dgm:spPr/>
      <dgm:t>
        <a:bodyPr/>
        <a:lstStyle/>
        <a:p>
          <a:r>
            <a:rPr lang="cs-CZ" dirty="0" smtClean="0"/>
            <a:t>Strategické cíle</a:t>
          </a:r>
          <a:endParaRPr lang="cs-CZ" dirty="0"/>
        </a:p>
      </dgm:t>
    </dgm:pt>
    <dgm:pt modelId="{CF847334-B8E2-4CA7-9DA9-0CFF53528B93}" type="parTrans" cxnId="{0B0511DC-F966-40F9-BFC5-6988DE2637B4}">
      <dgm:prSet/>
      <dgm:spPr/>
      <dgm:t>
        <a:bodyPr/>
        <a:lstStyle/>
        <a:p>
          <a:endParaRPr lang="cs-CZ"/>
        </a:p>
      </dgm:t>
    </dgm:pt>
    <dgm:pt modelId="{B91D10BA-8ADF-4E4B-9A29-0FD022C42080}" type="sibTrans" cxnId="{0B0511DC-F966-40F9-BFC5-6988DE2637B4}">
      <dgm:prSet/>
      <dgm:spPr/>
      <dgm:t>
        <a:bodyPr/>
        <a:lstStyle/>
        <a:p>
          <a:endParaRPr lang="cs-CZ"/>
        </a:p>
      </dgm:t>
    </dgm:pt>
    <dgm:pt modelId="{00B65871-6D42-45FA-A43F-59D6DB6412BD}">
      <dgm:prSet phldrT="[Text]"/>
      <dgm:spPr/>
      <dgm:t>
        <a:bodyPr/>
        <a:lstStyle/>
        <a:p>
          <a:r>
            <a:rPr lang="cs-CZ" dirty="0" smtClean="0"/>
            <a:t>Specifické cíle (</a:t>
          </a:r>
          <a:r>
            <a:rPr lang="cs-CZ" dirty="0" err="1" smtClean="0"/>
            <a:t>SMARTer</a:t>
          </a:r>
          <a:r>
            <a:rPr lang="cs-CZ" dirty="0" smtClean="0"/>
            <a:t>)</a:t>
          </a:r>
          <a:endParaRPr lang="cs-CZ" dirty="0"/>
        </a:p>
      </dgm:t>
    </dgm:pt>
    <dgm:pt modelId="{93D80316-AC64-4789-B32D-48F2218032C7}" type="parTrans" cxnId="{F4D21F0E-C544-42FA-A5FE-CA82E6483276}">
      <dgm:prSet/>
      <dgm:spPr/>
      <dgm:t>
        <a:bodyPr/>
        <a:lstStyle/>
        <a:p>
          <a:endParaRPr lang="cs-CZ"/>
        </a:p>
      </dgm:t>
    </dgm:pt>
    <dgm:pt modelId="{84885370-F85E-45F4-8BA6-8FC98424043C}" type="sibTrans" cxnId="{F4D21F0E-C544-42FA-A5FE-CA82E6483276}">
      <dgm:prSet/>
      <dgm:spPr/>
      <dgm:t>
        <a:bodyPr/>
        <a:lstStyle/>
        <a:p>
          <a:endParaRPr lang="cs-CZ"/>
        </a:p>
      </dgm:t>
    </dgm:pt>
    <dgm:pt modelId="{00688C22-9665-4010-883F-29867F311EA4}">
      <dgm:prSet phldrT="[Text]"/>
      <dgm:spPr/>
      <dgm:t>
        <a:bodyPr/>
        <a:lstStyle/>
        <a:p>
          <a:r>
            <a:rPr lang="cs-CZ" dirty="0" smtClean="0"/>
            <a:t>Akční plány</a:t>
          </a:r>
          <a:endParaRPr lang="cs-CZ" dirty="0"/>
        </a:p>
      </dgm:t>
    </dgm:pt>
    <dgm:pt modelId="{65DE3A48-9ADD-4CD8-BEE5-F59BA45DA71C}" type="parTrans" cxnId="{547CCCA9-53E3-4B8A-97E4-7F919395F853}">
      <dgm:prSet/>
      <dgm:spPr/>
      <dgm:t>
        <a:bodyPr/>
        <a:lstStyle/>
        <a:p>
          <a:endParaRPr lang="cs-CZ"/>
        </a:p>
      </dgm:t>
    </dgm:pt>
    <dgm:pt modelId="{349325C3-02CD-4DCB-884D-37903D97C308}" type="sibTrans" cxnId="{547CCCA9-53E3-4B8A-97E4-7F919395F853}">
      <dgm:prSet/>
      <dgm:spPr/>
      <dgm:t>
        <a:bodyPr/>
        <a:lstStyle/>
        <a:p>
          <a:endParaRPr lang="cs-CZ"/>
        </a:p>
      </dgm:t>
    </dgm:pt>
    <dgm:pt modelId="{50EE51A5-C51F-4946-ADE1-C25E0F9F4DD6}" type="pres">
      <dgm:prSet presAssocID="{7650F1E0-927F-449D-9D1E-91BF3DB1C782}" presName="Name0" presStyleCnt="0">
        <dgm:presLayoutVars>
          <dgm:dir/>
          <dgm:animLvl val="lvl"/>
          <dgm:resizeHandles val="exact"/>
        </dgm:presLayoutVars>
      </dgm:prSet>
      <dgm:spPr/>
    </dgm:pt>
    <dgm:pt modelId="{8FDB167A-42E3-473D-B1CA-6ED9819BEC9A}" type="pres">
      <dgm:prSet presAssocID="{B0F1FEC6-8040-43D7-8761-668E3D8617FE}" presName="Name8" presStyleCnt="0"/>
      <dgm:spPr/>
    </dgm:pt>
    <dgm:pt modelId="{8678E2D8-3E1A-4213-A006-04A1ABB624B3}" type="pres">
      <dgm:prSet presAssocID="{B0F1FEC6-8040-43D7-8761-668E3D8617F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8F9EB7-4075-414C-92B1-C4A787D1B607}" type="pres">
      <dgm:prSet presAssocID="{B0F1FEC6-8040-43D7-8761-668E3D8617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FBE43-8FEB-4A45-B833-A4D498B0183D}" type="pres">
      <dgm:prSet presAssocID="{80E737A1-4015-4675-85AD-FB0DB591577F}" presName="Name8" presStyleCnt="0"/>
      <dgm:spPr/>
    </dgm:pt>
    <dgm:pt modelId="{FD18B11D-4A20-430E-A57B-90DB20504E3C}" type="pres">
      <dgm:prSet presAssocID="{80E737A1-4015-4675-85AD-FB0DB591577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96E375-75F6-43BF-BFD4-3769734513A1}" type="pres">
      <dgm:prSet presAssocID="{80E737A1-4015-4675-85AD-FB0DB59157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E62C5F-7FF5-4D02-9BD3-5F68B461BB70}" type="pres">
      <dgm:prSet presAssocID="{345B4D30-63C0-4775-9A1E-25F8A0C49881}" presName="Name8" presStyleCnt="0"/>
      <dgm:spPr/>
    </dgm:pt>
    <dgm:pt modelId="{A2B10740-F5FD-4A3D-9B5D-D39BC0B43A8F}" type="pres">
      <dgm:prSet presAssocID="{345B4D30-63C0-4775-9A1E-25F8A0C4988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E85B6D-8A47-4494-AC4D-BB4F8275946E}" type="pres">
      <dgm:prSet presAssocID="{345B4D30-63C0-4775-9A1E-25F8A0C498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B79954-78F2-4981-A893-EB954D78B4C0}" type="pres">
      <dgm:prSet presAssocID="{00B65871-6D42-45FA-A43F-59D6DB6412BD}" presName="Name8" presStyleCnt="0"/>
      <dgm:spPr/>
    </dgm:pt>
    <dgm:pt modelId="{320F428D-3493-4354-A10C-9D05000BA558}" type="pres">
      <dgm:prSet presAssocID="{00B65871-6D42-45FA-A43F-59D6DB6412B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F7238F-EEE0-4B27-9775-26EAD41091AA}" type="pres">
      <dgm:prSet presAssocID="{00B65871-6D42-45FA-A43F-59D6DB6412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45B393-6E44-4EFC-83F7-D56EFD0244C6}" type="pres">
      <dgm:prSet presAssocID="{00688C22-9665-4010-883F-29867F311EA4}" presName="Name8" presStyleCnt="0"/>
      <dgm:spPr/>
    </dgm:pt>
    <dgm:pt modelId="{623C24DF-78C1-4F91-B96A-640C7334F3F0}" type="pres">
      <dgm:prSet presAssocID="{00688C22-9665-4010-883F-29867F311EA4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E6A3B1-51F2-4FD1-ABEC-400610EB07B6}" type="pres">
      <dgm:prSet presAssocID="{00688C22-9665-4010-883F-29867F311E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688FEF-0637-4643-A7F8-765BB0EF1490}" type="presOf" srcId="{00B65871-6D42-45FA-A43F-59D6DB6412BD}" destId="{320F428D-3493-4354-A10C-9D05000BA558}" srcOrd="0" destOrd="0" presId="urn:microsoft.com/office/officeart/2005/8/layout/pyramid1"/>
    <dgm:cxn modelId="{51AA80E1-2107-4A89-9D56-BB56DA3C32F2}" type="presOf" srcId="{345B4D30-63C0-4775-9A1E-25F8A0C49881}" destId="{FEE85B6D-8A47-4494-AC4D-BB4F8275946E}" srcOrd="1" destOrd="0" presId="urn:microsoft.com/office/officeart/2005/8/layout/pyramid1"/>
    <dgm:cxn modelId="{F4D21F0E-C544-42FA-A5FE-CA82E6483276}" srcId="{7650F1E0-927F-449D-9D1E-91BF3DB1C782}" destId="{00B65871-6D42-45FA-A43F-59D6DB6412BD}" srcOrd="3" destOrd="0" parTransId="{93D80316-AC64-4789-B32D-48F2218032C7}" sibTransId="{84885370-F85E-45F4-8BA6-8FC98424043C}"/>
    <dgm:cxn modelId="{E36BFEB3-BB8C-4252-A996-1C82E531BDA2}" type="presOf" srcId="{00B65871-6D42-45FA-A43F-59D6DB6412BD}" destId="{EBF7238F-EEE0-4B27-9775-26EAD41091AA}" srcOrd="1" destOrd="0" presId="urn:microsoft.com/office/officeart/2005/8/layout/pyramid1"/>
    <dgm:cxn modelId="{B7F823C9-21AF-4400-8CEE-3524698CDDBE}" type="presOf" srcId="{345B4D30-63C0-4775-9A1E-25F8A0C49881}" destId="{A2B10740-F5FD-4A3D-9B5D-D39BC0B43A8F}" srcOrd="0" destOrd="0" presId="urn:microsoft.com/office/officeart/2005/8/layout/pyramid1"/>
    <dgm:cxn modelId="{C5DB1ECF-195F-49A6-A905-BD8ECAC01567}" type="presOf" srcId="{7650F1E0-927F-449D-9D1E-91BF3DB1C782}" destId="{50EE51A5-C51F-4946-ADE1-C25E0F9F4DD6}" srcOrd="0" destOrd="0" presId="urn:microsoft.com/office/officeart/2005/8/layout/pyramid1"/>
    <dgm:cxn modelId="{908DEF82-341D-4FA1-B0A2-255DF2E996E9}" type="presOf" srcId="{00688C22-9665-4010-883F-29867F311EA4}" destId="{623C24DF-78C1-4F91-B96A-640C7334F3F0}" srcOrd="0" destOrd="0" presId="urn:microsoft.com/office/officeart/2005/8/layout/pyramid1"/>
    <dgm:cxn modelId="{6B7CCC33-B319-47BC-A67C-7A6C595657B3}" type="presOf" srcId="{80E737A1-4015-4675-85AD-FB0DB591577F}" destId="{6396E375-75F6-43BF-BFD4-3769734513A1}" srcOrd="1" destOrd="0" presId="urn:microsoft.com/office/officeart/2005/8/layout/pyramid1"/>
    <dgm:cxn modelId="{547CCCA9-53E3-4B8A-97E4-7F919395F853}" srcId="{7650F1E0-927F-449D-9D1E-91BF3DB1C782}" destId="{00688C22-9665-4010-883F-29867F311EA4}" srcOrd="4" destOrd="0" parTransId="{65DE3A48-9ADD-4CD8-BEE5-F59BA45DA71C}" sibTransId="{349325C3-02CD-4DCB-884D-37903D97C308}"/>
    <dgm:cxn modelId="{E0429BB3-9E53-4DF0-89B0-C8AA2C853B65}" srcId="{7650F1E0-927F-449D-9D1E-91BF3DB1C782}" destId="{80E737A1-4015-4675-85AD-FB0DB591577F}" srcOrd="1" destOrd="0" parTransId="{BDF822A9-C528-48F2-8D47-636AF9582951}" sibTransId="{B81FD513-9641-46C9-BA13-ABA32F1B8FEA}"/>
    <dgm:cxn modelId="{34A7307A-3BAB-48F0-A21C-B5A726A91382}" type="presOf" srcId="{00688C22-9665-4010-883F-29867F311EA4}" destId="{4DE6A3B1-51F2-4FD1-ABEC-400610EB07B6}" srcOrd="1" destOrd="0" presId="urn:microsoft.com/office/officeart/2005/8/layout/pyramid1"/>
    <dgm:cxn modelId="{EB186F08-F9B5-43F7-910C-F26BF0156902}" type="presOf" srcId="{B0F1FEC6-8040-43D7-8761-668E3D8617FE}" destId="{8678E2D8-3E1A-4213-A006-04A1ABB624B3}" srcOrd="0" destOrd="0" presId="urn:microsoft.com/office/officeart/2005/8/layout/pyramid1"/>
    <dgm:cxn modelId="{6C1AEAB5-BB47-46C4-830D-DB2D44488504}" type="presOf" srcId="{B0F1FEC6-8040-43D7-8761-668E3D8617FE}" destId="{528F9EB7-4075-414C-92B1-C4A787D1B607}" srcOrd="1" destOrd="0" presId="urn:microsoft.com/office/officeart/2005/8/layout/pyramid1"/>
    <dgm:cxn modelId="{0B0511DC-F966-40F9-BFC5-6988DE2637B4}" srcId="{7650F1E0-927F-449D-9D1E-91BF3DB1C782}" destId="{345B4D30-63C0-4775-9A1E-25F8A0C49881}" srcOrd="2" destOrd="0" parTransId="{CF847334-B8E2-4CA7-9DA9-0CFF53528B93}" sibTransId="{B91D10BA-8ADF-4E4B-9A29-0FD022C42080}"/>
    <dgm:cxn modelId="{343B9B32-58D4-407A-BB19-9CFD1888BC97}" srcId="{7650F1E0-927F-449D-9D1E-91BF3DB1C782}" destId="{B0F1FEC6-8040-43D7-8761-668E3D8617FE}" srcOrd="0" destOrd="0" parTransId="{9C45F7AD-1130-4205-B475-71EAC2276214}" sibTransId="{B7508FE4-1F69-4B50-8F0F-6604F47625B0}"/>
    <dgm:cxn modelId="{D22472A8-7BEF-41CA-98E2-68575BA7D7E2}" type="presOf" srcId="{80E737A1-4015-4675-85AD-FB0DB591577F}" destId="{FD18B11D-4A20-430E-A57B-90DB20504E3C}" srcOrd="0" destOrd="0" presId="urn:microsoft.com/office/officeart/2005/8/layout/pyramid1"/>
    <dgm:cxn modelId="{EC0B9F8C-226E-4A2E-8A96-83AB6AA0081A}" type="presParOf" srcId="{50EE51A5-C51F-4946-ADE1-C25E0F9F4DD6}" destId="{8FDB167A-42E3-473D-B1CA-6ED9819BEC9A}" srcOrd="0" destOrd="0" presId="urn:microsoft.com/office/officeart/2005/8/layout/pyramid1"/>
    <dgm:cxn modelId="{C361DB21-2C99-4B5C-A526-13545617D43F}" type="presParOf" srcId="{8FDB167A-42E3-473D-B1CA-6ED9819BEC9A}" destId="{8678E2D8-3E1A-4213-A006-04A1ABB624B3}" srcOrd="0" destOrd="0" presId="urn:microsoft.com/office/officeart/2005/8/layout/pyramid1"/>
    <dgm:cxn modelId="{06057B36-4BEA-4618-856C-47183B27095D}" type="presParOf" srcId="{8FDB167A-42E3-473D-B1CA-6ED9819BEC9A}" destId="{528F9EB7-4075-414C-92B1-C4A787D1B607}" srcOrd="1" destOrd="0" presId="urn:microsoft.com/office/officeart/2005/8/layout/pyramid1"/>
    <dgm:cxn modelId="{8D964191-F1A2-481D-956B-2C847AB960CE}" type="presParOf" srcId="{50EE51A5-C51F-4946-ADE1-C25E0F9F4DD6}" destId="{CCAFBE43-8FEB-4A45-B833-A4D498B0183D}" srcOrd="1" destOrd="0" presId="urn:microsoft.com/office/officeart/2005/8/layout/pyramid1"/>
    <dgm:cxn modelId="{C6676DBA-AEB6-4269-9C96-C8448FD4EA9C}" type="presParOf" srcId="{CCAFBE43-8FEB-4A45-B833-A4D498B0183D}" destId="{FD18B11D-4A20-430E-A57B-90DB20504E3C}" srcOrd="0" destOrd="0" presId="urn:microsoft.com/office/officeart/2005/8/layout/pyramid1"/>
    <dgm:cxn modelId="{7B176965-FA32-4535-83AC-AB3425866897}" type="presParOf" srcId="{CCAFBE43-8FEB-4A45-B833-A4D498B0183D}" destId="{6396E375-75F6-43BF-BFD4-3769734513A1}" srcOrd="1" destOrd="0" presId="urn:microsoft.com/office/officeart/2005/8/layout/pyramid1"/>
    <dgm:cxn modelId="{3C52C6D1-B62A-4AB1-A905-9BAE25FB082C}" type="presParOf" srcId="{50EE51A5-C51F-4946-ADE1-C25E0F9F4DD6}" destId="{2AE62C5F-7FF5-4D02-9BD3-5F68B461BB70}" srcOrd="2" destOrd="0" presId="urn:microsoft.com/office/officeart/2005/8/layout/pyramid1"/>
    <dgm:cxn modelId="{A6AAC99B-8BD5-4FA6-ACF7-8D8EEFF04958}" type="presParOf" srcId="{2AE62C5F-7FF5-4D02-9BD3-5F68B461BB70}" destId="{A2B10740-F5FD-4A3D-9B5D-D39BC0B43A8F}" srcOrd="0" destOrd="0" presId="urn:microsoft.com/office/officeart/2005/8/layout/pyramid1"/>
    <dgm:cxn modelId="{763E5C96-2AC0-434E-8A0C-8838D1DA89FA}" type="presParOf" srcId="{2AE62C5F-7FF5-4D02-9BD3-5F68B461BB70}" destId="{FEE85B6D-8A47-4494-AC4D-BB4F8275946E}" srcOrd="1" destOrd="0" presId="urn:microsoft.com/office/officeart/2005/8/layout/pyramid1"/>
    <dgm:cxn modelId="{2CC16FA1-8209-40F3-ABDC-700F139B9599}" type="presParOf" srcId="{50EE51A5-C51F-4946-ADE1-C25E0F9F4DD6}" destId="{99B79954-78F2-4981-A893-EB954D78B4C0}" srcOrd="3" destOrd="0" presId="urn:microsoft.com/office/officeart/2005/8/layout/pyramid1"/>
    <dgm:cxn modelId="{089350DF-2C12-4FEA-A521-CE869463A63C}" type="presParOf" srcId="{99B79954-78F2-4981-A893-EB954D78B4C0}" destId="{320F428D-3493-4354-A10C-9D05000BA558}" srcOrd="0" destOrd="0" presId="urn:microsoft.com/office/officeart/2005/8/layout/pyramid1"/>
    <dgm:cxn modelId="{894F446C-9D45-439E-98C9-A6964608B992}" type="presParOf" srcId="{99B79954-78F2-4981-A893-EB954D78B4C0}" destId="{EBF7238F-EEE0-4B27-9775-26EAD41091AA}" srcOrd="1" destOrd="0" presId="urn:microsoft.com/office/officeart/2005/8/layout/pyramid1"/>
    <dgm:cxn modelId="{3B39CA39-9428-42C3-A036-0ACAAB7420B3}" type="presParOf" srcId="{50EE51A5-C51F-4946-ADE1-C25E0F9F4DD6}" destId="{6845B393-6E44-4EFC-83F7-D56EFD0244C6}" srcOrd="4" destOrd="0" presId="urn:microsoft.com/office/officeart/2005/8/layout/pyramid1"/>
    <dgm:cxn modelId="{979916D5-AAEA-488B-A1C6-06860E2A3907}" type="presParOf" srcId="{6845B393-6E44-4EFC-83F7-D56EFD0244C6}" destId="{623C24DF-78C1-4F91-B96A-640C7334F3F0}" srcOrd="0" destOrd="0" presId="urn:microsoft.com/office/officeart/2005/8/layout/pyramid1"/>
    <dgm:cxn modelId="{824A3DDC-A882-470C-9A99-D41F1B6423D4}" type="presParOf" srcId="{6845B393-6E44-4EFC-83F7-D56EFD0244C6}" destId="{4DE6A3B1-51F2-4FD1-ABEC-400610EB07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8E2D8-3E1A-4213-A006-04A1ABB624B3}">
      <dsp:nvSpPr>
        <dsp:cNvPr id="0" name=""/>
        <dsp:cNvSpPr/>
      </dsp:nvSpPr>
      <dsp:spPr>
        <a:xfrm>
          <a:off x="2353310" y="0"/>
          <a:ext cx="1176655" cy="1099079"/>
        </a:xfrm>
        <a:prstGeom prst="trapezoid">
          <a:avLst>
            <a:gd name="adj" fmla="val 53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Poslání</a:t>
          </a:r>
          <a:endParaRPr lang="cs-CZ" sz="2800" kern="1200" dirty="0"/>
        </a:p>
      </dsp:txBody>
      <dsp:txXfrm>
        <a:off x="2353310" y="0"/>
        <a:ext cx="1176655" cy="1099079"/>
      </dsp:txXfrm>
    </dsp:sp>
    <dsp:sp modelId="{FD18B11D-4A20-430E-A57B-90DB20504E3C}">
      <dsp:nvSpPr>
        <dsp:cNvPr id="0" name=""/>
        <dsp:cNvSpPr/>
      </dsp:nvSpPr>
      <dsp:spPr>
        <a:xfrm>
          <a:off x="1764982" y="1099079"/>
          <a:ext cx="2353310" cy="1099079"/>
        </a:xfrm>
        <a:prstGeom prst="trapezoid">
          <a:avLst>
            <a:gd name="adj" fmla="val 53529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Vize</a:t>
          </a:r>
          <a:endParaRPr lang="cs-CZ" sz="2800" kern="1200" dirty="0"/>
        </a:p>
      </dsp:txBody>
      <dsp:txXfrm>
        <a:off x="2176811" y="1099079"/>
        <a:ext cx="1529651" cy="1099079"/>
      </dsp:txXfrm>
    </dsp:sp>
    <dsp:sp modelId="{A2B10740-F5FD-4A3D-9B5D-D39BC0B43A8F}">
      <dsp:nvSpPr>
        <dsp:cNvPr id="0" name=""/>
        <dsp:cNvSpPr/>
      </dsp:nvSpPr>
      <dsp:spPr>
        <a:xfrm>
          <a:off x="1176655" y="2198158"/>
          <a:ext cx="3529965" cy="1099079"/>
        </a:xfrm>
        <a:prstGeom prst="trapezoid">
          <a:avLst>
            <a:gd name="adj" fmla="val 53529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Strategické cíle</a:t>
          </a:r>
          <a:endParaRPr lang="cs-CZ" sz="2800" kern="1200" dirty="0"/>
        </a:p>
      </dsp:txBody>
      <dsp:txXfrm>
        <a:off x="1794398" y="2198158"/>
        <a:ext cx="2294477" cy="1099079"/>
      </dsp:txXfrm>
    </dsp:sp>
    <dsp:sp modelId="{320F428D-3493-4354-A10C-9D05000BA558}">
      <dsp:nvSpPr>
        <dsp:cNvPr id="0" name=""/>
        <dsp:cNvSpPr/>
      </dsp:nvSpPr>
      <dsp:spPr>
        <a:xfrm>
          <a:off x="588327" y="3297237"/>
          <a:ext cx="4706620" cy="1099079"/>
        </a:xfrm>
        <a:prstGeom prst="trapezoid">
          <a:avLst>
            <a:gd name="adj" fmla="val 53529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Specifické cíle (</a:t>
          </a:r>
          <a:r>
            <a:rPr lang="cs-CZ" sz="2800" kern="1200" dirty="0" err="1" smtClean="0"/>
            <a:t>SMARTer</a:t>
          </a:r>
          <a:r>
            <a:rPr lang="cs-CZ" sz="2800" kern="1200" dirty="0" smtClean="0"/>
            <a:t>)</a:t>
          </a:r>
          <a:endParaRPr lang="cs-CZ" sz="2800" kern="1200" dirty="0"/>
        </a:p>
      </dsp:txBody>
      <dsp:txXfrm>
        <a:off x="1411985" y="3297237"/>
        <a:ext cx="3059303" cy="1099079"/>
      </dsp:txXfrm>
    </dsp:sp>
    <dsp:sp modelId="{623C24DF-78C1-4F91-B96A-640C7334F3F0}">
      <dsp:nvSpPr>
        <dsp:cNvPr id="0" name=""/>
        <dsp:cNvSpPr/>
      </dsp:nvSpPr>
      <dsp:spPr>
        <a:xfrm>
          <a:off x="0" y="4396316"/>
          <a:ext cx="5883275" cy="1099079"/>
        </a:xfrm>
        <a:prstGeom prst="trapezoid">
          <a:avLst>
            <a:gd name="adj" fmla="val 53529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Akční plány</a:t>
          </a:r>
          <a:endParaRPr lang="cs-CZ" sz="2800" kern="1200" dirty="0"/>
        </a:p>
      </dsp:txBody>
      <dsp:txXfrm>
        <a:off x="1029573" y="4396316"/>
        <a:ext cx="3824128" cy="109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0.71579</cdr:x>
      <cdr:y>0.93805</cdr:y>
    </cdr:from>
    <cdr:to>
      <cdr:x>0.99773</cdr:x>
      <cdr:y>0.99705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51651F38-2511-4ACE-B1DA-DEA29F27CDAE}"/>
            </a:ext>
          </a:extLst>
        </cdr:cNvPr>
        <cdr:cNvSpPr txBox="1"/>
      </cdr:nvSpPr>
      <cdr:spPr>
        <a:xfrm xmlns:a="http://schemas.openxmlformats.org/drawingml/2006/main">
          <a:off x="2999888" y="3028950"/>
          <a:ext cx="118158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800" i="0">
              <a:latin typeface="Arial" panose="020B0604020202020204" pitchFamily="34" charset="0"/>
              <a:cs typeface="Arial" panose="020B0604020202020204" pitchFamily="34" charset="0"/>
            </a:rPr>
            <a:t>Zdroj dat:</a:t>
          </a:r>
          <a:r>
            <a:rPr lang="cs-CZ" sz="800" i="0" baseline="0">
              <a:latin typeface="Arial" panose="020B0604020202020204" pitchFamily="34" charset="0"/>
              <a:cs typeface="Arial" panose="020B0604020202020204" pitchFamily="34" charset="0"/>
            </a:rPr>
            <a:t> ČSU - VŠPS</a:t>
          </a:r>
          <a:endParaRPr lang="cs-CZ" sz="800" i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0.73985</cdr:x>
      <cdr:y>0.94595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8F60EA0C-4350-4F93-914C-DD0D8AAF1F26}"/>
            </a:ext>
          </a:extLst>
        </cdr:cNvPr>
        <cdr:cNvSpPr txBox="1"/>
      </cdr:nvSpPr>
      <cdr:spPr>
        <a:xfrm xmlns:a="http://schemas.openxmlformats.org/drawingml/2006/main">
          <a:off x="3819525" y="4333873"/>
          <a:ext cx="1343025" cy="24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b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800" i="1" dirty="0">
              <a:solidFill>
                <a:sysClr val="windowText" lastClr="000000"/>
              </a:solidFill>
            </a:rPr>
            <a:t>Zdroj dat: Statistika VŠ v ČR (MŠMT)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0.81522</cdr:x>
      <cdr:y>0.7918</cdr:y>
    </cdr:from>
    <cdr:to>
      <cdr:x>1</cdr:x>
      <cdr:y>0.99369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581400" y="2390776"/>
          <a:ext cx="809625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cs-CZ" sz="800">
              <a:latin typeface="Arial" pitchFamily="34" charset="0"/>
              <a:cs typeface="Arial" pitchFamily="34" charset="0"/>
            </a:rPr>
            <a:t>Zdroj dat: OŠMS KÚ Plzeňského kraje, </a:t>
          </a:r>
          <a:r>
            <a:rPr lang="cs-CZ" sz="800">
              <a:latin typeface="Arial" pitchFamily="34" charset="0"/>
              <a:ea typeface="+mn-ea"/>
              <a:cs typeface="Arial" pitchFamily="34" charset="0"/>
            </a:rPr>
            <a:t>ČSÚ </a:t>
          </a:r>
          <a:r>
            <a:rPr lang="cs-CZ" sz="800">
              <a:latin typeface="Arial" pitchFamily="34" charset="0"/>
              <a:cs typeface="Arial" pitchFamily="34" charset="0"/>
            </a:rPr>
            <a:t>a výpočty RRA Plzeňského</a:t>
          </a:r>
          <a:r>
            <a:rPr lang="cs-CZ" sz="800" baseline="0">
              <a:latin typeface="Arial" pitchFamily="34" charset="0"/>
              <a:cs typeface="Arial" pitchFamily="34" charset="0"/>
            </a:rPr>
            <a:t> kraje</a:t>
          </a:r>
          <a:endParaRPr lang="cs-CZ" sz="8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0.70388</cdr:x>
      <cdr:y>0.86138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128330" y="3173635"/>
          <a:ext cx="1316078" cy="510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/>
        <a:lstStyle xmlns:a="http://schemas.openxmlformats.org/drawingml/2006/main"/>
        <a:p xmlns:a="http://schemas.openxmlformats.org/drawingml/2006/main">
          <a:r>
            <a:rPr lang="cs-CZ" sz="800" dirty="0">
              <a:latin typeface="Arial" pitchFamily="34" charset="0"/>
              <a:cs typeface="Arial" pitchFamily="34" charset="0"/>
            </a:rPr>
            <a:t>Zdroj dat: OŠMS KÚ Plzeňského kraje, ČSÚ, UIV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0.67435</cdr:x>
      <cdr:y>0.93428</cdr:y>
    </cdr:from>
    <cdr:to>
      <cdr:x>0.95872</cdr:x>
      <cdr:y>0.97983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300133" y="4331131"/>
          <a:ext cx="1391650" cy="211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dirty="0">
              <a:latin typeface="Arial" panose="020B0604020202020204" pitchFamily="34" charset="0"/>
              <a:cs typeface="Arial" panose="020B0604020202020204" pitchFamily="34" charset="0"/>
            </a:rPr>
            <a:t>Zdroj dat: ČSÚ - VŠPS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0.6922</cdr:x>
      <cdr:y>0.93501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32385" y="3741896"/>
          <a:ext cx="1926478" cy="260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100" dirty="0">
              <a:latin typeface="Arial" panose="020B0604020202020204" pitchFamily="34" charset="0"/>
              <a:cs typeface="Arial" panose="020B0604020202020204" pitchFamily="34" charset="0"/>
            </a:rPr>
            <a:t>Zdroj dat: </a:t>
          </a:r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Úřad</a:t>
          </a:r>
          <a:r>
            <a:rPr lang="cs-CZ" sz="1100" dirty="0">
              <a:latin typeface="Arial" panose="020B0604020202020204" pitchFamily="34" charset="0"/>
              <a:cs typeface="Arial" panose="020B0604020202020204" pitchFamily="34" charset="0"/>
            </a:rPr>
            <a:t> práce ČR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</cdr:x>
      <cdr:y>0.93067</cdr:y>
    </cdr:from>
    <cdr:to>
      <cdr:x>0.98958</cdr:x>
      <cdr:y>0.99733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5D16A4D9-E5F4-4C22-A0CA-AAAB2DD818D8}"/>
            </a:ext>
          </a:extLst>
        </cdr:cNvPr>
        <cdr:cNvSpPr txBox="1"/>
      </cdr:nvSpPr>
      <cdr:spPr>
        <a:xfrm xmlns:a="http://schemas.openxmlformats.org/drawingml/2006/main">
          <a:off x="3428999" y="3324226"/>
          <a:ext cx="10953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cs-CZ" sz="800" i="1">
              <a:latin typeface="+mn-lt"/>
              <a:cs typeface="Arial" panose="020B0604020202020204" pitchFamily="34" charset="0"/>
            </a:rPr>
            <a:t>Zdroj dat: ČSÚ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0.79791</cdr:x>
      <cdr:y>0.92045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362450" y="4624170"/>
          <a:ext cx="1104900" cy="39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50" dirty="0">
              <a:latin typeface="Arial" panose="020B0604020202020204" pitchFamily="34" charset="0"/>
              <a:cs typeface="Arial" panose="020B0604020202020204" pitchFamily="34" charset="0"/>
            </a:rPr>
            <a:t>Zdroj dat:</a:t>
          </a:r>
        </a:p>
        <a:p xmlns:a="http://schemas.openxmlformats.org/drawingml/2006/main">
          <a:r>
            <a:rPr lang="cs-CZ" sz="1050" dirty="0">
              <a:latin typeface="Arial" panose="020B0604020202020204" pitchFamily="34" charset="0"/>
              <a:cs typeface="Arial" panose="020B0604020202020204" pitchFamily="34" charset="0"/>
            </a:rPr>
            <a:t>Úřad práce ČR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F8B7-3502-473C-8348-F186854F2D2C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EAF1-077C-4D3A-82BA-2145704D19F2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" y="6033407"/>
            <a:ext cx="1003747" cy="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4075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8523-A6A4-4290-B43A-8D4C7DA6E7C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190" y="3271667"/>
            <a:ext cx="7899871" cy="26760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4075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79A1-698A-4BAC-9303-C56DF0F6B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95101F-B779-4D30-B13E-0A0916A77092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970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 dirty="0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77280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 dirty="0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71961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7214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16667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06384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46122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B94A53-D6E9-4FD5-8397-E51F61E516F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8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76777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48571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264225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B94A53-D6E9-4FD5-8397-E51F61E516F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7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6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6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9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66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81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82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61" y="5748337"/>
            <a:ext cx="135206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50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33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9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172E-0DDA-4CDC-B3FC-7CA9A94BB9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8782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3E593-593A-4115-B12B-3E74BAF3555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14660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737A-5C88-4C91-907C-52C13EA6925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6701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30E8D-F555-408E-9B6A-68BE87EBADA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37217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B6C1A-5AFF-454E-A9B4-2071C398341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2480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AA80-D720-4389-925F-4F5A61E340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64589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356FC-A3A5-40E2-9647-D237E75BB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84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613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EDB6-9847-40D1-8788-A87E3EF11D0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4466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3551-E109-4FD1-9FD5-C6076D3BC5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9372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27D7-8167-4E70-AC63-E9ADB5C7759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7654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7BC15-AD9B-4479-B190-E7DC7FB9923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553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A24F0-F6BF-455B-B610-50F88BBE506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70220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EE826-F530-4E17-85D2-6AA3EE2123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87259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9647-2CC4-4C38-873C-9D98B254746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7502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356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940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6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68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095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674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38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917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09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494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23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2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37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62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47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997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1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5FBF43-C72E-4F60-B0B0-736F4660D24A}" type="datetimeFigureOut">
              <a:rPr lang="cs-CZ" smtClean="0"/>
              <a:t>21.06.2019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9909-EDB7-430B-878E-6B7F3CDE6E26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8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4" y="6237288"/>
            <a:ext cx="422486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0787F55-5017-48B0-9867-6F3D2CAB102C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28793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80225-123F-4562-A77C-746F2CB6101D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D7D627-C754-4414-8203-A693F4785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3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5656"/>
            <a:ext cx="9144000" cy="142385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12. zasedání PS Vzdělávání</a:t>
            </a:r>
            <a:endParaRPr lang="cs-CZ" sz="166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8584"/>
            <a:ext cx="9144000" cy="564199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21. </a:t>
            </a:r>
            <a:r>
              <a:rPr lang="cs-CZ" sz="3200" b="1" cap="all" dirty="0">
                <a:solidFill>
                  <a:schemeClr val="tx2"/>
                </a:solidFill>
                <a:latin typeface="+mj-lt"/>
              </a:rPr>
              <a:t>6</a:t>
            </a:r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. 2019, Plzeň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činnost platforem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/>
          </a:bodyPr>
          <a:lstStyle/>
          <a:p>
            <a:r>
              <a:rPr lang="cs-CZ" dirty="0" smtClean="0"/>
              <a:t>Evaluace 1. KAP, tvorba 2. KAP</a:t>
            </a:r>
          </a:p>
          <a:p>
            <a:r>
              <a:rPr lang="cs-CZ" dirty="0" smtClean="0"/>
              <a:t>Dílčí změny ve složení platforem</a:t>
            </a:r>
            <a:endParaRPr lang="cs-CZ" sz="2400" dirty="0" smtClean="0"/>
          </a:p>
          <a:p>
            <a:pPr lvl="1"/>
            <a:endParaRPr lang="cs-CZ" sz="2800" dirty="0" smtClean="0"/>
          </a:p>
          <a:p>
            <a:pPr lvl="1"/>
            <a:r>
              <a:rPr lang="cs-CZ" sz="2800" dirty="0" smtClean="0"/>
              <a:t>jednání platforem:</a:t>
            </a:r>
          </a:p>
          <a:p>
            <a:pPr lvl="2"/>
            <a:r>
              <a:rPr lang="cs-CZ" sz="2400" dirty="0"/>
              <a:t>7</a:t>
            </a:r>
            <a:r>
              <a:rPr lang="cs-CZ" sz="2400" dirty="0" smtClean="0"/>
              <a:t>. zasedání </a:t>
            </a:r>
            <a:r>
              <a:rPr lang="cs-CZ" sz="2400" dirty="0"/>
              <a:t>platformy Nepovinná </a:t>
            </a:r>
            <a:r>
              <a:rPr lang="cs-CZ" sz="2400" dirty="0" smtClean="0"/>
              <a:t>témata (28. 5. 2019)</a:t>
            </a:r>
          </a:p>
          <a:p>
            <a:pPr lvl="2"/>
            <a:r>
              <a:rPr lang="cs-CZ" sz="2400" dirty="0"/>
              <a:t>6</a:t>
            </a:r>
            <a:r>
              <a:rPr lang="cs-CZ" sz="2400" dirty="0" smtClean="0"/>
              <a:t>. zasedání </a:t>
            </a:r>
            <a:r>
              <a:rPr lang="cs-CZ" sz="2400" dirty="0"/>
              <a:t>platformy Odborné </a:t>
            </a:r>
            <a:r>
              <a:rPr lang="cs-CZ" sz="2400" dirty="0" smtClean="0"/>
              <a:t>vzdělávání (10. 6. 2019)</a:t>
            </a:r>
          </a:p>
          <a:p>
            <a:pPr lvl="2"/>
            <a:r>
              <a:rPr lang="cs-CZ" sz="2400" dirty="0"/>
              <a:t>8</a:t>
            </a:r>
            <a:r>
              <a:rPr lang="cs-CZ" sz="2400" dirty="0" smtClean="0"/>
              <a:t>. zasedání </a:t>
            </a:r>
            <a:r>
              <a:rPr lang="cs-CZ" sz="2400" dirty="0"/>
              <a:t>platformy Polytechnické </a:t>
            </a:r>
            <a:r>
              <a:rPr lang="cs-CZ" sz="2400" dirty="0" smtClean="0"/>
              <a:t>vzdělávání (</a:t>
            </a:r>
            <a:r>
              <a:rPr lang="cs-CZ" sz="2400" dirty="0"/>
              <a:t>7</a:t>
            </a:r>
            <a:r>
              <a:rPr lang="cs-CZ" sz="2400" dirty="0" smtClean="0"/>
              <a:t>. </a:t>
            </a:r>
            <a:r>
              <a:rPr lang="cs-CZ" sz="2400" dirty="0"/>
              <a:t>6</a:t>
            </a:r>
            <a:r>
              <a:rPr lang="cs-CZ" sz="2400" dirty="0" smtClean="0"/>
              <a:t>. 2019)</a:t>
            </a:r>
          </a:p>
          <a:p>
            <a:pPr lvl="2"/>
            <a:r>
              <a:rPr lang="cs-CZ" sz="2400" dirty="0"/>
              <a:t>7</a:t>
            </a:r>
            <a:r>
              <a:rPr lang="cs-CZ" sz="2400" dirty="0" smtClean="0"/>
              <a:t>. zasedání </a:t>
            </a:r>
            <a:r>
              <a:rPr lang="cs-CZ" sz="2400" dirty="0"/>
              <a:t>platformy Společné </a:t>
            </a:r>
            <a:r>
              <a:rPr lang="cs-CZ" sz="2400" dirty="0" smtClean="0"/>
              <a:t>vzdělávání (17. </a:t>
            </a:r>
            <a:r>
              <a:rPr lang="cs-CZ" sz="2400" dirty="0"/>
              <a:t>5</a:t>
            </a:r>
            <a:r>
              <a:rPr lang="cs-CZ" sz="2400" dirty="0" smtClean="0"/>
              <a:t>. 2019)</a:t>
            </a:r>
          </a:p>
          <a:p>
            <a:pPr lvl="2"/>
            <a:r>
              <a:rPr lang="cs-CZ" sz="2400" dirty="0"/>
              <a:t>6</a:t>
            </a:r>
            <a:r>
              <a:rPr lang="cs-CZ" sz="2400" dirty="0" smtClean="0"/>
              <a:t>. zasedání </a:t>
            </a:r>
            <a:r>
              <a:rPr lang="cs-CZ" sz="2400" dirty="0"/>
              <a:t>platformy Kariérové </a:t>
            </a:r>
            <a:r>
              <a:rPr lang="cs-CZ" sz="2400" dirty="0" smtClean="0"/>
              <a:t>poradenství (31. 5. 2019)</a:t>
            </a:r>
          </a:p>
          <a:p>
            <a:pPr lvl="2"/>
            <a:r>
              <a:rPr lang="pl-PL" sz="2400" dirty="0"/>
              <a:t>6</a:t>
            </a:r>
            <a:r>
              <a:rPr lang="pl-PL" sz="2400" dirty="0" smtClean="0"/>
              <a:t>. </a:t>
            </a:r>
            <a:r>
              <a:rPr lang="pl-PL" sz="2400" dirty="0"/>
              <a:t>zasedání platformy Podpora </a:t>
            </a:r>
            <a:r>
              <a:rPr lang="pl-PL" sz="2400" dirty="0" smtClean="0"/>
              <a:t>podnikavosti (29. </a:t>
            </a:r>
            <a:r>
              <a:rPr lang="pl-PL" sz="2400" dirty="0"/>
              <a:t>4</a:t>
            </a:r>
            <a:r>
              <a:rPr lang="pl-PL" sz="2400" dirty="0" smtClean="0"/>
              <a:t>. 2019)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476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Plánované platformy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1821" y="1491183"/>
            <a:ext cx="11166566" cy="1401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i="1" dirty="0" smtClean="0"/>
          </a:p>
          <a:p>
            <a:r>
              <a:rPr lang="cs-CZ" sz="2000" dirty="0" smtClean="0">
                <a:latin typeface="Trebuchet MS" panose="020B0603020202020204" pitchFamily="34" charset="0"/>
              </a:rPr>
              <a:t>8. </a:t>
            </a:r>
            <a:r>
              <a:rPr lang="cs-CZ" sz="2000" dirty="0">
                <a:latin typeface="Trebuchet MS" panose="020B0603020202020204" pitchFamily="34" charset="0"/>
              </a:rPr>
              <a:t>zasedání platformy Nepovinná témata (24. </a:t>
            </a:r>
            <a:r>
              <a:rPr lang="cs-CZ" sz="2000" dirty="0" smtClean="0">
                <a:latin typeface="Trebuchet MS" panose="020B0603020202020204" pitchFamily="34" charset="0"/>
              </a:rPr>
              <a:t>6. </a:t>
            </a:r>
            <a:r>
              <a:rPr lang="cs-CZ" sz="2000" dirty="0">
                <a:latin typeface="Trebuchet MS" panose="020B0603020202020204" pitchFamily="34" charset="0"/>
              </a:rPr>
              <a:t>2019</a:t>
            </a:r>
            <a:r>
              <a:rPr lang="cs-CZ" sz="2000" dirty="0" smtClean="0">
                <a:latin typeface="Trebuchet MS" panose="020B0603020202020204" pitchFamily="34" charset="0"/>
              </a:rPr>
              <a:t>)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8. </a:t>
            </a:r>
            <a:r>
              <a:rPr lang="cs-CZ" sz="2000" dirty="0">
                <a:latin typeface="Trebuchet MS" panose="020B0603020202020204" pitchFamily="34" charset="0"/>
              </a:rPr>
              <a:t>zasedání platformy Společné vzdělávání </a:t>
            </a:r>
            <a:r>
              <a:rPr lang="cs-CZ" sz="2000" dirty="0" smtClean="0">
                <a:latin typeface="Trebuchet MS" panose="020B0603020202020204" pitchFamily="34" charset="0"/>
              </a:rPr>
              <a:t>(26. 6. </a:t>
            </a:r>
            <a:r>
              <a:rPr lang="cs-CZ" sz="2000" dirty="0">
                <a:latin typeface="Trebuchet MS" panose="020B0603020202020204" pitchFamily="34" charset="0"/>
              </a:rPr>
              <a:t>2019)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7. </a:t>
            </a:r>
            <a:r>
              <a:rPr lang="cs-CZ" sz="2000" dirty="0">
                <a:latin typeface="Trebuchet MS" panose="020B0603020202020204" pitchFamily="34" charset="0"/>
              </a:rPr>
              <a:t>zasedání platformy Kariérové poradenství </a:t>
            </a:r>
            <a:r>
              <a:rPr lang="cs-CZ" sz="2000" dirty="0" smtClean="0">
                <a:latin typeface="Trebuchet MS" panose="020B0603020202020204" pitchFamily="34" charset="0"/>
              </a:rPr>
              <a:t>(25. 7. </a:t>
            </a:r>
            <a:r>
              <a:rPr lang="cs-CZ" sz="2000" dirty="0">
                <a:latin typeface="Trebuchet MS" panose="020B0603020202020204" pitchFamily="34" charset="0"/>
              </a:rPr>
              <a:t>2019)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21821" y="3009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Výzvy OP VVV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1821" y="3871393"/>
            <a:ext cx="11166566" cy="238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 i="1" dirty="0" smtClean="0"/>
          </a:p>
          <a:p>
            <a:r>
              <a:rPr lang="cs-CZ" sz="2000" dirty="0" smtClean="0">
                <a:latin typeface="Trebuchet MS" panose="020B0603020202020204" pitchFamily="34" charset="0"/>
              </a:rPr>
              <a:t>Šablony pro SŠ a VOŠ II – příjem žádostí do 29. 11. 2019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Inkluzivní vzdělávání pro sociálně vyloučené lokality II – příjem žádostí do 30. 6. 2020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Zvyšování kvality neformálního vzdělávání – příjem žádostí do 6. 1. 2020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Implementace KAP II – předpoklad vyhlášení listopad/prosinec 2019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54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Výzva Implementace KAP II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Max. alokace pro PK – 188 326 000 Kč</a:t>
            </a:r>
          </a:p>
          <a:p>
            <a:r>
              <a:rPr lang="cs-CZ" sz="2400" dirty="0" smtClean="0"/>
              <a:t>Povinné aktivity:</a:t>
            </a:r>
          </a:p>
          <a:p>
            <a:pPr lvl="1"/>
            <a:r>
              <a:rPr lang="cs-CZ" sz="2000" dirty="0" smtClean="0"/>
              <a:t>Implementace plánovaných aktivit k naplnění klíčových témat KAP:</a:t>
            </a:r>
          </a:p>
          <a:p>
            <a:pPr lvl="2"/>
            <a:r>
              <a:rPr lang="cs-CZ" sz="1600" dirty="0" smtClean="0"/>
              <a:t>Podpora </a:t>
            </a:r>
            <a:r>
              <a:rPr lang="cs-CZ" sz="1600" dirty="0"/>
              <a:t>kompetencí k podnikavosti, iniciativě a kreativitě</a:t>
            </a:r>
          </a:p>
          <a:p>
            <a:pPr lvl="2"/>
            <a:r>
              <a:rPr lang="cs-CZ" sz="1600" b="1" dirty="0" smtClean="0"/>
              <a:t>Podpora </a:t>
            </a:r>
            <a:r>
              <a:rPr lang="cs-CZ" sz="1600" b="1" dirty="0"/>
              <a:t>polytechnického vzdělávání (přírodovědné, technické a environmentální vzdělávání)</a:t>
            </a:r>
          </a:p>
          <a:p>
            <a:pPr lvl="2"/>
            <a:r>
              <a:rPr lang="cs-CZ" sz="1600" dirty="0" smtClean="0"/>
              <a:t>Podpora </a:t>
            </a:r>
            <a:r>
              <a:rPr lang="cs-CZ" sz="1600" dirty="0"/>
              <a:t>odborného vzdělávání včetně spolupráce škol a zaměstnavatelů</a:t>
            </a:r>
          </a:p>
          <a:p>
            <a:pPr lvl="2"/>
            <a:r>
              <a:rPr lang="cs-CZ" sz="1600" dirty="0" smtClean="0"/>
              <a:t>Rozvoj </a:t>
            </a:r>
            <a:r>
              <a:rPr lang="cs-CZ" sz="1600" dirty="0"/>
              <a:t>kariérového poradenství</a:t>
            </a:r>
          </a:p>
          <a:p>
            <a:pPr lvl="2"/>
            <a:r>
              <a:rPr lang="cs-CZ" sz="1600" b="1" dirty="0" smtClean="0"/>
              <a:t>Podpora </a:t>
            </a:r>
            <a:r>
              <a:rPr lang="cs-CZ" sz="1600" b="1" dirty="0"/>
              <a:t>rozvoje gramotností s akcentem na čtenářskou a matematickou gramotnost</a:t>
            </a:r>
          </a:p>
          <a:p>
            <a:pPr lvl="2"/>
            <a:r>
              <a:rPr lang="cs-CZ" sz="1600" dirty="0" smtClean="0"/>
              <a:t>Rozvoj </a:t>
            </a:r>
            <a:r>
              <a:rPr lang="cs-CZ" sz="1600" dirty="0"/>
              <a:t>škol jako center dalšího profesního vzdělávání</a:t>
            </a:r>
          </a:p>
          <a:p>
            <a:r>
              <a:rPr lang="cs-CZ" sz="2400" dirty="0" smtClean="0"/>
              <a:t>Povinně volitelné aktivity:</a:t>
            </a:r>
          </a:p>
          <a:p>
            <a:pPr lvl="1"/>
            <a:r>
              <a:rPr lang="cs-CZ" sz="2000" dirty="0"/>
              <a:t>Prevence předčasných odchodů ze </a:t>
            </a:r>
            <a:r>
              <a:rPr lang="cs-CZ" sz="2000" dirty="0" smtClean="0"/>
              <a:t>vzdělávání</a:t>
            </a:r>
          </a:p>
          <a:p>
            <a:pPr lvl="1"/>
            <a:r>
              <a:rPr lang="cs-CZ" sz="2000" dirty="0"/>
              <a:t>Podpora rovných příležitostí ve vzdělávání</a:t>
            </a:r>
            <a:endParaRPr lang="cs-CZ" sz="2000" dirty="0" smtClean="0"/>
          </a:p>
          <a:p>
            <a:r>
              <a:rPr lang="cs-CZ" sz="2400" dirty="0" smtClean="0"/>
              <a:t>Volitelné aktivity:</a:t>
            </a:r>
          </a:p>
          <a:p>
            <a:pPr lvl="1"/>
            <a:r>
              <a:rPr lang="cs-CZ" sz="2000" dirty="0"/>
              <a:t>Implementace plánovaných aktivit k naplnění nepovinných témat </a:t>
            </a:r>
            <a:r>
              <a:rPr lang="cs-CZ" sz="2000" dirty="0" smtClean="0"/>
              <a:t>KAP</a:t>
            </a:r>
          </a:p>
          <a:p>
            <a:pPr lvl="1"/>
            <a:r>
              <a:rPr lang="cs-CZ" sz="2000" dirty="0"/>
              <a:t>Zvýšení kvality vzdělávání ve středních školách připravujících k výkonu regulované profese pedagogického </a:t>
            </a:r>
            <a:r>
              <a:rPr lang="cs-CZ" sz="2000" dirty="0" smtClean="0"/>
              <a:t>pracovníka</a:t>
            </a:r>
          </a:p>
          <a:p>
            <a:pPr lvl="1"/>
            <a:r>
              <a:rPr lang="cs-CZ" sz="2000" dirty="0"/>
              <a:t>Podpora škol formou jednotkových nákladů</a:t>
            </a:r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799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Spolupráce s MAP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pravidelná setkávání</a:t>
            </a:r>
          </a:p>
          <a:p>
            <a:pPr lvl="1"/>
            <a:r>
              <a:rPr lang="cs-CZ" dirty="0" smtClean="0"/>
              <a:t>předávání informací z MAP do KAP</a:t>
            </a:r>
          </a:p>
          <a:p>
            <a:pPr lvl="1"/>
            <a:r>
              <a:rPr lang="cs-CZ" dirty="0" smtClean="0"/>
              <a:t>SWOT 3 analýzy pro oblast společného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9238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Představení dílčích výstupů z analýzy potřeb v území</a:t>
            </a:r>
          </a:p>
        </p:txBody>
      </p:sp>
    </p:spTree>
    <p:extLst>
      <p:ext uri="{BB962C8B-B14F-4D97-AF65-F5344CB8AC3E}">
        <p14:creationId xmlns:p14="http://schemas.microsoft.com/office/powerpoint/2010/main" val="236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6760" y="1123576"/>
            <a:ext cx="6675437" cy="4127500"/>
          </a:xfrm>
        </p:spPr>
        <p:txBody>
          <a:bodyPr/>
          <a:lstStyle/>
          <a:p>
            <a:pPr algn="l" eaLnBrk="1" hangingPunct="1"/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2000" dirty="0"/>
              <a:t>Krajský akční plán vzdělávání v Plzeňském kraji – Problémy v území</a:t>
            </a:r>
            <a:br>
              <a:rPr lang="cs-CZ" altLang="cs-CZ" sz="20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400" dirty="0"/>
              <a:t>Pracovní skupina Vzdělávání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1800" dirty="0"/>
              <a:t>Plzeň 21. 6. 2019</a:t>
            </a:r>
            <a:br>
              <a:rPr lang="cs-CZ" altLang="cs-CZ" sz="1800" dirty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53326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Vzdělanost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23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Vysoký podíl pracovní síly bez vzdělání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63C1702-F547-407A-9902-45AA2E8C0F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22807" y="1822186"/>
          <a:ext cx="4881231" cy="452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8FCD0BEB-2C90-4190-B3DA-4CAFAEE51D2E}"/>
              </a:ext>
            </a:extLst>
          </p:cNvPr>
          <p:cNvSpPr txBox="1">
            <a:spLocks/>
          </p:cNvSpPr>
          <p:nvPr/>
        </p:nvSpPr>
        <p:spPr bwMode="auto">
          <a:xfrm>
            <a:off x="1981200" y="2413858"/>
            <a:ext cx="3558746" cy="40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Zvyšující podíl zaměstnaných vysokoškoláků (v ČR 7. místo)</a:t>
            </a:r>
          </a:p>
          <a:p>
            <a:pPr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Přetrvává vyšší podíl zaměstnaných bez vzdělání (v ČR 4. místo)</a:t>
            </a:r>
          </a:p>
        </p:txBody>
      </p:sp>
    </p:spTree>
    <p:extLst>
      <p:ext uri="{BB962C8B-B14F-4D97-AF65-F5344CB8AC3E}">
        <p14:creationId xmlns:p14="http://schemas.microsoft.com/office/powerpoint/2010/main" val="259784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0847" y="8165"/>
            <a:ext cx="7040202" cy="1384700"/>
          </a:xfrm>
        </p:spPr>
        <p:txBody>
          <a:bodyPr>
            <a:normAutofit/>
          </a:bodyPr>
          <a:lstStyle/>
          <a:p>
            <a:pPr algn="l"/>
            <a:r>
              <a:rPr lang="cs-CZ" sz="3000" dirty="0"/>
              <a:t>Nízký podíl studentů VŠ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1646" y="3142009"/>
            <a:ext cx="3645303" cy="2508422"/>
          </a:xfrm>
        </p:spPr>
        <p:txBody>
          <a:bodyPr>
            <a:normAutofit/>
          </a:bodyPr>
          <a:lstStyle/>
          <a:p>
            <a:r>
              <a:rPr lang="cs-CZ" sz="2100" dirty="0"/>
              <a:t>Pokles podílu VŠ zastaven </a:t>
            </a:r>
          </a:p>
          <a:p>
            <a:r>
              <a:rPr lang="cs-CZ" sz="2100" dirty="0"/>
              <a:t>11. místo v ČR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526537A-2E41-49C0-BCF1-11AAE5D6EC6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08111" y="1993541"/>
          <a:ext cx="5162550" cy="415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15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6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1. Zahájení, schválení programu, schválení hostů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Zvyšující se podíl žáků 2. stupně ZŠ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1200" y="2339788"/>
            <a:ext cx="2953820" cy="40712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Již v roce 2018 vyšší počty než ukazovala  prognóza ČSÚ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nutno aktualizovat na podzim 2019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000" dirty="0"/>
              <a:t>Počty by se měly zvyšovat ještě cca 3 roky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37763" y="1719263"/>
          <a:ext cx="5473487" cy="434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13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"/>
            <a:ext cx="7543800" cy="1500027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Vysoký podíl neaprobované výuky ZŠ u některých předmětů</a:t>
            </a:r>
            <a:endParaRPr lang="cs-CZ" altLang="cs-CZ" sz="2400" dirty="0"/>
          </a:p>
        </p:txBody>
      </p:sp>
      <p:sp>
        <p:nvSpPr>
          <p:cNvPr id="6" name="Zástupný obsah 10">
            <a:extLst>
              <a:ext uri="{FF2B5EF4-FFF2-40B4-BE49-F238E27FC236}">
                <a16:creationId xmlns:a16="http://schemas.microsoft.com/office/drawing/2014/main" id="{39E52F72-75EF-41BB-AF48-3F2993C26ACE}"/>
              </a:ext>
            </a:extLst>
          </p:cNvPr>
          <p:cNvSpPr txBox="1">
            <a:spLocks/>
          </p:cNvSpPr>
          <p:nvPr/>
        </p:nvSpPr>
        <p:spPr bwMode="auto">
          <a:xfrm>
            <a:off x="1981200" y="1928004"/>
            <a:ext cx="251011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neaprobované výuky skupiny předmětů svět práce a ICT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Vyšší podíly neaprobované výuky cizích jazyků a fyziky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F0DF50C-54B2-45E5-84A2-48F1E174BB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07116" y="1603177"/>
          <a:ext cx="5903685" cy="4877670"/>
        </p:xfrm>
        <a:graphic>
          <a:graphicData uri="http://schemas.openxmlformats.org/drawingml/2006/table">
            <a:tbl>
              <a:tblPr/>
              <a:tblGrid>
                <a:gridCol w="2740997">
                  <a:extLst>
                    <a:ext uri="{9D8B030D-6E8A-4147-A177-3AD203B41FA5}">
                      <a16:colId xmlns:a16="http://schemas.microsoft.com/office/drawing/2014/main" val="80068573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613196819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943706035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494364843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974057735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440495057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4182511394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858373110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141639677"/>
                    </a:ext>
                  </a:extLst>
                </a:gridCol>
              </a:tblGrid>
              <a:tr h="2280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neaprobované výuky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02885"/>
                  </a:ext>
                </a:extLst>
              </a:tr>
              <a:tr h="2773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66785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5742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37084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A4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05356"/>
                  </a:ext>
                </a:extLst>
              </a:tr>
              <a:tr h="25935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CB9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7A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C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12950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B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0870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08314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42022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7B5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0238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AD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37768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F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47692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86250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67172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3595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1343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E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92471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1057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0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3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0925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A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36580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spec.ped.péče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07374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6DA473C1-659F-4A45-AABB-3DBFF694BEAE}"/>
              </a:ext>
            </a:extLst>
          </p:cNvPr>
          <p:cNvSpPr/>
          <p:nvPr/>
        </p:nvSpPr>
        <p:spPr>
          <a:xfrm>
            <a:off x="7001436" y="2061882"/>
            <a:ext cx="3666564" cy="5647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DF5E5E3-4485-48C9-96E7-E24328B4F8BC}"/>
              </a:ext>
            </a:extLst>
          </p:cNvPr>
          <p:cNvSpPr/>
          <p:nvPr/>
        </p:nvSpPr>
        <p:spPr>
          <a:xfrm>
            <a:off x="7001436" y="3232890"/>
            <a:ext cx="3666564" cy="5647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BDAEFB5-F260-4952-A0A1-9EE0950D5F5A}"/>
              </a:ext>
            </a:extLst>
          </p:cNvPr>
          <p:cNvSpPr/>
          <p:nvPr/>
        </p:nvSpPr>
        <p:spPr>
          <a:xfrm>
            <a:off x="6888953" y="4378175"/>
            <a:ext cx="3666564" cy="5647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96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7512424" cy="129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/>
              <a:t>Přestup žáků ZŠ na SŠ v Plzeňském kraji</a:t>
            </a:r>
          </a:p>
        </p:txBody>
      </p:sp>
      <p:sp>
        <p:nvSpPr>
          <p:cNvPr id="7" name="Zástupný symbol pro obsah 8">
            <a:extLst>
              <a:ext uri="{FF2B5EF4-FFF2-40B4-BE49-F238E27FC236}">
                <a16:creationId xmlns:a16="http://schemas.microsoft.com/office/drawing/2014/main" id="{8BDDB3FD-01DF-466D-9E3F-9849935212CD}"/>
              </a:ext>
            </a:extLst>
          </p:cNvPr>
          <p:cNvSpPr txBox="1">
            <a:spLocks/>
          </p:cNvSpPr>
          <p:nvPr/>
        </p:nvSpPr>
        <p:spPr bwMode="auto">
          <a:xfrm>
            <a:off x="1792942" y="1963985"/>
            <a:ext cx="3361766" cy="489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000">
                <a:latin typeface="+mn-lt"/>
              </a:defRPr>
            </a:lvl1pPr>
            <a:lvl2pPr marL="692150" lvl="1" indent="-347663">
              <a:spcBef>
                <a:spcPts val="12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800">
                <a:latin typeface="+mn-lt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latin typeface="+mn-lt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latin typeface="+mn-lt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latin typeface="+mn-lt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latin typeface="+mn-lt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latin typeface="+mn-lt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latin typeface="+mn-lt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cs-CZ" dirty="0">
                <a:solidFill>
                  <a:srgbClr val="000000"/>
                </a:solidFill>
                <a:latin typeface="Arial"/>
              </a:rPr>
              <a:t>Od roku 2013:</a:t>
            </a:r>
          </a:p>
          <a:p>
            <a:pPr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cs-CZ" dirty="0">
                <a:solidFill>
                  <a:srgbClr val="000000"/>
                </a:solidFill>
                <a:latin typeface="Arial"/>
              </a:rPr>
              <a:t>roste počet žáků 9. ročníků podobně jako počet 15letých</a:t>
            </a:r>
          </a:p>
          <a:p>
            <a:pPr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cs-CZ" dirty="0">
                <a:solidFill>
                  <a:srgbClr val="000000"/>
                </a:solidFill>
                <a:latin typeface="Arial"/>
              </a:rPr>
              <a:t>stagnuje počet nastupujících na SŠ po 9. ročníku </a:t>
            </a:r>
          </a:p>
          <a:p>
            <a:pPr lvl="1" eaLnBrk="0" fontAlgn="base" hangingPunct="0">
              <a:spcAft>
                <a:spcPct val="0"/>
              </a:spcAft>
              <a:buClr>
                <a:srgbClr val="669999"/>
              </a:buClr>
            </a:pPr>
            <a:r>
              <a:rPr lang="cs-CZ" dirty="0">
                <a:solidFill>
                  <a:srgbClr val="000000"/>
                </a:solidFill>
                <a:latin typeface="Arial"/>
              </a:rPr>
              <a:t>část žáků po ZŠ nenastupuje na SŠ</a:t>
            </a:r>
          </a:p>
          <a:p>
            <a:pPr lvl="1" eaLnBrk="0" fontAlgn="base" hangingPunct="0">
              <a:spcAft>
                <a:spcPct val="0"/>
              </a:spcAft>
              <a:buClr>
                <a:srgbClr val="669999"/>
              </a:buClr>
            </a:pPr>
            <a:r>
              <a:rPr lang="cs-CZ" dirty="0">
                <a:solidFill>
                  <a:srgbClr val="000000"/>
                </a:solidFill>
                <a:latin typeface="Arial"/>
              </a:rPr>
              <a:t>od roku 2015 ročně cca o 300 více než v letech 2011-2013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C42A474-2A6B-443C-BF56-A7E6EFF64B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50541" y="2097742"/>
          <a:ext cx="4545106" cy="394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53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"/>
            <a:ext cx="7217596" cy="797859"/>
          </a:xfrm>
        </p:spPr>
        <p:txBody>
          <a:bodyPr/>
          <a:lstStyle/>
          <a:p>
            <a:r>
              <a:rPr lang="cs-CZ" sz="2800" dirty="0"/>
              <a:t>Předčasné ukončení studia na SŠ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13ABBCF7-409F-4118-AE4A-7724165878A3}"/>
              </a:ext>
            </a:extLst>
          </p:cNvPr>
          <p:cNvGraphicFramePr>
            <a:graphicFrameLocks noGrp="1"/>
          </p:cNvGraphicFramePr>
          <p:nvPr/>
        </p:nvGraphicFramePr>
        <p:xfrm>
          <a:off x="2090933" y="2904539"/>
          <a:ext cx="7416091" cy="1924050"/>
        </p:xfrm>
        <a:graphic>
          <a:graphicData uri="http://schemas.openxmlformats.org/drawingml/2006/table">
            <a:tbl>
              <a:tblPr/>
              <a:tblGrid>
                <a:gridCol w="953559">
                  <a:extLst>
                    <a:ext uri="{9D8B030D-6E8A-4147-A177-3AD203B41FA5}">
                      <a16:colId xmlns:a16="http://schemas.microsoft.com/office/drawing/2014/main" val="93432478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009859023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903776672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1439575101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3222363184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146003340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51671442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074819946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3283724088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237669983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940789604"/>
                    </a:ext>
                  </a:extLst>
                </a:gridCol>
                <a:gridCol w="520124">
                  <a:extLst>
                    <a:ext uri="{9D8B030D-6E8A-4147-A177-3AD203B41FA5}">
                      <a16:colId xmlns:a16="http://schemas.microsoft.com/office/drawing/2014/main" val="1388614609"/>
                    </a:ext>
                  </a:extLst>
                </a:gridCol>
                <a:gridCol w="533126">
                  <a:extLst>
                    <a:ext uri="{9D8B030D-6E8A-4147-A177-3AD203B41FA5}">
                      <a16:colId xmlns:a16="http://schemas.microsoft.com/office/drawing/2014/main" val="4121141419"/>
                    </a:ext>
                  </a:extLst>
                </a:gridCol>
                <a:gridCol w="520124">
                  <a:extLst>
                    <a:ext uri="{9D8B030D-6E8A-4147-A177-3AD203B41FA5}">
                      <a16:colId xmlns:a16="http://schemas.microsoft.com/office/drawing/2014/main" val="4033897770"/>
                    </a:ext>
                  </a:extLst>
                </a:gridCol>
              </a:tblGrid>
              <a:tr h="177305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Střední odborné vzdělávání s maturitou (bez výcviku) - 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62067"/>
                  </a:ext>
                </a:extLst>
              </a:tr>
              <a:tr h="177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Podle roku nástupu -  relativně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69021"/>
                  </a:ext>
                </a:extLst>
              </a:tr>
              <a:tr h="1773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255832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Opak.1.roč.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14779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1.-2.roč.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84453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2.-3.roč.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CA8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B5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C8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3A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9F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E8C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B0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AB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9F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6A4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D0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649328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3.-4.roč.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D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198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EC5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7B8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B3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A0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EB2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D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E5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32367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Absolventi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26914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Celkově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988532"/>
                  </a:ext>
                </a:extLst>
              </a:tr>
              <a:tr h="177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170525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D3B41728-A219-4FFA-AA51-4A5420C31DEB}"/>
              </a:ext>
            </a:extLst>
          </p:cNvPr>
          <p:cNvGraphicFramePr>
            <a:graphicFrameLocks noGrp="1"/>
          </p:cNvGraphicFramePr>
          <p:nvPr/>
        </p:nvGraphicFramePr>
        <p:xfrm>
          <a:off x="2090932" y="4903840"/>
          <a:ext cx="7416094" cy="1964166"/>
        </p:xfrm>
        <a:graphic>
          <a:graphicData uri="http://schemas.openxmlformats.org/drawingml/2006/table">
            <a:tbl>
              <a:tblPr/>
              <a:tblGrid>
                <a:gridCol w="953560">
                  <a:extLst>
                    <a:ext uri="{9D8B030D-6E8A-4147-A177-3AD203B41FA5}">
                      <a16:colId xmlns:a16="http://schemas.microsoft.com/office/drawing/2014/main" val="1375801865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4091242064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1929817044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315966543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446860928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306979161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873549168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502779172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918104653"/>
                    </a:ext>
                  </a:extLst>
                </a:gridCol>
                <a:gridCol w="572136">
                  <a:extLst>
                    <a:ext uri="{9D8B030D-6E8A-4147-A177-3AD203B41FA5}">
                      <a16:colId xmlns:a16="http://schemas.microsoft.com/office/drawing/2014/main" val="1370648834"/>
                    </a:ext>
                  </a:extLst>
                </a:gridCol>
                <a:gridCol w="572136">
                  <a:extLst>
                    <a:ext uri="{9D8B030D-6E8A-4147-A177-3AD203B41FA5}">
                      <a16:colId xmlns:a16="http://schemas.microsoft.com/office/drawing/2014/main" val="455562281"/>
                    </a:ext>
                  </a:extLst>
                </a:gridCol>
                <a:gridCol w="520124">
                  <a:extLst>
                    <a:ext uri="{9D8B030D-6E8A-4147-A177-3AD203B41FA5}">
                      <a16:colId xmlns:a16="http://schemas.microsoft.com/office/drawing/2014/main" val="3298957390"/>
                    </a:ext>
                  </a:extLst>
                </a:gridCol>
                <a:gridCol w="533126">
                  <a:extLst>
                    <a:ext uri="{9D8B030D-6E8A-4147-A177-3AD203B41FA5}">
                      <a16:colId xmlns:a16="http://schemas.microsoft.com/office/drawing/2014/main" val="1626230855"/>
                    </a:ext>
                  </a:extLst>
                </a:gridCol>
                <a:gridCol w="520124">
                  <a:extLst>
                    <a:ext uri="{9D8B030D-6E8A-4147-A177-3AD203B41FA5}">
                      <a16:colId xmlns:a16="http://schemas.microsoft.com/office/drawing/2014/main" val="269195693"/>
                    </a:ext>
                  </a:extLst>
                </a:gridCol>
              </a:tblGrid>
              <a:tr h="19909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Střední odborné vzdělávání s maturitou a odborným výcvikem – L/0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3965"/>
                  </a:ext>
                </a:extLst>
              </a:tr>
              <a:tr h="199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Změny počtů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Podle roku nástupu -  relativně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84167"/>
                  </a:ext>
                </a:extLst>
              </a:tr>
              <a:tr h="1990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835786"/>
                  </a:ext>
                </a:extLst>
              </a:tr>
              <a:tr h="1908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Opak.1.roč.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42458"/>
                  </a:ext>
                </a:extLst>
              </a:tr>
              <a:tr h="1990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1.-2.roč.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B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E7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922938"/>
                  </a:ext>
                </a:extLst>
              </a:tr>
              <a:tr h="1908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2.-3.roč.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AD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AB9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BA7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DD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AA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EB2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B9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E7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561981"/>
                  </a:ext>
                </a:extLst>
              </a:tr>
              <a:tr h="1908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3.-4.roč.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9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D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E4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AC2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AA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AA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AB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D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3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23675"/>
                  </a:ext>
                </a:extLst>
              </a:tr>
              <a:tr h="1908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Absolventi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2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-31,6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-28,0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58893"/>
                  </a:ext>
                </a:extLst>
              </a:tr>
              <a:tr h="1990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Celkově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-50,2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-50,8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-48,0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-52,1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087270"/>
                  </a:ext>
                </a:extLst>
              </a:tr>
              <a:tr h="19909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15971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AB2FC6A-269A-4239-8C7A-5800CFF062EB}"/>
              </a:ext>
            </a:extLst>
          </p:cNvPr>
          <p:cNvGraphicFramePr>
            <a:graphicFrameLocks noGrp="1"/>
          </p:cNvGraphicFramePr>
          <p:nvPr/>
        </p:nvGraphicFramePr>
        <p:xfrm>
          <a:off x="2090933" y="937255"/>
          <a:ext cx="7416087" cy="1967285"/>
        </p:xfrm>
        <a:graphic>
          <a:graphicData uri="http://schemas.openxmlformats.org/drawingml/2006/table">
            <a:tbl>
              <a:tblPr/>
              <a:tblGrid>
                <a:gridCol w="1027185">
                  <a:extLst>
                    <a:ext uri="{9D8B030D-6E8A-4147-A177-3AD203B41FA5}">
                      <a16:colId xmlns:a16="http://schemas.microsoft.com/office/drawing/2014/main" val="2503170285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3387982147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2020856633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3658267342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3337380847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503273866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3036864394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3456168974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1370716672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1630138401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2702524612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1182189361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1066554940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2598649271"/>
                    </a:ext>
                  </a:extLst>
                </a:gridCol>
              </a:tblGrid>
              <a:tr h="231445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Střední odborné vzdělání s výučním listem (H)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23649"/>
                  </a:ext>
                </a:extLst>
              </a:tr>
              <a:tr h="231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Relativní úbytek počtu žáků SŠ v Plzeňském kraji podle roku nástupu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48520"/>
                  </a:ext>
                </a:extLst>
              </a:tr>
              <a:tr h="2185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128937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Opak.1.roč.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717934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1.-2.roč.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7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DE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2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795667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2.-3.roč.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0BD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E8C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9A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E96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298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198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C95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6AE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7AE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CA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46283"/>
                  </a:ext>
                </a:extLst>
              </a:tr>
              <a:tr h="205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Absolventi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A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04316"/>
                  </a:ext>
                </a:extLst>
              </a:tr>
              <a:tr h="205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Celkově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E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-33,4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effectLst/>
                          <a:latin typeface="Arial" panose="020B0604020202020204" pitchFamily="34" charset="0"/>
                        </a:rPr>
                        <a:t>-29,8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47986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Rok ukončení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661093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65A615F7-53FD-4AF7-B452-6B50133577B8}"/>
              </a:ext>
            </a:extLst>
          </p:cNvPr>
          <p:cNvSpPr/>
          <p:nvPr/>
        </p:nvSpPr>
        <p:spPr>
          <a:xfrm>
            <a:off x="1981199" y="1816892"/>
            <a:ext cx="986120" cy="2745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0DB594F-4F49-4744-94F3-CC5F4003202F}"/>
              </a:ext>
            </a:extLst>
          </p:cNvPr>
          <p:cNvSpPr/>
          <p:nvPr/>
        </p:nvSpPr>
        <p:spPr>
          <a:xfrm>
            <a:off x="1981201" y="2230824"/>
            <a:ext cx="986119" cy="2745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4B9FA82-A875-4750-B1CD-ECB7152329A7}"/>
              </a:ext>
            </a:extLst>
          </p:cNvPr>
          <p:cNvSpPr/>
          <p:nvPr/>
        </p:nvSpPr>
        <p:spPr>
          <a:xfrm>
            <a:off x="1981201" y="4198109"/>
            <a:ext cx="986119" cy="2745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AEDDBF2-651B-43B9-80D6-63C5205B6C91}"/>
              </a:ext>
            </a:extLst>
          </p:cNvPr>
          <p:cNvSpPr/>
          <p:nvPr/>
        </p:nvSpPr>
        <p:spPr>
          <a:xfrm>
            <a:off x="1981200" y="6246968"/>
            <a:ext cx="986119" cy="2745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78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8350" y="0"/>
            <a:ext cx="7543800" cy="1295400"/>
          </a:xfrm>
        </p:spPr>
        <p:txBody>
          <a:bodyPr/>
          <a:lstStyle/>
          <a:p>
            <a:r>
              <a:rPr lang="cs-CZ" sz="2800" dirty="0"/>
              <a:t>Obory SŠ v Plzeňském kraji </a:t>
            </a:r>
            <a:br>
              <a:rPr lang="cs-CZ" sz="2800" dirty="0"/>
            </a:br>
            <a:r>
              <a:rPr lang="cs-CZ" sz="2800" dirty="0"/>
              <a:t>s nízkou mírou dokončení studia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038350" y="1713548"/>
          <a:ext cx="8324850" cy="4761081"/>
        </p:xfrm>
        <a:graphic>
          <a:graphicData uri="http://schemas.openxmlformats.org/drawingml/2006/table">
            <a:tbl>
              <a:tblPr/>
              <a:tblGrid>
                <a:gridCol w="189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52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Průměrná míra dokončení studia v % v letech 2015-2018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Obory 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Obory L0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Obory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Kadeřník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Uměleckořemeslné zpracování kamene a keramiky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Kamenosochařství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Karosář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Kosmetické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Modelářství a návrhářství oděvů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Nástrojař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Mechanik instalatérských a elektrotechnických zařízení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Ochrana přírody a prostředí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Autoelektrikář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Gastronomie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Telekomunikace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Zedník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Mechanik strojů a zařízení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Dopravní prostředky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Kuchař - číšník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Uměleckořemeslné zpracování dřeva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Sociální činnost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Řezník - uzenář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Uměleckořemeslné zpracování kovů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Agropodnikání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Výrobce a dekoratér keramiky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Mechanik elektrotechnik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Bezpečnostně právní činnost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Pekař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Mechanik seřizovač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Cestovní ruch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Tesař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Obchodník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Mechanizace a služby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42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A9569-DF6A-41BA-88A2-5DDCE8BA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543800" cy="1152000"/>
          </a:xfrm>
        </p:spPr>
        <p:txBody>
          <a:bodyPr/>
          <a:lstStyle/>
          <a:p>
            <a:r>
              <a:rPr lang="cs-CZ" sz="2800" dirty="0"/>
              <a:t>Snižující se počet absolventů VŠ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AF7B34C-D58D-49DE-9717-83DC61FFF7D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13907" y="2909700"/>
          <a:ext cx="7543801" cy="2733346"/>
        </p:xfrm>
        <a:graphic>
          <a:graphicData uri="http://schemas.openxmlformats.org/drawingml/2006/table">
            <a:tbl>
              <a:tblPr/>
              <a:tblGrid>
                <a:gridCol w="691648">
                  <a:extLst>
                    <a:ext uri="{9D8B030D-6E8A-4147-A177-3AD203B41FA5}">
                      <a16:colId xmlns:a16="http://schemas.microsoft.com/office/drawing/2014/main" val="3552174930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888151619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3091509070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884415716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1270765556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436804194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63660127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1576987741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102305809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748923106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3709353824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890568461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2393258423"/>
                    </a:ext>
                  </a:extLst>
                </a:gridCol>
                <a:gridCol w="482546">
                  <a:extLst>
                    <a:ext uri="{9D8B030D-6E8A-4147-A177-3AD203B41FA5}">
                      <a16:colId xmlns:a16="http://schemas.microsoft.com/office/drawing/2014/main" val="4256486796"/>
                    </a:ext>
                  </a:extLst>
                </a:gridCol>
                <a:gridCol w="579055">
                  <a:extLst>
                    <a:ext uri="{9D8B030D-6E8A-4147-A177-3AD203B41FA5}">
                      <a16:colId xmlns:a16="http://schemas.microsoft.com/office/drawing/2014/main" val="3497431473"/>
                    </a:ext>
                  </a:extLst>
                </a:gridCol>
              </a:tblGrid>
              <a:tr h="3871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18/max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756111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ZČU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7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7E0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E3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1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A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60610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F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B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E4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8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3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BE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D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59346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1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E6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8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F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3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1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70146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E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BE2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D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7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BC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00738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F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EDB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DA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DC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1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5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B6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99187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E6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3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B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D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D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3147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3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DA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7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7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C2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BB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65905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FZS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D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A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DA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BE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B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71467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6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C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7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D8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E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57687"/>
                  </a:ext>
                </a:extLst>
              </a:tr>
              <a:tr h="23462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FDULS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B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E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B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4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B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07957"/>
                  </a:ext>
                </a:extLst>
              </a:tr>
            </a:tbl>
          </a:graphicData>
        </a:graphic>
      </p:graphicFrame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F33C0E5-13C6-476D-A7E7-31CE10FE1AD8}"/>
              </a:ext>
            </a:extLst>
          </p:cNvPr>
          <p:cNvSpPr txBox="1">
            <a:spLocks/>
          </p:cNvSpPr>
          <p:nvPr/>
        </p:nvSpPr>
        <p:spPr bwMode="auto">
          <a:xfrm>
            <a:off x="2059114" y="1808253"/>
            <a:ext cx="7653389" cy="9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Pokles absolventů FPE o více než polovinu (od roku 2010)</a:t>
            </a:r>
          </a:p>
          <a:p>
            <a:pPr lvl="1">
              <a:spcBef>
                <a:spcPts val="600"/>
              </a:spcBef>
              <a:buClr>
                <a:srgbClr val="669999"/>
              </a:buClr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V posledním roce se pokles počtu absolventů zastavil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CF710B-0895-48ED-84FA-A03E4D30329A}"/>
              </a:ext>
            </a:extLst>
          </p:cNvPr>
          <p:cNvSpPr txBox="1"/>
          <p:nvPr/>
        </p:nvSpPr>
        <p:spPr>
          <a:xfrm>
            <a:off x="8147650" y="5691549"/>
            <a:ext cx="15648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srgbClr val="000000"/>
                </a:solidFill>
                <a:latin typeface="Arial" charset="0"/>
              </a:rPr>
              <a:t>Zdroj dat: Statistika VŠ MŠMT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C2730E1-8D78-44D0-8FC5-06C6E08216F3}"/>
              </a:ext>
            </a:extLst>
          </p:cNvPr>
          <p:cNvSpPr/>
          <p:nvPr/>
        </p:nvSpPr>
        <p:spPr>
          <a:xfrm>
            <a:off x="9108142" y="3579545"/>
            <a:ext cx="604361" cy="2154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58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809A2-5F9E-49D5-9946-E5F7F69A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543800" cy="1295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cs-CZ" sz="2800" dirty="0"/>
              <a:t>Zvyšující se podíl žáků se SVP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8B74B2F-8E06-4027-BA7C-8E7FDF2ABE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38036" y="2855596"/>
          <a:ext cx="4046448" cy="4002405"/>
        </p:xfrm>
        <a:graphic>
          <a:graphicData uri="http://schemas.openxmlformats.org/drawingml/2006/table">
            <a:tbl>
              <a:tblPr/>
              <a:tblGrid>
                <a:gridCol w="1732424">
                  <a:extLst>
                    <a:ext uri="{9D8B030D-6E8A-4147-A177-3AD203B41FA5}">
                      <a16:colId xmlns:a16="http://schemas.microsoft.com/office/drawing/2014/main" val="3289160436"/>
                    </a:ext>
                  </a:extLst>
                </a:gridCol>
                <a:gridCol w="527977">
                  <a:extLst>
                    <a:ext uri="{9D8B030D-6E8A-4147-A177-3AD203B41FA5}">
                      <a16:colId xmlns:a16="http://schemas.microsoft.com/office/drawing/2014/main" val="2992222884"/>
                    </a:ext>
                  </a:extLst>
                </a:gridCol>
                <a:gridCol w="527977">
                  <a:extLst>
                    <a:ext uri="{9D8B030D-6E8A-4147-A177-3AD203B41FA5}">
                      <a16:colId xmlns:a16="http://schemas.microsoft.com/office/drawing/2014/main" val="1945420077"/>
                    </a:ext>
                  </a:extLst>
                </a:gridCol>
                <a:gridCol w="626972">
                  <a:extLst>
                    <a:ext uri="{9D8B030D-6E8A-4147-A177-3AD203B41FA5}">
                      <a16:colId xmlns:a16="http://schemas.microsoft.com/office/drawing/2014/main" val="2701175730"/>
                    </a:ext>
                  </a:extLst>
                </a:gridCol>
                <a:gridCol w="631098">
                  <a:extLst>
                    <a:ext uri="{9D8B030D-6E8A-4147-A177-3AD203B41FA5}">
                      <a16:colId xmlns:a16="http://schemas.microsoft.com/office/drawing/2014/main" val="4240775127"/>
                    </a:ext>
                  </a:extLst>
                </a:gridCol>
              </a:tblGrid>
              <a:tr h="427846">
                <a:tc>
                  <a:txBody>
                    <a:bodyPr/>
                    <a:lstStyle/>
                    <a:p>
                      <a:r>
                        <a:rPr lang="cs-CZ" b="1" dirty="0"/>
                        <a:t>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2015/16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 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18/16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181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27348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A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30682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7D9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B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10574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BF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1D7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E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37461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66815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52331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74339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5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29415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8583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62658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3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20803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36045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5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05071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1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9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60468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16672"/>
                  </a:ext>
                </a:extLst>
              </a:tr>
              <a:tr h="218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Zdroj dat: ČSÚ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98406"/>
                  </a:ext>
                </a:extLst>
              </a:tr>
            </a:tbl>
          </a:graphicData>
        </a:graphic>
      </p:graphicFrame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BB7315-5EAB-4DF0-B593-76546DCF332B}"/>
              </a:ext>
            </a:extLst>
          </p:cNvPr>
          <p:cNvSpPr txBox="1">
            <a:spLocks/>
          </p:cNvSpPr>
          <p:nvPr/>
        </p:nvSpPr>
        <p:spPr bwMode="auto">
          <a:xfrm>
            <a:off x="1838036" y="1806914"/>
            <a:ext cx="8264885" cy="8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ZŠ pod republikovým průměrem</a:t>
            </a:r>
          </a:p>
          <a:p>
            <a:pPr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SŠ nad republikovým průměrem</a:t>
            </a:r>
          </a:p>
          <a:p>
            <a:pPr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lvl="1">
              <a:buClr>
                <a:srgbClr val="669999"/>
              </a:buClr>
            </a:pPr>
            <a:endParaRPr lang="cs-CZ" sz="16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1F3746DF-57CD-48AD-A9A5-E1BD4040F4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2855595"/>
          <a:ext cx="4164886" cy="4002405"/>
        </p:xfrm>
        <a:graphic>
          <a:graphicData uri="http://schemas.openxmlformats.org/drawingml/2006/table">
            <a:tbl>
              <a:tblPr/>
              <a:tblGrid>
                <a:gridCol w="1740185">
                  <a:extLst>
                    <a:ext uri="{9D8B030D-6E8A-4147-A177-3AD203B41FA5}">
                      <a16:colId xmlns:a16="http://schemas.microsoft.com/office/drawing/2014/main" val="667167975"/>
                    </a:ext>
                  </a:extLst>
                </a:gridCol>
                <a:gridCol w="518893">
                  <a:extLst>
                    <a:ext uri="{9D8B030D-6E8A-4147-A177-3AD203B41FA5}">
                      <a16:colId xmlns:a16="http://schemas.microsoft.com/office/drawing/2014/main" val="571199343"/>
                    </a:ext>
                  </a:extLst>
                </a:gridCol>
                <a:gridCol w="599632">
                  <a:extLst>
                    <a:ext uri="{9D8B030D-6E8A-4147-A177-3AD203B41FA5}">
                      <a16:colId xmlns:a16="http://schemas.microsoft.com/office/drawing/2014/main" val="240582869"/>
                    </a:ext>
                  </a:extLst>
                </a:gridCol>
                <a:gridCol w="599632">
                  <a:extLst>
                    <a:ext uri="{9D8B030D-6E8A-4147-A177-3AD203B41FA5}">
                      <a16:colId xmlns:a16="http://schemas.microsoft.com/office/drawing/2014/main" val="1451728835"/>
                    </a:ext>
                  </a:extLst>
                </a:gridCol>
                <a:gridCol w="706544">
                  <a:extLst>
                    <a:ext uri="{9D8B030D-6E8A-4147-A177-3AD203B41FA5}">
                      <a16:colId xmlns:a16="http://schemas.microsoft.com/office/drawing/2014/main" val="1163706887"/>
                    </a:ext>
                  </a:extLst>
                </a:gridCol>
              </a:tblGrid>
              <a:tr h="42057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2015/ 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2016/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2017/ 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Index 18/16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03543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86070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7D9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D3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23868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C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1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34633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E7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E4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1683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034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6C5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52964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49334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14057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22665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15642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76506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7CC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C8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D2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C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5657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8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6B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06417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D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2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C97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78074"/>
                  </a:ext>
                </a:extLst>
              </a:tr>
              <a:tr h="2205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61142"/>
                  </a:ext>
                </a:extLst>
              </a:tr>
              <a:tr h="21487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Zdroj dat: ČSÚ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93217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C5E6548E-7EB3-4BF9-944A-2952EDF7CC02}"/>
              </a:ext>
            </a:extLst>
          </p:cNvPr>
          <p:cNvSpPr/>
          <p:nvPr/>
        </p:nvSpPr>
        <p:spPr>
          <a:xfrm>
            <a:off x="3368201" y="5459507"/>
            <a:ext cx="2638153" cy="358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719D08E-F127-4F1A-A189-12232EEF0040}"/>
              </a:ext>
            </a:extLst>
          </p:cNvPr>
          <p:cNvSpPr/>
          <p:nvPr/>
        </p:nvSpPr>
        <p:spPr>
          <a:xfrm>
            <a:off x="7622734" y="4338919"/>
            <a:ext cx="2849669" cy="358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81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Věková struktura pedagogů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05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v Plzeňském kraji v mezikrajské srovnání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79304"/>
            <a:ext cx="8229600" cy="17699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Učitelé MŠ 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nejvyšší průměrný věk v ČR (1.-2.místo)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100" dirty="0"/>
              <a:t>Učitelé ZŠ 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1. stupeň: 2.-3. místo v celorepublikovém srovnání =</a:t>
            </a:r>
            <a:r>
              <a:rPr lang="en-US" sz="1800" dirty="0">
                <a:ea typeface="+mn-ea"/>
                <a:cs typeface="+mn-cs"/>
              </a:rPr>
              <a:t>&gt;</a:t>
            </a:r>
            <a:r>
              <a:rPr lang="cs-CZ" sz="1800" dirty="0">
                <a:ea typeface="+mn-ea"/>
                <a:cs typeface="+mn-cs"/>
              </a:rPr>
              <a:t> nadprůměrný věk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2. stupeň: podprůměrný věk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100" dirty="0"/>
              <a:t>Učitelé SŠ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3. nejstarší pedagogové v ČR 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100" dirty="0"/>
              <a:t>Učitelé VOŠ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patřili mezi nejmladší v ČR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300"/>
              </a:spcBef>
            </a:pPr>
            <a:endParaRPr lang="cs-CZ" sz="2100" dirty="0"/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750"/>
              </a:spcBef>
            </a:pPr>
            <a:endParaRPr lang="cs-CZ" sz="2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4CACC6D-F18D-4546-9CC6-B1F87414ECC9}"/>
              </a:ext>
            </a:extLst>
          </p:cNvPr>
          <p:cNvGraphicFramePr>
            <a:graphicFrameLocks noGrp="1"/>
          </p:cNvGraphicFramePr>
          <p:nvPr/>
        </p:nvGraphicFramePr>
        <p:xfrm>
          <a:off x="6585528" y="3668559"/>
          <a:ext cx="3047999" cy="2257536"/>
        </p:xfrm>
        <a:graphic>
          <a:graphicData uri="http://schemas.openxmlformats.org/drawingml/2006/table">
            <a:tbl>
              <a:tblPr/>
              <a:tblGrid>
                <a:gridCol w="1003859">
                  <a:extLst>
                    <a:ext uri="{9D8B030D-6E8A-4147-A177-3AD203B41FA5}">
                      <a16:colId xmlns:a16="http://schemas.microsoft.com/office/drawing/2014/main" val="1503079988"/>
                    </a:ext>
                  </a:extLst>
                </a:gridCol>
                <a:gridCol w="681380">
                  <a:extLst>
                    <a:ext uri="{9D8B030D-6E8A-4147-A177-3AD203B41FA5}">
                      <a16:colId xmlns:a16="http://schemas.microsoft.com/office/drawing/2014/main" val="2619570775"/>
                    </a:ext>
                  </a:extLst>
                </a:gridCol>
                <a:gridCol w="681380">
                  <a:extLst>
                    <a:ext uri="{9D8B030D-6E8A-4147-A177-3AD203B41FA5}">
                      <a16:colId xmlns:a16="http://schemas.microsoft.com/office/drawing/2014/main" val="4031499904"/>
                    </a:ext>
                  </a:extLst>
                </a:gridCol>
                <a:gridCol w="681380">
                  <a:extLst>
                    <a:ext uri="{9D8B030D-6E8A-4147-A177-3AD203B41FA5}">
                      <a16:colId xmlns:a16="http://schemas.microsoft.com/office/drawing/2014/main" val="3624171300"/>
                    </a:ext>
                  </a:extLst>
                </a:gridCol>
              </a:tblGrid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Pořadí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66286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34231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1.stupeň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851669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2.stupeň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44842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108631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1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3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080000"/>
          </a:xfrm>
        </p:spPr>
        <p:txBody>
          <a:bodyPr/>
          <a:lstStyle/>
          <a:p>
            <a:r>
              <a:rPr lang="cs-CZ" sz="2400" dirty="0"/>
              <a:t>Věk pedagogů základních škol</a:t>
            </a:r>
            <a:endParaRPr lang="cs-CZ" altLang="cs-CZ" sz="24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30" y="1705268"/>
            <a:ext cx="4212771" cy="172373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Vyšší věk průměrný věk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učitelé 1. stupně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Matematika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Fyzika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Svět práce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Nižší věk 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Anglický jazyk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ICT 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Přírodopis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Tělesná výchova</a:t>
            </a:r>
          </a:p>
          <a:p>
            <a:pPr marL="0" indent="0">
              <a:lnSpc>
                <a:spcPct val="115000"/>
              </a:lnSpc>
              <a:spcBef>
                <a:spcPts val="750"/>
              </a:spcBef>
              <a:buNone/>
            </a:pPr>
            <a:endParaRPr lang="cs-CZ" sz="2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261A080-D8DD-4C12-A477-F3A0B72CE0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4631" y="1705267"/>
          <a:ext cx="5072743" cy="4627136"/>
        </p:xfrm>
        <a:graphic>
          <a:graphicData uri="http://schemas.openxmlformats.org/drawingml/2006/table">
            <a:tbl>
              <a:tblPr/>
              <a:tblGrid>
                <a:gridCol w="2951720">
                  <a:extLst>
                    <a:ext uri="{9D8B030D-6E8A-4147-A177-3AD203B41FA5}">
                      <a16:colId xmlns:a16="http://schemas.microsoft.com/office/drawing/2014/main" val="3880161096"/>
                    </a:ext>
                  </a:extLst>
                </a:gridCol>
                <a:gridCol w="489143">
                  <a:extLst>
                    <a:ext uri="{9D8B030D-6E8A-4147-A177-3AD203B41FA5}">
                      <a16:colId xmlns:a16="http://schemas.microsoft.com/office/drawing/2014/main" val="1612547782"/>
                    </a:ext>
                  </a:extLst>
                </a:gridCol>
                <a:gridCol w="543960">
                  <a:extLst>
                    <a:ext uri="{9D8B030D-6E8A-4147-A177-3AD203B41FA5}">
                      <a16:colId xmlns:a16="http://schemas.microsoft.com/office/drawing/2014/main" val="1884333304"/>
                    </a:ext>
                  </a:extLst>
                </a:gridCol>
                <a:gridCol w="543960">
                  <a:extLst>
                    <a:ext uri="{9D8B030D-6E8A-4147-A177-3AD203B41FA5}">
                      <a16:colId xmlns:a16="http://schemas.microsoft.com/office/drawing/2014/main" val="3102981794"/>
                    </a:ext>
                  </a:extLst>
                </a:gridCol>
                <a:gridCol w="543960">
                  <a:extLst>
                    <a:ext uri="{9D8B030D-6E8A-4147-A177-3AD203B41FA5}">
                      <a16:colId xmlns:a16="http://schemas.microsoft.com/office/drawing/2014/main" val="3688584418"/>
                    </a:ext>
                  </a:extLst>
                </a:gridCol>
              </a:tblGrid>
              <a:tr h="2216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věk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3180"/>
                  </a:ext>
                </a:extLst>
              </a:tr>
              <a:tr h="2453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59991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I. stupeň ZŠ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3D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41897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F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12516"/>
                  </a:ext>
                </a:extLst>
              </a:tr>
              <a:tr h="2884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4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84831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19356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A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55760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6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DD6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00969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C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25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77791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E0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30376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04856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5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39074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19726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31490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52980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B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84829"/>
                  </a:ext>
                </a:extLst>
              </a:tr>
              <a:tr h="2453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1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10831"/>
                  </a:ext>
                </a:extLst>
              </a:tr>
            </a:tbl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64035F3A-DA4D-4841-A2C3-A11831DE1C79}"/>
              </a:ext>
            </a:extLst>
          </p:cNvPr>
          <p:cNvSpPr/>
          <p:nvPr/>
        </p:nvSpPr>
        <p:spPr>
          <a:xfrm>
            <a:off x="8405055" y="2366682"/>
            <a:ext cx="541723" cy="2689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6F919D1-8B20-40BF-80B5-9CCFDE9D4FEB}"/>
              </a:ext>
            </a:extLst>
          </p:cNvPr>
          <p:cNvSpPr/>
          <p:nvPr/>
        </p:nvSpPr>
        <p:spPr>
          <a:xfrm>
            <a:off x="10041785" y="3660247"/>
            <a:ext cx="626215" cy="4993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D090308-9D69-4659-8F82-93E5557DF113}"/>
              </a:ext>
            </a:extLst>
          </p:cNvPr>
          <p:cNvSpPr/>
          <p:nvPr/>
        </p:nvSpPr>
        <p:spPr>
          <a:xfrm>
            <a:off x="8405054" y="4883791"/>
            <a:ext cx="541723" cy="2689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96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291"/>
            <a:ext cx="10748554" cy="48724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Zahájení, schválení programu, schválení hostů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Aktuální informace k realizaci projektu „Krajský akční plán rozvoje vzdělávání Plzeňského kraje“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Představení dílčích výstupů z analýzy potřeb v území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Vize 2035 – aktuální informace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Diskuse, různé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21580" y="0"/>
            <a:ext cx="3668233" cy="1152000"/>
          </a:xfrm>
        </p:spPr>
        <p:txBody>
          <a:bodyPr/>
          <a:lstStyle/>
          <a:p>
            <a:r>
              <a:rPr lang="cs-CZ" sz="2800" dirty="0"/>
              <a:t>Věk pedagogů – ZŠ speciální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68071" y="2330825"/>
            <a:ext cx="3381363" cy="368449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Výrazně vyšší věk než krajský průměr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Kritická situace mezi učiteli přírodovědných předmětů</a:t>
            </a:r>
          </a:p>
          <a:p>
            <a:pPr lvl="1">
              <a:spcBef>
                <a:spcPts val="1200"/>
              </a:spcBef>
            </a:pPr>
            <a:r>
              <a:rPr lang="cs-CZ" sz="1600" dirty="0"/>
              <a:t>v případě fyziky a chemie zcela chybí pedagogové do 39 let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Podobná situace i mezi pedagogy dějepisu a světa práce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38379DE-C8FE-4887-BB30-547A5ACDE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89812" y="1066304"/>
          <a:ext cx="4572372" cy="5422670"/>
        </p:xfrm>
        <a:graphic>
          <a:graphicData uri="http://schemas.openxmlformats.org/drawingml/2006/table">
            <a:tbl>
              <a:tblPr/>
              <a:tblGrid>
                <a:gridCol w="2856212">
                  <a:extLst>
                    <a:ext uri="{9D8B030D-6E8A-4147-A177-3AD203B41FA5}">
                      <a16:colId xmlns:a16="http://schemas.microsoft.com/office/drawing/2014/main" val="150912734"/>
                    </a:ext>
                  </a:extLst>
                </a:gridCol>
                <a:gridCol w="438169">
                  <a:extLst>
                    <a:ext uri="{9D8B030D-6E8A-4147-A177-3AD203B41FA5}">
                      <a16:colId xmlns:a16="http://schemas.microsoft.com/office/drawing/2014/main" val="2482971970"/>
                    </a:ext>
                  </a:extLst>
                </a:gridCol>
                <a:gridCol w="425997">
                  <a:extLst>
                    <a:ext uri="{9D8B030D-6E8A-4147-A177-3AD203B41FA5}">
                      <a16:colId xmlns:a16="http://schemas.microsoft.com/office/drawing/2014/main" val="2603805987"/>
                    </a:ext>
                  </a:extLst>
                </a:gridCol>
                <a:gridCol w="425997">
                  <a:extLst>
                    <a:ext uri="{9D8B030D-6E8A-4147-A177-3AD203B41FA5}">
                      <a16:colId xmlns:a16="http://schemas.microsoft.com/office/drawing/2014/main" val="2656742401"/>
                    </a:ext>
                  </a:extLst>
                </a:gridCol>
                <a:gridCol w="425997">
                  <a:extLst>
                    <a:ext uri="{9D8B030D-6E8A-4147-A177-3AD203B41FA5}">
                      <a16:colId xmlns:a16="http://schemas.microsoft.com/office/drawing/2014/main" val="586216770"/>
                    </a:ext>
                  </a:extLst>
                </a:gridCol>
              </a:tblGrid>
              <a:tr h="3943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věk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55740"/>
                  </a:ext>
                </a:extLst>
              </a:tr>
              <a:tr h="4206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60225"/>
                  </a:ext>
                </a:extLst>
              </a:tr>
              <a:tr h="27673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stupeň ZŠ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2706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9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1C4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6941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12017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4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89118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80845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C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0669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1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5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97950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0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BE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33515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70769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F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73247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7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E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57003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B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4836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67040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81368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6625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spec.ped.péče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D2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34682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stupeň ZŠ speciální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2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04350"/>
                  </a:ext>
                </a:extLst>
              </a:tr>
              <a:tr h="23997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stupeň ZŠ speciální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9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68934"/>
                  </a:ext>
                </a:extLst>
              </a:tr>
              <a:tr h="225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4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3277"/>
                  </a:ext>
                </a:extLst>
              </a:tr>
              <a:tr h="239973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F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02761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C4F1F743-4F41-4334-87F9-29067F8EA603}"/>
              </a:ext>
            </a:extLst>
          </p:cNvPr>
          <p:cNvSpPr/>
          <p:nvPr/>
        </p:nvSpPr>
        <p:spPr>
          <a:xfrm>
            <a:off x="8709855" y="2770094"/>
            <a:ext cx="541723" cy="1021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0A14681-A61D-4D04-A15B-3D48E13AE3F1}"/>
              </a:ext>
            </a:extLst>
          </p:cNvPr>
          <p:cNvSpPr/>
          <p:nvPr/>
        </p:nvSpPr>
        <p:spPr>
          <a:xfrm>
            <a:off x="8709854" y="3980330"/>
            <a:ext cx="541723" cy="4930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9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podle vybraných předmětů – srovnání s ČR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0457"/>
            <a:ext cx="4997302" cy="1828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Vyšší průměrný věk učitelů oproti ČR: 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Český jazyk a literatura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Dějepis/historie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Matematika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endParaRPr lang="cs-CZ" sz="2100" dirty="0"/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750"/>
              </a:spcBef>
            </a:pP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8C04772-FF23-4E02-B470-9CA46ABCB7C0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273657"/>
          <a:ext cx="3860854" cy="3075307"/>
        </p:xfrm>
        <a:graphic>
          <a:graphicData uri="http://schemas.openxmlformats.org/drawingml/2006/table">
            <a:tbl>
              <a:tblPr/>
              <a:tblGrid>
                <a:gridCol w="2290448">
                  <a:extLst>
                    <a:ext uri="{9D8B030D-6E8A-4147-A177-3AD203B41FA5}">
                      <a16:colId xmlns:a16="http://schemas.microsoft.com/office/drawing/2014/main" val="2541467049"/>
                    </a:ext>
                  </a:extLst>
                </a:gridCol>
                <a:gridCol w="488277">
                  <a:extLst>
                    <a:ext uri="{9D8B030D-6E8A-4147-A177-3AD203B41FA5}">
                      <a16:colId xmlns:a16="http://schemas.microsoft.com/office/drawing/2014/main" val="515450706"/>
                    </a:ext>
                  </a:extLst>
                </a:gridCol>
                <a:gridCol w="477497">
                  <a:extLst>
                    <a:ext uri="{9D8B030D-6E8A-4147-A177-3AD203B41FA5}">
                      <a16:colId xmlns:a16="http://schemas.microsoft.com/office/drawing/2014/main" val="531510659"/>
                    </a:ext>
                  </a:extLst>
                </a:gridCol>
                <a:gridCol w="604632">
                  <a:extLst>
                    <a:ext uri="{9D8B030D-6E8A-4147-A177-3AD203B41FA5}">
                      <a16:colId xmlns:a16="http://schemas.microsoft.com/office/drawing/2014/main" val="2924447155"/>
                    </a:ext>
                  </a:extLst>
                </a:gridCol>
              </a:tblGrid>
              <a:tr h="3008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Poř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71046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169027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718643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Dějepis/historie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249353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863007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13351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91791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470828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73675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Přírodopis/biologie/ekologie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586959"/>
                  </a:ext>
                </a:extLst>
              </a:tr>
              <a:tr h="27744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Zeměpis/geografie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0356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72A9C69-FA76-4814-9F9E-B3675397B7DA}"/>
              </a:ext>
            </a:extLst>
          </p:cNvPr>
          <p:cNvGraphicFramePr>
            <a:graphicFrameLocks noGrp="1"/>
          </p:cNvGraphicFramePr>
          <p:nvPr/>
        </p:nvGraphicFramePr>
        <p:xfrm>
          <a:off x="5945534" y="3273656"/>
          <a:ext cx="4369981" cy="3349260"/>
        </p:xfrm>
        <a:graphic>
          <a:graphicData uri="http://schemas.openxmlformats.org/drawingml/2006/table">
            <a:tbl>
              <a:tblPr/>
              <a:tblGrid>
                <a:gridCol w="3145706">
                  <a:extLst>
                    <a:ext uri="{9D8B030D-6E8A-4147-A177-3AD203B41FA5}">
                      <a16:colId xmlns:a16="http://schemas.microsoft.com/office/drawing/2014/main" val="3820304130"/>
                    </a:ext>
                  </a:extLst>
                </a:gridCol>
                <a:gridCol w="357080">
                  <a:extLst>
                    <a:ext uri="{9D8B030D-6E8A-4147-A177-3AD203B41FA5}">
                      <a16:colId xmlns:a16="http://schemas.microsoft.com/office/drawing/2014/main" val="2954390381"/>
                    </a:ext>
                  </a:extLst>
                </a:gridCol>
                <a:gridCol w="357080">
                  <a:extLst>
                    <a:ext uri="{9D8B030D-6E8A-4147-A177-3AD203B41FA5}">
                      <a16:colId xmlns:a16="http://schemas.microsoft.com/office/drawing/2014/main" val="817678739"/>
                    </a:ext>
                  </a:extLst>
                </a:gridCol>
                <a:gridCol w="510115">
                  <a:extLst>
                    <a:ext uri="{9D8B030D-6E8A-4147-A177-3AD203B41FA5}">
                      <a16:colId xmlns:a16="http://schemas.microsoft.com/office/drawing/2014/main" val="932794535"/>
                    </a:ext>
                  </a:extLst>
                </a:gridCol>
              </a:tblGrid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učitelé 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Poř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232737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Ekonomika 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539909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Elektrotechnika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72044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Gastronomie, hotelnictví a turismus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240210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Informatické obory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68660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Pedagogika, učitelství a sociální péče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717137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Právo, právní a veřejnosprávní činnost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29278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Stavebnictví, geodézie a kartografie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80067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Strojírenství a strojírenská výroba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297555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užité umění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97537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Zdravotnictví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56733"/>
                  </a:ext>
                </a:extLst>
              </a:tr>
              <a:tr h="279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Zemědělství a lesnictví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050124"/>
                  </a:ext>
                </a:extLst>
              </a:tr>
            </a:tbl>
          </a:graphicData>
        </a:graphic>
      </p:graphicFrame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A2E1D093-740C-49F1-9745-FED634E393CF}"/>
              </a:ext>
            </a:extLst>
          </p:cNvPr>
          <p:cNvSpPr txBox="1">
            <a:spLocks/>
          </p:cNvSpPr>
          <p:nvPr/>
        </p:nvSpPr>
        <p:spPr bwMode="auto">
          <a:xfrm>
            <a:off x="5925879" y="1869239"/>
            <a:ext cx="4540102" cy="14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15000"/>
              </a:lnSpc>
              <a:spcBef>
                <a:spcPts val="300"/>
              </a:spcBef>
              <a:buClr>
                <a:srgbClr val="669999"/>
              </a:buClr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Strojírenství a strojírenská výroba 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buClr>
                <a:srgbClr val="669999"/>
              </a:buClr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Zemědělství a lesnictví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buClr>
                <a:srgbClr val="669999"/>
              </a:buClr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Ekonomika a administrativa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FEBABB4-88D3-4412-BEA8-C024CDD4EE73}"/>
              </a:ext>
            </a:extLst>
          </p:cNvPr>
          <p:cNvSpPr/>
          <p:nvPr/>
        </p:nvSpPr>
        <p:spPr>
          <a:xfrm>
            <a:off x="5274072" y="3858895"/>
            <a:ext cx="520995" cy="6134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07FDEC7-DFC3-4B4B-8D90-21689FD5236B}"/>
              </a:ext>
            </a:extLst>
          </p:cNvPr>
          <p:cNvSpPr/>
          <p:nvPr/>
        </p:nvSpPr>
        <p:spPr>
          <a:xfrm>
            <a:off x="5375079" y="5271727"/>
            <a:ext cx="318978" cy="2778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80FD2D6-F391-48AE-8FBE-2F7FECC7A956}"/>
              </a:ext>
            </a:extLst>
          </p:cNvPr>
          <p:cNvSpPr/>
          <p:nvPr/>
        </p:nvSpPr>
        <p:spPr>
          <a:xfrm>
            <a:off x="9891822" y="5530810"/>
            <a:ext cx="318978" cy="2778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79FE3FE-2F8D-4537-BFAB-E4C2F161B34C}"/>
              </a:ext>
            </a:extLst>
          </p:cNvPr>
          <p:cNvSpPr/>
          <p:nvPr/>
        </p:nvSpPr>
        <p:spPr>
          <a:xfrm>
            <a:off x="9891822" y="6371955"/>
            <a:ext cx="318978" cy="2778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3FAD1F6-AD66-4AB0-B36B-7F217BFC1028}"/>
              </a:ext>
            </a:extLst>
          </p:cNvPr>
          <p:cNvSpPr/>
          <p:nvPr/>
        </p:nvSpPr>
        <p:spPr>
          <a:xfrm>
            <a:off x="9891822" y="3581022"/>
            <a:ext cx="318978" cy="2778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48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527964" cy="1260000"/>
          </a:xfrm>
        </p:spPr>
        <p:txBody>
          <a:bodyPr/>
          <a:lstStyle/>
          <a:p>
            <a:r>
              <a:rPr lang="cs-CZ" altLang="cs-CZ" sz="2400" dirty="0"/>
              <a:t>Věk pedagogů SŠ v Plzeňském kraji – podle zařazení pedagoga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10ED7D5E-A142-4DDF-A11C-F1319F9D7F97}"/>
              </a:ext>
            </a:extLst>
          </p:cNvPr>
          <p:cNvGraphicFramePr>
            <a:graphicFrameLocks/>
          </p:cNvGraphicFramePr>
          <p:nvPr/>
        </p:nvGraphicFramePr>
        <p:xfrm>
          <a:off x="5438455" y="1625507"/>
          <a:ext cx="5137869" cy="360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88830930-A975-4B50-9DE6-5E7BEF52496F}"/>
              </a:ext>
            </a:extLst>
          </p:cNvPr>
          <p:cNvSpPr txBox="1">
            <a:spLocks/>
          </p:cNvSpPr>
          <p:nvPr/>
        </p:nvSpPr>
        <p:spPr bwMode="auto">
          <a:xfrm>
            <a:off x="1873322" y="1372814"/>
            <a:ext cx="3565133" cy="536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Učitelé OV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10 % již v důchodovém věku 65+ let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17 % ve věku 60-64 let, tj. důchodového, resp. těsně předdůchodového věku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20 % odejde do 3-8 let do důchodu (55-59 let)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100" kern="0" dirty="0">
                <a:solidFill>
                  <a:srgbClr val="000000"/>
                </a:solidFill>
                <a:latin typeface="Arial"/>
              </a:rPr>
              <a:t>Učitelé OP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7 % v „důchodové“ věkové skupině a 15 % ve věku 60-64 let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do 3-8 let odejde do důchodu 24 % učitelů (55-59 let)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8B0E3163-2E90-40F6-B237-82B0B5E8A220}"/>
              </a:ext>
            </a:extLst>
          </p:cNvPr>
          <p:cNvSpPr txBox="1">
            <a:spLocks/>
          </p:cNvSpPr>
          <p:nvPr/>
        </p:nvSpPr>
        <p:spPr bwMode="auto">
          <a:xfrm>
            <a:off x="5900058" y="5517222"/>
            <a:ext cx="4767943" cy="121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Učitelé VVP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příznivější věková struktura</a:t>
            </a:r>
            <a:endParaRPr lang="cs-CZ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10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"/>
            <a:ext cx="7200000" cy="1260000"/>
          </a:xfrm>
        </p:spPr>
        <p:txBody>
          <a:bodyPr/>
          <a:lstStyle/>
          <a:p>
            <a:r>
              <a:rPr lang="cs-CZ" altLang="cs-CZ" sz="2400" dirty="0"/>
              <a:t>Věk učitelů odborného výcviku podle předmětů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FA67BB22-A220-416C-878D-BD8BD4E282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22259" y="1804299"/>
          <a:ext cx="5020236" cy="4383391"/>
        </p:xfrm>
        <a:graphic>
          <a:graphicData uri="http://schemas.openxmlformats.org/drawingml/2006/table">
            <a:tbl>
              <a:tblPr/>
              <a:tblGrid>
                <a:gridCol w="3096334">
                  <a:extLst>
                    <a:ext uri="{9D8B030D-6E8A-4147-A177-3AD203B41FA5}">
                      <a16:colId xmlns:a16="http://schemas.microsoft.com/office/drawing/2014/main" val="491709441"/>
                    </a:ext>
                  </a:extLst>
                </a:gridCol>
                <a:gridCol w="457536">
                  <a:extLst>
                    <a:ext uri="{9D8B030D-6E8A-4147-A177-3AD203B41FA5}">
                      <a16:colId xmlns:a16="http://schemas.microsoft.com/office/drawing/2014/main" val="847965987"/>
                    </a:ext>
                  </a:extLst>
                </a:gridCol>
                <a:gridCol w="457536">
                  <a:extLst>
                    <a:ext uri="{9D8B030D-6E8A-4147-A177-3AD203B41FA5}">
                      <a16:colId xmlns:a16="http://schemas.microsoft.com/office/drawing/2014/main" val="1443127940"/>
                    </a:ext>
                  </a:extLst>
                </a:gridCol>
                <a:gridCol w="457536">
                  <a:extLst>
                    <a:ext uri="{9D8B030D-6E8A-4147-A177-3AD203B41FA5}">
                      <a16:colId xmlns:a16="http://schemas.microsoft.com/office/drawing/2014/main" val="1574157495"/>
                    </a:ext>
                  </a:extLst>
                </a:gridCol>
                <a:gridCol w="551294">
                  <a:extLst>
                    <a:ext uri="{9D8B030D-6E8A-4147-A177-3AD203B41FA5}">
                      <a16:colId xmlns:a16="http://schemas.microsoft.com/office/drawing/2014/main" val="589422832"/>
                    </a:ext>
                  </a:extLst>
                </a:gridCol>
              </a:tblGrid>
              <a:tr h="2320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55119"/>
                  </a:ext>
                </a:extLst>
              </a:tr>
              <a:tr h="374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7901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Strojírenství a strojírenská výroba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6882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Elektrotechnika, telekomunikační a VT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AE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41475"/>
                  </a:ext>
                </a:extLst>
              </a:tr>
              <a:tr h="23857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Zpracování dřeva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7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8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2630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Stavebnictví, geodézie a kartografie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5028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Doprava a spoje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8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58183"/>
                  </a:ext>
                </a:extLst>
              </a:tr>
              <a:tr h="24364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Speciální a interspeciální obory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24954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Zemědělství a lesnictví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5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9C7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2102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Zdravotnictví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F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D1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92914"/>
                  </a:ext>
                </a:extLst>
              </a:tr>
              <a:tr h="24364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Potravinářství a potravinářská chemie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0119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Podnikání v oborech, odvětví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B9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96670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Gastronomie, hotelnictví a turismus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F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28139"/>
                  </a:ext>
                </a:extLst>
              </a:tr>
              <a:tr h="24364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Obchod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16017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Osobní a provozní služby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58185"/>
                  </a:ext>
                </a:extLst>
              </a:tr>
              <a:tr h="24364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Umění a užité umění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67065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 celkem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68968"/>
                  </a:ext>
                </a:extLst>
              </a:tr>
              <a:tr h="243647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4549" marR="4549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549" marR="4549" marT="454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43642"/>
                  </a:ext>
                </a:extLst>
              </a:tr>
            </a:tbl>
          </a:graphicData>
        </a:graphic>
      </p:graphicFrame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459FE3-B7B0-4FBC-ADD3-D75AD4E97E78}"/>
              </a:ext>
            </a:extLst>
          </p:cNvPr>
          <p:cNvSpPr txBox="1">
            <a:spLocks/>
          </p:cNvSpPr>
          <p:nvPr/>
        </p:nvSpPr>
        <p:spPr bwMode="auto">
          <a:xfrm>
            <a:off x="1981201" y="1726058"/>
            <a:ext cx="3541059" cy="49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příznivá věková struktura:</a:t>
            </a:r>
          </a:p>
          <a:p>
            <a:pPr lvl="1">
              <a:spcBef>
                <a:spcPts val="80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osobní a provozní služby</a:t>
            </a:r>
          </a:p>
          <a:p>
            <a:pPr lvl="1">
              <a:spcBef>
                <a:spcPts val="80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potravinářství </a:t>
            </a:r>
          </a:p>
          <a:p>
            <a:pPr>
              <a:spcBef>
                <a:spcPts val="12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nepříznivá věková struktura a vysoké podíly ve věkové skupině nad 55 let</a:t>
            </a:r>
          </a:p>
          <a:p>
            <a:pPr lvl="1">
              <a:spcBef>
                <a:spcPts val="80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strojírenství</a:t>
            </a:r>
          </a:p>
          <a:p>
            <a:pPr lvl="1">
              <a:spcBef>
                <a:spcPts val="80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elektrotechnika</a:t>
            </a:r>
          </a:p>
          <a:p>
            <a:pPr lvl="1">
              <a:spcBef>
                <a:spcPts val="80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stavebnictví</a:t>
            </a:r>
          </a:p>
          <a:p>
            <a:pPr marL="0" indent="0">
              <a:spcBef>
                <a:spcPts val="600"/>
              </a:spcBef>
              <a:buClr>
                <a:srgbClr val="330066"/>
              </a:buClr>
              <a:buNone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2E5ECD4-01AE-44F7-8C35-6D223575CCE0}"/>
              </a:ext>
            </a:extLst>
          </p:cNvPr>
          <p:cNvSpPr/>
          <p:nvPr/>
        </p:nvSpPr>
        <p:spPr>
          <a:xfrm>
            <a:off x="10210801" y="2391852"/>
            <a:ext cx="394447" cy="10371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AFFC16F-0CF8-4D01-B7B3-42C2680B1BF0}"/>
              </a:ext>
            </a:extLst>
          </p:cNvPr>
          <p:cNvSpPr/>
          <p:nvPr/>
        </p:nvSpPr>
        <p:spPr>
          <a:xfrm>
            <a:off x="10210801" y="4758535"/>
            <a:ext cx="394447" cy="2611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990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A9569-DF6A-41BA-88A2-5DDCE8BA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543800" cy="1152000"/>
          </a:xfrm>
        </p:spPr>
        <p:txBody>
          <a:bodyPr/>
          <a:lstStyle/>
          <a:p>
            <a:r>
              <a:rPr lang="cs-CZ" sz="2800" dirty="0"/>
              <a:t>Vývoj počtu absolventů FPE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F33C0E5-13C6-476D-A7E7-31CE10FE1AD8}"/>
              </a:ext>
            </a:extLst>
          </p:cNvPr>
          <p:cNvSpPr txBox="1">
            <a:spLocks/>
          </p:cNvSpPr>
          <p:nvPr/>
        </p:nvSpPr>
        <p:spPr bwMode="auto">
          <a:xfrm>
            <a:off x="2004319" y="1400370"/>
            <a:ext cx="7653389" cy="10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Pokles absolventů FPE o více než polovinu (od roku 2010)</a:t>
            </a:r>
          </a:p>
          <a:p>
            <a:pPr lvl="1">
              <a:spcBef>
                <a:spcPts val="600"/>
              </a:spcBef>
              <a:buClr>
                <a:srgbClr val="669999"/>
              </a:buClr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V posledním roce se pokles počtu absolventů zastavil </a:t>
            </a:r>
          </a:p>
          <a:p>
            <a:pPr lvl="1">
              <a:spcBef>
                <a:spcPts val="600"/>
              </a:spcBef>
              <a:buClr>
                <a:srgbClr val="669999"/>
              </a:buClr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Počet absolventů magisterského studia však stále klesá! (v roce 2018 pouze 150 absolventů)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CF710B-0895-48ED-84FA-A03E4D30329A}"/>
              </a:ext>
            </a:extLst>
          </p:cNvPr>
          <p:cNvSpPr txBox="1"/>
          <p:nvPr/>
        </p:nvSpPr>
        <p:spPr>
          <a:xfrm>
            <a:off x="6418415" y="6220497"/>
            <a:ext cx="15648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srgbClr val="000000"/>
                </a:solidFill>
                <a:latin typeface="Arial" charset="0"/>
              </a:rPr>
              <a:t>Zdroj dat: Statistika VŠ MŠMT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192AAB5-37B3-4B04-954A-568BA7EA15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42917" y="2976283"/>
          <a:ext cx="5040351" cy="345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976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Trh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360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2" y="1"/>
            <a:ext cx="7367033" cy="13972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800" dirty="0"/>
              <a:t>Citlivost obyvatel s nižším vzděláním na vývoj ekonomiky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913" y="1924495"/>
            <a:ext cx="3467767" cy="3306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indent="-257175">
              <a:spcBef>
                <a:spcPts val="600"/>
              </a:spcBef>
            </a:pPr>
            <a:r>
              <a:rPr lang="cs-CZ" sz="2000" dirty="0"/>
              <a:t>Nejvyšší podíl nezaměstnaných mezi osobami bez vzdělání</a:t>
            </a:r>
          </a:p>
          <a:p>
            <a:pPr marL="606425" lvl="1" indent="-257175">
              <a:spcBef>
                <a:spcPts val="600"/>
              </a:spcBef>
            </a:pPr>
            <a:r>
              <a:rPr lang="cs-CZ" sz="1800" kern="1200" dirty="0">
                <a:ea typeface="+mn-ea"/>
                <a:cs typeface="+mn-cs"/>
              </a:rPr>
              <a:t>nejcitlivější skupina na trhu práce</a:t>
            </a:r>
          </a:p>
          <a:p>
            <a:pPr marL="606425" lvl="1" indent="-257175">
              <a:spcBef>
                <a:spcPts val="600"/>
              </a:spcBef>
            </a:pPr>
            <a:endParaRPr lang="cs-CZ" sz="1800" kern="1200" dirty="0">
              <a:ea typeface="+mn-ea"/>
              <a:cs typeface="+mn-cs"/>
            </a:endParaRPr>
          </a:p>
          <a:p>
            <a:pPr marL="257175" indent="-257175">
              <a:spcBef>
                <a:spcPts val="600"/>
              </a:spcBef>
            </a:pPr>
            <a:r>
              <a:rPr lang="cs-CZ" sz="2000" kern="1200" dirty="0"/>
              <a:t>Osoby s výučním listem výhodnější pozice na trhu práce i v době krize</a:t>
            </a:r>
          </a:p>
          <a:p>
            <a:pPr marL="349250" lvl="1" indent="0">
              <a:spcBef>
                <a:spcPts val="600"/>
              </a:spcBef>
              <a:buNone/>
            </a:pPr>
            <a:endParaRPr lang="cs-CZ" sz="1800" kern="1200" dirty="0">
              <a:ea typeface="+mn-ea"/>
              <a:cs typeface="+mn-cs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1C9A149-9626-4DCF-93FE-E57FE1419D29}"/>
              </a:ext>
            </a:extLst>
          </p:cNvPr>
          <p:cNvGraphicFramePr>
            <a:graphicFrameLocks/>
          </p:cNvGraphicFramePr>
          <p:nvPr/>
        </p:nvGraphicFramePr>
        <p:xfrm>
          <a:off x="5468680" y="1626781"/>
          <a:ext cx="5106453" cy="463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9974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Nedostatek pracovních sil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0307" y="2503352"/>
            <a:ext cx="3420113" cy="2674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Celý Plzeňský kraj 31.12.2018 – nedostatek pracovníků: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vzdělání (0,09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nezam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./VPM)</a:t>
            </a:r>
          </a:p>
          <a:p>
            <a:pPr lvl="1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střední bez mat. (0,72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nezam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./VPM)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45D85E32-FC38-4D82-A389-E338F8A9E96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80419" y="1755847"/>
          <a:ext cx="5307724" cy="461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808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Cizinci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030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Zvyšující se podíl cizinců v Plzeňském kraji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67709" y="1712242"/>
            <a:ext cx="3841794" cy="3428169"/>
          </a:xfrm>
        </p:spPr>
        <p:txBody>
          <a:bodyPr/>
          <a:lstStyle/>
          <a:p>
            <a:r>
              <a:rPr lang="cs-CZ" sz="2000" dirty="0"/>
              <a:t>3. nejvyšší podíl v mezikrajském srovnání</a:t>
            </a:r>
          </a:p>
          <a:p>
            <a:r>
              <a:rPr lang="cs-CZ" sz="2000" dirty="0"/>
              <a:t>Složení:</a:t>
            </a:r>
          </a:p>
          <a:p>
            <a:pPr lvl="1"/>
            <a:r>
              <a:rPr lang="cs-CZ" sz="1800" dirty="0"/>
              <a:t>50 % ze zemí EU</a:t>
            </a:r>
          </a:p>
          <a:p>
            <a:pPr lvl="1"/>
            <a:r>
              <a:rPr lang="cs-CZ" sz="1800" dirty="0"/>
              <a:t>25 % Ukrajina </a:t>
            </a:r>
          </a:p>
          <a:p>
            <a:pPr lvl="1"/>
            <a:r>
              <a:rPr lang="cs-CZ" sz="1800" dirty="0"/>
              <a:t>23 % Slovensko</a:t>
            </a:r>
          </a:p>
          <a:p>
            <a:pPr lvl="1"/>
            <a:r>
              <a:rPr lang="cs-CZ" sz="1800" dirty="0"/>
              <a:t>16 % Vietnam</a:t>
            </a:r>
          </a:p>
          <a:p>
            <a:pPr lvl="1"/>
            <a:r>
              <a:rPr lang="cs-CZ" sz="1800" dirty="0"/>
              <a:t>6,8 % Bulharsko</a:t>
            </a:r>
          </a:p>
          <a:p>
            <a:pPr lvl="1"/>
            <a:r>
              <a:rPr lang="cs-CZ" sz="1800" dirty="0"/>
              <a:t>60,4 % Rumunsko</a:t>
            </a:r>
          </a:p>
          <a:p>
            <a:pPr lvl="1"/>
            <a:r>
              <a:rPr lang="cs-CZ" sz="1800" dirty="0"/>
              <a:t>5,8 % Německo</a:t>
            </a:r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01731" y="1434627"/>
          <a:ext cx="4737497" cy="469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06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</a:p>
        </p:txBody>
      </p:sp>
    </p:spTree>
    <p:extLst>
      <p:ext uri="{BB962C8B-B14F-4D97-AF65-F5344CB8AC3E}">
        <p14:creationId xmlns:p14="http://schemas.microsoft.com/office/powerpoint/2010/main" val="3290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Zvyšující se podíl cizinců ve školách v Plzeňském kraji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4FA0682-C3BA-4DB3-A7D7-9BEB18D275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9031" y="3019882"/>
          <a:ext cx="4860922" cy="668655"/>
        </p:xfrm>
        <a:graphic>
          <a:graphicData uri="http://schemas.openxmlformats.org/drawingml/2006/table">
            <a:tbl>
              <a:tblPr/>
              <a:tblGrid>
                <a:gridCol w="1340944">
                  <a:extLst>
                    <a:ext uri="{9D8B030D-6E8A-4147-A177-3AD203B41FA5}">
                      <a16:colId xmlns:a16="http://schemas.microsoft.com/office/drawing/2014/main" val="4291915159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415162911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479835588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497728187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184564012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976131949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064094407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186407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ZŠ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7204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06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A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4731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10A5B0F-0296-422A-A760-AAA248858A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028" y="4088279"/>
          <a:ext cx="4860922" cy="668655"/>
        </p:xfrm>
        <a:graphic>
          <a:graphicData uri="http://schemas.openxmlformats.org/drawingml/2006/table">
            <a:tbl>
              <a:tblPr/>
              <a:tblGrid>
                <a:gridCol w="1340944">
                  <a:extLst>
                    <a:ext uri="{9D8B030D-6E8A-4147-A177-3AD203B41FA5}">
                      <a16:colId xmlns:a16="http://schemas.microsoft.com/office/drawing/2014/main" val="1805593008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778942555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105088067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631620857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3116841765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2614753521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4187272809"/>
                    </a:ext>
                  </a:extLst>
                </a:gridCol>
                <a:gridCol w="502854">
                  <a:extLst>
                    <a:ext uri="{9D8B030D-6E8A-4147-A177-3AD203B41FA5}">
                      <a16:colId xmlns:a16="http://schemas.microsoft.com/office/drawing/2014/main" val="4126035902"/>
                    </a:ext>
                  </a:extLst>
                </a:gridCol>
              </a:tblGrid>
              <a:tr h="10541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SŠ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736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731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23319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4662D2D-C5E3-4E46-AA73-3890069E28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029" y="1951485"/>
          <a:ext cx="4860925" cy="668655"/>
        </p:xfrm>
        <a:graphic>
          <a:graphicData uri="http://schemas.openxmlformats.org/drawingml/2006/table">
            <a:tbl>
              <a:tblPr/>
              <a:tblGrid>
                <a:gridCol w="1371074">
                  <a:extLst>
                    <a:ext uri="{9D8B030D-6E8A-4147-A177-3AD203B41FA5}">
                      <a16:colId xmlns:a16="http://schemas.microsoft.com/office/drawing/2014/main" val="2285224808"/>
                    </a:ext>
                  </a:extLst>
                </a:gridCol>
                <a:gridCol w="476081">
                  <a:extLst>
                    <a:ext uri="{9D8B030D-6E8A-4147-A177-3AD203B41FA5}">
                      <a16:colId xmlns:a16="http://schemas.microsoft.com/office/drawing/2014/main" val="703440159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917849600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4269462059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2635634735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2089951397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3109904392"/>
                    </a:ext>
                  </a:extLst>
                </a:gridCol>
                <a:gridCol w="502295">
                  <a:extLst>
                    <a:ext uri="{9D8B030D-6E8A-4147-A177-3AD203B41FA5}">
                      <a16:colId xmlns:a16="http://schemas.microsoft.com/office/drawing/2014/main" val="427163223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5533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347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1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08081"/>
                  </a:ext>
                </a:extLst>
              </a:tr>
            </a:tbl>
          </a:graphicData>
        </a:graphic>
      </p:graphicFrame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07A785D2-1DC0-4BA8-AE1A-58ACB2CBFC97}"/>
              </a:ext>
            </a:extLst>
          </p:cNvPr>
          <p:cNvSpPr txBox="1">
            <a:spLocks/>
          </p:cNvSpPr>
          <p:nvPr/>
        </p:nvSpPr>
        <p:spPr bwMode="auto">
          <a:xfrm>
            <a:off x="1981201" y="2158015"/>
            <a:ext cx="2470935" cy="17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3. místo v mezikrajském srovnání MŠ, ZŠ i SŠ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335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E2BC0-241B-4378-A19E-75408E94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Vysoký podíl zaměstnaných cizinců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1B76FBF-DEBD-4F7A-AF27-0AA499B57D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2250141"/>
          <a:ext cx="7745506" cy="3630706"/>
        </p:xfrm>
        <a:graphic>
          <a:graphicData uri="http://schemas.openxmlformats.org/drawingml/2006/table">
            <a:tbl>
              <a:tblPr/>
              <a:tblGrid>
                <a:gridCol w="2561626">
                  <a:extLst>
                    <a:ext uri="{9D8B030D-6E8A-4147-A177-3AD203B41FA5}">
                      <a16:colId xmlns:a16="http://schemas.microsoft.com/office/drawing/2014/main" val="2610953757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355709658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3236436093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285635077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3149558899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1152171538"/>
                    </a:ext>
                  </a:extLst>
                </a:gridCol>
                <a:gridCol w="863980">
                  <a:extLst>
                    <a:ext uri="{9D8B030D-6E8A-4147-A177-3AD203B41FA5}">
                      <a16:colId xmlns:a16="http://schemas.microsoft.com/office/drawing/2014/main" val="3385384133"/>
                    </a:ext>
                  </a:extLst>
                </a:gridCol>
              </a:tblGrid>
              <a:tr h="591649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Zaměstnaní cizinci evidovaní ÚP podle nejvyššího dosaženého vzdělání v Plzeňském kraji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16759"/>
                  </a:ext>
                </a:extLst>
              </a:tr>
              <a:tr h="337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Nejvyšší dosažené vzdělání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Počet k 31.12.2016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Počet k 30.6.2017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Počet k 31.12.2017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265412"/>
                  </a:ext>
                </a:extLst>
              </a:tr>
              <a:tr h="3376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589193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nejvyšší základní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19 011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23 438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69759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středoškolské bez maturity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834669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středoškolské s maturitou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323646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262368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vysokoškolské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933189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Nezjištěno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676235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37 119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43 944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46 364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03184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BD66B697-1981-4356-A9A5-CDCD53D8D96B}"/>
              </a:ext>
            </a:extLst>
          </p:cNvPr>
          <p:cNvSpPr/>
          <p:nvPr/>
        </p:nvSpPr>
        <p:spPr>
          <a:xfrm>
            <a:off x="4514372" y="3532094"/>
            <a:ext cx="5499204" cy="4034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071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D4448-E7C3-4ADF-8B6B-9656548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Okres Tachov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A46B6-A414-437F-9033-34342BF83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830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-1"/>
            <a:ext cx="7134225" cy="1353671"/>
          </a:xfrm>
        </p:spPr>
        <p:txBody>
          <a:bodyPr/>
          <a:lstStyle/>
          <a:p>
            <a:pPr lvl="1"/>
            <a:r>
              <a:rPr lang="cs-CZ" sz="2800" dirty="0"/>
              <a:t>Nejhorší výsledky přijímacích zkoušek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147EBD9-01A6-4759-9912-384252F111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59277" y="1635823"/>
          <a:ext cx="2734814" cy="4881666"/>
        </p:xfrm>
        <a:graphic>
          <a:graphicData uri="http://schemas.openxmlformats.org/drawingml/2006/table">
            <a:tbl>
              <a:tblPr/>
              <a:tblGrid>
                <a:gridCol w="1291440">
                  <a:extLst>
                    <a:ext uri="{9D8B030D-6E8A-4147-A177-3AD203B41FA5}">
                      <a16:colId xmlns:a16="http://schemas.microsoft.com/office/drawing/2014/main" val="3044150570"/>
                    </a:ext>
                  </a:extLst>
                </a:gridCol>
                <a:gridCol w="721687">
                  <a:extLst>
                    <a:ext uri="{9D8B030D-6E8A-4147-A177-3AD203B41FA5}">
                      <a16:colId xmlns:a16="http://schemas.microsoft.com/office/drawing/2014/main" val="1146899669"/>
                    </a:ext>
                  </a:extLst>
                </a:gridCol>
                <a:gridCol w="721687">
                  <a:extLst>
                    <a:ext uri="{9D8B030D-6E8A-4147-A177-3AD203B41FA5}">
                      <a16:colId xmlns:a16="http://schemas.microsoft.com/office/drawing/2014/main" val="3019076931"/>
                    </a:ext>
                  </a:extLst>
                </a:gridCol>
              </a:tblGrid>
              <a:tr h="2861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00541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Nepomuk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4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30514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7C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10670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Horažďovice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D2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5C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66219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Horšovský Týn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98093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Přeštice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B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4D8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31244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Klatovy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72118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Nýřany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85592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49634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Domažlice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38108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Kralovice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68781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Rokycany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D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11237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Sušice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4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0431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B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07715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Tachov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BA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C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49478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Stříbro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B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32927"/>
                  </a:ext>
                </a:extLst>
              </a:tr>
              <a:tr h="3039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PK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58188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9AA5C2E-2DD6-4B6F-BE4B-E65DF8467C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9587" y="1635823"/>
          <a:ext cx="2531328" cy="4881665"/>
        </p:xfrm>
        <a:graphic>
          <a:graphicData uri="http://schemas.openxmlformats.org/drawingml/2006/table">
            <a:tbl>
              <a:tblPr/>
              <a:tblGrid>
                <a:gridCol w="1195348">
                  <a:extLst>
                    <a:ext uri="{9D8B030D-6E8A-4147-A177-3AD203B41FA5}">
                      <a16:colId xmlns:a16="http://schemas.microsoft.com/office/drawing/2014/main" val="1121151194"/>
                    </a:ext>
                  </a:extLst>
                </a:gridCol>
                <a:gridCol w="667990">
                  <a:extLst>
                    <a:ext uri="{9D8B030D-6E8A-4147-A177-3AD203B41FA5}">
                      <a16:colId xmlns:a16="http://schemas.microsoft.com/office/drawing/2014/main" val="2448311717"/>
                    </a:ext>
                  </a:extLst>
                </a:gridCol>
                <a:gridCol w="667990">
                  <a:extLst>
                    <a:ext uri="{9D8B030D-6E8A-4147-A177-3AD203B41FA5}">
                      <a16:colId xmlns:a16="http://schemas.microsoft.com/office/drawing/2014/main" val="1374019091"/>
                    </a:ext>
                  </a:extLst>
                </a:gridCol>
              </a:tblGrid>
              <a:tr h="2861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Matematika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67423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Přeštice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07441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5CC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6143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Nýřany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63209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Domažlice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91596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D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39610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Horažďovice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95824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Sušice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10925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Horšovský Týn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50364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Nepomuk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3526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Klatovy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48542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Rokycany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492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Kralovice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D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74386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71335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Tachov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31650"/>
                  </a:ext>
                </a:extLst>
              </a:tr>
              <a:tr h="28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Stříbro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22123"/>
                  </a:ext>
                </a:extLst>
              </a:tr>
              <a:tr h="30398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PK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580635"/>
                  </a:ext>
                </a:extLst>
              </a:tr>
            </a:tbl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327A8A11-2500-4888-A77D-F0B69DB54A7C}"/>
              </a:ext>
            </a:extLst>
          </p:cNvPr>
          <p:cNvSpPr/>
          <p:nvPr/>
        </p:nvSpPr>
        <p:spPr>
          <a:xfrm>
            <a:off x="2286000" y="5585013"/>
            <a:ext cx="3083860" cy="7619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33E4F05-9219-4B52-A2D3-2A699B197DBD}"/>
              </a:ext>
            </a:extLst>
          </p:cNvPr>
          <p:cNvSpPr/>
          <p:nvPr/>
        </p:nvSpPr>
        <p:spPr>
          <a:xfrm>
            <a:off x="5952415" y="5520210"/>
            <a:ext cx="3163010" cy="8268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602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453" y="267788"/>
            <a:ext cx="7692654" cy="604835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Vysoký věk pedagogů a </a:t>
            </a:r>
            <a:r>
              <a:rPr lang="cs-CZ" sz="2400" dirty="0" err="1"/>
              <a:t>neaprobovanost</a:t>
            </a:r>
            <a:r>
              <a:rPr lang="cs-CZ" sz="2400" dirty="0"/>
              <a:t> v ZŠ</a:t>
            </a:r>
            <a:endParaRPr lang="cs-CZ" altLang="cs-CZ" sz="24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6A74EAF-AFAC-476C-BF1A-B10C53AC396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93225" y="1116383"/>
          <a:ext cx="4230938" cy="5717569"/>
        </p:xfrm>
        <a:graphic>
          <a:graphicData uri="http://schemas.openxmlformats.org/drawingml/2006/table">
            <a:tbl>
              <a:tblPr/>
              <a:tblGrid>
                <a:gridCol w="2856105">
                  <a:extLst>
                    <a:ext uri="{9D8B030D-6E8A-4147-A177-3AD203B41FA5}">
                      <a16:colId xmlns:a16="http://schemas.microsoft.com/office/drawing/2014/main" val="1894857181"/>
                    </a:ext>
                  </a:extLst>
                </a:gridCol>
                <a:gridCol w="461234">
                  <a:extLst>
                    <a:ext uri="{9D8B030D-6E8A-4147-A177-3AD203B41FA5}">
                      <a16:colId xmlns:a16="http://schemas.microsoft.com/office/drawing/2014/main" val="1490986176"/>
                    </a:ext>
                  </a:extLst>
                </a:gridCol>
                <a:gridCol w="461234">
                  <a:extLst>
                    <a:ext uri="{9D8B030D-6E8A-4147-A177-3AD203B41FA5}">
                      <a16:colId xmlns:a16="http://schemas.microsoft.com/office/drawing/2014/main" val="1957570093"/>
                    </a:ext>
                  </a:extLst>
                </a:gridCol>
                <a:gridCol w="452365">
                  <a:extLst>
                    <a:ext uri="{9D8B030D-6E8A-4147-A177-3AD203B41FA5}">
                      <a16:colId xmlns:a16="http://schemas.microsoft.com/office/drawing/2014/main" val="2454288350"/>
                    </a:ext>
                  </a:extLst>
                </a:gridCol>
              </a:tblGrid>
              <a:tr h="739321">
                <a:tc>
                  <a:txBody>
                    <a:bodyPr/>
                    <a:lstStyle/>
                    <a:p>
                      <a:r>
                        <a:rPr lang="cs-CZ" sz="2000" b="1" dirty="0"/>
                        <a:t>Podíl neaprobované výuky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Stříbro</a:t>
                      </a:r>
                    </a:p>
                  </a:txBody>
                  <a:tcPr marL="9307" marR="9307" marT="9307" marB="0" vert="vert270" anchor="b"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Tachov</a:t>
                      </a:r>
                    </a:p>
                  </a:txBody>
                  <a:tcPr marL="9307" marR="9307" marT="9307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307" marR="9307" marT="930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47869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7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2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439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7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A9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192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0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78996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0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95768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7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B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B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9714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4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8D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20361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D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61478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5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4647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CB4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7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D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3390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71017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6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A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4097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2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E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19253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BD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D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86958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E5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7031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1216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6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5209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stupeň ZŠ speciální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77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3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584001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97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C4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9C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7685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spec.ped.péče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7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6481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2.stupeň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79224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1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28835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1.stupeň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DD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2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16693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307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7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7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21572"/>
                  </a:ext>
                </a:extLst>
              </a:tr>
              <a:tr h="20630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36000" marR="9307" marT="93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307" marR="9307" marT="9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0031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E1B497-E08E-415F-8F50-1DD85CDBD8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5505" y="1116383"/>
          <a:ext cx="3986711" cy="5783239"/>
        </p:xfrm>
        <a:graphic>
          <a:graphicData uri="http://schemas.openxmlformats.org/drawingml/2006/table">
            <a:tbl>
              <a:tblPr/>
              <a:tblGrid>
                <a:gridCol w="2730197">
                  <a:extLst>
                    <a:ext uri="{9D8B030D-6E8A-4147-A177-3AD203B41FA5}">
                      <a16:colId xmlns:a16="http://schemas.microsoft.com/office/drawing/2014/main" val="3933566856"/>
                    </a:ext>
                  </a:extLst>
                </a:gridCol>
                <a:gridCol w="418838">
                  <a:extLst>
                    <a:ext uri="{9D8B030D-6E8A-4147-A177-3AD203B41FA5}">
                      <a16:colId xmlns:a16="http://schemas.microsoft.com/office/drawing/2014/main" val="943102216"/>
                    </a:ext>
                  </a:extLst>
                </a:gridCol>
                <a:gridCol w="418838">
                  <a:extLst>
                    <a:ext uri="{9D8B030D-6E8A-4147-A177-3AD203B41FA5}">
                      <a16:colId xmlns:a16="http://schemas.microsoft.com/office/drawing/2014/main" val="4043135831"/>
                    </a:ext>
                  </a:extLst>
                </a:gridCol>
                <a:gridCol w="418838">
                  <a:extLst>
                    <a:ext uri="{9D8B030D-6E8A-4147-A177-3AD203B41FA5}">
                      <a16:colId xmlns:a16="http://schemas.microsoft.com/office/drawing/2014/main" val="4017228531"/>
                    </a:ext>
                  </a:extLst>
                </a:gridCol>
              </a:tblGrid>
              <a:tr h="8171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pedagogů na 60 let</a:t>
                      </a: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99" marR="8799" marT="87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Stříbro</a:t>
                      </a:r>
                    </a:p>
                  </a:txBody>
                  <a:tcPr marL="8799" marR="8799" marT="879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Tachov</a:t>
                      </a:r>
                    </a:p>
                  </a:txBody>
                  <a:tcPr marL="8799" marR="8799" marT="8799" marB="0" vert="vert27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8799" marR="8799" marT="879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2185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23754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7850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6987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2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5D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55310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7852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ED6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7713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22202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035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83548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44540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2937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35968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94935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2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E4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3319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1361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8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44478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</a:t>
                      </a:r>
                      <a:r>
                        <a:rPr lang="cs-CZ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spec.ped.péče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61850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8778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stupeň ZŠ speciální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2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13901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15671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1.stupeň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9274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2.stupeň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09096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04360"/>
                  </a:ext>
                </a:extLst>
              </a:tr>
              <a:tr h="20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36000" marR="8799" marT="87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799" marR="8799" marT="8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180483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CCA7E770-0353-4691-AC32-EF4FC357EAD3}"/>
              </a:ext>
            </a:extLst>
          </p:cNvPr>
          <p:cNvSpPr/>
          <p:nvPr/>
        </p:nvSpPr>
        <p:spPr>
          <a:xfrm>
            <a:off x="9045067" y="1783976"/>
            <a:ext cx="1147804" cy="6006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4ABAD4A-EBB3-4EA5-B93C-F117D69476C3}"/>
              </a:ext>
            </a:extLst>
          </p:cNvPr>
          <p:cNvSpPr/>
          <p:nvPr/>
        </p:nvSpPr>
        <p:spPr>
          <a:xfrm>
            <a:off x="4343402" y="1783976"/>
            <a:ext cx="1147804" cy="6006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1C0C679-72CD-4E65-A9C5-E83DCC307D04}"/>
              </a:ext>
            </a:extLst>
          </p:cNvPr>
          <p:cNvSpPr/>
          <p:nvPr/>
        </p:nvSpPr>
        <p:spPr>
          <a:xfrm>
            <a:off x="4661647" y="3155576"/>
            <a:ext cx="502025" cy="8695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A3770D5-016D-4468-A01E-49F0662D9977}"/>
              </a:ext>
            </a:extLst>
          </p:cNvPr>
          <p:cNvSpPr/>
          <p:nvPr/>
        </p:nvSpPr>
        <p:spPr>
          <a:xfrm>
            <a:off x="9627935" y="2832847"/>
            <a:ext cx="502025" cy="9861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96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453" y="267788"/>
            <a:ext cx="7692654" cy="604835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Vysoký věk pedagogů a </a:t>
            </a:r>
            <a:r>
              <a:rPr lang="cs-CZ" sz="2400" dirty="0" err="1"/>
              <a:t>neaprobovanost</a:t>
            </a:r>
            <a:r>
              <a:rPr lang="cs-CZ" sz="2400" dirty="0"/>
              <a:t> v SŠ</a:t>
            </a:r>
            <a:endParaRPr lang="cs-CZ" alt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572ED-FD71-494B-AAFC-22584F23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434" y="1719263"/>
            <a:ext cx="3832562" cy="2667802"/>
          </a:xfrm>
        </p:spPr>
        <p:txBody>
          <a:bodyPr/>
          <a:lstStyle/>
          <a:p>
            <a:r>
              <a:rPr lang="cs-CZ" sz="2000" dirty="0"/>
              <a:t>Průměrný věk pedagogů odborného výcviku – 55,7 roku</a:t>
            </a:r>
          </a:p>
          <a:p>
            <a:r>
              <a:rPr lang="cs-CZ" sz="2000" dirty="0"/>
              <a:t>Skupina předmětů Strojírenství a strojírenská výroba</a:t>
            </a:r>
          </a:p>
          <a:p>
            <a:pPr lvl="1"/>
            <a:r>
              <a:rPr lang="cs-CZ" sz="1600" dirty="0"/>
              <a:t>OP 59,6 roku</a:t>
            </a:r>
          </a:p>
          <a:p>
            <a:pPr lvl="1"/>
            <a:r>
              <a:rPr lang="cs-CZ" sz="1600" dirty="0"/>
              <a:t>OV 61,2 roku</a:t>
            </a:r>
          </a:p>
          <a:p>
            <a:r>
              <a:rPr lang="cs-CZ" sz="2000" dirty="0"/>
              <a:t>Vysoký podíl neaprobované výuky </a:t>
            </a:r>
          </a:p>
          <a:p>
            <a:pPr lvl="1"/>
            <a:r>
              <a:rPr lang="cs-CZ" sz="1600" dirty="0"/>
              <a:t>VVP: Cizí jazyky (cca 20 %)</a:t>
            </a:r>
          </a:p>
          <a:p>
            <a:pPr lvl="1"/>
            <a:r>
              <a:rPr lang="cs-CZ" sz="1600" dirty="0"/>
              <a:t>OP: skupiny předmětů s nízkou hodinovou dotací ze 100 %</a:t>
            </a:r>
          </a:p>
          <a:p>
            <a:pPr lvl="1"/>
            <a:r>
              <a:rPr lang="cs-CZ" sz="1600" dirty="0"/>
              <a:t>OV: Elektrotechnika ( 43,3 %)</a:t>
            </a:r>
          </a:p>
          <a:p>
            <a:pPr marL="344487" lvl="1" indent="0">
              <a:buNone/>
            </a:pPr>
            <a:r>
              <a:rPr lang="cs-CZ" sz="1600" dirty="0"/>
              <a:t>              Stavebnictví (60 %)</a:t>
            </a:r>
          </a:p>
        </p:txBody>
      </p:sp>
      <p:graphicFrame>
        <p:nvGraphicFramePr>
          <p:cNvPr id="7" name="Zástupný obsah 9">
            <a:extLst>
              <a:ext uri="{FF2B5EF4-FFF2-40B4-BE49-F238E27FC236}">
                <a16:creationId xmlns:a16="http://schemas.microsoft.com/office/drawing/2014/main" id="{A1957912-01CB-42FE-BBBF-BB27842616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11354" y="4940733"/>
          <a:ext cx="4428164" cy="1340460"/>
        </p:xfrm>
        <a:graphic>
          <a:graphicData uri="http://schemas.openxmlformats.org/drawingml/2006/table">
            <a:tbl>
              <a:tblPr/>
              <a:tblGrid>
                <a:gridCol w="969756">
                  <a:extLst>
                    <a:ext uri="{9D8B030D-6E8A-4147-A177-3AD203B41FA5}">
                      <a16:colId xmlns:a16="http://schemas.microsoft.com/office/drawing/2014/main" val="2662858430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658668558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3864905936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1225048500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1207785931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4239525933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2246802685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3995260249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2347303752"/>
                    </a:ext>
                  </a:extLst>
                </a:gridCol>
              </a:tblGrid>
              <a:tr h="29990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29263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32122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E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64402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91034"/>
                  </a:ext>
                </a:extLst>
              </a:tr>
              <a:tr h="2549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1179"/>
                  </a:ext>
                </a:extLst>
              </a:tr>
            </a:tbl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757EB713-5737-4505-B224-41CE65A13CB2}"/>
              </a:ext>
            </a:extLst>
          </p:cNvPr>
          <p:cNvSpPr/>
          <p:nvPr/>
        </p:nvSpPr>
        <p:spPr>
          <a:xfrm>
            <a:off x="9333042" y="5271371"/>
            <a:ext cx="493112" cy="11004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E6DDA079-8A52-425E-B1D4-42B074032C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6900" y="1799644"/>
          <a:ext cx="4512618" cy="1983176"/>
        </p:xfrm>
        <a:graphic>
          <a:graphicData uri="http://schemas.openxmlformats.org/drawingml/2006/table">
            <a:tbl>
              <a:tblPr/>
              <a:tblGrid>
                <a:gridCol w="1048386">
                  <a:extLst>
                    <a:ext uri="{9D8B030D-6E8A-4147-A177-3AD203B41FA5}">
                      <a16:colId xmlns:a16="http://schemas.microsoft.com/office/drawing/2014/main" val="531121232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358451567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455474419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754736713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1486073893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83049357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130533121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80242618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6668799"/>
                    </a:ext>
                  </a:extLst>
                </a:gridCol>
              </a:tblGrid>
              <a:tr h="344020">
                <a:tc gridSpan="9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alt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Podíl pedagogů nad 60 let (%)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17934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18299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95863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06501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32743"/>
                  </a:ext>
                </a:extLst>
              </a:tr>
              <a:tr h="34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05174"/>
                  </a:ext>
                </a:extLst>
              </a:tr>
            </a:tbl>
          </a:graphicData>
        </a:graphic>
      </p:graphicFrame>
      <p:sp>
        <p:nvSpPr>
          <p:cNvPr id="10" name="Ovál 9">
            <a:extLst>
              <a:ext uri="{FF2B5EF4-FFF2-40B4-BE49-F238E27FC236}">
                <a16:creationId xmlns:a16="http://schemas.microsoft.com/office/drawing/2014/main" id="{14D9750B-8D60-4012-9FF1-37FC26B15A3A}"/>
              </a:ext>
            </a:extLst>
          </p:cNvPr>
          <p:cNvSpPr/>
          <p:nvPr/>
        </p:nvSpPr>
        <p:spPr>
          <a:xfrm>
            <a:off x="9348190" y="2791233"/>
            <a:ext cx="456035" cy="6723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02A0160-707A-4441-9806-855A930D977A}"/>
              </a:ext>
            </a:extLst>
          </p:cNvPr>
          <p:cNvSpPr/>
          <p:nvPr/>
        </p:nvSpPr>
        <p:spPr>
          <a:xfrm>
            <a:off x="5704942" y="4480753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Podíl neaprobované výuky v %</a:t>
            </a:r>
          </a:p>
        </p:txBody>
      </p:sp>
    </p:spTree>
    <p:extLst>
      <p:ext uri="{BB962C8B-B14F-4D97-AF65-F5344CB8AC3E}">
        <p14:creationId xmlns:p14="http://schemas.microsoft.com/office/powerpoint/2010/main" val="893108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0FA6BC-5FBA-4C92-8766-50124E96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16" y="2403188"/>
            <a:ext cx="8395564" cy="2051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819EB9-6184-41AC-977E-992BDD7C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16" y="4592027"/>
            <a:ext cx="8395564" cy="21864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98648D-19DF-4859-B972-9E31111215B0}"/>
              </a:ext>
            </a:extLst>
          </p:cNvPr>
          <p:cNvSpPr txBox="1"/>
          <p:nvPr/>
        </p:nvSpPr>
        <p:spPr>
          <a:xfrm>
            <a:off x="1955516" y="2403187"/>
            <a:ext cx="1171632" cy="539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kraj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9C305A-CC85-424A-A216-B704FFA5C46F}"/>
              </a:ext>
            </a:extLst>
          </p:cNvPr>
          <p:cNvSpPr txBox="1"/>
          <p:nvPr/>
        </p:nvSpPr>
        <p:spPr>
          <a:xfrm>
            <a:off x="1955516" y="4592026"/>
            <a:ext cx="1089438" cy="524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Tachov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F35FE18-1A26-429C-BAE3-61EE00EBAE73}"/>
              </a:ext>
            </a:extLst>
          </p:cNvPr>
          <p:cNvSpPr/>
          <p:nvPr/>
        </p:nvSpPr>
        <p:spPr>
          <a:xfrm>
            <a:off x="1955516" y="1500027"/>
            <a:ext cx="8395564" cy="1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lnSpc>
                <a:spcPct val="115000"/>
              </a:lnSpc>
              <a:spcBef>
                <a:spcPts val="75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cs-CZ" kern="0" dirty="0">
                <a:solidFill>
                  <a:srgbClr val="000000"/>
                </a:solidFill>
                <a:latin typeface="Arial"/>
              </a:rPr>
              <a:t>v letech 2013-2016 vzrostl úbytek žáků mezi 1. a 2. ročníkem (na 17-19 %)</a:t>
            </a:r>
          </a:p>
          <a:p>
            <a:pPr marL="342900" indent="-342900" eaLnBrk="0" fontAlgn="base" hangingPunct="0">
              <a:lnSpc>
                <a:spcPct val="115000"/>
              </a:lnSpc>
              <a:spcBef>
                <a:spcPts val="75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cs-CZ" kern="0" dirty="0">
                <a:solidFill>
                  <a:srgbClr val="000000"/>
                </a:solidFill>
                <a:latin typeface="Arial"/>
              </a:rPr>
              <a:t>v roce 2015 odešlo bez závěrečné zkoušky 32 % žáků 3. ročníků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B98A2E9A-D4AF-4154-8A46-FFF38672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800" dirty="0"/>
              <a:t>Vyšší předčasné odchody</a:t>
            </a:r>
          </a:p>
        </p:txBody>
      </p:sp>
    </p:spTree>
    <p:extLst>
      <p:ext uri="{BB962C8B-B14F-4D97-AF65-F5344CB8AC3E}">
        <p14:creationId xmlns:p14="http://schemas.microsoft.com/office/powerpoint/2010/main" val="1049893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1821" y="8165"/>
            <a:ext cx="7263829" cy="1384700"/>
          </a:xfrm>
        </p:spPr>
        <p:txBody>
          <a:bodyPr>
            <a:normAutofit/>
          </a:bodyPr>
          <a:lstStyle/>
          <a:p>
            <a:pPr algn="l"/>
            <a:r>
              <a:rPr lang="cs-CZ" sz="3000" dirty="0"/>
              <a:t>Nízký podíl studentů VŠ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9159" y="2123350"/>
            <a:ext cx="7058958" cy="660948"/>
          </a:xfrm>
        </p:spPr>
        <p:txBody>
          <a:bodyPr>
            <a:normAutofit/>
          </a:bodyPr>
          <a:lstStyle/>
          <a:p>
            <a:r>
              <a:rPr lang="cs-CZ" sz="2100" dirty="0"/>
              <a:t>Poslední místo v meziokresním srovnání v ČR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335799" y="3072896"/>
          <a:ext cx="7520403" cy="2345450"/>
        </p:xfrm>
        <a:graphic>
          <a:graphicData uri="http://schemas.openxmlformats.org/drawingml/2006/table">
            <a:tbl>
              <a:tblPr/>
              <a:tblGrid>
                <a:gridCol w="573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81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90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území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Podíl studentů VŠ na obyvatelstvu ve věku 20-24 let (%)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3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poř.16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ČR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49,0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3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PL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DO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39,2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3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B0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9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KT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48,4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4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PM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9E1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53,0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C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PJ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E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A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PS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39,6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6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36,4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3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RO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D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40,5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A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90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TC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26,2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27,8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29,2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27,9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27,1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297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1" y="0"/>
            <a:ext cx="7134225" cy="1152000"/>
          </a:xfrm>
        </p:spPr>
        <p:txBody>
          <a:bodyPr/>
          <a:lstStyle/>
          <a:p>
            <a:r>
              <a:rPr lang="cs-CZ" sz="2800" dirty="0"/>
              <a:t>Vysoký podíl nezaměstnaných mladistvých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845B141-768F-4D57-B16A-FA67AFB2D7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79781" y="1719264"/>
          <a:ext cx="5467350" cy="502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47B6C-3ECC-46A3-B5E2-357B9466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19263"/>
            <a:ext cx="2727789" cy="4411662"/>
          </a:xfrm>
        </p:spPr>
        <p:txBody>
          <a:bodyPr/>
          <a:lstStyle/>
          <a:p>
            <a:r>
              <a:rPr lang="cs-CZ" sz="2000" dirty="0"/>
              <a:t>na počet obyvatel ve věku 15-18 let, tj. v době studia SŠ</a:t>
            </a:r>
          </a:p>
          <a:p>
            <a:r>
              <a:rPr lang="cs-CZ" sz="2000" dirty="0"/>
              <a:t>v okrese Tachov</a:t>
            </a:r>
          </a:p>
          <a:p>
            <a:pPr lvl="1"/>
            <a:r>
              <a:rPr lang="cs-CZ" sz="1800" dirty="0"/>
              <a:t>téměř neustále nejvyšší</a:t>
            </a:r>
          </a:p>
          <a:p>
            <a:pPr lvl="1"/>
            <a:r>
              <a:rPr lang="cs-CZ" sz="1800" dirty="0"/>
              <a:t>v letech 2011-2012 téměř 3 % mladistvých evidováno na ÚP</a:t>
            </a:r>
          </a:p>
          <a:p>
            <a:pPr lvl="1"/>
            <a:r>
              <a:rPr lang="cs-CZ" sz="1800" dirty="0"/>
              <a:t>pokles v období 2013-2017</a:t>
            </a:r>
          </a:p>
          <a:p>
            <a:pPr lvl="1"/>
            <a:r>
              <a:rPr lang="cs-CZ" sz="1800" dirty="0"/>
              <a:t>v roce 2018 opět nárůst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8543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01782-FC1F-446C-B92D-383C1F41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0" dirty="0"/>
              <a:t>Napětí na trhu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051D0-1200-4C7B-A17A-13CB0311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96966"/>
            <a:ext cx="8229600" cy="4133959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okrese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Tachov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nedostatek pracovníků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 všech stupních vzdělání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A5DC9-3A0E-44D6-B8B2-42220029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4" y="3041961"/>
            <a:ext cx="7543800" cy="349535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CD4C4C2-0E93-418D-A76E-2C4A6E0F39F0}"/>
              </a:ext>
            </a:extLst>
          </p:cNvPr>
          <p:cNvSpPr/>
          <p:nvPr/>
        </p:nvSpPr>
        <p:spPr>
          <a:xfrm>
            <a:off x="7837478" y="3710985"/>
            <a:ext cx="777820" cy="2826327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cs-CZ" kern="0">
              <a:solidFill>
                <a:prstClr val="white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646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Změny v PS Vzdělávání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Změny členů: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Asociace ředitelů gymnázií - Mgr. </a:t>
            </a:r>
            <a:r>
              <a:rPr lang="cs-CZ" dirty="0"/>
              <a:t>Petr Mazanec </a:t>
            </a:r>
            <a:r>
              <a:rPr lang="cs-CZ" dirty="0" smtClean="0"/>
              <a:t>(Gymnázium, Plzeň, Mikulášské nám. 23)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Změny náhradníků: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Mgr. </a:t>
            </a:r>
            <a:r>
              <a:rPr lang="cs-CZ" dirty="0"/>
              <a:t>Martina Robotková (Regionální rozvojová agentura </a:t>
            </a:r>
            <a:r>
              <a:rPr lang="cs-CZ" dirty="0" smtClean="0"/>
              <a:t>PK)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David </a:t>
            </a:r>
            <a:r>
              <a:rPr lang="cs-CZ" dirty="0" err="1" smtClean="0"/>
              <a:t>Lobotka</a:t>
            </a:r>
            <a:r>
              <a:rPr lang="cs-CZ" dirty="0"/>
              <a:t> (</a:t>
            </a:r>
            <a:r>
              <a:rPr lang="cs-CZ" dirty="0" err="1"/>
              <a:t>Techmania</a:t>
            </a:r>
            <a:r>
              <a:rPr lang="cs-CZ" dirty="0"/>
              <a:t> Science Center o.p.s</a:t>
            </a:r>
            <a:r>
              <a:rPr lang="cs-CZ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74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6858000" cy="1295400"/>
          </a:xfrm>
        </p:spPr>
        <p:txBody>
          <a:bodyPr/>
          <a:lstStyle/>
          <a:p>
            <a:r>
              <a:rPr lang="cs-CZ" altLang="cs-CZ" sz="2800" dirty="0"/>
              <a:t>Děkuji za pozornost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199" y="2181225"/>
            <a:ext cx="8410576" cy="4419600"/>
          </a:xfrm>
        </p:spPr>
        <p:txBody>
          <a:bodyPr/>
          <a:lstStyle/>
          <a:p>
            <a:pPr>
              <a:buNone/>
            </a:pPr>
            <a:r>
              <a:rPr lang="cs-CZ" altLang="cs-CZ" sz="2000"/>
              <a:t>Martina Robotková</a:t>
            </a:r>
            <a:endParaRPr lang="cs-CZ" altLang="cs-CZ" sz="2000" dirty="0"/>
          </a:p>
          <a:p>
            <a:pPr>
              <a:buNone/>
            </a:pPr>
            <a:endParaRPr lang="cs-CZ" altLang="cs-CZ" sz="1000" dirty="0"/>
          </a:p>
          <a:p>
            <a:pPr>
              <a:buNone/>
            </a:pPr>
            <a:r>
              <a:rPr lang="cs-CZ" altLang="cs-CZ" sz="2400" dirty="0"/>
              <a:t>Regionální rozvojová agentura Plzeňského kraje, o.p.s.</a:t>
            </a:r>
          </a:p>
          <a:p>
            <a:pPr>
              <a:buNone/>
            </a:pPr>
            <a:endParaRPr lang="cs-CZ" altLang="cs-CZ" sz="2400" dirty="0"/>
          </a:p>
          <a:p>
            <a:pPr lvl="1"/>
            <a:endParaRPr lang="cs-CZ" altLang="cs-CZ" sz="1800" dirty="0"/>
          </a:p>
          <a:p>
            <a:pPr lvl="1"/>
            <a:endParaRPr lang="cs-CZ" altLang="cs-CZ" sz="1800" dirty="0"/>
          </a:p>
        </p:txBody>
      </p:sp>
      <p:pic>
        <p:nvPicPr>
          <p:cNvPr id="5123" name="Picture 3" descr="U:\_RRA_PK_\LOGO\RRAPK LOGO 2009\RRA_2009_men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3319464"/>
            <a:ext cx="823589" cy="54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474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Vize 2035 – aktuální informace</a:t>
            </a:r>
          </a:p>
        </p:txBody>
      </p:sp>
    </p:spTree>
    <p:extLst>
      <p:ext uri="{BB962C8B-B14F-4D97-AF65-F5344CB8AC3E}">
        <p14:creationId xmlns:p14="http://schemas.microsoft.com/office/powerpoint/2010/main" val="3539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7952" y="2034073"/>
            <a:ext cx="9327502" cy="2416629"/>
          </a:xfrm>
        </p:spPr>
        <p:txBody>
          <a:bodyPr/>
          <a:lstStyle/>
          <a:p>
            <a:r>
              <a:rPr lang="cs-CZ" dirty="0" smtClean="0"/>
              <a:t>Návrh vize vzdělávání Plzeňského kraje</a:t>
            </a:r>
            <a:br>
              <a:rPr lang="cs-CZ" dirty="0" smtClean="0"/>
            </a:br>
            <a:r>
              <a:rPr lang="cs-CZ" dirty="0" smtClean="0"/>
              <a:t>2035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-1356050" y="4516016"/>
            <a:ext cx="10515600" cy="1082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Pracovní výstup Platformy Vize vzdělávání 2035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6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1082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Poznávat, propojovat, </a:t>
            </a:r>
            <a:r>
              <a:rPr lang="cs-CZ" dirty="0" smtClean="0"/>
              <a:t>inspirovat </a:t>
            </a:r>
            <a:r>
              <a:rPr lang="cs-CZ" dirty="0" smtClean="0">
                <a:solidFill>
                  <a:srgbClr val="FFC000"/>
                </a:solidFill>
              </a:rPr>
              <a:t>(důvěřovat)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71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Motto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77334" y="2950420"/>
            <a:ext cx="102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Mise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3677767"/>
            <a:ext cx="7587343" cy="197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Plzeňský kraj usiluje o rozvoj potenciálu každé osobnosti, její kariéry, občanství a lidství. Propojuje společnost a vytváří pozitivní klima ve vzdělávání. Inspiruje k poznávání, kreativitě a k novým řešením. Podporuje vzájemnou důvěru aktérů ve vzdělávání.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879" y="195943"/>
            <a:ext cx="9041362" cy="6428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dirty="0" smtClean="0"/>
              <a:t>V</a:t>
            </a:r>
            <a:r>
              <a:rPr lang="cs-CZ" sz="1500" dirty="0"/>
              <a:t> Plzeňském kraji je vzdělávání vnímáno pozitivně a jako významná hodnota v životě jednotlivce i společnosti. Občané kraje jsou vybaveni všemi kompetencemi, které umožňují vést spokojený a plnohodnotný život ve svobodné společnosti. </a:t>
            </a:r>
          </a:p>
          <a:p>
            <a:pPr marL="0" indent="0">
              <a:buNone/>
            </a:pPr>
            <a:r>
              <a:rPr lang="cs-CZ" sz="1500" dirty="0"/>
              <a:t>Plzeňský kraj zaměřuje svoji pozornost na to, aby mezi výsledky vzdělávání převažovaly kompetence, jejichž osvojení je nezbytné pro život v proměnlivé společnosti. K tomu kraj má a nabízí nástroje umožňující vzájemnou spolupráci a komunikaci všech aktérů ve vzdělávání, kteří se navzájem inspirují a obohacují. </a:t>
            </a:r>
          </a:p>
          <a:p>
            <a:pPr marL="0" indent="0">
              <a:buNone/>
            </a:pPr>
            <a:r>
              <a:rPr lang="cs-CZ" sz="1500" dirty="0"/>
              <a:t>Univerzitní vzdělávání připravuje budoucí učitele v souladu s touto vizí. Plzeňský kraj ve spolupráci se vzdělávacími institucemi usiluje o celoživotní rozvoj učitelů. </a:t>
            </a:r>
          </a:p>
          <a:p>
            <a:pPr marL="0" indent="0">
              <a:buNone/>
            </a:pPr>
            <a:r>
              <a:rPr lang="cs-CZ" sz="1500" dirty="0"/>
              <a:t>Učitelé v Plzeňském kraji jsou primárně průvodci vzděláváním. Zajišťují personalizaci výuky, využívají efektivní nástroje poznání a rozvíjejí kreativitu žáků. Spolupracují se žáky, s rodiči, mezi sebou a všichni se vzájemně respektují ve svých rolích a vytvářejí tak pozitivní a inspirativní klima ve škole. </a:t>
            </a:r>
          </a:p>
          <a:p>
            <a:pPr marL="0" indent="0">
              <a:buNone/>
            </a:pPr>
            <a:r>
              <a:rPr lang="cs-CZ" sz="1500" dirty="0"/>
              <a:t>Učitelé rozšiřují svou komfortní zónu v oblasti vnímání individuality žáka. Učitelé respektují principy společenské odpovědnosti a svým přístupem inspirují žáky. </a:t>
            </a:r>
          </a:p>
          <a:p>
            <a:pPr marL="0" indent="0">
              <a:buNone/>
            </a:pPr>
            <a:r>
              <a:rPr lang="cs-CZ" sz="1500" dirty="0"/>
              <a:t>Každý člověk má příležitost rozvíjet svůj potenciál a volit si vlastní životní cestu.</a:t>
            </a:r>
          </a:p>
          <a:p>
            <a:pPr marL="0" indent="0">
              <a:buNone/>
            </a:pPr>
            <a:r>
              <a:rPr lang="cs-CZ" sz="1500" dirty="0"/>
              <a:t>Plzeňský kraj vnímá význam poradenství a osobnostně sociálního rozvoje jako zásadní a nedílnou součást celoživotního učení. Celoživotní učení v Plzeňském kraji se rozvíjí tak, že dokáže pružně reagovat na společenský vývoj a potřeby regionu. </a:t>
            </a:r>
          </a:p>
          <a:p>
            <a:pPr marL="0" indent="0">
              <a:buNone/>
            </a:pPr>
            <a:r>
              <a:rPr lang="cs-CZ" sz="1500" dirty="0"/>
              <a:t>Plzeňský kraj spravuje stabilní síť škol a školských zařízení tak, aby vzdělání bylo dostupné pro všechny, diferencované podle potřeb a možností jednotlivců a s ohledem na zvláštnosti dílčích regionů kraje. </a:t>
            </a:r>
          </a:p>
          <a:p>
            <a:pPr marL="0" indent="0">
              <a:buNone/>
            </a:pPr>
            <a:r>
              <a:rPr lang="cs-CZ" sz="1500" dirty="0"/>
              <a:t>Vzdělávání v Plzeňském kraji je kvalitní a dostupné pro všechny. Vzdělávací instituce mají vysokou prestiž a nabízí atraktivní prostředí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37280" y="313565"/>
            <a:ext cx="1748626" cy="59404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Vize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0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Strategické cíle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/>
              <a:t>Zlepšit postavení kraje z hlediska vzdělanosti</a:t>
            </a:r>
          </a:p>
          <a:p>
            <a:pPr lvl="0"/>
            <a:r>
              <a:rPr lang="cs-CZ" dirty="0"/>
              <a:t>Zvyšovat vzdělanost a prestiž pedagogů a ředitelů, podporovat zlepšení jejich mzdového ocenění</a:t>
            </a:r>
          </a:p>
          <a:p>
            <a:pPr lvl="0"/>
            <a:r>
              <a:rPr lang="cs-CZ" dirty="0"/>
              <a:t>Zajišťovat komunikaci, důvěru a bezpečné klima všech aktérů ve vzdělávání</a:t>
            </a:r>
          </a:p>
          <a:p>
            <a:pPr lvl="0"/>
            <a:r>
              <a:rPr lang="cs-CZ" dirty="0"/>
              <a:t>Zaměřit vzdělávání na rozvoj osobnosti, kariéry a občanství</a:t>
            </a:r>
          </a:p>
          <a:p>
            <a:pPr lvl="0"/>
            <a:r>
              <a:rPr lang="cs-CZ" dirty="0"/>
              <a:t>Zpřístupnit všem široké možnosti vzdělávacích aktivit v rámci celoživotního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9542" y="216744"/>
            <a:ext cx="4093564" cy="744147"/>
          </a:xfrm>
        </p:spPr>
        <p:txBody>
          <a:bodyPr/>
          <a:lstStyle/>
          <a:p>
            <a:r>
              <a:rPr lang="cs-CZ" b="1" dirty="0" smtClean="0"/>
              <a:t>Strategické řízení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78720" y="2104970"/>
            <a:ext cx="412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Hodnoty, principy, popis cílového stavu</a:t>
            </a:r>
            <a:endParaRPr kumimoji="0" lang="cs-CZ" sz="2400" b="0" i="0" u="none" strike="noStrike" kern="1200" cap="none" spc="0" normalizeH="0" baseline="0" noProof="0" dirty="0">
              <a:ln w="0"/>
              <a:solidFill>
                <a:srgbClr val="90C22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008742" y="996100"/>
          <a:ext cx="5883275" cy="549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Šipka doprava 10"/>
          <p:cNvSpPr/>
          <p:nvPr/>
        </p:nvSpPr>
        <p:spPr>
          <a:xfrm>
            <a:off x="8456419" y="5485427"/>
            <a:ext cx="3313450" cy="94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8456419" y="4300002"/>
            <a:ext cx="3313450" cy="94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8456419" y="3114577"/>
            <a:ext cx="3313450" cy="94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8456419" y="2037734"/>
            <a:ext cx="3313450" cy="94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8456419" y="960891"/>
            <a:ext cx="3313450" cy="94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69155" y="1264945"/>
            <a:ext cx="303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Mise (služby, produkty, klienti)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569155" y="2326548"/>
            <a:ext cx="27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Základní směřování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569155" y="3374466"/>
            <a:ext cx="27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Konkrétní směřování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689804" y="4588816"/>
            <a:ext cx="278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Konkrétní úkoly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569155" y="5774241"/>
            <a:ext cx="26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Ukazatele v čase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78721" y="1264945"/>
            <a:ext cx="56088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Vychází </a:t>
            </a:r>
            <a:r>
              <a:rPr kumimoji="0" lang="cs-CZ" sz="2400" b="0" i="0" u="none" strike="noStrike" kern="1200" cap="none" spc="0" normalizeH="0" baseline="0" noProof="0" dirty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z účelu nebo předmětu aktivity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0756" y="3482188"/>
            <a:ext cx="13821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Výsledky</a:t>
            </a:r>
            <a:endParaRPr kumimoji="0" lang="cs-CZ" sz="2400" b="0" i="0" u="none" strike="noStrike" kern="1200" cap="none" spc="0" normalizeH="0" baseline="0" noProof="0" dirty="0">
              <a:ln w="0"/>
              <a:solidFill>
                <a:srgbClr val="90C22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44802" y="4490074"/>
            <a:ext cx="1774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Výstupy</a:t>
            </a:r>
            <a:endParaRPr kumimoji="0" lang="cs-CZ" sz="2400" b="0" i="0" u="none" strike="noStrike" kern="1200" cap="none" spc="0" normalizeH="0" baseline="0" noProof="0" dirty="0">
              <a:ln w="0"/>
              <a:solidFill>
                <a:srgbClr val="90C22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92188" y="5537190"/>
            <a:ext cx="41095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KAP, Dlouhodobé záměry, Investiční záměry…</a:t>
            </a:r>
            <a:endParaRPr kumimoji="0" lang="cs-CZ" sz="2400" b="0" i="0" u="none" strike="noStrike" kern="1200" cap="none" spc="0" normalizeH="0" baseline="0" noProof="0" dirty="0">
              <a:ln w="0"/>
              <a:solidFill>
                <a:srgbClr val="90C22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6. Diskuse, různé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Děkujeme za pozornost!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Harmonogram KAP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Evaluace KAP I</a:t>
            </a:r>
          </a:p>
          <a:p>
            <a:pPr lvl="1"/>
            <a:r>
              <a:rPr lang="cs-CZ" dirty="0" smtClean="0"/>
              <a:t>dokončení evaluace KAP I 			</a:t>
            </a:r>
            <a:r>
              <a:rPr lang="cs-CZ" b="1" dirty="0"/>
              <a:t>6</a:t>
            </a:r>
            <a:r>
              <a:rPr lang="cs-CZ" b="1" dirty="0" smtClean="0"/>
              <a:t>/19</a:t>
            </a:r>
          </a:p>
          <a:p>
            <a:r>
              <a:rPr lang="cs-CZ" dirty="0" smtClean="0"/>
              <a:t>Tvorba KAP II	</a:t>
            </a:r>
          </a:p>
          <a:p>
            <a:pPr lvl="1"/>
            <a:r>
              <a:rPr lang="cs-CZ" dirty="0" smtClean="0"/>
              <a:t>Analýza potřeb na školách			</a:t>
            </a:r>
            <a:r>
              <a:rPr lang="cs-CZ" b="1" dirty="0" smtClean="0"/>
              <a:t>3/19</a:t>
            </a:r>
          </a:p>
          <a:p>
            <a:pPr lvl="1"/>
            <a:r>
              <a:rPr lang="cs-CZ" dirty="0" smtClean="0"/>
              <a:t>Analýza potřeb v území 				</a:t>
            </a:r>
            <a:r>
              <a:rPr lang="cs-CZ" b="1" dirty="0" smtClean="0"/>
              <a:t>3 – 7/19</a:t>
            </a:r>
          </a:p>
          <a:p>
            <a:pPr lvl="1"/>
            <a:r>
              <a:rPr lang="cs-CZ" dirty="0" err="1" smtClean="0"/>
              <a:t>Prioritizace</a:t>
            </a:r>
            <a:r>
              <a:rPr lang="cs-CZ" dirty="0" smtClean="0"/>
              <a:t> potřeb				</a:t>
            </a:r>
            <a:r>
              <a:rPr lang="cs-CZ" b="1" dirty="0" smtClean="0"/>
              <a:t>9 - 10/19</a:t>
            </a:r>
          </a:p>
          <a:p>
            <a:pPr lvl="1"/>
            <a:r>
              <a:rPr lang="cs-CZ" dirty="0" smtClean="0"/>
              <a:t>Dokončení KAP pro oblast inkluze (ŠIKK)	</a:t>
            </a:r>
            <a:r>
              <a:rPr lang="cs-CZ" b="1" dirty="0" smtClean="0"/>
              <a:t>10/19</a:t>
            </a:r>
          </a:p>
          <a:p>
            <a:pPr lvl="1"/>
            <a:r>
              <a:rPr lang="cs-CZ" dirty="0" smtClean="0"/>
              <a:t>Dokončení KAP II 				</a:t>
            </a:r>
            <a:r>
              <a:rPr lang="cs-CZ" b="1" dirty="0" smtClean="0"/>
              <a:t>12/19</a:t>
            </a:r>
          </a:p>
          <a:p>
            <a:pPr marL="457200" lvl="1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4050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8080"/>
            <a:ext cx="11166566" cy="506727"/>
          </a:xfrm>
        </p:spPr>
        <p:txBody>
          <a:bodyPr>
            <a:normAutofit/>
          </a:bodyPr>
          <a:lstStyle/>
          <a:p>
            <a:r>
              <a:rPr lang="cs-CZ" sz="1800" i="1" dirty="0">
                <a:latin typeface="Trebuchet MS" panose="020B0603020202020204" pitchFamily="34" charset="0"/>
              </a:rPr>
              <a:t>seminář</a:t>
            </a:r>
            <a:r>
              <a:rPr lang="cs-CZ" sz="2000" dirty="0">
                <a:latin typeface="Trebuchet MS" panose="020B0603020202020204" pitchFamily="34" charset="0"/>
              </a:rPr>
              <a:t> Pokročilé možnosti </a:t>
            </a:r>
            <a:r>
              <a:rPr lang="cs-CZ" sz="2000" dirty="0" err="1">
                <a:latin typeface="Trebuchet MS" panose="020B0603020202020204" pitchFamily="34" charset="0"/>
              </a:rPr>
              <a:t>office</a:t>
            </a:r>
            <a:r>
              <a:rPr lang="cs-CZ" sz="2000" dirty="0">
                <a:latin typeface="Trebuchet MS" panose="020B0603020202020204" pitchFamily="34" charset="0"/>
              </a:rPr>
              <a:t> 365 pro školy </a:t>
            </a:r>
            <a:r>
              <a:rPr lang="cs-CZ" sz="1800" dirty="0">
                <a:latin typeface="Trebuchet MS" panose="020B0603020202020204" pitchFamily="34" charset="0"/>
              </a:rPr>
              <a:t>(Plzeň, 22. 3. 2019)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0" y="2534113"/>
            <a:ext cx="5718210" cy="38154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985392"/>
            <a:ext cx="5619486" cy="37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Mezikrajské setkání realizátorů KAP v Plzni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88080"/>
            <a:ext cx="4432069" cy="478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Program setkání:</a:t>
            </a:r>
          </a:p>
          <a:p>
            <a:r>
              <a:rPr lang="cs-CZ" sz="2400" dirty="0" smtClean="0"/>
              <a:t>Příklady </a:t>
            </a:r>
            <a:r>
              <a:rPr lang="cs-CZ" sz="2400" dirty="0"/>
              <a:t>dobré praxe z realizace KAP/IKAP v krajích</a:t>
            </a:r>
          </a:p>
          <a:p>
            <a:r>
              <a:rPr lang="cs-CZ" sz="2400" dirty="0" smtClean="0"/>
              <a:t>Problémy </a:t>
            </a:r>
            <a:r>
              <a:rPr lang="cs-CZ" sz="2400" dirty="0"/>
              <a:t>při realizaci projektů</a:t>
            </a:r>
          </a:p>
          <a:p>
            <a:r>
              <a:rPr lang="cs-CZ" sz="2400" dirty="0" smtClean="0"/>
              <a:t>MŠMT </a:t>
            </a:r>
            <a:r>
              <a:rPr lang="cs-CZ" sz="2400" dirty="0"/>
              <a:t>(výzva IKAP II, problematika ŠIKK, tvorba KAP </a:t>
            </a:r>
            <a:r>
              <a:rPr lang="cs-CZ" sz="2400" dirty="0" smtClean="0"/>
              <a:t>II</a:t>
            </a:r>
            <a:r>
              <a:rPr lang="cs-CZ" sz="2400" dirty="0"/>
              <a:t>, programové období 2020</a:t>
            </a:r>
            <a:r>
              <a:rPr lang="cs-CZ" sz="2400" dirty="0" smtClean="0"/>
              <a:t>+)</a:t>
            </a:r>
            <a:endParaRPr lang="cs-CZ" sz="2400" dirty="0"/>
          </a:p>
          <a:p>
            <a:r>
              <a:rPr lang="cs-CZ" sz="2400" dirty="0" smtClean="0"/>
              <a:t>NÚV (aktuality </a:t>
            </a:r>
            <a:r>
              <a:rPr lang="cs-CZ" sz="2400" dirty="0"/>
              <a:t>z P-KAP)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96" y="1371600"/>
            <a:ext cx="6528117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Platforma Vize 2035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facilitátor</a:t>
            </a:r>
            <a:r>
              <a:rPr lang="cs-CZ" sz="2400" dirty="0" smtClean="0"/>
              <a:t> diskuse Mgr. Jan Husák</a:t>
            </a:r>
          </a:p>
          <a:p>
            <a:r>
              <a:rPr lang="cs-CZ" sz="2400" dirty="0" smtClean="0"/>
              <a:t>37 členů</a:t>
            </a:r>
          </a:p>
          <a:p>
            <a:r>
              <a:rPr lang="cs-CZ" sz="2400" dirty="0" smtClean="0"/>
              <a:t>Naplánováno 6 jednání:</a:t>
            </a:r>
          </a:p>
          <a:p>
            <a:pPr lvl="1"/>
            <a:r>
              <a:rPr lang="cs-CZ" sz="2000" dirty="0" smtClean="0"/>
              <a:t>5. 2. 2019</a:t>
            </a:r>
          </a:p>
          <a:p>
            <a:pPr lvl="1"/>
            <a:r>
              <a:rPr lang="cs-CZ" sz="2000" dirty="0" smtClean="0"/>
              <a:t>5. 3. 2019</a:t>
            </a:r>
          </a:p>
          <a:p>
            <a:pPr lvl="1"/>
            <a:r>
              <a:rPr lang="cs-CZ" sz="2000" dirty="0" smtClean="0"/>
              <a:t>9. 4. 2019</a:t>
            </a:r>
          </a:p>
          <a:p>
            <a:pPr lvl="1"/>
            <a:r>
              <a:rPr lang="cs-CZ" sz="2000" dirty="0" smtClean="0"/>
              <a:t>14. 5. 2019</a:t>
            </a:r>
          </a:p>
          <a:p>
            <a:pPr lvl="1"/>
            <a:r>
              <a:rPr lang="cs-CZ" sz="2000" dirty="0" smtClean="0"/>
              <a:t>5. 6. 2019</a:t>
            </a:r>
          </a:p>
          <a:p>
            <a:pPr lvl="1"/>
            <a:r>
              <a:rPr lang="cs-CZ" sz="2000" dirty="0" smtClean="0"/>
              <a:t>září </a:t>
            </a:r>
            <a:r>
              <a:rPr lang="cs-CZ" sz="2000" dirty="0" smtClean="0"/>
              <a:t>2019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smtClean="0"/>
              <a:t>27. 3. 2019 a 19. 6. 2019 – jednání s Krajským parlamentem dětí a mládeže</a:t>
            </a: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49" y="465513"/>
            <a:ext cx="6802198" cy="4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Vlastní 4">
    <a:majorFont>
      <a:latin typeface="Segoe UI Semibold"/>
      <a:ea typeface=""/>
      <a:cs typeface=""/>
    </a:majorFont>
    <a:minorFont>
      <a:latin typeface="Segoe UI Light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Vlastní 4">
    <a:majorFont>
      <a:latin typeface="Segoe UI Semibold"/>
      <a:ea typeface=""/>
      <a:cs typeface=""/>
    </a:majorFont>
    <a:minorFont>
      <a:latin typeface="Segoe UI Light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4592</Words>
  <Application>Microsoft Office PowerPoint</Application>
  <PresentationFormat>Širokoúhlá obrazovka</PresentationFormat>
  <Paragraphs>2244</Paragraphs>
  <Slides>58</Slides>
  <Notes>12</Notes>
  <HiddenSlides>1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58</vt:i4>
      </vt:variant>
    </vt:vector>
  </HeadingPairs>
  <TitlesOfParts>
    <vt:vector size="73" baseType="lpstr">
      <vt:lpstr>Arial</vt:lpstr>
      <vt:lpstr>Arial (Základní text)</vt:lpstr>
      <vt:lpstr>Arial CE</vt:lpstr>
      <vt:lpstr>Calibri</vt:lpstr>
      <vt:lpstr>Calibri Light</vt:lpstr>
      <vt:lpstr>Segoe UI Light</vt:lpstr>
      <vt:lpstr>Times New Roman</vt:lpstr>
      <vt:lpstr>Trebuchet MS</vt:lpstr>
      <vt:lpstr>Wingdings</vt:lpstr>
      <vt:lpstr>Wingdings 2</vt:lpstr>
      <vt:lpstr>Wingdings 3</vt:lpstr>
      <vt:lpstr>2_HDOfficeLightV0</vt:lpstr>
      <vt:lpstr>Vlastní návrh</vt:lpstr>
      <vt:lpstr>Síť</vt:lpstr>
      <vt:lpstr>Fazeta</vt:lpstr>
      <vt:lpstr>12. zasedání PS Vzdělávání</vt:lpstr>
      <vt:lpstr>1. Zahájení, schválení programu, schválení hostů</vt:lpstr>
      <vt:lpstr>Program zasedání</vt:lpstr>
      <vt:lpstr>2. Aktuální informace k realizaci projektu „Krajský akční plán rozvoje vzdělávání Plzeňského kraje“</vt:lpstr>
      <vt:lpstr>Změny v PS Vzdělávání</vt:lpstr>
      <vt:lpstr>Harmonogram KAP</vt:lpstr>
      <vt:lpstr>Tematická setkávání</vt:lpstr>
      <vt:lpstr>Mezikrajské setkání realizátorů KAP v Plzni</vt:lpstr>
      <vt:lpstr>Platforma Vize 2035</vt:lpstr>
      <vt:lpstr>Aktuální činnost platforem</vt:lpstr>
      <vt:lpstr>Plánované platformy</vt:lpstr>
      <vt:lpstr>Výzva Implementace KAP II</vt:lpstr>
      <vt:lpstr>Spolupráce s MAP</vt:lpstr>
      <vt:lpstr>3. Představení dílčích výstupů z analýzy potřeb v území</vt:lpstr>
      <vt:lpstr>    Krajský akční plán vzdělávání v Plzeňském kraji – Problémy v území   Pracovní skupina Vzdělávání   Plzeň 21. 6. 2019  </vt:lpstr>
      <vt:lpstr>Vzdělanost</vt:lpstr>
      <vt:lpstr>Vysoký podíl pracovní síly bez vzdělání</vt:lpstr>
      <vt:lpstr>Nízký podíl studentů VŠ</vt:lpstr>
      <vt:lpstr>Vzdělávání</vt:lpstr>
      <vt:lpstr>Zvyšující se podíl žáků 2. stupně ZŠ</vt:lpstr>
      <vt:lpstr> Vysoký podíl neaprobované výuky ZŠ u některých předmětů</vt:lpstr>
      <vt:lpstr>Přestup žáků ZŠ na SŠ v Plzeňském kraji</vt:lpstr>
      <vt:lpstr>Předčasné ukončení studia na SŠ</vt:lpstr>
      <vt:lpstr>Obory SŠ v Plzeňském kraji  s nízkou mírou dokončení studia</vt:lpstr>
      <vt:lpstr>Snižující se počet absolventů VŠ</vt:lpstr>
      <vt:lpstr>Zvyšující se podíl žáků se SVP</vt:lpstr>
      <vt:lpstr>Věková struktura pedagogů</vt:lpstr>
      <vt:lpstr> Věk pedagogů v Plzeňském kraji v mezikrajské srovnání</vt:lpstr>
      <vt:lpstr>Věk pedagogů základních škol</vt:lpstr>
      <vt:lpstr>Věk pedagogů – ZŠ speciální</vt:lpstr>
      <vt:lpstr> Věk pedagogů SŠ podle vybraných předmětů – srovnání s ČR</vt:lpstr>
      <vt:lpstr>Věk pedagogů SŠ v Plzeňském kraji – podle zařazení pedagoga</vt:lpstr>
      <vt:lpstr>Věk učitelů odborného výcviku podle předmětů</vt:lpstr>
      <vt:lpstr>Vývoj počtu absolventů FPE</vt:lpstr>
      <vt:lpstr>Trh práce</vt:lpstr>
      <vt:lpstr>Citlivost obyvatel s nižším vzděláním na vývoj ekonomiky</vt:lpstr>
      <vt:lpstr>Nedostatek pracovních sil</vt:lpstr>
      <vt:lpstr>Cizinci</vt:lpstr>
      <vt:lpstr>Zvyšující se podíl cizinců v Plzeňském kraji</vt:lpstr>
      <vt:lpstr>Zvyšující se podíl cizinců ve školách v Plzeňském kraji</vt:lpstr>
      <vt:lpstr>Vysoký podíl zaměstnaných cizinců</vt:lpstr>
      <vt:lpstr>Okres Tachov</vt:lpstr>
      <vt:lpstr>Nejhorší výsledky přijímacích zkoušek</vt:lpstr>
      <vt:lpstr> Vysoký věk pedagogů a neaprobovanost v ZŠ</vt:lpstr>
      <vt:lpstr> Vysoký věk pedagogů a neaprobovanost v SŠ</vt:lpstr>
      <vt:lpstr>Vyšší předčasné odchody</vt:lpstr>
      <vt:lpstr>Nízký podíl studentů VŠ</vt:lpstr>
      <vt:lpstr>Vysoký podíl nezaměstnaných mladistvých</vt:lpstr>
      <vt:lpstr>Napětí na trhu práce</vt:lpstr>
      <vt:lpstr>Děkuji za pozornost</vt:lpstr>
      <vt:lpstr>4. Vize 2035 – aktuální informace</vt:lpstr>
      <vt:lpstr>Návrh vize vzdělávání Plzeňského kraje 2035</vt:lpstr>
      <vt:lpstr>Motto </vt:lpstr>
      <vt:lpstr>Vize </vt:lpstr>
      <vt:lpstr>Strategické cíle </vt:lpstr>
      <vt:lpstr>Strategické řízení</vt:lpstr>
      <vt:lpstr>6. Diskuse, různé</vt:lpstr>
      <vt:lpstr>Děkujeme za pozornost!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rozvoje vzdělávání plzeňského kraje</dc:title>
  <dc:creator>Duda Petr</dc:creator>
  <cp:lastModifiedBy>Duda Petr</cp:lastModifiedBy>
  <cp:revision>147</cp:revision>
  <cp:lastPrinted>2019-06-21T04:17:29Z</cp:lastPrinted>
  <dcterms:created xsi:type="dcterms:W3CDTF">2017-05-11T10:27:52Z</dcterms:created>
  <dcterms:modified xsi:type="dcterms:W3CDTF">2019-06-21T05:24:24Z</dcterms:modified>
</cp:coreProperties>
</file>