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7"/>
  </p:handoutMasterIdLst>
  <p:sldIdLst>
    <p:sldId id="256" r:id="rId2"/>
    <p:sldId id="268" r:id="rId3"/>
    <p:sldId id="26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0" r:id="rId16"/>
  </p:sldIdLst>
  <p:sldSz cx="12192000" cy="6858000"/>
  <p:notesSz cx="9874250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3123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857A1-D814-4831-8192-CB060F3A7DD7}" type="datetimeFigureOut">
              <a:rPr lang="cs-CZ" smtClean="0"/>
              <a:t>3.3.2016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8F623-8920-4C59-A10A-03FF29D6DA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40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" y="4716379"/>
            <a:ext cx="7772400" cy="1876926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cs-CZ" sz="3600" dirty="0" smtClean="0"/>
              <a:t>Krajský akční plán rozvoje vzdělávání plzeňského kraje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Aktuální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0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5580" y="2125257"/>
            <a:ext cx="10510146" cy="2270279"/>
          </a:xfrm>
        </p:spPr>
        <p:txBody>
          <a:bodyPr>
            <a:normAutofit/>
          </a:bodyPr>
          <a:lstStyle/>
          <a:p>
            <a:r>
              <a:rPr lang="cs-CZ" dirty="0" smtClean="0"/>
              <a:t>Informace o činnosti odborného garanta KAP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7"/>
            <a:ext cx="9720072" cy="930546"/>
          </a:xfrm>
        </p:spPr>
        <p:txBody>
          <a:bodyPr/>
          <a:lstStyle/>
          <a:p>
            <a:r>
              <a:rPr lang="cs-CZ" dirty="0" smtClean="0"/>
              <a:t>P-KAP (NÚV Praha)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2594" y="1705232"/>
            <a:ext cx="9961606" cy="443937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11200" b="1" u="sng" dirty="0">
                <a:latin typeface="+mj-lt"/>
              </a:rPr>
              <a:t>Obecný cíl: </a:t>
            </a:r>
            <a:r>
              <a:rPr lang="cs-CZ" sz="11200" dirty="0">
                <a:latin typeface="+mj-lt"/>
              </a:rPr>
              <a:t>podpora vzdělávání na SŠ a VOŠ </a:t>
            </a:r>
            <a:r>
              <a:rPr lang="cs-CZ" sz="11200" b="1" dirty="0">
                <a:latin typeface="+mj-lt"/>
              </a:rPr>
              <a:t>v souladu se vzdělávací strategií MŠMT </a:t>
            </a:r>
            <a:r>
              <a:rPr lang="cs-CZ" sz="11200" dirty="0">
                <a:latin typeface="+mj-lt"/>
              </a:rPr>
              <a:t>a s využitím </a:t>
            </a:r>
            <a:r>
              <a:rPr lang="cs-CZ" sz="11200" b="1" dirty="0">
                <a:latin typeface="+mj-lt"/>
              </a:rPr>
              <a:t>akčního plánování.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cs-CZ" sz="32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8000" b="1" dirty="0" smtClean="0"/>
              <a:t>Zahájení </a:t>
            </a:r>
            <a:r>
              <a:rPr lang="cs-CZ" sz="8000" b="1" dirty="0"/>
              <a:t>projektu od 03/2016 </a:t>
            </a:r>
            <a:r>
              <a:rPr lang="cs-CZ" sz="8000" dirty="0"/>
              <a:t>(probíhá nábor realizačního týmu)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8000" b="1" u="sng" dirty="0" smtClean="0"/>
              <a:t>Spolupráce </a:t>
            </a:r>
            <a:r>
              <a:rPr lang="cs-CZ" sz="8000" b="1" u="sng" dirty="0"/>
              <a:t>s KAP: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7200" dirty="0"/>
              <a:t>odborný garant + analytici z NÚV + garanti oblastí intervencí z NÚV + garant pro inkluzi (z regionu)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7200" dirty="0"/>
              <a:t>MŠMT – doporučení k </a:t>
            </a:r>
            <a:r>
              <a:rPr lang="cs-CZ" sz="7200" dirty="0" err="1" smtClean="0"/>
              <a:t>prioritizaci</a:t>
            </a:r>
            <a:endParaRPr lang="cs-CZ" sz="7200" dirty="0" smtClean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8000" b="1" dirty="0" smtClean="0"/>
              <a:t>1. krok: Dotazníkové šetření potřeb a záměrů SŠ, VOŠ </a:t>
            </a:r>
            <a:r>
              <a:rPr lang="cs-CZ" sz="8000" dirty="0" smtClean="0"/>
              <a:t>(*11-12/2015 </a:t>
            </a:r>
            <a:r>
              <a:rPr lang="cs-CZ" sz="8000" dirty="0">
                <a:cs typeface="Arial" panose="020B0604020202020204" pitchFamily="34" charset="0"/>
              </a:rPr>
              <a:t>→</a:t>
            </a:r>
            <a:r>
              <a:rPr lang="cs-CZ" sz="8000" dirty="0" smtClean="0"/>
              <a:t> data 02-03/2016)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7200" dirty="0" smtClean="0"/>
              <a:t>Zpráva </a:t>
            </a:r>
            <a:r>
              <a:rPr lang="cs-CZ" sz="7200" dirty="0"/>
              <a:t>pro potřeby přípravy KAP  - dle výsledků zacílení KAP a intervencí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7200" dirty="0"/>
              <a:t>Celorepublikové shrnutí</a:t>
            </a:r>
          </a:p>
          <a:p>
            <a:pPr lvl="2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7200" dirty="0"/>
              <a:t>Mezikrajová komparační </a:t>
            </a:r>
            <a:r>
              <a:rPr lang="cs-CZ" sz="7200" dirty="0" smtClean="0"/>
              <a:t>studie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53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78827"/>
          </a:xfrm>
        </p:spPr>
        <p:txBody>
          <a:bodyPr>
            <a:normAutofit fontScale="90000"/>
          </a:bodyPr>
          <a:lstStyle/>
          <a:p>
            <a:r>
              <a:rPr lang="cs-CZ" dirty="0"/>
              <a:t>SPOLUPRÁCE V KAP  - RT KAP + PS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64043"/>
            <a:ext cx="9720073" cy="4645317"/>
          </a:xfrm>
        </p:spPr>
        <p:txBody>
          <a:bodyPr>
            <a:normAutofit fontScale="92500"/>
          </a:bodyPr>
          <a:lstStyle/>
          <a:p>
            <a:pPr marL="128016" lvl="1" indent="0">
              <a:buClrTx/>
              <a:buNone/>
            </a:pPr>
            <a:r>
              <a:rPr lang="cs-CZ" sz="3500" dirty="0">
                <a:latin typeface="+mj-lt"/>
                <a:cs typeface="Arial" panose="020B0604020202020204" pitchFamily="34" charset="0"/>
              </a:rPr>
              <a:t>→ vytvoření KAP </a:t>
            </a:r>
            <a:r>
              <a:rPr lang="cs-CZ" sz="3500" dirty="0" smtClean="0">
                <a:latin typeface="+mj-lt"/>
                <a:cs typeface="Arial" panose="020B0604020202020204" pitchFamily="34" charset="0"/>
              </a:rPr>
              <a:t>I </a:t>
            </a:r>
            <a:r>
              <a:rPr lang="cs-CZ" sz="3500" dirty="0" smtClean="0">
                <a:cs typeface="Arial" panose="020B0604020202020204" pitchFamily="34" charset="0"/>
              </a:rPr>
              <a:t>→</a:t>
            </a:r>
            <a:r>
              <a:rPr lang="cs-CZ" sz="3500" dirty="0">
                <a:cs typeface="Arial" panose="020B0604020202020204" pitchFamily="34" charset="0"/>
              </a:rPr>
              <a:t> </a:t>
            </a:r>
            <a:r>
              <a:rPr lang="cs-CZ" sz="3500" dirty="0" smtClean="0">
                <a:latin typeface="+mj-lt"/>
                <a:cs typeface="Arial" panose="020B0604020202020204" pitchFamily="34" charset="0"/>
              </a:rPr>
              <a:t>zohlednění </a:t>
            </a:r>
            <a:r>
              <a:rPr lang="cs-CZ" sz="3500" dirty="0">
                <a:latin typeface="+mj-lt"/>
                <a:cs typeface="Arial" panose="020B0604020202020204" pitchFamily="34" charset="0"/>
              </a:rPr>
              <a:t>pokroku </a:t>
            </a:r>
            <a:r>
              <a:rPr lang="cs-CZ" sz="3500" dirty="0">
                <a:cs typeface="Arial" panose="020B0604020202020204" pitchFamily="34" charset="0"/>
              </a:rPr>
              <a:t>→ </a:t>
            </a:r>
            <a:r>
              <a:rPr lang="cs-CZ" sz="3500" dirty="0" smtClean="0">
                <a:latin typeface="+mj-lt"/>
                <a:cs typeface="Arial" panose="020B0604020202020204" pitchFamily="34" charset="0"/>
              </a:rPr>
              <a:t>vytvoření </a:t>
            </a:r>
            <a:r>
              <a:rPr lang="cs-CZ" sz="3500" dirty="0">
                <a:latin typeface="+mj-lt"/>
                <a:cs typeface="Arial" panose="020B0604020202020204" pitchFamily="34" charset="0"/>
              </a:rPr>
              <a:t>KAP II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 smtClean="0"/>
              <a:t>Výsledky </a:t>
            </a:r>
            <a:r>
              <a:rPr lang="cs-CZ" sz="2400" dirty="0"/>
              <a:t>z dotazníkových šetření – co školy potřebují →  </a:t>
            </a:r>
            <a:r>
              <a:rPr lang="cs-CZ" sz="2400" b="1" dirty="0"/>
              <a:t>* </a:t>
            </a:r>
            <a:r>
              <a:rPr lang="cs-CZ" sz="2400" b="1" dirty="0" err="1"/>
              <a:t>prioritizace</a:t>
            </a:r>
            <a:endParaRPr lang="cs-CZ" sz="2400" b="1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Analýzy</a:t>
            </a:r>
            <a:r>
              <a:rPr lang="cs-CZ" sz="2400" dirty="0"/>
              <a:t> relevantních strategických a koncepčních dokumentů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/>
              <a:t>Soubory regionálně specifických </a:t>
            </a:r>
            <a:r>
              <a:rPr lang="cs-CZ" sz="2400" b="1" dirty="0"/>
              <a:t>dat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Semináře </a:t>
            </a:r>
            <a:r>
              <a:rPr lang="cs-CZ" sz="2400" dirty="0"/>
              <a:t>(např. k tvorbě KAP, k intervencím, k akčnímu plánování)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Mapování,</a:t>
            </a:r>
            <a:r>
              <a:rPr lang="cs-CZ" sz="2400" dirty="0"/>
              <a:t> co už se v intervencích udělalo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Přenos zkušeností, </a:t>
            </a:r>
            <a:r>
              <a:rPr lang="cs-CZ" sz="2400" dirty="0"/>
              <a:t>příklady dobré praxe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b="1" dirty="0"/>
              <a:t>Soulad KAP</a:t>
            </a:r>
            <a:r>
              <a:rPr lang="cs-CZ" sz="2400" dirty="0"/>
              <a:t> se státními dokumenty (strategie CŽU 2020 aj.)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/>
              <a:t>Zpráva o stavu </a:t>
            </a:r>
            <a:r>
              <a:rPr lang="cs-CZ" sz="2400" b="1" dirty="0"/>
              <a:t>inkluze, </a:t>
            </a:r>
            <a:r>
              <a:rPr lang="cs-CZ" sz="2400" dirty="0"/>
              <a:t>doporučená </a:t>
            </a:r>
            <a:r>
              <a:rPr lang="cs-CZ" sz="2400" dirty="0" smtClean="0"/>
              <a:t>opatření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202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78827"/>
          </a:xfrm>
        </p:spPr>
        <p:txBody>
          <a:bodyPr/>
          <a:lstStyle/>
          <a:p>
            <a:r>
              <a:rPr lang="cs-CZ" dirty="0"/>
              <a:t>SPOLUPRÁCE V KAP  - </a:t>
            </a:r>
            <a:r>
              <a:rPr lang="cs-CZ" dirty="0" smtClean="0"/>
              <a:t>SE ŠKOLAMI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64043"/>
            <a:ext cx="9720073" cy="4645317"/>
          </a:xfrm>
        </p:spPr>
        <p:txBody>
          <a:bodyPr>
            <a:normAutofit fontScale="85000" lnSpcReduction="20000"/>
          </a:bodyPr>
          <a:lstStyle/>
          <a:p>
            <a:pPr marL="128016" lvl="1" indent="0">
              <a:buClrTx/>
              <a:buNone/>
            </a:pPr>
            <a:r>
              <a:rPr lang="cs-CZ" sz="4200" dirty="0">
                <a:latin typeface="+mj-lt"/>
              </a:rPr>
              <a:t>P</a:t>
            </a:r>
            <a:r>
              <a:rPr lang="cs-CZ" sz="4200" dirty="0" smtClean="0">
                <a:latin typeface="+mj-lt"/>
              </a:rPr>
              <a:t>odpora škol:</a:t>
            </a:r>
          </a:p>
          <a:p>
            <a:pPr marL="128016" lvl="1" indent="0">
              <a:buClrTx/>
              <a:buNone/>
            </a:pPr>
            <a:endParaRPr lang="cs-CZ" sz="1900" dirty="0" smtClean="0">
              <a:latin typeface="+mj-lt"/>
            </a:endParaRP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b="1" dirty="0"/>
              <a:t>semináře</a:t>
            </a:r>
            <a:r>
              <a:rPr lang="cs-CZ" sz="2600" dirty="0"/>
              <a:t> k přípravě ŠAP/PA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dirty="0"/>
              <a:t>příprava podpůrných </a:t>
            </a:r>
            <a:r>
              <a:rPr lang="cs-CZ" sz="2600" b="1" dirty="0"/>
              <a:t>materiálů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b="1" dirty="0"/>
              <a:t>přímá práce</a:t>
            </a:r>
            <a:r>
              <a:rPr lang="cs-CZ" sz="2600" dirty="0"/>
              <a:t> se školami při přípravě ŠAP/PA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b="1" dirty="0"/>
              <a:t>posouzení </a:t>
            </a:r>
            <a:r>
              <a:rPr lang="cs-CZ" sz="2600" dirty="0"/>
              <a:t>připravených ŠAP/PA, předání </a:t>
            </a:r>
            <a:r>
              <a:rPr lang="cs-CZ" sz="2600" b="1" dirty="0"/>
              <a:t>zpětné vazby </a:t>
            </a:r>
            <a:r>
              <a:rPr lang="cs-CZ" sz="2600" dirty="0" smtClean="0"/>
              <a:t>zpracovatelům</a:t>
            </a:r>
          </a:p>
          <a:p>
            <a:pPr marL="128016" lvl="1" indent="0">
              <a:buClrTx/>
              <a:buNone/>
            </a:pPr>
            <a:endParaRPr lang="cs-CZ" sz="2600" dirty="0"/>
          </a:p>
          <a:p>
            <a:pPr marL="128016" lvl="1" indent="0">
              <a:buClrTx/>
              <a:buNone/>
            </a:pPr>
            <a:r>
              <a:rPr lang="cs-CZ" sz="2600" dirty="0" smtClean="0">
                <a:cs typeface="Arial" panose="020B0604020202020204" pitchFamily="34" charset="0"/>
              </a:rPr>
              <a:t>→ vytvoření </a:t>
            </a:r>
            <a:r>
              <a:rPr lang="cs-CZ" sz="2600" b="1" dirty="0"/>
              <a:t>Školních akčních plánů </a:t>
            </a:r>
            <a:r>
              <a:rPr lang="cs-CZ" sz="2600" dirty="0"/>
              <a:t>(ŠAP) a </a:t>
            </a:r>
            <a:r>
              <a:rPr lang="cs-CZ" sz="2600" b="1" dirty="0"/>
              <a:t>Plánů aktivit </a:t>
            </a:r>
            <a:r>
              <a:rPr lang="cs-CZ" sz="2600" dirty="0"/>
              <a:t>(PA</a:t>
            </a:r>
            <a:r>
              <a:rPr lang="cs-CZ" sz="2600" dirty="0" smtClean="0"/>
              <a:t>)</a:t>
            </a:r>
          </a:p>
          <a:p>
            <a:pPr marL="128016" lvl="1" indent="0">
              <a:buClrTx/>
              <a:buNone/>
            </a:pPr>
            <a:endParaRPr lang="cs-CZ" sz="26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b="1" dirty="0" smtClean="0"/>
              <a:t>monitorování </a:t>
            </a:r>
            <a:r>
              <a:rPr lang="cs-CZ" sz="2600" b="1" dirty="0"/>
              <a:t>realizace </a:t>
            </a:r>
            <a:r>
              <a:rPr lang="cs-CZ" sz="2600" dirty="0"/>
              <a:t>ŠAP/PA, poskytování zpětné vazby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b="1" dirty="0"/>
              <a:t>vyhodnocení realizace </a:t>
            </a:r>
            <a:r>
              <a:rPr lang="cs-CZ" sz="2600" dirty="0"/>
              <a:t>ŠAP/PA, formulování </a:t>
            </a:r>
            <a:r>
              <a:rPr lang="cs-CZ" sz="2600" b="1" dirty="0"/>
              <a:t>doporučení </a:t>
            </a:r>
            <a:r>
              <a:rPr lang="cs-CZ" sz="2600" dirty="0"/>
              <a:t>pro přípravu dalších ŠAP/PA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dirty="0"/>
              <a:t>zajištění </a:t>
            </a:r>
            <a:r>
              <a:rPr lang="cs-CZ" sz="2600" b="1" dirty="0"/>
              <a:t>výměny zkušeností </a:t>
            </a:r>
            <a:r>
              <a:rPr lang="cs-CZ" sz="2600" dirty="0"/>
              <a:t>škol s akčním plánováním;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600" dirty="0"/>
              <a:t>zajištění </a:t>
            </a:r>
            <a:r>
              <a:rPr lang="cs-CZ" sz="2600" b="1" dirty="0"/>
              <a:t>sběru příkladů dobré praxe </a:t>
            </a:r>
            <a:r>
              <a:rPr lang="cs-CZ" sz="2600" dirty="0"/>
              <a:t>a jejich zveřejnění</a:t>
            </a:r>
            <a:r>
              <a:rPr lang="cs-CZ" sz="2600" dirty="0" smtClean="0"/>
              <a:t>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76800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78827"/>
          </a:xfrm>
        </p:spPr>
        <p:txBody>
          <a:bodyPr/>
          <a:lstStyle/>
          <a:p>
            <a:r>
              <a:rPr lang="cs-CZ" dirty="0"/>
              <a:t>SPOLUPRÁCE V KAP  - </a:t>
            </a:r>
            <a:r>
              <a:rPr lang="cs-CZ" dirty="0" smtClean="0"/>
              <a:t>SE ŠKOLAMI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664043"/>
            <a:ext cx="9720073" cy="4645317"/>
          </a:xfrm>
        </p:spPr>
        <p:txBody>
          <a:bodyPr>
            <a:normAutofit fontScale="92500"/>
          </a:bodyPr>
          <a:lstStyle/>
          <a:p>
            <a:pPr marL="128016" lvl="1" indent="0">
              <a:buClrTx/>
              <a:buNone/>
            </a:pPr>
            <a:r>
              <a:rPr lang="cs-CZ" sz="4100" dirty="0">
                <a:latin typeface="+mj-lt"/>
              </a:rPr>
              <a:t>P</a:t>
            </a:r>
            <a:r>
              <a:rPr lang="cs-CZ" sz="4100" dirty="0" smtClean="0">
                <a:latin typeface="+mj-lt"/>
              </a:rPr>
              <a:t>odpora škol (vzdělávání pracovníků škol)</a:t>
            </a:r>
          </a:p>
          <a:p>
            <a:pPr marL="128016" lvl="1" indent="0">
              <a:buClrTx/>
              <a:buNone/>
            </a:pPr>
            <a:endParaRPr lang="cs-CZ" sz="2200" b="1" dirty="0" smtClean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dirty="0" smtClean="0"/>
              <a:t>realizace </a:t>
            </a:r>
            <a:r>
              <a:rPr lang="cs-CZ" sz="2200" b="1" dirty="0" smtClean="0"/>
              <a:t>opatření</a:t>
            </a:r>
            <a:r>
              <a:rPr lang="cs-CZ" sz="2200" dirty="0" smtClean="0"/>
              <a:t> dle zpráv </a:t>
            </a:r>
            <a:r>
              <a:rPr lang="cs-CZ" sz="2200" b="1" dirty="0" smtClean="0"/>
              <a:t>o inkluzi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b="1" dirty="0" smtClean="0"/>
              <a:t>semináře</a:t>
            </a:r>
            <a:r>
              <a:rPr lang="cs-CZ" sz="2200" dirty="0" smtClean="0"/>
              <a:t> </a:t>
            </a:r>
            <a:r>
              <a:rPr lang="cs-CZ" sz="2200" dirty="0"/>
              <a:t>k </a:t>
            </a:r>
            <a:r>
              <a:rPr lang="cs-CZ" sz="2200" dirty="0" smtClean="0"/>
              <a:t>oblastem intervencí</a:t>
            </a:r>
            <a:endParaRPr lang="cs-CZ" sz="22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b="1" dirty="0" smtClean="0"/>
              <a:t>přímá </a:t>
            </a:r>
            <a:r>
              <a:rPr lang="cs-CZ" sz="2200" b="1" dirty="0"/>
              <a:t>práce</a:t>
            </a:r>
            <a:r>
              <a:rPr lang="cs-CZ" sz="2200" dirty="0"/>
              <a:t> se školami </a:t>
            </a:r>
            <a:r>
              <a:rPr lang="cs-CZ" sz="2200" dirty="0" smtClean="0"/>
              <a:t>ohledně intervencí dle jejich přání </a:t>
            </a:r>
            <a:r>
              <a:rPr lang="cs-CZ" sz="2200" smtClean="0"/>
              <a:t>(konzultace/WS</a:t>
            </a:r>
            <a:r>
              <a:rPr lang="cs-CZ" sz="2200" dirty="0" smtClean="0"/>
              <a:t>)</a:t>
            </a:r>
            <a:endParaRPr lang="cs-CZ" sz="2200" dirty="0"/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b="1" dirty="0"/>
              <a:t>podpora škol </a:t>
            </a:r>
            <a:r>
              <a:rPr lang="cs-CZ" sz="2200" dirty="0"/>
              <a:t>(dle zřizovatelů) </a:t>
            </a:r>
            <a:r>
              <a:rPr lang="cs-CZ" sz="2200" b="1" dirty="0"/>
              <a:t>s neodpovídajícími (slabšími) výsledky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b="1" dirty="0"/>
              <a:t>výměna zkušeností </a:t>
            </a:r>
            <a:r>
              <a:rPr lang="cs-CZ" sz="2200" dirty="0"/>
              <a:t>z jednotlivých oblastí intervencí mezi školami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b="1" dirty="0"/>
              <a:t>mapování </a:t>
            </a:r>
            <a:r>
              <a:rPr lang="cs-CZ" sz="2200" dirty="0"/>
              <a:t>stávajících</a:t>
            </a:r>
            <a:r>
              <a:rPr lang="cs-CZ" sz="2200" b="1" dirty="0"/>
              <a:t> metodických sítí a vytvoření sítě metodiků </a:t>
            </a:r>
            <a:r>
              <a:rPr lang="cs-CZ" sz="2200" dirty="0"/>
              <a:t>na území každého kraje pro jednotlivé oblasti intervencí;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b="1" dirty="0"/>
              <a:t>příklady dobré praxe </a:t>
            </a:r>
            <a:r>
              <a:rPr lang="cs-CZ" sz="2200" dirty="0"/>
              <a:t>a jejich zveřejnění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200" dirty="0"/>
              <a:t>poskytování</a:t>
            </a:r>
            <a:r>
              <a:rPr lang="cs-CZ" sz="2200" b="1" dirty="0"/>
              <a:t> metodické pomoci školám </a:t>
            </a:r>
            <a:r>
              <a:rPr lang="cs-CZ" sz="2200" dirty="0"/>
              <a:t>při přípravě a realizaci </a:t>
            </a:r>
            <a:r>
              <a:rPr lang="cs-CZ" sz="2200" dirty="0" smtClean="0"/>
              <a:t>projektů</a:t>
            </a:r>
            <a:endParaRPr lang="cs-CZ" dirty="0" smtClean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27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70176" y="2499360"/>
            <a:ext cx="9720072" cy="1499616"/>
          </a:xfrm>
        </p:spPr>
        <p:txBody>
          <a:bodyPr/>
          <a:lstStyle/>
          <a:p>
            <a:r>
              <a:rPr lang="cs-CZ" dirty="0" smtClean="0"/>
              <a:t>Děkujeme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8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 smtClean="0"/>
              <a:t>Cíle projektu:</a:t>
            </a:r>
          </a:p>
          <a:p>
            <a:pPr lvl="1" algn="just"/>
            <a:r>
              <a:rPr lang="cs-CZ" sz="2000" i="1" dirty="0" smtClean="0"/>
              <a:t>Nastavení funkčního systému akčního plánování vzdělávání zejména v oblasti SŠ a VOŠ</a:t>
            </a:r>
          </a:p>
          <a:p>
            <a:pPr lvl="1" algn="just"/>
            <a:r>
              <a:rPr lang="cs-CZ" sz="2000" i="1" dirty="0" smtClean="0"/>
              <a:t>Zlepšení řízení škol</a:t>
            </a:r>
          </a:p>
          <a:p>
            <a:pPr lvl="1" algn="just"/>
            <a:r>
              <a:rPr lang="cs-CZ" sz="2000" i="1" dirty="0" smtClean="0"/>
              <a:t>Rozvoj hodnocení kvality vzdělávání a plánování strategických kroků vedoucích ke zvýšení kvality vzdělávací soustavy kraje i jednotlivých škol</a:t>
            </a:r>
            <a:endParaRPr lang="cs-CZ" sz="2000" i="1" dirty="0"/>
          </a:p>
          <a:p>
            <a:pPr algn="just"/>
            <a:r>
              <a:rPr lang="cs-CZ" sz="2400" dirty="0" smtClean="0"/>
              <a:t>Realizace projektu od 1. února 2016 – 31. ledna 2022</a:t>
            </a:r>
          </a:p>
          <a:p>
            <a:pPr algn="just"/>
            <a:r>
              <a:rPr lang="cs-CZ" sz="2400" dirty="0"/>
              <a:t>V</a:t>
            </a:r>
            <a:r>
              <a:rPr lang="cs-CZ" sz="2400" dirty="0" smtClean="0"/>
              <a:t>ýše </a:t>
            </a:r>
            <a:r>
              <a:rPr lang="cs-CZ" sz="2400" dirty="0"/>
              <a:t>rozpočtu 22 692 096 Kč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354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Realizační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Administrativní tým:</a:t>
            </a:r>
          </a:p>
          <a:p>
            <a:pPr lvl="1"/>
            <a:r>
              <a:rPr lang="cs-CZ" sz="2000" dirty="0" smtClean="0"/>
              <a:t>Hlavní manažer: Mgr. Petr Duda</a:t>
            </a:r>
          </a:p>
          <a:p>
            <a:pPr lvl="1"/>
            <a:r>
              <a:rPr lang="cs-CZ" sz="2000" dirty="0" smtClean="0"/>
              <a:t>Finanční manažer: Mgr. Martina Černá</a:t>
            </a:r>
          </a:p>
          <a:p>
            <a:pPr lvl="1"/>
            <a:r>
              <a:rPr lang="cs-CZ" sz="2000" dirty="0" smtClean="0"/>
              <a:t>Administrativní pracovník: Eva Křenková</a:t>
            </a:r>
          </a:p>
          <a:p>
            <a:r>
              <a:rPr lang="cs-CZ" sz="2400" dirty="0" smtClean="0"/>
              <a:t>Odborný tým:</a:t>
            </a:r>
          </a:p>
          <a:p>
            <a:pPr lvl="1"/>
            <a:r>
              <a:rPr lang="cs-CZ" sz="2000" dirty="0" smtClean="0"/>
              <a:t>Věcný manažer: Ing. Petr Mašinda </a:t>
            </a:r>
            <a:r>
              <a:rPr lang="cs-CZ" sz="1600" dirty="0" smtClean="0"/>
              <a:t>(Polytechnické vzdělávání s důrazem na infrastrukturu a investice, Odborné vzdělávání, Podpora podnikavosti)</a:t>
            </a:r>
            <a:endParaRPr lang="cs-CZ" dirty="0" smtClean="0"/>
          </a:p>
          <a:p>
            <a:pPr lvl="1"/>
            <a:r>
              <a:rPr lang="cs-CZ" sz="2000" dirty="0" smtClean="0"/>
              <a:t>Věcný manažer: Mgr. Jana Dvořáková </a:t>
            </a:r>
            <a:r>
              <a:rPr lang="cs-CZ" sz="1600" dirty="0" smtClean="0"/>
              <a:t>(Kariérové poradenství, rozvoj škol jako center celoživotního vzdělávání, další vzdělávání dospělých, Nepovinná témata)</a:t>
            </a:r>
          </a:p>
          <a:p>
            <a:pPr lvl="1"/>
            <a:r>
              <a:rPr lang="cs-CZ" sz="2000" dirty="0" smtClean="0"/>
              <a:t>Věcný manažer: Bc. Monika Čermáková </a:t>
            </a:r>
            <a:r>
              <a:rPr lang="cs-CZ" sz="1600" dirty="0" smtClean="0"/>
              <a:t>(Společné vzdělávání)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9091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Schvalovací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Podání žádosti (26. listopadu 2015)</a:t>
            </a:r>
          </a:p>
          <a:p>
            <a:r>
              <a:rPr lang="cs-CZ" dirty="0" smtClean="0"/>
              <a:t>Formální hodnocení a hodnocení přijatelnosti (14. prosince 2015)</a:t>
            </a:r>
          </a:p>
          <a:p>
            <a:r>
              <a:rPr lang="cs-CZ" dirty="0" smtClean="0"/>
              <a:t>Věcné hodnocení (11. února 2016)</a:t>
            </a:r>
          </a:p>
          <a:p>
            <a:r>
              <a:rPr lang="cs-CZ" dirty="0" smtClean="0"/>
              <a:t>Výběrová komise (19. února 2016)</a:t>
            </a:r>
          </a:p>
          <a:p>
            <a:endParaRPr lang="cs-CZ" dirty="0"/>
          </a:p>
          <a:p>
            <a:r>
              <a:rPr lang="cs-CZ" dirty="0" smtClean="0"/>
              <a:t>Doplnění podkladů k Rozhodnutí o poskytnutí dotace</a:t>
            </a:r>
          </a:p>
          <a:p>
            <a:r>
              <a:rPr lang="cs-CZ" dirty="0" smtClean="0"/>
              <a:t>Vydání Rozhodnutí o poskytnutí dotace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62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 smtClean="0"/>
              <a:t>Zahájení realizace (1. února 2016)</a:t>
            </a:r>
          </a:p>
          <a:p>
            <a:endParaRPr lang="cs-CZ" dirty="0"/>
          </a:p>
          <a:p>
            <a:r>
              <a:rPr lang="cs-CZ" dirty="0" smtClean="0"/>
              <a:t>Workshop pro ředitele škol (26. listopadu 2015)</a:t>
            </a:r>
          </a:p>
          <a:p>
            <a:r>
              <a:rPr lang="cs-CZ" dirty="0" smtClean="0"/>
              <a:t>Dotazníkové šetření na školách (25. listopadu – 16. prosince 2015)</a:t>
            </a:r>
          </a:p>
          <a:p>
            <a:r>
              <a:rPr lang="cs-CZ" dirty="0" smtClean="0"/>
              <a:t>Setkání krajů k problematice KAP</a:t>
            </a:r>
          </a:p>
          <a:p>
            <a:endParaRPr lang="cs-CZ" dirty="0"/>
          </a:p>
          <a:p>
            <a:r>
              <a:rPr lang="cs-CZ" dirty="0" smtClean="0"/>
              <a:t>Zpracování analýzy potřeb v území</a:t>
            </a:r>
          </a:p>
          <a:p>
            <a:r>
              <a:rPr lang="cs-CZ" dirty="0" smtClean="0"/>
              <a:t>Agregovaná data z analýzy potřeb ve školách (23. února 2016)</a:t>
            </a:r>
          </a:p>
          <a:p>
            <a:r>
              <a:rPr lang="cs-CZ" dirty="0" smtClean="0"/>
              <a:t>Investiční záměry škol (24. února 2016)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28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57265" y="2510268"/>
            <a:ext cx="9720072" cy="1499616"/>
          </a:xfrm>
        </p:spPr>
        <p:txBody>
          <a:bodyPr/>
          <a:lstStyle/>
          <a:p>
            <a:r>
              <a:rPr lang="cs-CZ" dirty="0" smtClean="0"/>
              <a:t>Harmonogram přípravy kap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2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Březen, duben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Analýza potřeb v </a:t>
            </a:r>
            <a:r>
              <a:rPr lang="cs-CZ" sz="2800" dirty="0" smtClean="0"/>
              <a:t>území</a:t>
            </a:r>
            <a:endParaRPr lang="cs-CZ" sz="2800" dirty="0"/>
          </a:p>
          <a:p>
            <a:r>
              <a:rPr lang="cs-CZ" sz="2800" dirty="0"/>
              <a:t>Analýza potřeb na </a:t>
            </a:r>
            <a:r>
              <a:rPr lang="cs-CZ" sz="2800" dirty="0" smtClean="0"/>
              <a:t>školách</a:t>
            </a:r>
            <a:endParaRPr lang="cs-CZ" sz="2800" dirty="0"/>
          </a:p>
          <a:p>
            <a:r>
              <a:rPr lang="cs-CZ" sz="2800" dirty="0"/>
              <a:t>Příprava rámců pro podporu infrastruktury a investic za jednotlivé </a:t>
            </a:r>
            <a:r>
              <a:rPr lang="cs-CZ" sz="2800" dirty="0" smtClean="0"/>
              <a:t>zřizovatele</a:t>
            </a:r>
            <a:endParaRPr lang="cs-CZ" sz="2800" dirty="0"/>
          </a:p>
          <a:p>
            <a:r>
              <a:rPr lang="cs-CZ" sz="2800" dirty="0" smtClean="0"/>
              <a:t>Zahájení činnosti </a:t>
            </a:r>
            <a:r>
              <a:rPr lang="cs-CZ" sz="2800" dirty="0"/>
              <a:t>jednotlivých </a:t>
            </a:r>
            <a:r>
              <a:rPr lang="cs-CZ" sz="2800" dirty="0" smtClean="0"/>
              <a:t>platforem</a:t>
            </a:r>
          </a:p>
          <a:p>
            <a:r>
              <a:rPr lang="cs-CZ" sz="2800" dirty="0" smtClean="0"/>
              <a:t>3. zasedání PS Vzdělávání</a:t>
            </a:r>
            <a:endParaRPr lang="cs-CZ" dirty="0" smtClean="0"/>
          </a:p>
          <a:p>
            <a:pPr lvl="3"/>
            <a:r>
              <a:rPr lang="cs-CZ" sz="2000" dirty="0" smtClean="0"/>
              <a:t>Představení analýzy potřeb v území</a:t>
            </a:r>
          </a:p>
          <a:p>
            <a:pPr lvl="3"/>
            <a:r>
              <a:rPr lang="cs-CZ" sz="2000" dirty="0" smtClean="0"/>
              <a:t>Projednání jednotlivých rámců pro podporu infrastruktury a investic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192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Květen, červen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Workshop pro ředitele škol</a:t>
            </a:r>
          </a:p>
          <a:p>
            <a:r>
              <a:rPr lang="cs-CZ" dirty="0" smtClean="0"/>
              <a:t>Setkání s realizátory MAP</a:t>
            </a:r>
          </a:p>
          <a:p>
            <a:r>
              <a:rPr lang="cs-CZ" dirty="0" smtClean="0"/>
              <a:t>Pokračování činnosti platforem (určení problémů a priorit jednotlivých povinných oblastí KAP) </a:t>
            </a:r>
          </a:p>
          <a:p>
            <a:r>
              <a:rPr lang="cs-CZ" dirty="0" smtClean="0"/>
              <a:t>Příprava Dokumentu KAP – </a:t>
            </a:r>
            <a:r>
              <a:rPr lang="cs-CZ" dirty="0" err="1" smtClean="0"/>
              <a:t>prioritizace</a:t>
            </a:r>
            <a:r>
              <a:rPr lang="cs-CZ" dirty="0" smtClean="0"/>
              <a:t> potřeb včetně přílohy Rámec pro podporu infrastruktury a investic včetně finančního rámce (za všechny zřizovatele)</a:t>
            </a:r>
          </a:p>
          <a:p>
            <a:r>
              <a:rPr lang="cs-CZ" dirty="0" smtClean="0"/>
              <a:t>4. zasedání PS Vzdělávání</a:t>
            </a:r>
          </a:p>
          <a:p>
            <a:pPr lvl="4"/>
            <a:r>
              <a:rPr lang="cs-CZ" sz="1800" dirty="0" smtClean="0"/>
              <a:t>Představení a projednání jednotlivých priorit</a:t>
            </a:r>
          </a:p>
          <a:p>
            <a:pPr lvl="4"/>
            <a:r>
              <a:rPr lang="cs-CZ" sz="1800" dirty="0" smtClean="0"/>
              <a:t>Projednání a schválení Dokumentu KAP – </a:t>
            </a:r>
            <a:r>
              <a:rPr lang="cs-CZ" sz="1800" dirty="0" err="1" smtClean="0"/>
              <a:t>prioritizace</a:t>
            </a:r>
            <a:r>
              <a:rPr lang="cs-CZ" sz="1800" dirty="0" smtClean="0"/>
              <a:t> potřeb (následně bude předloženo ke schválení RSK)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7214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Červenec, srpen, září 2016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krajského akčního plánu</a:t>
            </a:r>
          </a:p>
          <a:p>
            <a:r>
              <a:rPr lang="cs-CZ" dirty="0" smtClean="0"/>
              <a:t>Schválení KAP odborným garantem</a:t>
            </a:r>
          </a:p>
          <a:p>
            <a:r>
              <a:rPr lang="cs-CZ" dirty="0" smtClean="0"/>
              <a:t>5. zasedání PS Vzdělávání</a:t>
            </a:r>
          </a:p>
          <a:p>
            <a:pPr lvl="4"/>
            <a:r>
              <a:rPr lang="cs-CZ" sz="2000" dirty="0" smtClean="0"/>
              <a:t>Schválení KAP (následně bude předložen ke schválení RSK)</a:t>
            </a:r>
          </a:p>
          <a:p>
            <a:r>
              <a:rPr lang="cs-CZ" dirty="0" smtClean="0"/>
              <a:t>Zaslání KAP ke schválení MŠMT</a:t>
            </a:r>
          </a:p>
          <a:p>
            <a:r>
              <a:rPr lang="cs-CZ" dirty="0" smtClean="0"/>
              <a:t>Workshop pro ředitele </a:t>
            </a:r>
            <a:r>
              <a:rPr lang="cs-CZ" dirty="0" smtClean="0"/>
              <a:t>škol</a:t>
            </a:r>
            <a:endParaRPr lang="cs-CZ" dirty="0" smtClean="0"/>
          </a:p>
          <a:p>
            <a:r>
              <a:rPr lang="cs-CZ" dirty="0" smtClean="0"/>
              <a:t>Zahájení tematických setkání v rámci jednotlivých platforem</a:t>
            </a:r>
          </a:p>
        </p:txBody>
      </p:sp>
    </p:spTree>
    <p:extLst>
      <p:ext uri="{BB962C8B-B14F-4D97-AF65-F5344CB8AC3E}">
        <p14:creationId xmlns:p14="http://schemas.microsoft.com/office/powerpoint/2010/main" val="422441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837</TotalTime>
  <Words>654</Words>
  <Application>Microsoft Office PowerPoint</Application>
  <PresentationFormat>Širokoúhlá obrazovka</PresentationFormat>
  <Paragraphs>111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Tw Cen MT</vt:lpstr>
      <vt:lpstr>Tw Cen MT Condensed</vt:lpstr>
      <vt:lpstr>Wingdings 3</vt:lpstr>
      <vt:lpstr>Integrál</vt:lpstr>
      <vt:lpstr>Krajský akční plán rozvoje vzdělávání plzeňského kraje</vt:lpstr>
      <vt:lpstr>Základní charakteristika projektu</vt:lpstr>
      <vt:lpstr>Realizační tým</vt:lpstr>
      <vt:lpstr>Schvalovací proces</vt:lpstr>
      <vt:lpstr>Realizace projektu</vt:lpstr>
      <vt:lpstr>Harmonogram přípravy kap</vt:lpstr>
      <vt:lpstr>Březen, duben 2016</vt:lpstr>
      <vt:lpstr>Květen, červen 2016</vt:lpstr>
      <vt:lpstr>Červenec, srpen, září 2016</vt:lpstr>
      <vt:lpstr>Informace o činnosti odborného garanta KAP</vt:lpstr>
      <vt:lpstr>P-KAP (NÚV Praha)</vt:lpstr>
      <vt:lpstr>SPOLUPRÁCE V KAP  - RT KAP + PS VZDĚLÁVÁNÍ</vt:lpstr>
      <vt:lpstr>SPOLUPRÁCE V KAP  - SE ŠKOLAMI</vt:lpstr>
      <vt:lpstr>SPOLUPRÁCE V KAP  - SE ŠKOLAMI</vt:lpstr>
      <vt:lpstr>Děkujeme za pozornost!</vt:lpstr>
    </vt:vector>
  </TitlesOfParts>
  <Company>Plzeňský kraj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akční plán rozvoje vzdělávání plzeňského kraje</dc:title>
  <dc:creator>Duda Petr</dc:creator>
  <cp:lastModifiedBy>Duda Petr</cp:lastModifiedBy>
  <cp:revision>29</cp:revision>
  <cp:lastPrinted>2016-03-02T11:48:29Z</cp:lastPrinted>
  <dcterms:created xsi:type="dcterms:W3CDTF">2016-02-25T09:12:51Z</dcterms:created>
  <dcterms:modified xsi:type="dcterms:W3CDTF">2016-03-03T09:29:36Z</dcterms:modified>
</cp:coreProperties>
</file>