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6" r:id="rId5"/>
    <p:sldMasterId id="2147483708" r:id="rId6"/>
  </p:sldMasterIdLst>
  <p:notesMasterIdLst>
    <p:notesMasterId r:id="rId138"/>
  </p:notesMasterIdLst>
  <p:handoutMasterIdLst>
    <p:handoutMasterId r:id="rId139"/>
  </p:handoutMasterIdLst>
  <p:sldIdLst>
    <p:sldId id="256"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9" r:id="rId27"/>
    <p:sldId id="380" r:id="rId28"/>
    <p:sldId id="381" r:id="rId29"/>
    <p:sldId id="257" r:id="rId30"/>
    <p:sldId id="271" r:id="rId31"/>
    <p:sldId id="278" r:id="rId32"/>
    <p:sldId id="272" r:id="rId33"/>
    <p:sldId id="273" r:id="rId34"/>
    <p:sldId id="274" r:id="rId35"/>
    <p:sldId id="275" r:id="rId36"/>
    <p:sldId id="276" r:id="rId37"/>
    <p:sldId id="277" r:id="rId38"/>
    <p:sldId id="262" r:id="rId39"/>
    <p:sldId id="382" r:id="rId40"/>
    <p:sldId id="383" r:id="rId41"/>
    <p:sldId id="384" r:id="rId42"/>
    <p:sldId id="483" r:id="rId43"/>
    <p:sldId id="484" r:id="rId44"/>
    <p:sldId id="485" r:id="rId45"/>
    <p:sldId id="486" r:id="rId46"/>
    <p:sldId id="487" r:id="rId47"/>
    <p:sldId id="488" r:id="rId48"/>
    <p:sldId id="489" r:id="rId49"/>
    <p:sldId id="490" r:id="rId50"/>
    <p:sldId id="491" r:id="rId51"/>
    <p:sldId id="492" r:id="rId52"/>
    <p:sldId id="493" r:id="rId53"/>
    <p:sldId id="494" r:id="rId54"/>
    <p:sldId id="495" r:id="rId55"/>
    <p:sldId id="496" r:id="rId56"/>
    <p:sldId id="497" r:id="rId57"/>
    <p:sldId id="498" r:id="rId58"/>
    <p:sldId id="499" r:id="rId59"/>
    <p:sldId id="471" r:id="rId60"/>
    <p:sldId id="472" r:id="rId61"/>
    <p:sldId id="473" r:id="rId62"/>
    <p:sldId id="474" r:id="rId63"/>
    <p:sldId id="475" r:id="rId64"/>
    <p:sldId id="476" r:id="rId65"/>
    <p:sldId id="477" r:id="rId66"/>
    <p:sldId id="478" r:id="rId67"/>
    <p:sldId id="480" r:id="rId68"/>
    <p:sldId id="500" r:id="rId69"/>
    <p:sldId id="501" r:id="rId70"/>
    <p:sldId id="404" r:id="rId71"/>
    <p:sldId id="405" r:id="rId72"/>
    <p:sldId id="406" r:id="rId73"/>
    <p:sldId id="502" r:id="rId74"/>
    <p:sldId id="408" r:id="rId75"/>
    <p:sldId id="409" r:id="rId76"/>
    <p:sldId id="410" r:id="rId77"/>
    <p:sldId id="411" r:id="rId78"/>
    <p:sldId id="412" r:id="rId79"/>
    <p:sldId id="413" r:id="rId80"/>
    <p:sldId id="414" r:id="rId81"/>
    <p:sldId id="415" r:id="rId82"/>
    <p:sldId id="416" r:id="rId83"/>
    <p:sldId id="417" r:id="rId84"/>
    <p:sldId id="418" r:id="rId85"/>
    <p:sldId id="419" r:id="rId86"/>
    <p:sldId id="420" r:id="rId87"/>
    <p:sldId id="421" r:id="rId88"/>
    <p:sldId id="422" r:id="rId89"/>
    <p:sldId id="423" r:id="rId90"/>
    <p:sldId id="424" r:id="rId91"/>
    <p:sldId id="425" r:id="rId92"/>
    <p:sldId id="426" r:id="rId93"/>
    <p:sldId id="427" r:id="rId94"/>
    <p:sldId id="428" r:id="rId95"/>
    <p:sldId id="429" r:id="rId96"/>
    <p:sldId id="430" r:id="rId97"/>
    <p:sldId id="431" r:id="rId98"/>
    <p:sldId id="432" r:id="rId99"/>
    <p:sldId id="433" r:id="rId100"/>
    <p:sldId id="434" r:id="rId101"/>
    <p:sldId id="435" r:id="rId102"/>
    <p:sldId id="436" r:id="rId103"/>
    <p:sldId id="437" r:id="rId104"/>
    <p:sldId id="482" r:id="rId105"/>
    <p:sldId id="504" r:id="rId106"/>
    <p:sldId id="438" r:id="rId107"/>
    <p:sldId id="439" r:id="rId108"/>
    <p:sldId id="440" r:id="rId109"/>
    <p:sldId id="441" r:id="rId110"/>
    <p:sldId id="442" r:id="rId111"/>
    <p:sldId id="443" r:id="rId112"/>
    <p:sldId id="444" r:id="rId113"/>
    <p:sldId id="445" r:id="rId114"/>
    <p:sldId id="446" r:id="rId115"/>
    <p:sldId id="447" r:id="rId116"/>
    <p:sldId id="448" r:id="rId117"/>
    <p:sldId id="449" r:id="rId118"/>
    <p:sldId id="450" r:id="rId119"/>
    <p:sldId id="451" r:id="rId120"/>
    <p:sldId id="452" r:id="rId121"/>
    <p:sldId id="453" r:id="rId122"/>
    <p:sldId id="454" r:id="rId123"/>
    <p:sldId id="455" r:id="rId124"/>
    <p:sldId id="456" r:id="rId125"/>
    <p:sldId id="457" r:id="rId126"/>
    <p:sldId id="458" r:id="rId127"/>
    <p:sldId id="459" r:id="rId128"/>
    <p:sldId id="460" r:id="rId129"/>
    <p:sldId id="461" r:id="rId130"/>
    <p:sldId id="462" r:id="rId131"/>
    <p:sldId id="463" r:id="rId132"/>
    <p:sldId id="464" r:id="rId133"/>
    <p:sldId id="465" r:id="rId134"/>
    <p:sldId id="466" r:id="rId135"/>
    <p:sldId id="503" r:id="rId136"/>
    <p:sldId id="469" r:id="rId137"/>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12" autoAdjust="0"/>
    <p:restoredTop sz="96754" autoAdjust="0"/>
  </p:normalViewPr>
  <p:slideViewPr>
    <p:cSldViewPr snapToGrid="0">
      <p:cViewPr varScale="1">
        <p:scale>
          <a:sx n="73" d="100"/>
          <a:sy n="73" d="100"/>
        </p:scale>
        <p:origin x="630" y="72"/>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microsoft.com/office/2016/11/relationships/changesInfo" Target="changesInfos/changesInfo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Radvan" userId="6bc516c2-6026-4d23-8a30-11232bebb4a9" providerId="ADAL" clId="{A2A32CA6-70E5-4EA1-90DA-AC73DE60484A}"/>
    <pc:docChg chg="modSld">
      <pc:chgData name="Michal Radvan" userId="6bc516c2-6026-4d23-8a30-11232bebb4a9" providerId="ADAL" clId="{A2A32CA6-70E5-4EA1-90DA-AC73DE60484A}" dt="2021-09-17T09:45:03.299" v="5" actId="20577"/>
      <pc:docMkLst>
        <pc:docMk/>
      </pc:docMkLst>
      <pc:sldChg chg="modSp">
        <pc:chgData name="Michal Radvan" userId="6bc516c2-6026-4d23-8a30-11232bebb4a9" providerId="ADAL" clId="{A2A32CA6-70E5-4EA1-90DA-AC73DE60484A}" dt="2021-09-17T09:44:49.573" v="0" actId="20577"/>
        <pc:sldMkLst>
          <pc:docMk/>
          <pc:sldMk cId="3385801777" sldId="271"/>
        </pc:sldMkLst>
        <pc:spChg chg="mod">
          <ac:chgData name="Michal Radvan" userId="6bc516c2-6026-4d23-8a30-11232bebb4a9" providerId="ADAL" clId="{A2A32CA6-70E5-4EA1-90DA-AC73DE60484A}" dt="2021-09-17T09:44:49.573" v="0" actId="20577"/>
          <ac:spMkLst>
            <pc:docMk/>
            <pc:sldMk cId="3385801777" sldId="271"/>
            <ac:spMk id="5" creationId="{B54D7E1B-7F43-498D-B936-2BDEDD5A58BE}"/>
          </ac:spMkLst>
        </pc:spChg>
      </pc:sldChg>
      <pc:sldChg chg="modSp">
        <pc:chgData name="Michal Radvan" userId="6bc516c2-6026-4d23-8a30-11232bebb4a9" providerId="ADAL" clId="{A2A32CA6-70E5-4EA1-90DA-AC73DE60484A}" dt="2021-09-17T09:45:03.299" v="5" actId="20577"/>
        <pc:sldMkLst>
          <pc:docMk/>
          <pc:sldMk cId="1381011380" sldId="485"/>
        </pc:sldMkLst>
        <pc:spChg chg="mod">
          <ac:chgData name="Michal Radvan" userId="6bc516c2-6026-4d23-8a30-11232bebb4a9" providerId="ADAL" clId="{A2A32CA6-70E5-4EA1-90DA-AC73DE60484A}" dt="2021-09-17T09:45:03.299" v="5" actId="20577"/>
          <ac:spMkLst>
            <pc:docMk/>
            <pc:sldMk cId="1381011380" sldId="485"/>
            <ac:spMk id="35845" creationId="{00000000-0000-0000-0000-000000000000}"/>
          </ac:spMkLst>
        </pc:spChg>
      </pc:sldChg>
    </pc:docChg>
  </pc:docChgLst>
  <pc:docChgLst>
    <pc:chgData name="Michal Radvan" userId="6bc516c2-6026-4d23-8a30-11232bebb4a9" providerId="ADAL" clId="{2B83263D-FE73-4872-BF50-3A10B7BABF41}"/>
    <pc:docChg chg="custSel addSld modSld">
      <pc:chgData name="Michal Radvan" userId="6bc516c2-6026-4d23-8a30-11232bebb4a9" providerId="ADAL" clId="{2B83263D-FE73-4872-BF50-3A10B7BABF41}" dt="2021-09-03T11:37:35.377" v="112" actId="6549"/>
      <pc:docMkLst>
        <pc:docMk/>
      </pc:docMkLst>
      <pc:sldChg chg="modSp">
        <pc:chgData name="Michal Radvan" userId="6bc516c2-6026-4d23-8a30-11232bebb4a9" providerId="ADAL" clId="{2B83263D-FE73-4872-BF50-3A10B7BABF41}" dt="2021-09-03T11:28:33.167" v="1"/>
        <pc:sldMkLst>
          <pc:docMk/>
          <pc:sldMk cId="2757180821" sldId="434"/>
        </pc:sldMkLst>
        <pc:spChg chg="mod">
          <ac:chgData name="Michal Radvan" userId="6bc516c2-6026-4d23-8a30-11232bebb4a9" providerId="ADAL" clId="{2B83263D-FE73-4872-BF50-3A10B7BABF41}" dt="2021-09-03T11:28:33.167" v="1"/>
          <ac:spMkLst>
            <pc:docMk/>
            <pc:sldMk cId="2757180821" sldId="434"/>
            <ac:spMk id="86021" creationId="{00000000-0000-0000-0000-000000000000}"/>
          </ac:spMkLst>
        </pc:spChg>
      </pc:sldChg>
      <pc:sldChg chg="modSp">
        <pc:chgData name="Michal Radvan" userId="6bc516c2-6026-4d23-8a30-11232bebb4a9" providerId="ADAL" clId="{2B83263D-FE73-4872-BF50-3A10B7BABF41}" dt="2021-09-03T11:30:49.065" v="2" actId="6549"/>
        <pc:sldMkLst>
          <pc:docMk/>
          <pc:sldMk cId="2050766349" sldId="465"/>
        </pc:sldMkLst>
        <pc:spChg chg="mod">
          <ac:chgData name="Michal Radvan" userId="6bc516c2-6026-4d23-8a30-11232bebb4a9" providerId="ADAL" clId="{2B83263D-FE73-4872-BF50-3A10B7BABF41}" dt="2021-09-03T11:30:49.065" v="2" actId="6549"/>
          <ac:spMkLst>
            <pc:docMk/>
            <pc:sldMk cId="2050766349" sldId="465"/>
            <ac:spMk id="117765" creationId="{00000000-0000-0000-0000-000000000000}"/>
          </ac:spMkLst>
        </pc:spChg>
      </pc:sldChg>
      <pc:sldChg chg="modSp">
        <pc:chgData name="Michal Radvan" userId="6bc516c2-6026-4d23-8a30-11232bebb4a9" providerId="ADAL" clId="{2B83263D-FE73-4872-BF50-3A10B7BABF41}" dt="2021-09-03T11:33:09.558" v="35" actId="14100"/>
        <pc:sldMkLst>
          <pc:docMk/>
          <pc:sldMk cId="2441032712" sldId="503"/>
        </pc:sldMkLst>
        <pc:spChg chg="mod">
          <ac:chgData name="Michal Radvan" userId="6bc516c2-6026-4d23-8a30-11232bebb4a9" providerId="ADAL" clId="{2B83263D-FE73-4872-BF50-3A10B7BABF41}" dt="2021-09-03T11:33:09.558" v="35" actId="14100"/>
          <ac:spMkLst>
            <pc:docMk/>
            <pc:sldMk cId="2441032712" sldId="503"/>
            <ac:spMk id="119811" creationId="{00000000-0000-0000-0000-000000000000}"/>
          </ac:spMkLst>
        </pc:spChg>
      </pc:sldChg>
      <pc:sldChg chg="modSp add">
        <pc:chgData name="Michal Radvan" userId="6bc516c2-6026-4d23-8a30-11232bebb4a9" providerId="ADAL" clId="{2B83263D-FE73-4872-BF50-3A10B7BABF41}" dt="2021-09-03T11:37:35.377" v="112" actId="6549"/>
        <pc:sldMkLst>
          <pc:docMk/>
          <pc:sldMk cId="3913903859" sldId="504"/>
        </pc:sldMkLst>
        <pc:spChg chg="mod">
          <ac:chgData name="Michal Radvan" userId="6bc516c2-6026-4d23-8a30-11232bebb4a9" providerId="ADAL" clId="{2B83263D-FE73-4872-BF50-3A10B7BABF41}" dt="2021-09-03T11:34:02.449" v="42" actId="20577"/>
          <ac:spMkLst>
            <pc:docMk/>
            <pc:sldMk cId="3913903859" sldId="504"/>
            <ac:spMk id="2" creationId="{E0F369D9-A02C-4B16-83C5-174D5A005EA7}"/>
          </ac:spMkLst>
        </pc:spChg>
        <pc:spChg chg="mod">
          <ac:chgData name="Michal Radvan" userId="6bc516c2-6026-4d23-8a30-11232bebb4a9" providerId="ADAL" clId="{2B83263D-FE73-4872-BF50-3A10B7BABF41}" dt="2021-09-03T11:37:35.377" v="112" actId="6549"/>
          <ac:spMkLst>
            <pc:docMk/>
            <pc:sldMk cId="3913903859" sldId="504"/>
            <ac:spMk id="3" creationId="{800851ED-BD5B-4C54-9292-A79E3292D285}"/>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66666666666703E-2"/>
          <c:y val="6.8702290076335923E-2"/>
          <c:w val="0.82060503639875226"/>
          <c:h val="0.8387022900763360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56-4787-AAD8-C9EAA4457A5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F56-4787-AAD8-C9EAA4457A5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56-4787-AAD8-C9EAA4457A5E}"/>
            </c:ext>
          </c:extLst>
        </c:ser>
        <c:dLbls>
          <c:showLegendKey val="0"/>
          <c:showVal val="0"/>
          <c:showCatName val="0"/>
          <c:showSerName val="0"/>
          <c:showPercent val="0"/>
          <c:showBubbleSize val="0"/>
        </c:dLbls>
        <c:gapWidth val="150"/>
        <c:axId val="386735016"/>
        <c:axId val="402309840"/>
      </c:barChart>
      <c:catAx>
        <c:axId val="386735016"/>
        <c:scaling>
          <c:orientation val="minMax"/>
        </c:scaling>
        <c:delete val="0"/>
        <c:axPos val="b"/>
        <c:numFmt formatCode="General" sourceLinked="0"/>
        <c:majorTickMark val="out"/>
        <c:minorTickMark val="none"/>
        <c:tickLblPos val="nextTo"/>
        <c:crossAx val="402309840"/>
        <c:crosses val="autoZero"/>
        <c:auto val="1"/>
        <c:lblAlgn val="ctr"/>
        <c:lblOffset val="100"/>
        <c:noMultiLvlLbl val="0"/>
      </c:catAx>
      <c:valAx>
        <c:axId val="402309840"/>
        <c:scaling>
          <c:orientation val="minMax"/>
        </c:scaling>
        <c:delete val="0"/>
        <c:axPos val="l"/>
        <c:majorGridlines/>
        <c:numFmt formatCode="General" sourceLinked="1"/>
        <c:majorTickMark val="out"/>
        <c:minorTickMark val="none"/>
        <c:tickLblPos val="nextTo"/>
        <c:crossAx val="386735016"/>
        <c:crosses val="autoZero"/>
        <c:crossBetween val="between"/>
      </c:valAx>
    </c:plotArea>
    <c:legend>
      <c:legendPos val="r"/>
      <c:overlay val="0"/>
    </c:legend>
    <c:plotVisOnly val="1"/>
    <c:dispBlanksAs val="gap"/>
    <c:showDLblsOverMax val="0"/>
  </c:chart>
  <c:txPr>
    <a:bodyPr/>
    <a:lstStyle/>
    <a:p>
      <a:pPr>
        <a:defRPr sz="120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5ECCD-966A-40AE-BE06-8417C0BB628C}" type="doc">
      <dgm:prSet loTypeId="urn:microsoft.com/office/officeart/2005/8/layout/orgChart1" loCatId="hierarchy" qsTypeId="urn:microsoft.com/office/officeart/2005/8/quickstyle/simple1" qsCatId="simple" csTypeId="urn:microsoft.com/office/officeart/2005/8/colors/accent1_2" csCatId="accent1" phldr="1"/>
      <dgm:spPr/>
    </dgm:pt>
    <dgm:pt modelId="{567824E2-A3E4-471C-BD40-13989C4B6107}">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OPRAVNÉ</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A</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DOZORČÍ PROSTŘEDKY</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err="1">
              <a:ln>
                <a:noFill/>
              </a:ln>
              <a:solidFill>
                <a:schemeClr val="bg1"/>
              </a:solidFill>
              <a:effectLst/>
              <a:latin typeface="Arial" panose="020B0604020202020204" pitchFamily="34" charset="0"/>
              <a:cs typeface="Times New Roman" panose="02020603050405020304" pitchFamily="18" charset="0"/>
            </a:rPr>
            <a:t>Podle</a:t>
          </a: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a:ln>
                <a:noFill/>
              </a:ln>
              <a:solidFill>
                <a:schemeClr val="bg1"/>
              </a:solidFill>
              <a:effectLst/>
              <a:latin typeface="Arial" panose="020B0604020202020204" pitchFamily="34" charset="0"/>
            </a:rPr>
            <a:t>§ 108 násl.</a:t>
          </a:r>
          <a:endParaRPr kumimoji="0" lang="en-GB" altLang="cs-CZ"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1" i="0" u="none" strike="noStrike" cap="none" normalizeH="0" baseline="0" dirty="0">
              <a:ln>
                <a:noFill/>
              </a:ln>
              <a:solidFill>
                <a:schemeClr val="bg1"/>
              </a:solidFill>
              <a:effectLst/>
              <a:latin typeface="Arial" panose="020B0604020202020204" pitchFamily="34" charset="0"/>
              <a:cs typeface="Times New Roman" panose="02020603050405020304" pitchFamily="18" charset="0"/>
            </a:rPr>
            <a:t>DAŇOVÉHO ŘÁDU</a:t>
          </a:r>
          <a:endParaRPr kumimoji="0" lang="cs-CZ" altLang="cs-CZ" b="1"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rgbClr val="29292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dirty="0">
            <a:ln>
              <a:noFill/>
            </a:ln>
            <a:solidFill>
              <a:srgbClr val="292929"/>
            </a:solidFill>
            <a:effectLst/>
            <a:latin typeface="Arial" panose="020B0604020202020204" pitchFamily="34" charset="0"/>
          </a:endParaRPr>
        </a:p>
      </dgm:t>
    </dgm:pt>
    <dgm:pt modelId="{D477C297-DA1C-4985-9EBD-653B666CE042}" type="parTrans" cxnId="{87FBEDCB-D8AC-43DF-9CBC-D2D4AAF150E5}">
      <dgm:prSet/>
      <dgm:spPr/>
      <dgm:t>
        <a:bodyPr/>
        <a:lstStyle/>
        <a:p>
          <a:endParaRPr lang="cs-CZ"/>
        </a:p>
      </dgm:t>
    </dgm:pt>
    <dgm:pt modelId="{5CCE66F7-2F32-4336-BA66-048885D51DD3}" type="sibTrans" cxnId="{87FBEDCB-D8AC-43DF-9CBC-D2D4AAF150E5}">
      <dgm:prSet/>
      <dgm:spPr/>
      <dgm:t>
        <a:bodyPr/>
        <a:lstStyle/>
        <a:p>
          <a:endParaRPr lang="cs-CZ"/>
        </a:p>
      </dgm:t>
    </dgm:pt>
    <dgm:pt modelId="{E3DA96AB-2579-451B-A596-113A7ED1C9A4}">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cs typeface="Times New Roman" panose="02020603050405020304" pitchFamily="18" charset="0"/>
            </a:rPr>
            <a:t>Ř</a:t>
          </a: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ÁDNÉ</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cs typeface="Times New Roman" panose="02020603050405020304" pitchFamily="18" charset="0"/>
            </a:rPr>
            <a:t>ODVOLÁNÍ</a:t>
          </a: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cs typeface="Times New Roman" panose="02020603050405020304" pitchFamily="18" charset="0"/>
            </a:rPr>
            <a:t>ROZKLAD</a:t>
          </a: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ndParaRPr>
        </a:p>
      </dgm:t>
    </dgm:pt>
    <dgm:pt modelId="{1D666798-45A1-4B87-92EE-C35713AD848D}" type="parTrans" cxnId="{E6C05BFC-D430-4658-B8C9-91001F170560}">
      <dgm:prSet/>
      <dgm:spPr/>
      <dgm:t>
        <a:bodyPr/>
        <a:lstStyle/>
        <a:p>
          <a:endParaRPr lang="cs-CZ"/>
        </a:p>
      </dgm:t>
    </dgm:pt>
    <dgm:pt modelId="{7A76CE09-A8FB-407C-B00A-4EABB0F39EE9}" type="sibTrans" cxnId="{E6C05BFC-D430-4658-B8C9-91001F170560}">
      <dgm:prSet/>
      <dgm:spPr/>
      <dgm:t>
        <a:bodyPr/>
        <a:lstStyle/>
        <a:p>
          <a:endParaRPr lang="cs-CZ"/>
        </a:p>
      </dgm:t>
    </dgm:pt>
    <dgm:pt modelId="{7969CA1C-241E-42CB-8933-C2C9AC0A0073}">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MIMOŘÁDNÝ</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NÁVRH NA</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POVOLENÍ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gm:t>
    </dgm:pt>
    <dgm:pt modelId="{0C2404A6-369C-4B88-BBE0-F69E54B83493}" type="parTrans" cxnId="{8FA0551E-58DF-4ECF-9A8D-645B9F9FDEC5}">
      <dgm:prSet/>
      <dgm:spPr/>
      <dgm:t>
        <a:bodyPr/>
        <a:lstStyle/>
        <a:p>
          <a:endParaRPr lang="cs-CZ"/>
        </a:p>
      </dgm:t>
    </dgm:pt>
    <dgm:pt modelId="{B85264D1-6DCE-4E4B-9573-37CE627E9BCB}" type="sibTrans" cxnId="{8FA0551E-58DF-4ECF-9A8D-645B9F9FDEC5}">
      <dgm:prSet/>
      <dgm:spPr/>
      <dgm:t>
        <a:bodyPr/>
        <a:lstStyle/>
        <a:p>
          <a:endParaRPr lang="cs-CZ"/>
        </a:p>
      </dgm:t>
    </dgm:pt>
    <dgm:pt modelId="{8CE5DE6D-FEE2-432C-B07F-B6984FBC1E74}">
      <dgm:prSet/>
      <dgm:spPr/>
      <dgm: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DOZORČÍ</a:t>
          </a:r>
          <a:endParaRPr kumimoji="0" lang="cs-CZ" altLang="cs-CZ" b="1"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 </a:t>
          </a: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 PŘEZKOUM. ROZHODNUTÍ</a:t>
          </a:r>
          <a:endParaRPr kumimoji="0" lang="en-GB" altLang="cs-CZ" b="0"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b="0" i="0" u="none" strike="noStrike"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gm:t>
    </dgm:pt>
    <dgm:pt modelId="{8C35B203-FD63-4FCB-9740-2A4E0FE02818}" type="parTrans" cxnId="{98751025-F3B0-4C72-BEA0-7188D975339F}">
      <dgm:prSet/>
      <dgm:spPr/>
      <dgm:t>
        <a:bodyPr/>
        <a:lstStyle/>
        <a:p>
          <a:endParaRPr lang="cs-CZ"/>
        </a:p>
      </dgm:t>
    </dgm:pt>
    <dgm:pt modelId="{BB0E39C6-FF99-4775-B9B5-2AC4F545856A}" type="sibTrans" cxnId="{98751025-F3B0-4C72-BEA0-7188D975339F}">
      <dgm:prSet/>
      <dgm:spPr/>
      <dgm:t>
        <a:bodyPr/>
        <a:lstStyle/>
        <a:p>
          <a:endParaRPr lang="cs-CZ"/>
        </a:p>
      </dgm:t>
    </dgm:pt>
    <dgm:pt modelId="{EB2D3164-6639-4101-A11B-7B512C5CE270}" type="pres">
      <dgm:prSet presAssocID="{AA05ECCD-966A-40AE-BE06-8417C0BB628C}" presName="hierChild1" presStyleCnt="0">
        <dgm:presLayoutVars>
          <dgm:orgChart val="1"/>
          <dgm:chPref val="1"/>
          <dgm:dir/>
          <dgm:animOne val="branch"/>
          <dgm:animLvl val="lvl"/>
          <dgm:resizeHandles/>
        </dgm:presLayoutVars>
      </dgm:prSet>
      <dgm:spPr/>
    </dgm:pt>
    <dgm:pt modelId="{DDA814AA-0B6D-431E-8E25-BE553D6C6C35}" type="pres">
      <dgm:prSet presAssocID="{567824E2-A3E4-471C-BD40-13989C4B6107}" presName="hierRoot1" presStyleCnt="0">
        <dgm:presLayoutVars>
          <dgm:hierBranch/>
        </dgm:presLayoutVars>
      </dgm:prSet>
      <dgm:spPr/>
    </dgm:pt>
    <dgm:pt modelId="{AD050467-98BC-413E-95D3-EA115E2B336F}" type="pres">
      <dgm:prSet presAssocID="{567824E2-A3E4-471C-BD40-13989C4B6107}" presName="rootComposite1" presStyleCnt="0"/>
      <dgm:spPr/>
    </dgm:pt>
    <dgm:pt modelId="{D9BE5125-FB19-4B19-BBCF-12E0A4444E05}" type="pres">
      <dgm:prSet presAssocID="{567824E2-A3E4-471C-BD40-13989C4B6107}" presName="rootText1" presStyleLbl="node0" presStyleIdx="0" presStyleCnt="1" custScaleX="107472" custScaleY="110026" custLinFactNeighborX="-26068" custLinFactNeighborY="13276">
        <dgm:presLayoutVars>
          <dgm:chPref val="3"/>
        </dgm:presLayoutVars>
      </dgm:prSet>
      <dgm:spPr/>
      <dgm:t>
        <a:bodyPr/>
        <a:lstStyle/>
        <a:p>
          <a:endParaRPr lang="cs-CZ"/>
        </a:p>
      </dgm:t>
    </dgm:pt>
    <dgm:pt modelId="{EC1A0232-9357-469D-8D83-BB16B9DAD1CA}" type="pres">
      <dgm:prSet presAssocID="{567824E2-A3E4-471C-BD40-13989C4B6107}" presName="rootConnector1" presStyleLbl="node1" presStyleIdx="0" presStyleCnt="0"/>
      <dgm:spPr/>
      <dgm:t>
        <a:bodyPr/>
        <a:lstStyle/>
        <a:p>
          <a:endParaRPr lang="cs-CZ"/>
        </a:p>
      </dgm:t>
    </dgm:pt>
    <dgm:pt modelId="{38280281-FEEC-4805-BBA3-EDB726E0A66F}" type="pres">
      <dgm:prSet presAssocID="{567824E2-A3E4-471C-BD40-13989C4B6107}" presName="hierChild2" presStyleCnt="0"/>
      <dgm:spPr/>
    </dgm:pt>
    <dgm:pt modelId="{898B84C9-652B-4E30-9BE3-67029093CE4F}" type="pres">
      <dgm:prSet presAssocID="{1D666798-45A1-4B87-92EE-C35713AD848D}" presName="Name35" presStyleLbl="parChTrans1D2" presStyleIdx="0" presStyleCnt="3"/>
      <dgm:spPr/>
      <dgm:t>
        <a:bodyPr/>
        <a:lstStyle/>
        <a:p>
          <a:endParaRPr lang="cs-CZ"/>
        </a:p>
      </dgm:t>
    </dgm:pt>
    <dgm:pt modelId="{548C3AD0-96A0-4839-B46E-E0DBD1117A30}" type="pres">
      <dgm:prSet presAssocID="{E3DA96AB-2579-451B-A596-113A7ED1C9A4}" presName="hierRoot2" presStyleCnt="0">
        <dgm:presLayoutVars>
          <dgm:hierBranch/>
        </dgm:presLayoutVars>
      </dgm:prSet>
      <dgm:spPr/>
    </dgm:pt>
    <dgm:pt modelId="{4D258F92-ABA8-4BB1-B685-B2D98ABCF490}" type="pres">
      <dgm:prSet presAssocID="{E3DA96AB-2579-451B-A596-113A7ED1C9A4}" presName="rootComposite" presStyleCnt="0"/>
      <dgm:spPr/>
    </dgm:pt>
    <dgm:pt modelId="{CF74B399-9A6A-478F-BB2A-8F782D6D6BEE}" type="pres">
      <dgm:prSet presAssocID="{E3DA96AB-2579-451B-A596-113A7ED1C9A4}" presName="rootText" presStyleLbl="node2" presStyleIdx="0" presStyleCnt="3">
        <dgm:presLayoutVars>
          <dgm:chPref val="3"/>
        </dgm:presLayoutVars>
      </dgm:prSet>
      <dgm:spPr/>
      <dgm:t>
        <a:bodyPr/>
        <a:lstStyle/>
        <a:p>
          <a:endParaRPr lang="cs-CZ"/>
        </a:p>
      </dgm:t>
    </dgm:pt>
    <dgm:pt modelId="{C1FB26EE-B2FA-4DB6-9606-9513A5189CD3}" type="pres">
      <dgm:prSet presAssocID="{E3DA96AB-2579-451B-A596-113A7ED1C9A4}" presName="rootConnector" presStyleLbl="node2" presStyleIdx="0" presStyleCnt="3"/>
      <dgm:spPr/>
      <dgm:t>
        <a:bodyPr/>
        <a:lstStyle/>
        <a:p>
          <a:endParaRPr lang="cs-CZ"/>
        </a:p>
      </dgm:t>
    </dgm:pt>
    <dgm:pt modelId="{58D80D5B-6E34-4B5D-8EBF-7A028DE1180B}" type="pres">
      <dgm:prSet presAssocID="{E3DA96AB-2579-451B-A596-113A7ED1C9A4}" presName="hierChild4" presStyleCnt="0"/>
      <dgm:spPr/>
    </dgm:pt>
    <dgm:pt modelId="{B22DC8AD-7A12-426C-82AA-4D6901BCC13A}" type="pres">
      <dgm:prSet presAssocID="{E3DA96AB-2579-451B-A596-113A7ED1C9A4}" presName="hierChild5" presStyleCnt="0"/>
      <dgm:spPr/>
    </dgm:pt>
    <dgm:pt modelId="{648078E6-FA5B-4D7D-8D88-6BE9DEC4CDB6}" type="pres">
      <dgm:prSet presAssocID="{0C2404A6-369C-4B88-BBE0-F69E54B83493}" presName="Name35" presStyleLbl="parChTrans1D2" presStyleIdx="1" presStyleCnt="3"/>
      <dgm:spPr/>
      <dgm:t>
        <a:bodyPr/>
        <a:lstStyle/>
        <a:p>
          <a:endParaRPr lang="cs-CZ"/>
        </a:p>
      </dgm:t>
    </dgm:pt>
    <dgm:pt modelId="{C6F3FBE6-E850-48EE-9FC1-AD2C9076E8FF}" type="pres">
      <dgm:prSet presAssocID="{7969CA1C-241E-42CB-8933-C2C9AC0A0073}" presName="hierRoot2" presStyleCnt="0">
        <dgm:presLayoutVars>
          <dgm:hierBranch/>
        </dgm:presLayoutVars>
      </dgm:prSet>
      <dgm:spPr/>
    </dgm:pt>
    <dgm:pt modelId="{97AF3ABB-7EC9-4CB1-875B-4E0179DDBA7C}" type="pres">
      <dgm:prSet presAssocID="{7969CA1C-241E-42CB-8933-C2C9AC0A0073}" presName="rootComposite" presStyleCnt="0"/>
      <dgm:spPr/>
    </dgm:pt>
    <dgm:pt modelId="{ED62EB93-5730-4582-A9B1-285B5FF38557}" type="pres">
      <dgm:prSet presAssocID="{7969CA1C-241E-42CB-8933-C2C9AC0A0073}" presName="rootText" presStyleLbl="node2" presStyleIdx="1" presStyleCnt="3">
        <dgm:presLayoutVars>
          <dgm:chPref val="3"/>
        </dgm:presLayoutVars>
      </dgm:prSet>
      <dgm:spPr/>
      <dgm:t>
        <a:bodyPr/>
        <a:lstStyle/>
        <a:p>
          <a:endParaRPr lang="cs-CZ"/>
        </a:p>
      </dgm:t>
    </dgm:pt>
    <dgm:pt modelId="{7C73ADBD-7066-4D25-A757-B677B19E0CD8}" type="pres">
      <dgm:prSet presAssocID="{7969CA1C-241E-42CB-8933-C2C9AC0A0073}" presName="rootConnector" presStyleLbl="node2" presStyleIdx="1" presStyleCnt="3"/>
      <dgm:spPr/>
      <dgm:t>
        <a:bodyPr/>
        <a:lstStyle/>
        <a:p>
          <a:endParaRPr lang="cs-CZ"/>
        </a:p>
      </dgm:t>
    </dgm:pt>
    <dgm:pt modelId="{E1073A45-ED37-45BB-BF95-6FDABC920335}" type="pres">
      <dgm:prSet presAssocID="{7969CA1C-241E-42CB-8933-C2C9AC0A0073}" presName="hierChild4" presStyleCnt="0"/>
      <dgm:spPr/>
    </dgm:pt>
    <dgm:pt modelId="{8E2B7841-3B43-48FD-A0C1-69DFFDEE2E21}" type="pres">
      <dgm:prSet presAssocID="{7969CA1C-241E-42CB-8933-C2C9AC0A0073}" presName="hierChild5" presStyleCnt="0"/>
      <dgm:spPr/>
    </dgm:pt>
    <dgm:pt modelId="{57E080CE-DC35-4075-9A76-CFFA430773D0}" type="pres">
      <dgm:prSet presAssocID="{8C35B203-FD63-4FCB-9740-2A4E0FE02818}" presName="Name35" presStyleLbl="parChTrans1D2" presStyleIdx="2" presStyleCnt="3"/>
      <dgm:spPr/>
      <dgm:t>
        <a:bodyPr/>
        <a:lstStyle/>
        <a:p>
          <a:endParaRPr lang="cs-CZ"/>
        </a:p>
      </dgm:t>
    </dgm:pt>
    <dgm:pt modelId="{B8265BBA-79F4-42F9-B6C9-F423AF4713CC}" type="pres">
      <dgm:prSet presAssocID="{8CE5DE6D-FEE2-432C-B07F-B6984FBC1E74}" presName="hierRoot2" presStyleCnt="0">
        <dgm:presLayoutVars>
          <dgm:hierBranch/>
        </dgm:presLayoutVars>
      </dgm:prSet>
      <dgm:spPr/>
    </dgm:pt>
    <dgm:pt modelId="{58F39774-1996-4638-9C85-629F925A1221}" type="pres">
      <dgm:prSet presAssocID="{8CE5DE6D-FEE2-432C-B07F-B6984FBC1E74}" presName="rootComposite" presStyleCnt="0"/>
      <dgm:spPr/>
    </dgm:pt>
    <dgm:pt modelId="{867F3A67-D58D-4AC0-B278-F3C1076418AC}" type="pres">
      <dgm:prSet presAssocID="{8CE5DE6D-FEE2-432C-B07F-B6984FBC1E74}" presName="rootText" presStyleLbl="node2" presStyleIdx="2" presStyleCnt="3">
        <dgm:presLayoutVars>
          <dgm:chPref val="3"/>
        </dgm:presLayoutVars>
      </dgm:prSet>
      <dgm:spPr/>
      <dgm:t>
        <a:bodyPr/>
        <a:lstStyle/>
        <a:p>
          <a:endParaRPr lang="cs-CZ"/>
        </a:p>
      </dgm:t>
    </dgm:pt>
    <dgm:pt modelId="{B4201651-C20B-4C56-A7D9-D41FEE03C961}" type="pres">
      <dgm:prSet presAssocID="{8CE5DE6D-FEE2-432C-B07F-B6984FBC1E74}" presName="rootConnector" presStyleLbl="node2" presStyleIdx="2" presStyleCnt="3"/>
      <dgm:spPr/>
      <dgm:t>
        <a:bodyPr/>
        <a:lstStyle/>
        <a:p>
          <a:endParaRPr lang="cs-CZ"/>
        </a:p>
      </dgm:t>
    </dgm:pt>
    <dgm:pt modelId="{8473B611-4B8A-4B09-8AA4-3CFFA7B362BA}" type="pres">
      <dgm:prSet presAssocID="{8CE5DE6D-FEE2-432C-B07F-B6984FBC1E74}" presName="hierChild4" presStyleCnt="0"/>
      <dgm:spPr/>
    </dgm:pt>
    <dgm:pt modelId="{C1CC51A5-184A-4A9F-B6D0-6B57CD54D7A1}" type="pres">
      <dgm:prSet presAssocID="{8CE5DE6D-FEE2-432C-B07F-B6984FBC1E74}" presName="hierChild5" presStyleCnt="0"/>
      <dgm:spPr/>
    </dgm:pt>
    <dgm:pt modelId="{FB19CAE8-E29D-4DC4-8F11-EA5F995D21A3}" type="pres">
      <dgm:prSet presAssocID="{567824E2-A3E4-471C-BD40-13989C4B6107}" presName="hierChild3" presStyleCnt="0"/>
      <dgm:spPr/>
    </dgm:pt>
  </dgm:ptLst>
  <dgm:cxnLst>
    <dgm:cxn modelId="{6F55D9B5-4819-4EC5-96D7-CD65A6D32280}" type="presOf" srcId="{E3DA96AB-2579-451B-A596-113A7ED1C9A4}" destId="{C1FB26EE-B2FA-4DB6-9606-9513A5189CD3}" srcOrd="1" destOrd="0" presId="urn:microsoft.com/office/officeart/2005/8/layout/orgChart1"/>
    <dgm:cxn modelId="{B2E10FA2-83AD-4E50-AFA0-0C99CE41E5A4}" type="presOf" srcId="{7969CA1C-241E-42CB-8933-C2C9AC0A0073}" destId="{7C73ADBD-7066-4D25-A757-B677B19E0CD8}" srcOrd="1" destOrd="0" presId="urn:microsoft.com/office/officeart/2005/8/layout/orgChart1"/>
    <dgm:cxn modelId="{87FBEDCB-D8AC-43DF-9CBC-D2D4AAF150E5}" srcId="{AA05ECCD-966A-40AE-BE06-8417C0BB628C}" destId="{567824E2-A3E4-471C-BD40-13989C4B6107}" srcOrd="0" destOrd="0" parTransId="{D477C297-DA1C-4985-9EBD-653B666CE042}" sibTransId="{5CCE66F7-2F32-4336-BA66-048885D51DD3}"/>
    <dgm:cxn modelId="{98751025-F3B0-4C72-BEA0-7188D975339F}" srcId="{567824E2-A3E4-471C-BD40-13989C4B6107}" destId="{8CE5DE6D-FEE2-432C-B07F-B6984FBC1E74}" srcOrd="2" destOrd="0" parTransId="{8C35B203-FD63-4FCB-9740-2A4E0FE02818}" sibTransId="{BB0E39C6-FF99-4775-B9B5-2AC4F545856A}"/>
    <dgm:cxn modelId="{AE6B4EF8-B37B-4BF5-9EBB-A994412E7E5B}" type="presOf" srcId="{E3DA96AB-2579-451B-A596-113A7ED1C9A4}" destId="{CF74B399-9A6A-478F-BB2A-8F782D6D6BEE}" srcOrd="0" destOrd="0" presId="urn:microsoft.com/office/officeart/2005/8/layout/orgChart1"/>
    <dgm:cxn modelId="{8FA0551E-58DF-4ECF-9A8D-645B9F9FDEC5}" srcId="{567824E2-A3E4-471C-BD40-13989C4B6107}" destId="{7969CA1C-241E-42CB-8933-C2C9AC0A0073}" srcOrd="1" destOrd="0" parTransId="{0C2404A6-369C-4B88-BBE0-F69E54B83493}" sibTransId="{B85264D1-6DCE-4E4B-9573-37CE627E9BCB}"/>
    <dgm:cxn modelId="{55443B6C-2F47-41F0-99F0-802C3FA13886}" type="presOf" srcId="{1D666798-45A1-4B87-92EE-C35713AD848D}" destId="{898B84C9-652B-4E30-9BE3-67029093CE4F}" srcOrd="0" destOrd="0" presId="urn:microsoft.com/office/officeart/2005/8/layout/orgChart1"/>
    <dgm:cxn modelId="{9E0D287D-8AA7-4A88-8C30-F50F77F2F246}" type="presOf" srcId="{567824E2-A3E4-471C-BD40-13989C4B6107}" destId="{D9BE5125-FB19-4B19-BBCF-12E0A4444E05}" srcOrd="0" destOrd="0" presId="urn:microsoft.com/office/officeart/2005/8/layout/orgChart1"/>
    <dgm:cxn modelId="{C0CCFAC4-1EC2-47ED-8B90-62ABA7FC21AC}" type="presOf" srcId="{8CE5DE6D-FEE2-432C-B07F-B6984FBC1E74}" destId="{867F3A67-D58D-4AC0-B278-F3C1076418AC}" srcOrd="0" destOrd="0" presId="urn:microsoft.com/office/officeart/2005/8/layout/orgChart1"/>
    <dgm:cxn modelId="{362E2555-3526-4FB2-A8F4-935B7CE960DC}" type="presOf" srcId="{8C35B203-FD63-4FCB-9740-2A4E0FE02818}" destId="{57E080CE-DC35-4075-9A76-CFFA430773D0}" srcOrd="0" destOrd="0" presId="urn:microsoft.com/office/officeart/2005/8/layout/orgChart1"/>
    <dgm:cxn modelId="{E6C05BFC-D430-4658-B8C9-91001F170560}" srcId="{567824E2-A3E4-471C-BD40-13989C4B6107}" destId="{E3DA96AB-2579-451B-A596-113A7ED1C9A4}" srcOrd="0" destOrd="0" parTransId="{1D666798-45A1-4B87-92EE-C35713AD848D}" sibTransId="{7A76CE09-A8FB-407C-B00A-4EABB0F39EE9}"/>
    <dgm:cxn modelId="{2D84A63A-82CF-4062-96C2-249CBFB54B14}" type="presOf" srcId="{567824E2-A3E4-471C-BD40-13989C4B6107}" destId="{EC1A0232-9357-469D-8D83-BB16B9DAD1CA}" srcOrd="1" destOrd="0" presId="urn:microsoft.com/office/officeart/2005/8/layout/orgChart1"/>
    <dgm:cxn modelId="{A17EB369-5F99-40AA-BD4A-89B8C9218CB3}" type="presOf" srcId="{8CE5DE6D-FEE2-432C-B07F-B6984FBC1E74}" destId="{B4201651-C20B-4C56-A7D9-D41FEE03C961}" srcOrd="1" destOrd="0" presId="urn:microsoft.com/office/officeart/2005/8/layout/orgChart1"/>
    <dgm:cxn modelId="{32DFC1C2-B425-4AFF-9FF9-00E52081E8B2}" type="presOf" srcId="{AA05ECCD-966A-40AE-BE06-8417C0BB628C}" destId="{EB2D3164-6639-4101-A11B-7B512C5CE270}" srcOrd="0" destOrd="0" presId="urn:microsoft.com/office/officeart/2005/8/layout/orgChart1"/>
    <dgm:cxn modelId="{4A0B33DD-A490-4AA2-8BA2-94EBECE3A674}" type="presOf" srcId="{7969CA1C-241E-42CB-8933-C2C9AC0A0073}" destId="{ED62EB93-5730-4582-A9B1-285B5FF38557}" srcOrd="0" destOrd="0" presId="urn:microsoft.com/office/officeart/2005/8/layout/orgChart1"/>
    <dgm:cxn modelId="{ACC92FF9-6CFE-403E-8228-AAD1E6318E02}" type="presOf" srcId="{0C2404A6-369C-4B88-BBE0-F69E54B83493}" destId="{648078E6-FA5B-4D7D-8D88-6BE9DEC4CDB6}" srcOrd="0" destOrd="0" presId="urn:microsoft.com/office/officeart/2005/8/layout/orgChart1"/>
    <dgm:cxn modelId="{F040063A-C37B-4BAA-B1E8-9C9AE2532DC0}" type="presParOf" srcId="{EB2D3164-6639-4101-A11B-7B512C5CE270}" destId="{DDA814AA-0B6D-431E-8E25-BE553D6C6C35}" srcOrd="0" destOrd="0" presId="urn:microsoft.com/office/officeart/2005/8/layout/orgChart1"/>
    <dgm:cxn modelId="{89DA2F48-FFAF-4459-9135-AC1F9677BA6B}" type="presParOf" srcId="{DDA814AA-0B6D-431E-8E25-BE553D6C6C35}" destId="{AD050467-98BC-413E-95D3-EA115E2B336F}" srcOrd="0" destOrd="0" presId="urn:microsoft.com/office/officeart/2005/8/layout/orgChart1"/>
    <dgm:cxn modelId="{152DF7C4-8E94-47D5-A84C-5AF8324CAE1D}" type="presParOf" srcId="{AD050467-98BC-413E-95D3-EA115E2B336F}" destId="{D9BE5125-FB19-4B19-BBCF-12E0A4444E05}" srcOrd="0" destOrd="0" presId="urn:microsoft.com/office/officeart/2005/8/layout/orgChart1"/>
    <dgm:cxn modelId="{E8EDBF25-D2C1-421E-AF34-47D7A6FBA1B3}" type="presParOf" srcId="{AD050467-98BC-413E-95D3-EA115E2B336F}" destId="{EC1A0232-9357-469D-8D83-BB16B9DAD1CA}" srcOrd="1" destOrd="0" presId="urn:microsoft.com/office/officeart/2005/8/layout/orgChart1"/>
    <dgm:cxn modelId="{CDD54503-03E7-4B99-AE31-EAB1974A279F}" type="presParOf" srcId="{DDA814AA-0B6D-431E-8E25-BE553D6C6C35}" destId="{38280281-FEEC-4805-BBA3-EDB726E0A66F}" srcOrd="1" destOrd="0" presId="urn:microsoft.com/office/officeart/2005/8/layout/orgChart1"/>
    <dgm:cxn modelId="{606C79F2-7AC3-4DF3-99C4-2B24C3F285D8}" type="presParOf" srcId="{38280281-FEEC-4805-BBA3-EDB726E0A66F}" destId="{898B84C9-652B-4E30-9BE3-67029093CE4F}" srcOrd="0" destOrd="0" presId="urn:microsoft.com/office/officeart/2005/8/layout/orgChart1"/>
    <dgm:cxn modelId="{DF36D975-A1D0-4A67-83B1-BF81C7897CF3}" type="presParOf" srcId="{38280281-FEEC-4805-BBA3-EDB726E0A66F}" destId="{548C3AD0-96A0-4839-B46E-E0DBD1117A30}" srcOrd="1" destOrd="0" presId="urn:microsoft.com/office/officeart/2005/8/layout/orgChart1"/>
    <dgm:cxn modelId="{2AFFD202-FA94-4643-98C2-85A24DC6D21A}" type="presParOf" srcId="{548C3AD0-96A0-4839-B46E-E0DBD1117A30}" destId="{4D258F92-ABA8-4BB1-B685-B2D98ABCF490}" srcOrd="0" destOrd="0" presId="urn:microsoft.com/office/officeart/2005/8/layout/orgChart1"/>
    <dgm:cxn modelId="{2C95BE90-7656-45D0-95DA-D2C2B1559022}" type="presParOf" srcId="{4D258F92-ABA8-4BB1-B685-B2D98ABCF490}" destId="{CF74B399-9A6A-478F-BB2A-8F782D6D6BEE}" srcOrd="0" destOrd="0" presId="urn:microsoft.com/office/officeart/2005/8/layout/orgChart1"/>
    <dgm:cxn modelId="{426DB98A-2727-460F-9F9C-1D7B8FFE14CC}" type="presParOf" srcId="{4D258F92-ABA8-4BB1-B685-B2D98ABCF490}" destId="{C1FB26EE-B2FA-4DB6-9606-9513A5189CD3}" srcOrd="1" destOrd="0" presId="urn:microsoft.com/office/officeart/2005/8/layout/orgChart1"/>
    <dgm:cxn modelId="{C3DBE620-4C93-4218-A353-18A79D284642}" type="presParOf" srcId="{548C3AD0-96A0-4839-B46E-E0DBD1117A30}" destId="{58D80D5B-6E34-4B5D-8EBF-7A028DE1180B}" srcOrd="1" destOrd="0" presId="urn:microsoft.com/office/officeart/2005/8/layout/orgChart1"/>
    <dgm:cxn modelId="{7E236623-540C-4667-853E-FA7B12595D10}" type="presParOf" srcId="{548C3AD0-96A0-4839-B46E-E0DBD1117A30}" destId="{B22DC8AD-7A12-426C-82AA-4D6901BCC13A}" srcOrd="2" destOrd="0" presId="urn:microsoft.com/office/officeart/2005/8/layout/orgChart1"/>
    <dgm:cxn modelId="{A6E85F0E-DC5C-4ED8-ADB8-8980FA3DA4E7}" type="presParOf" srcId="{38280281-FEEC-4805-BBA3-EDB726E0A66F}" destId="{648078E6-FA5B-4D7D-8D88-6BE9DEC4CDB6}" srcOrd="2" destOrd="0" presId="urn:microsoft.com/office/officeart/2005/8/layout/orgChart1"/>
    <dgm:cxn modelId="{7A4AE3D9-F5D2-4FBD-831C-5F2023A26E6A}" type="presParOf" srcId="{38280281-FEEC-4805-BBA3-EDB726E0A66F}" destId="{C6F3FBE6-E850-48EE-9FC1-AD2C9076E8FF}" srcOrd="3" destOrd="0" presId="urn:microsoft.com/office/officeart/2005/8/layout/orgChart1"/>
    <dgm:cxn modelId="{231D8372-CB90-4DB0-B878-9899C2900A73}" type="presParOf" srcId="{C6F3FBE6-E850-48EE-9FC1-AD2C9076E8FF}" destId="{97AF3ABB-7EC9-4CB1-875B-4E0179DDBA7C}" srcOrd="0" destOrd="0" presId="urn:microsoft.com/office/officeart/2005/8/layout/orgChart1"/>
    <dgm:cxn modelId="{47C415EE-0B54-4D74-99FC-BBB8729D35C9}" type="presParOf" srcId="{97AF3ABB-7EC9-4CB1-875B-4E0179DDBA7C}" destId="{ED62EB93-5730-4582-A9B1-285B5FF38557}" srcOrd="0" destOrd="0" presId="urn:microsoft.com/office/officeart/2005/8/layout/orgChart1"/>
    <dgm:cxn modelId="{AB3923AE-FE08-4B69-A34E-07E567BF1908}" type="presParOf" srcId="{97AF3ABB-7EC9-4CB1-875B-4E0179DDBA7C}" destId="{7C73ADBD-7066-4D25-A757-B677B19E0CD8}" srcOrd="1" destOrd="0" presId="urn:microsoft.com/office/officeart/2005/8/layout/orgChart1"/>
    <dgm:cxn modelId="{5F880EBD-DEB9-4620-98EB-A64A3F57ADB5}" type="presParOf" srcId="{C6F3FBE6-E850-48EE-9FC1-AD2C9076E8FF}" destId="{E1073A45-ED37-45BB-BF95-6FDABC920335}" srcOrd="1" destOrd="0" presId="urn:microsoft.com/office/officeart/2005/8/layout/orgChart1"/>
    <dgm:cxn modelId="{1D83F465-4434-4BDC-A483-1346592E61D9}" type="presParOf" srcId="{C6F3FBE6-E850-48EE-9FC1-AD2C9076E8FF}" destId="{8E2B7841-3B43-48FD-A0C1-69DFFDEE2E21}" srcOrd="2" destOrd="0" presId="urn:microsoft.com/office/officeart/2005/8/layout/orgChart1"/>
    <dgm:cxn modelId="{263F392A-B52A-46AA-A5CD-8A1300FA8DF7}" type="presParOf" srcId="{38280281-FEEC-4805-BBA3-EDB726E0A66F}" destId="{57E080CE-DC35-4075-9A76-CFFA430773D0}" srcOrd="4" destOrd="0" presId="urn:microsoft.com/office/officeart/2005/8/layout/orgChart1"/>
    <dgm:cxn modelId="{ABBEEE95-7A98-44B5-8E16-BA6F8466AB97}" type="presParOf" srcId="{38280281-FEEC-4805-BBA3-EDB726E0A66F}" destId="{B8265BBA-79F4-42F9-B6C9-F423AF4713CC}" srcOrd="5" destOrd="0" presId="urn:microsoft.com/office/officeart/2005/8/layout/orgChart1"/>
    <dgm:cxn modelId="{C01DE3A0-7874-4701-BDB1-D370FE046C65}" type="presParOf" srcId="{B8265BBA-79F4-42F9-B6C9-F423AF4713CC}" destId="{58F39774-1996-4638-9C85-629F925A1221}" srcOrd="0" destOrd="0" presId="urn:microsoft.com/office/officeart/2005/8/layout/orgChart1"/>
    <dgm:cxn modelId="{1AB87409-4B83-4291-92EA-B9BE75DAA8CD}" type="presParOf" srcId="{58F39774-1996-4638-9C85-629F925A1221}" destId="{867F3A67-D58D-4AC0-B278-F3C1076418AC}" srcOrd="0" destOrd="0" presId="urn:microsoft.com/office/officeart/2005/8/layout/orgChart1"/>
    <dgm:cxn modelId="{59A53CAB-35AE-479A-BA9A-627393A2BAEA}" type="presParOf" srcId="{58F39774-1996-4638-9C85-629F925A1221}" destId="{B4201651-C20B-4C56-A7D9-D41FEE03C961}" srcOrd="1" destOrd="0" presId="urn:microsoft.com/office/officeart/2005/8/layout/orgChart1"/>
    <dgm:cxn modelId="{BF407166-1492-46BA-A0D7-7ECAF8C93C54}" type="presParOf" srcId="{B8265BBA-79F4-42F9-B6C9-F423AF4713CC}" destId="{8473B611-4B8A-4B09-8AA4-3CFFA7B362BA}" srcOrd="1" destOrd="0" presId="urn:microsoft.com/office/officeart/2005/8/layout/orgChart1"/>
    <dgm:cxn modelId="{A55C4531-D8AE-42C4-BF9E-35F6201603CF}" type="presParOf" srcId="{B8265BBA-79F4-42F9-B6C9-F423AF4713CC}" destId="{C1CC51A5-184A-4A9F-B6D0-6B57CD54D7A1}" srcOrd="2" destOrd="0" presId="urn:microsoft.com/office/officeart/2005/8/layout/orgChart1"/>
    <dgm:cxn modelId="{64ADF107-EB29-4BBA-9448-75B5226D79C2}" type="presParOf" srcId="{DDA814AA-0B6D-431E-8E25-BE553D6C6C35}" destId="{FB19CAE8-E29D-4DC4-8F11-EA5F995D21A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80CE-DC35-4075-9A76-CFFA430773D0}">
      <dsp:nvSpPr>
        <dsp:cNvPr id="0" name=""/>
        <dsp:cNvSpPr/>
      </dsp:nvSpPr>
      <dsp:spPr>
        <a:xfrm>
          <a:off x="2495952" y="2699222"/>
          <a:ext cx="2532336" cy="247296"/>
        </a:xfrm>
        <a:custGeom>
          <a:avLst/>
          <a:gdLst/>
          <a:ahLst/>
          <a:cxnLst/>
          <a:rect l="0" t="0" r="0" b="0"/>
          <a:pathLst>
            <a:path>
              <a:moveTo>
                <a:pt x="0" y="0"/>
              </a:moveTo>
              <a:lnTo>
                <a:pt x="0" y="66499"/>
              </a:lnTo>
              <a:lnTo>
                <a:pt x="2532336" y="66499"/>
              </a:lnTo>
              <a:lnTo>
                <a:pt x="2532336"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078E6-FA5B-4D7D-8D88-6BE9DEC4CDB6}">
      <dsp:nvSpPr>
        <dsp:cNvPr id="0" name=""/>
        <dsp:cNvSpPr/>
      </dsp:nvSpPr>
      <dsp:spPr>
        <a:xfrm>
          <a:off x="2495952" y="2699222"/>
          <a:ext cx="448860" cy="247296"/>
        </a:xfrm>
        <a:custGeom>
          <a:avLst/>
          <a:gdLst/>
          <a:ahLst/>
          <a:cxnLst/>
          <a:rect l="0" t="0" r="0" b="0"/>
          <a:pathLst>
            <a:path>
              <a:moveTo>
                <a:pt x="0" y="0"/>
              </a:moveTo>
              <a:lnTo>
                <a:pt x="0" y="66499"/>
              </a:lnTo>
              <a:lnTo>
                <a:pt x="448860" y="66499"/>
              </a:lnTo>
              <a:lnTo>
                <a:pt x="448860"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B84C9-652B-4E30-9BE3-67029093CE4F}">
      <dsp:nvSpPr>
        <dsp:cNvPr id="0" name=""/>
        <dsp:cNvSpPr/>
      </dsp:nvSpPr>
      <dsp:spPr>
        <a:xfrm>
          <a:off x="861336" y="2699222"/>
          <a:ext cx="1634616" cy="247296"/>
        </a:xfrm>
        <a:custGeom>
          <a:avLst/>
          <a:gdLst/>
          <a:ahLst/>
          <a:cxnLst/>
          <a:rect l="0" t="0" r="0" b="0"/>
          <a:pathLst>
            <a:path>
              <a:moveTo>
                <a:pt x="1634616" y="0"/>
              </a:moveTo>
              <a:lnTo>
                <a:pt x="1634616" y="66499"/>
              </a:lnTo>
              <a:lnTo>
                <a:pt x="0" y="66499"/>
              </a:lnTo>
              <a:lnTo>
                <a:pt x="0" y="247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E5125-FB19-4B19-BBCF-12E0A4444E05}">
      <dsp:nvSpPr>
        <dsp:cNvPr id="0" name=""/>
        <dsp:cNvSpPr/>
      </dsp:nvSpPr>
      <dsp:spPr>
        <a:xfrm>
          <a:off x="1570682" y="1751963"/>
          <a:ext cx="1850540" cy="947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OPRAVNÉ</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A</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DOZORČÍ PROSTŘEDKY</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err="1">
              <a:ln>
                <a:noFill/>
              </a:ln>
              <a:solidFill>
                <a:schemeClr val="bg1"/>
              </a:solidFill>
              <a:effectLst/>
              <a:latin typeface="Arial" panose="020B0604020202020204" pitchFamily="34" charset="0"/>
              <a:cs typeface="Times New Roman" panose="02020603050405020304" pitchFamily="18" charset="0"/>
            </a:rPr>
            <a:t>Podle</a:t>
          </a: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1" i="0" u="none" strike="noStrike" kern="1200" cap="none" normalizeH="0" baseline="0" dirty="0">
              <a:ln>
                <a:noFill/>
              </a:ln>
              <a:solidFill>
                <a:schemeClr val="bg1"/>
              </a:solidFill>
              <a:effectLst/>
              <a:latin typeface="Arial" panose="020B0604020202020204" pitchFamily="34" charset="0"/>
            </a:rPr>
            <a:t>§ 108 násl.</a:t>
          </a:r>
          <a:endParaRPr kumimoji="0" lang="en-GB" altLang="cs-CZ" sz="500" b="0"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1" i="0" u="none" strike="noStrike" kern="1200" cap="none" normalizeH="0" baseline="0" dirty="0">
              <a:ln>
                <a:noFill/>
              </a:ln>
              <a:solidFill>
                <a:schemeClr val="bg1"/>
              </a:solidFill>
              <a:effectLst/>
              <a:latin typeface="Arial" panose="020B0604020202020204" pitchFamily="34" charset="0"/>
              <a:cs typeface="Times New Roman" panose="02020603050405020304" pitchFamily="18" charset="0"/>
            </a:rPr>
            <a:t>DAŇOVÉHO ŘÁDU</a:t>
          </a:r>
          <a:endParaRPr kumimoji="0" lang="cs-CZ" altLang="cs-CZ" sz="500" b="1" i="0" u="none" strike="noStrike" kern="1200"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1" i="0" u="none" strike="noStrike" kern="1200" cap="none" normalizeH="0" baseline="0" dirty="0">
            <a:ln>
              <a:noFill/>
            </a:ln>
            <a:solidFill>
              <a:srgbClr val="29292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dirty="0">
            <a:ln>
              <a:noFill/>
            </a:ln>
            <a:solidFill>
              <a:srgbClr val="292929"/>
            </a:solidFill>
            <a:effectLst/>
            <a:latin typeface="Arial" panose="020B0604020202020204" pitchFamily="34" charset="0"/>
          </a:endParaRPr>
        </a:p>
      </dsp:txBody>
      <dsp:txXfrm>
        <a:off x="1570682" y="1751963"/>
        <a:ext cx="1850540" cy="947258"/>
      </dsp:txXfrm>
    </dsp:sp>
    <dsp:sp modelId="{CF74B399-9A6A-478F-BB2A-8F782D6D6BEE}">
      <dsp:nvSpPr>
        <dsp:cNvPr id="0" name=""/>
        <dsp:cNvSpPr/>
      </dsp:nvSpPr>
      <dsp:spPr>
        <a:xfrm>
          <a:off x="395"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Ř</a:t>
          </a: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ÁDNÉ</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ODVOLÁNÍ</a:t>
          </a: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cs typeface="Times New Roman" panose="02020603050405020304" pitchFamily="18" charset="0"/>
            </a:rPr>
            <a:t>ROZKLAD</a:t>
          </a: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chemeClr val="bg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ndParaRPr>
        </a:p>
      </dsp:txBody>
      <dsp:txXfrm>
        <a:off x="395" y="2946518"/>
        <a:ext cx="1721881" cy="860940"/>
      </dsp:txXfrm>
    </dsp:sp>
    <dsp:sp modelId="{ED62EB93-5730-4582-A9B1-285B5FF38557}">
      <dsp:nvSpPr>
        <dsp:cNvPr id="0" name=""/>
        <dsp:cNvSpPr/>
      </dsp:nvSpPr>
      <dsp:spPr>
        <a:xfrm>
          <a:off x="2083871"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MIMOŘÁDNÝ</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NÁVRH NA</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POVOLENÍ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sp:txBody>
      <dsp:txXfrm>
        <a:off x="2083871" y="2946518"/>
        <a:ext cx="1721881" cy="860940"/>
      </dsp:txXfrm>
    </dsp:sp>
    <dsp:sp modelId="{867F3A67-D58D-4AC0-B278-F3C1076418AC}">
      <dsp:nvSpPr>
        <dsp:cNvPr id="0" name=""/>
        <dsp:cNvSpPr/>
      </dsp:nvSpPr>
      <dsp:spPr>
        <a:xfrm>
          <a:off x="4167348" y="2946518"/>
          <a:ext cx="1721881" cy="860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cs-CZ" altLang="cs-CZ" sz="500" b="1" i="0" u="none" strike="noStrike" kern="1200"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r>
            <a:rPr kumimoji="0" lang="en-GB"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DOZORČÍ</a:t>
          </a:r>
          <a:endParaRPr kumimoji="0" lang="cs-CZ" altLang="cs-CZ" sz="500" b="1"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292929"/>
            </a:buClr>
            <a:buSzPct val="100000"/>
            <a:buFont typeface="Arial" panose="020B0604020202020204" pitchFamily="34" charset="0"/>
            <a:buNone/>
            <a:tabLst/>
          </a:pP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 </a:t>
          </a: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OBNOVY</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Lucida Sans Unicode" panose="020B0602030504020204" pitchFamily="34" charset="0"/>
            </a:rPr>
            <a:t>ŘÍZENÍ</a:t>
          </a:r>
          <a:endPar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500" b="0" i="0" u="none" strike="noStrike" kern="1200" cap="none" normalizeH="0" baseline="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NAŘÍZENÍ PŘEZKOUM. ROZHODNUTÍ</a:t>
          </a:r>
          <a:endParaRPr kumimoji="0" lang="en-GB" altLang="cs-CZ" sz="500" b="0"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Lucida Sans Unicode" panose="020B0602030504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cs-CZ" sz="500" b="0" i="0" u="none" strike="noStrike" kern="1200" cap="none" normalizeH="0" baseline="0">
            <a:ln>
              <a:noFill/>
            </a:ln>
            <a:solidFill>
              <a:srgbClr val="292929"/>
            </a:solidFill>
            <a:effectLst/>
            <a:latin typeface="Arial" panose="020B0604020202020204" pitchFamily="34" charset="0"/>
            <a:ea typeface="Times New Roman" panose="02020603050405020304" pitchFamily="18" charset="0"/>
            <a:cs typeface="Lucida Sans Unicode" panose="020B0602030504020204" pitchFamily="34" charset="0"/>
          </a:endParaRPr>
        </a:p>
      </dsp:txBody>
      <dsp:txXfrm>
        <a:off x="4167348" y="2946518"/>
        <a:ext cx="1721881" cy="8609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CC9D3-77B9-47D8-8A62-9FB203A22152}" type="slidenum">
              <a:rPr lang="cs-CZ" altLang="cs-CZ" smtClean="0"/>
              <a:pPr>
                <a:spcBef>
                  <a:spcPct val="0"/>
                </a:spcBef>
              </a:pPr>
              <a:t>78</a:t>
            </a:fld>
            <a:endParaRPr lang="cs-CZ" altLang="cs-CZ"/>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7848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0C02C-1CD9-4DD5-B181-587689FDA9C4}" type="slidenum">
              <a:rPr lang="cs-CZ" altLang="cs-CZ" smtClean="0"/>
              <a:pPr>
                <a:spcBef>
                  <a:spcPct val="0"/>
                </a:spcBef>
              </a:pPr>
              <a:t>111</a:t>
            </a:fld>
            <a:endParaRPr lang="cs-CZ" altLang="cs-CZ"/>
          </a:p>
        </p:txBody>
      </p:sp>
      <p:sp>
        <p:nvSpPr>
          <p:cNvPr id="101379" name="Text Box 2"/>
          <p:cNvSpPr txBox="1">
            <a:spLocks noChangeArrowheads="1"/>
          </p:cNvSpPr>
          <p:nvPr/>
        </p:nvSpPr>
        <p:spPr bwMode="auto">
          <a:xfrm>
            <a:off x="2124075" y="754063"/>
            <a:ext cx="2549525" cy="3722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endParaRPr lang="cs-CZ" altLang="cs-CZ" sz="1600"/>
          </a:p>
        </p:txBody>
      </p:sp>
      <p:sp>
        <p:nvSpPr>
          <p:cNvPr id="101380" name="Rectangle 3"/>
          <p:cNvSpPr>
            <a:spLocks noGrp="1" noChangeArrowheads="1"/>
          </p:cNvSpPr>
          <p:nvPr>
            <p:ph type="body"/>
          </p:nvPr>
        </p:nvSpPr>
        <p:spPr>
          <a:xfrm>
            <a:off x="679450" y="4714875"/>
            <a:ext cx="5437188" cy="4467225"/>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7030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5208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294129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B677F63C-0006-409F-B126-4667C2E1B6EE}" type="slidenum">
              <a:rPr lang="cs-CZ" altLang="cs-CZ"/>
              <a:pPr>
                <a:defRPr/>
              </a:pPr>
              <a:t>‹#›</a:t>
            </a:fld>
            <a:endParaRPr lang="cs-CZ" altLang="cs-CZ"/>
          </a:p>
        </p:txBody>
      </p:sp>
    </p:spTree>
    <p:extLst>
      <p:ext uri="{BB962C8B-B14F-4D97-AF65-F5344CB8AC3E}">
        <p14:creationId xmlns:p14="http://schemas.microsoft.com/office/powerpoint/2010/main" val="334781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text 2"/>
          <p:cNvSpPr>
            <a:spLocks noGrp="1"/>
          </p:cNvSpPr>
          <p:nvPr>
            <p:ph type="body" sz="half" idx="1"/>
          </p:nvPr>
        </p:nvSpPr>
        <p:spPr>
          <a:xfrm>
            <a:off x="900269" y="1773239"/>
            <a:ext cx="3810662" cy="4357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92D586D2-DBBC-4C3C-A906-3EAECF69048B}" type="slidenum">
              <a:rPr lang="cs-CZ" altLang="cs-CZ"/>
              <a:pPr>
                <a:defRPr/>
              </a:pPr>
              <a:t>‹#›</a:t>
            </a:fld>
            <a:endParaRPr lang="cs-CZ" altLang="cs-CZ"/>
          </a:p>
        </p:txBody>
      </p:sp>
    </p:spTree>
    <p:extLst>
      <p:ext uri="{BB962C8B-B14F-4D97-AF65-F5344CB8AC3E}">
        <p14:creationId xmlns:p14="http://schemas.microsoft.com/office/powerpoint/2010/main" val="303919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3886200"/>
            <a:ext cx="9145588" cy="2971800"/>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omic Sans MS" pitchFamily="66" charset="0"/>
              <a:ea typeface="ＭＳ Ｐゴシック" pitchFamily="100" charset="-128"/>
            </a:endParaRPr>
          </a:p>
        </p:txBody>
      </p:sp>
      <p:sp>
        <p:nvSpPr>
          <p:cNvPr id="2" name="Title 1"/>
          <p:cNvSpPr>
            <a:spLocks noGrp="1"/>
          </p:cNvSpPr>
          <p:nvPr>
            <p:ph type="ctrTitle"/>
          </p:nvPr>
        </p:nvSpPr>
        <p:spPr>
          <a:xfrm>
            <a:off x="685919" y="5257800"/>
            <a:ext cx="7773750" cy="6858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685919" y="6019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pic>
        <p:nvPicPr>
          <p:cNvPr id="4" name="Picture 3" descr="Screen Shot 2016-02-03 at 10.58.1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6307" cy="3886200"/>
          </a:xfrm>
          <a:prstGeom prst="rect">
            <a:avLst/>
          </a:prstGeom>
        </p:spPr>
      </p:pic>
      <p:pic>
        <p:nvPicPr>
          <p:cNvPr id="9" name="Picture 8" descr="LIL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07" y="4180269"/>
            <a:ext cx="2972316" cy="860491"/>
          </a:xfrm>
          <a:prstGeom prst="rect">
            <a:avLst/>
          </a:prstGeom>
        </p:spPr>
      </p:pic>
    </p:spTree>
    <p:extLst>
      <p:ext uri="{BB962C8B-B14F-4D97-AF65-F5344CB8AC3E}">
        <p14:creationId xmlns:p14="http://schemas.microsoft.com/office/powerpoint/2010/main" val="388473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INCOLN-PPT-JPG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6872149"/>
          </a:xfrm>
          <a:prstGeom prst="rect">
            <a:avLst/>
          </a:prstGeom>
        </p:spPr>
      </p:pic>
      <p:sp>
        <p:nvSpPr>
          <p:cNvPr id="2" name="Title 1"/>
          <p:cNvSpPr>
            <a:spLocks noGrp="1"/>
          </p:cNvSpPr>
          <p:nvPr>
            <p:ph type="ctrTitle"/>
          </p:nvPr>
        </p:nvSpPr>
        <p:spPr>
          <a:xfrm>
            <a:off x="838345" y="4038600"/>
            <a:ext cx="7773750" cy="9906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838345" y="5257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sp>
        <p:nvSpPr>
          <p:cNvPr id="14" name="Text Placeholder 13"/>
          <p:cNvSpPr>
            <a:spLocks noGrp="1"/>
          </p:cNvSpPr>
          <p:nvPr>
            <p:ph type="body" sz="quarter" idx="10" hasCustomPrompt="1"/>
          </p:nvPr>
        </p:nvSpPr>
        <p:spPr>
          <a:xfrm>
            <a:off x="838346" y="5867400"/>
            <a:ext cx="6859191" cy="457200"/>
          </a:xfrm>
          <a:prstGeom prst="rect">
            <a:avLst/>
          </a:prstGeom>
        </p:spPr>
        <p:txBody>
          <a:bodyPr vert="horz"/>
          <a:lstStyle>
            <a:lvl1pPr marL="0" indent="0" algn="l">
              <a:buFontTx/>
              <a:buNone/>
              <a:defRPr sz="800" kern="100" spc="50">
                <a:solidFill>
                  <a:schemeClr val="bg1"/>
                </a:solidFill>
              </a:defRPr>
            </a:lvl1pPr>
            <a:lvl2pPr marL="457200" indent="0" algn="l">
              <a:buFontTx/>
              <a:buNone/>
              <a:defRPr sz="800">
                <a:solidFill>
                  <a:schemeClr val="bg1"/>
                </a:solidFill>
              </a:defRPr>
            </a:lvl2pPr>
            <a:lvl3pPr marL="914400" indent="0" algn="l">
              <a:buFontTx/>
              <a:buNone/>
              <a:defRPr sz="800">
                <a:solidFill>
                  <a:schemeClr val="bg1"/>
                </a:solidFill>
              </a:defRPr>
            </a:lvl3pPr>
            <a:lvl4pPr marL="1371600" indent="0" algn="l">
              <a:buFontTx/>
              <a:buNone/>
              <a:defRPr sz="800">
                <a:solidFill>
                  <a:schemeClr val="bg1"/>
                </a:solidFill>
              </a:defRPr>
            </a:lvl4pPr>
            <a:lvl5pPr marL="1828800" indent="0" algn="l">
              <a:buFontTx/>
              <a:buNone/>
              <a:defRPr sz="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4013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79" y="1143000"/>
            <a:ext cx="3886875"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3"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pic>
        <p:nvPicPr>
          <p:cNvPr id="6" name="Picture 5"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Picture Placeholder 2"/>
          <p:cNvSpPr>
            <a:spLocks noGrp="1"/>
          </p:cNvSpPr>
          <p:nvPr>
            <p:ph type="pic" idx="12"/>
          </p:nvPr>
        </p:nvSpPr>
        <p:spPr>
          <a:xfrm>
            <a:off x="4649007" y="1143000"/>
            <a:ext cx="411551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Tree>
    <p:extLst>
      <p:ext uri="{BB962C8B-B14F-4D97-AF65-F5344CB8AC3E}">
        <p14:creationId xmlns:p14="http://schemas.microsoft.com/office/powerpoint/2010/main" val="94632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46538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140209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0"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11" name="Title 1"/>
          <p:cNvSpPr txBox="1">
            <a:spLocks/>
          </p:cNvSpPr>
          <p:nvPr userDrawn="1"/>
        </p:nvSpPr>
        <p:spPr bwMode="auto">
          <a:xfrm>
            <a:off x="457280"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2" name="Title 1"/>
          <p:cNvSpPr txBox="1">
            <a:spLocks/>
          </p:cNvSpPr>
          <p:nvPr userDrawn="1"/>
        </p:nvSpPr>
        <p:spPr bwMode="auto">
          <a:xfrm>
            <a:off x="4649007"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3" name="Content Placeholder 2"/>
          <p:cNvSpPr>
            <a:spLocks noGrp="1"/>
          </p:cNvSpPr>
          <p:nvPr>
            <p:ph idx="1"/>
          </p:nvPr>
        </p:nvSpPr>
        <p:spPr>
          <a:xfrm>
            <a:off x="457279"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4" name="Content Placeholder 2"/>
          <p:cNvSpPr>
            <a:spLocks noGrp="1"/>
          </p:cNvSpPr>
          <p:nvPr>
            <p:ph idx="12"/>
          </p:nvPr>
        </p:nvSpPr>
        <p:spPr>
          <a:xfrm>
            <a:off x="4725220"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93441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66" y="1600201"/>
            <a:ext cx="8383456"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8383456" cy="5762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Tree>
    <p:extLst>
      <p:ext uri="{BB962C8B-B14F-4D97-AF65-F5344CB8AC3E}">
        <p14:creationId xmlns:p14="http://schemas.microsoft.com/office/powerpoint/2010/main" val="1043414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
        <p:nvSpPr>
          <p:cNvPr id="3" name="Picture Placeholder 2"/>
          <p:cNvSpPr>
            <a:spLocks noGrp="1"/>
          </p:cNvSpPr>
          <p:nvPr>
            <p:ph type="pic" idx="1"/>
          </p:nvPr>
        </p:nvSpPr>
        <p:spPr>
          <a:xfrm>
            <a:off x="381066" y="1600201"/>
            <a:ext cx="3963088"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3963088" cy="4238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6" name="Picture Placeholder 2"/>
          <p:cNvSpPr>
            <a:spLocks noGrp="1"/>
          </p:cNvSpPr>
          <p:nvPr>
            <p:ph type="pic" idx="10"/>
          </p:nvPr>
        </p:nvSpPr>
        <p:spPr>
          <a:xfrm>
            <a:off x="4801434" y="1600201"/>
            <a:ext cx="3963088"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9" name="Text Placeholder 3"/>
          <p:cNvSpPr>
            <a:spLocks noGrp="1"/>
          </p:cNvSpPr>
          <p:nvPr>
            <p:ph type="body" sz="half" idx="11"/>
          </p:nvPr>
        </p:nvSpPr>
        <p:spPr>
          <a:xfrm>
            <a:off x="4801434" y="5715000"/>
            <a:ext cx="3963088" cy="457200"/>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5544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7" name="Chart 6"/>
          <p:cNvGraphicFramePr/>
          <p:nvPr userDrawn="1">
            <p:extLst/>
          </p:nvPr>
        </p:nvGraphicFramePr>
        <p:xfrm>
          <a:off x="533493" y="2514600"/>
          <a:ext cx="8078603"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Tree>
    <p:extLst>
      <p:ext uri="{BB962C8B-B14F-4D97-AF65-F5344CB8AC3E}">
        <p14:creationId xmlns:p14="http://schemas.microsoft.com/office/powerpoint/2010/main" val="1177561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2" name="Table 1"/>
          <p:cNvGraphicFramePr>
            <a:graphicFrameLocks noGrp="1"/>
          </p:cNvGraphicFramePr>
          <p:nvPr userDrawn="1">
            <p:extLst/>
          </p:nvPr>
        </p:nvGraphicFramePr>
        <p:xfrm>
          <a:off x="533493" y="1981200"/>
          <a:ext cx="8078606" cy="3708400"/>
        </p:xfrm>
        <a:graphic>
          <a:graphicData uri="http://schemas.openxmlformats.org/drawingml/2006/table">
            <a:tbl>
              <a:tblPr firstRow="1" bandRow="1">
                <a:tableStyleId>{073A0DAA-6AF3-43AB-8588-CEC1D06C72B9}</a:tableStyleId>
              </a:tblPr>
              <a:tblGrid>
                <a:gridCol w="897623">
                  <a:extLst>
                    <a:ext uri="{9D8B030D-6E8A-4147-A177-3AD203B41FA5}">
                      <a16:colId xmlns:a16="http://schemas.microsoft.com/office/drawing/2014/main" val="20000"/>
                    </a:ext>
                  </a:extLst>
                </a:gridCol>
                <a:gridCol w="897623">
                  <a:extLst>
                    <a:ext uri="{9D8B030D-6E8A-4147-A177-3AD203B41FA5}">
                      <a16:colId xmlns:a16="http://schemas.microsoft.com/office/drawing/2014/main" val="20001"/>
                    </a:ext>
                  </a:extLst>
                </a:gridCol>
                <a:gridCol w="897623">
                  <a:extLst>
                    <a:ext uri="{9D8B030D-6E8A-4147-A177-3AD203B41FA5}">
                      <a16:colId xmlns:a16="http://schemas.microsoft.com/office/drawing/2014/main" val="20002"/>
                    </a:ext>
                  </a:extLst>
                </a:gridCol>
                <a:gridCol w="897623">
                  <a:extLst>
                    <a:ext uri="{9D8B030D-6E8A-4147-A177-3AD203B41FA5}">
                      <a16:colId xmlns:a16="http://schemas.microsoft.com/office/drawing/2014/main" val="20003"/>
                    </a:ext>
                  </a:extLst>
                </a:gridCol>
                <a:gridCol w="897623">
                  <a:extLst>
                    <a:ext uri="{9D8B030D-6E8A-4147-A177-3AD203B41FA5}">
                      <a16:colId xmlns:a16="http://schemas.microsoft.com/office/drawing/2014/main" val="20004"/>
                    </a:ext>
                  </a:extLst>
                </a:gridCol>
                <a:gridCol w="897623">
                  <a:extLst>
                    <a:ext uri="{9D8B030D-6E8A-4147-A177-3AD203B41FA5}">
                      <a16:colId xmlns:a16="http://schemas.microsoft.com/office/drawing/2014/main" val="20005"/>
                    </a:ext>
                  </a:extLst>
                </a:gridCol>
                <a:gridCol w="897623">
                  <a:extLst>
                    <a:ext uri="{9D8B030D-6E8A-4147-A177-3AD203B41FA5}">
                      <a16:colId xmlns:a16="http://schemas.microsoft.com/office/drawing/2014/main" val="20006"/>
                    </a:ext>
                  </a:extLst>
                </a:gridCol>
                <a:gridCol w="897623">
                  <a:extLst>
                    <a:ext uri="{9D8B030D-6E8A-4147-A177-3AD203B41FA5}">
                      <a16:colId xmlns:a16="http://schemas.microsoft.com/office/drawing/2014/main" val="20007"/>
                    </a:ext>
                  </a:extLst>
                </a:gridCol>
                <a:gridCol w="897623">
                  <a:extLst>
                    <a:ext uri="{9D8B030D-6E8A-4147-A177-3AD203B41FA5}">
                      <a16:colId xmlns:a16="http://schemas.microsoft.com/office/drawing/2014/main" val="20008"/>
                    </a:ext>
                  </a:extLst>
                </a:gridCol>
              </a:tblGrid>
              <a:tr h="370840">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0"/>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1"/>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2"/>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3"/>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4"/>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5"/>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6"/>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7"/>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8"/>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extLst>
                  <a:ext uri="{0D108BD9-81ED-4DB2-BD59-A6C34878D82A}">
                    <a16:rowId xmlns:a16="http://schemas.microsoft.com/office/drawing/2014/main" val="10009"/>
                  </a:ext>
                </a:extLst>
              </a:tr>
            </a:tbl>
          </a:graphicData>
        </a:graphic>
      </p:graphicFrame>
      <p:sp>
        <p:nvSpPr>
          <p:cNvPr id="6" name="Title 1"/>
          <p:cNvSpPr>
            <a:spLocks noGrp="1"/>
          </p:cNvSpPr>
          <p:nvPr>
            <p:ph type="title" hasCustomPrompt="1"/>
          </p:nvPr>
        </p:nvSpPr>
        <p:spPr>
          <a:xfrm>
            <a:off x="533493" y="1143000"/>
            <a:ext cx="8078603" cy="838200"/>
          </a:xfrm>
          <a:prstGeom prst="rect">
            <a:avLst/>
          </a:prstGeom>
        </p:spPr>
        <p:txBody>
          <a:bodyPr/>
          <a:lstStyle>
            <a:lvl1pPr algn="l">
              <a:defRPr sz="1800" b="0" baseline="0">
                <a:solidFill>
                  <a:srgbClr val="92C82A"/>
                </a:solidFill>
              </a:defRPr>
            </a:lvl1pPr>
          </a:lstStyle>
          <a:p>
            <a:r>
              <a:rPr lang="en-US" noProof="0" dirty="0"/>
              <a:t>Sample Chart Header</a:t>
            </a:r>
          </a:p>
        </p:txBody>
      </p:sp>
    </p:spTree>
    <p:extLst>
      <p:ext uri="{BB962C8B-B14F-4D97-AF65-F5344CB8AC3E}">
        <p14:creationId xmlns:p14="http://schemas.microsoft.com/office/powerpoint/2010/main" val="1307592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4853" y="6553200"/>
            <a:ext cx="6478125" cy="304800"/>
          </a:xfrm>
          <a:prstGeom prst="rect">
            <a:avLst/>
          </a:prstGeom>
        </p:spPr>
        <p:txBody>
          <a:bodyPr/>
          <a:lstStyle/>
          <a:p>
            <a:pPr>
              <a:defRPr/>
            </a:pPr>
            <a:r>
              <a:rPr lang="sv-SE"/>
              <a:t>DATE  |  PRESENTER  |  TITLE</a:t>
            </a:r>
            <a:endParaRPr lang="en-US" dirty="0"/>
          </a:p>
        </p:txBody>
      </p:sp>
      <p:pic>
        <p:nvPicPr>
          <p:cNvPr id="4" name="Picture 3" descr="LINCOLN-PPT-JPGS-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13" y="-57269"/>
            <a:ext cx="9304382" cy="6991469"/>
          </a:xfrm>
          <a:prstGeom prst="rect">
            <a:avLst/>
          </a:prstGeom>
        </p:spPr>
      </p:pic>
      <p:sp>
        <p:nvSpPr>
          <p:cNvPr id="6" name="Subtitle 2"/>
          <p:cNvSpPr txBox="1">
            <a:spLocks/>
          </p:cNvSpPr>
          <p:nvPr userDrawn="1"/>
        </p:nvSpPr>
        <p:spPr bwMode="auto">
          <a:xfrm>
            <a:off x="685919" y="5638800"/>
            <a:ext cx="640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1600">
                <a:solidFill>
                  <a:srgbClr val="48535B"/>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rgbClr val="006600"/>
                </a:solidFill>
                <a:latin typeface="+mn-lt"/>
                <a:ea typeface="MS PGothic" pitchFamily="34" charset="-128"/>
              </a:defRPr>
            </a:lvl2pPr>
            <a:lvl3pPr marL="914400" indent="0" algn="ctr" rtl="0" eaLnBrk="0" fontAlgn="base" hangingPunct="0">
              <a:spcBef>
                <a:spcPct val="20000"/>
              </a:spcBef>
              <a:spcAft>
                <a:spcPct val="0"/>
              </a:spcAft>
              <a:buNone/>
              <a:defRPr sz="2400">
                <a:solidFill>
                  <a:srgbClr val="FF0000"/>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rtl="0">
              <a:lnSpc>
                <a:spcPct val="130000"/>
              </a:lnSpc>
            </a:pPr>
            <a:r>
              <a:rPr lang="en-US" sz="1200" b="0" i="0" u="none" strike="noStrike" kern="500" spc="90" baseline="30000" dirty="0">
                <a:solidFill>
                  <a:schemeClr val="bg1"/>
                </a:solidFill>
                <a:latin typeface="+mn-lt"/>
                <a:ea typeface="MS PGothic" pitchFamily="34" charset="-128"/>
                <a:cs typeface="ＭＳ Ｐゴシック" charset="0"/>
              </a:rPr>
              <a:t>113 BRATTLE STREET  CAMBRIDGE, MA 02138</a:t>
            </a:r>
            <a:r>
              <a:rPr lang="en-US" sz="1200" b="0" i="0" u="none" strike="noStrike" kern="500" spc="90" baseline="0" dirty="0">
                <a:solidFill>
                  <a:schemeClr val="bg1"/>
                </a:solidFill>
                <a:latin typeface="+mn-lt"/>
                <a:ea typeface="MS PGothic" pitchFamily="34" charset="-128"/>
                <a:cs typeface="ＭＳ Ｐゴシック" charset="0"/>
              </a:rPr>
              <a:t>   </a:t>
            </a:r>
            <a:r>
              <a:rPr lang="en-US" sz="1200" b="0" i="0" u="none" strike="noStrike" kern="500" spc="90" baseline="30000" dirty="0">
                <a:solidFill>
                  <a:schemeClr val="bg1"/>
                </a:solidFill>
                <a:latin typeface="+mn-lt"/>
                <a:ea typeface="MS PGothic" pitchFamily="34" charset="-128"/>
                <a:cs typeface="ＭＳ Ｐゴシック" charset="0"/>
              </a:rPr>
              <a:t>@LANDPOLICY    </a:t>
            </a:r>
            <a:r>
              <a:rPr lang="en-US" sz="1200" b="0" i="0" u="none" strike="noStrike" kern="500" spc="90" baseline="30000" dirty="0">
                <a:solidFill>
                  <a:schemeClr val="tx2"/>
                </a:solidFill>
                <a:latin typeface="+mn-lt"/>
                <a:ea typeface="MS PGothic" pitchFamily="34" charset="-128"/>
                <a:cs typeface="ＭＳ Ｐゴシック" charset="0"/>
              </a:rPr>
              <a:t>LINCOLNINST.EDU</a:t>
            </a: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p:txBody>
      </p:sp>
      <p:sp>
        <p:nvSpPr>
          <p:cNvPr id="5" name="Title 1"/>
          <p:cNvSpPr>
            <a:spLocks noGrp="1"/>
          </p:cNvSpPr>
          <p:nvPr>
            <p:ph type="title" hasCustomPrompt="1"/>
          </p:nvPr>
        </p:nvSpPr>
        <p:spPr>
          <a:xfrm>
            <a:off x="609706" y="1143000"/>
            <a:ext cx="7773750" cy="838200"/>
          </a:xfrm>
          <a:prstGeom prst="rect">
            <a:avLst/>
          </a:prstGeom>
        </p:spPr>
        <p:txBody>
          <a:bodyPr/>
          <a:lstStyle>
            <a:lvl1pPr algn="l">
              <a:defRPr sz="3600" b="0" baseline="0">
                <a:solidFill>
                  <a:srgbClr val="92C82A"/>
                </a:solidFill>
              </a:defRPr>
            </a:lvl1pPr>
          </a:lstStyle>
          <a:p>
            <a:r>
              <a:rPr lang="en-US" noProof="0" dirty="0"/>
              <a:t>Thank you</a:t>
            </a:r>
          </a:p>
        </p:txBody>
      </p:sp>
      <p:sp>
        <p:nvSpPr>
          <p:cNvPr id="10" name="Text Placeholder 3"/>
          <p:cNvSpPr>
            <a:spLocks noGrp="1"/>
          </p:cNvSpPr>
          <p:nvPr>
            <p:ph type="body" sz="half" idx="2" hasCustomPrompt="1"/>
          </p:nvPr>
        </p:nvSpPr>
        <p:spPr>
          <a:xfrm>
            <a:off x="609706" y="2209800"/>
            <a:ext cx="7773750" cy="1600200"/>
          </a:xfrm>
          <a:prstGeom prst="rect">
            <a:avLst/>
          </a:prstGeom>
        </p:spPr>
        <p:txBody>
          <a:bodyPr/>
          <a:lstStyle>
            <a:lvl1pPr marL="0" indent="0">
              <a:lnSpc>
                <a:spcPct val="140000"/>
              </a:lnSpc>
              <a:buNone/>
              <a:defRPr sz="900" spc="1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GEORGE MCCARTHY, PRESIDENT</a:t>
            </a:r>
          </a:p>
          <a:p>
            <a:pPr lvl="0"/>
            <a:r>
              <a:rPr lang="en-US" dirty="0"/>
              <a:t>LINCOLN INSTITUTE OF LAND POLICY</a:t>
            </a:r>
          </a:p>
          <a:p>
            <a:pPr lvl="0"/>
            <a:r>
              <a:rPr lang="en-US" dirty="0"/>
              <a:t>GMCCARTHY@LINCOLNINST.EDU</a:t>
            </a:r>
          </a:p>
          <a:p>
            <a:pPr lvl="0"/>
            <a:r>
              <a:rPr lang="en-US" dirty="0"/>
              <a:t>@GMACMCCARTHY</a:t>
            </a:r>
          </a:p>
        </p:txBody>
      </p:sp>
    </p:spTree>
    <p:extLst>
      <p:ext uri="{BB962C8B-B14F-4D97-AF65-F5344CB8AC3E}">
        <p14:creationId xmlns:p14="http://schemas.microsoft.com/office/powerpoint/2010/main" val="15772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5588"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pic>
        <p:nvPicPr>
          <p:cNvPr id="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98" y="-63500"/>
            <a:ext cx="2340381"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570" y="431801"/>
            <a:ext cx="539208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6392385" y="24574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
        <p:nvSpPr>
          <p:cNvPr id="251908" name="Rectangle 4"/>
          <p:cNvSpPr>
            <a:spLocks noGrp="1" noChangeArrowheads="1"/>
          </p:cNvSpPr>
          <p:nvPr>
            <p:ph type="ctrTitle"/>
          </p:nvPr>
        </p:nvSpPr>
        <p:spPr>
          <a:xfrm>
            <a:off x="2705570" y="3860800"/>
            <a:ext cx="5970037" cy="2376488"/>
          </a:xfrm>
        </p:spPr>
        <p:txBody>
          <a:bodyPr bIns="1080000"/>
          <a:lstStyle>
            <a:lvl1pPr>
              <a:defRPr sz="4600"/>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5570" y="3141663"/>
            <a:ext cx="5970037"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6"/>
          <p:cNvSpPr>
            <a:spLocks noGrp="1" noChangeArrowheads="1"/>
          </p:cNvSpPr>
          <p:nvPr>
            <p:ph type="ftr" sz="quarter" idx="10"/>
          </p:nvPr>
        </p:nvSpPr>
        <p:spPr>
          <a:xfrm>
            <a:off x="2705570" y="6442075"/>
            <a:ext cx="4961800" cy="279400"/>
          </a:xfrm>
        </p:spPr>
        <p:txBody>
          <a:bodyPr/>
          <a:lstStyle>
            <a:lvl1pPr>
              <a:defRPr/>
            </a:lvl1pPr>
          </a:lstStyle>
          <a:p>
            <a:pPr>
              <a:defRPr/>
            </a:pPr>
            <a:r>
              <a:rPr lang="cs-CZ"/>
              <a:t>Zápatí prezentace</a:t>
            </a:r>
          </a:p>
        </p:txBody>
      </p:sp>
      <p:sp>
        <p:nvSpPr>
          <p:cNvPr id="9" name="Rectangle 7"/>
          <p:cNvSpPr>
            <a:spLocks noGrp="1" noChangeArrowheads="1"/>
          </p:cNvSpPr>
          <p:nvPr>
            <p:ph type="sldNum" sz="quarter" idx="11"/>
          </p:nvPr>
        </p:nvSpPr>
        <p:spPr>
          <a:xfrm>
            <a:off x="8029382" y="6442075"/>
            <a:ext cx="658926" cy="279400"/>
          </a:xfrm>
        </p:spPr>
        <p:txBody>
          <a:bodyPr/>
          <a:lstStyle>
            <a:lvl1pPr>
              <a:defRPr smtClean="0"/>
            </a:lvl1pPr>
          </a:lstStyle>
          <a:p>
            <a:pPr>
              <a:defRPr/>
            </a:pPr>
            <a:fld id="{B25FC664-6897-4B9D-85E4-F393891523AB}" type="slidenum">
              <a:rPr lang="cs-CZ" altLang="cs-CZ"/>
              <a:pPr>
                <a:defRPr/>
              </a:pPr>
              <a:t>‹#›</a:t>
            </a:fld>
            <a:endParaRPr lang="cs-CZ" altLang="cs-CZ"/>
          </a:p>
        </p:txBody>
      </p:sp>
    </p:spTree>
    <p:extLst>
      <p:ext uri="{BB962C8B-B14F-4D97-AF65-F5344CB8AC3E}">
        <p14:creationId xmlns:p14="http://schemas.microsoft.com/office/powerpoint/2010/main" val="895936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242646A-8DB9-4AA7-9236-7FB490FDE425}" type="slidenum">
              <a:rPr lang="cs-CZ" altLang="cs-CZ"/>
              <a:pPr>
                <a:defRPr/>
              </a:pPr>
              <a:t>‹#›</a:t>
            </a:fld>
            <a:endParaRPr lang="cs-CZ" altLang="cs-CZ"/>
          </a:p>
        </p:txBody>
      </p:sp>
    </p:spTree>
    <p:extLst>
      <p:ext uri="{BB962C8B-B14F-4D97-AF65-F5344CB8AC3E}">
        <p14:creationId xmlns:p14="http://schemas.microsoft.com/office/powerpoint/2010/main" val="3173236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438" y="4406901"/>
            <a:ext cx="777375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438" y="2906713"/>
            <a:ext cx="77737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4BD81D6F-2382-425E-889B-52E67B9DE5FB}" type="slidenum">
              <a:rPr lang="cs-CZ" altLang="cs-CZ"/>
              <a:pPr>
                <a:defRPr/>
              </a:pPr>
              <a:t>‹#›</a:t>
            </a:fld>
            <a:endParaRPr lang="cs-CZ" altLang="cs-CZ"/>
          </a:p>
        </p:txBody>
      </p:sp>
    </p:spTree>
    <p:extLst>
      <p:ext uri="{BB962C8B-B14F-4D97-AF65-F5344CB8AC3E}">
        <p14:creationId xmlns:p14="http://schemas.microsoft.com/office/powerpoint/2010/main" val="373237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00269"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EF3923FE-10DD-40A2-9606-96AA0F4F7A09}" type="slidenum">
              <a:rPr lang="cs-CZ" altLang="cs-CZ"/>
              <a:pPr>
                <a:defRPr/>
              </a:pPr>
              <a:t>‹#›</a:t>
            </a:fld>
            <a:endParaRPr lang="cs-CZ" altLang="cs-CZ"/>
          </a:p>
        </p:txBody>
      </p:sp>
    </p:spTree>
    <p:extLst>
      <p:ext uri="{BB962C8B-B14F-4D97-AF65-F5344CB8AC3E}">
        <p14:creationId xmlns:p14="http://schemas.microsoft.com/office/powerpoint/2010/main" val="3057486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80" y="274638"/>
            <a:ext cx="8231029"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8" name="Rectangle 5"/>
          <p:cNvSpPr>
            <a:spLocks noGrp="1" noChangeArrowheads="1"/>
          </p:cNvSpPr>
          <p:nvPr>
            <p:ph type="sldNum" sz="quarter" idx="11"/>
          </p:nvPr>
        </p:nvSpPr>
        <p:spPr>
          <a:ln/>
        </p:spPr>
        <p:txBody>
          <a:bodyPr/>
          <a:lstStyle>
            <a:lvl1pPr>
              <a:defRPr/>
            </a:lvl1pPr>
          </a:lstStyle>
          <a:p>
            <a:pPr>
              <a:defRPr/>
            </a:pPr>
            <a:fld id="{C4E227E1-CF00-420D-B755-FA532DA311AF}" type="slidenum">
              <a:rPr lang="cs-CZ" altLang="cs-CZ"/>
              <a:pPr>
                <a:defRPr/>
              </a:pPr>
              <a:t>‹#›</a:t>
            </a:fld>
            <a:endParaRPr lang="cs-CZ" altLang="cs-CZ"/>
          </a:p>
        </p:txBody>
      </p:sp>
    </p:spTree>
    <p:extLst>
      <p:ext uri="{BB962C8B-B14F-4D97-AF65-F5344CB8AC3E}">
        <p14:creationId xmlns:p14="http://schemas.microsoft.com/office/powerpoint/2010/main" val="2145639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A66F2BF8-041C-44B4-BA70-5BE83C4F95FA}" type="slidenum">
              <a:rPr lang="cs-CZ" altLang="cs-CZ"/>
              <a:pPr>
                <a:defRPr/>
              </a:pPr>
              <a:t>‹#›</a:t>
            </a:fld>
            <a:endParaRPr lang="cs-CZ" altLang="cs-CZ"/>
          </a:p>
        </p:txBody>
      </p:sp>
    </p:spTree>
    <p:extLst>
      <p:ext uri="{BB962C8B-B14F-4D97-AF65-F5344CB8AC3E}">
        <p14:creationId xmlns:p14="http://schemas.microsoft.com/office/powerpoint/2010/main" val="835218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p:cNvSpPr>
            <a:spLocks noGrp="1" noChangeArrowheads="1"/>
          </p:cNvSpPr>
          <p:nvPr>
            <p:ph type="sldNum" sz="quarter" idx="11"/>
          </p:nvPr>
        </p:nvSpPr>
        <p:spPr>
          <a:ln/>
        </p:spPr>
        <p:txBody>
          <a:bodyPr/>
          <a:lstStyle>
            <a:lvl1pPr>
              <a:defRPr/>
            </a:lvl1pPr>
          </a:lstStyle>
          <a:p>
            <a:pPr>
              <a:defRPr/>
            </a:pPr>
            <a:fld id="{88D1E0FF-A511-435D-9CC4-1AD10E6668FF}" type="slidenum">
              <a:rPr lang="cs-CZ" altLang="cs-CZ"/>
              <a:pPr>
                <a:defRPr/>
              </a:pPr>
              <a:t>‹#›</a:t>
            </a:fld>
            <a:endParaRPr lang="cs-CZ" altLang="cs-CZ"/>
          </a:p>
        </p:txBody>
      </p:sp>
    </p:spTree>
    <p:extLst>
      <p:ext uri="{BB962C8B-B14F-4D97-AF65-F5344CB8AC3E}">
        <p14:creationId xmlns:p14="http://schemas.microsoft.com/office/powerpoint/2010/main" val="908300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80" y="273050"/>
            <a:ext cx="3008835"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6CAC3BAB-A38B-49E3-9A73-6B3F0C2CC486}" type="slidenum">
              <a:rPr lang="cs-CZ" altLang="cs-CZ"/>
              <a:pPr>
                <a:defRPr/>
              </a:pPr>
              <a:t>‹#›</a:t>
            </a:fld>
            <a:endParaRPr lang="cs-CZ" altLang="cs-CZ"/>
          </a:p>
        </p:txBody>
      </p:sp>
    </p:spTree>
    <p:extLst>
      <p:ext uri="{BB962C8B-B14F-4D97-AF65-F5344CB8AC3E}">
        <p14:creationId xmlns:p14="http://schemas.microsoft.com/office/powerpoint/2010/main" val="1084706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599" y="4800600"/>
            <a:ext cx="5487353"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C80E572C-7410-4213-BF95-DCFB2B07F11D}" type="slidenum">
              <a:rPr lang="cs-CZ" altLang="cs-CZ"/>
              <a:pPr>
                <a:defRPr/>
              </a:pPr>
              <a:t>‹#›</a:t>
            </a:fld>
            <a:endParaRPr lang="cs-CZ" altLang="cs-CZ"/>
          </a:p>
        </p:txBody>
      </p:sp>
    </p:spTree>
    <p:extLst>
      <p:ext uri="{BB962C8B-B14F-4D97-AF65-F5344CB8AC3E}">
        <p14:creationId xmlns:p14="http://schemas.microsoft.com/office/powerpoint/2010/main" val="2509384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53580DED-E19A-4275-ABC0-B6603A988157}" type="slidenum">
              <a:rPr lang="cs-CZ" altLang="cs-CZ"/>
              <a:pPr>
                <a:defRPr/>
              </a:pPr>
              <a:t>‹#›</a:t>
            </a:fld>
            <a:endParaRPr lang="cs-CZ" altLang="cs-CZ"/>
          </a:p>
        </p:txBody>
      </p:sp>
    </p:spTree>
    <p:extLst>
      <p:ext uri="{BB962C8B-B14F-4D97-AF65-F5344CB8AC3E}">
        <p14:creationId xmlns:p14="http://schemas.microsoft.com/office/powerpoint/2010/main" val="349982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1696" y="1125538"/>
            <a:ext cx="1946613" cy="50053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00269" y="1125538"/>
            <a:ext cx="5689000" cy="50053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8EB6217-5234-471E-B8A8-C5F4D71AD164}" type="slidenum">
              <a:rPr lang="cs-CZ" altLang="cs-CZ"/>
              <a:pPr>
                <a:defRPr/>
              </a:pPr>
              <a:t>‹#›</a:t>
            </a:fld>
            <a:endParaRPr lang="cs-CZ" altLang="cs-CZ"/>
          </a:p>
        </p:txBody>
      </p:sp>
    </p:spTree>
    <p:extLst>
      <p:ext uri="{BB962C8B-B14F-4D97-AF65-F5344CB8AC3E}">
        <p14:creationId xmlns:p14="http://schemas.microsoft.com/office/powerpoint/2010/main" val="2634786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obsah 2"/>
          <p:cNvSpPr>
            <a:spLocks noGrp="1"/>
          </p:cNvSpPr>
          <p:nvPr>
            <p:ph sz="half" idx="1"/>
          </p:nvPr>
        </p:nvSpPr>
        <p:spPr>
          <a:xfrm>
            <a:off x="900269" y="1773238"/>
            <a:ext cx="7773750" cy="21018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00269" y="4027489"/>
            <a:ext cx="7773750" cy="21034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FC18EE5D-2F56-4DE1-AF50-0BF00BB1AD5A}" type="slidenum">
              <a:rPr lang="cs-CZ" altLang="cs-CZ"/>
              <a:pPr>
                <a:defRPr/>
              </a:pPr>
              <a:t>‹#›</a:t>
            </a:fld>
            <a:endParaRPr lang="cs-CZ" altLang="cs-CZ"/>
          </a:p>
        </p:txBody>
      </p:sp>
    </p:spTree>
    <p:extLst>
      <p:ext uri="{BB962C8B-B14F-4D97-AF65-F5344CB8AC3E}">
        <p14:creationId xmlns:p14="http://schemas.microsoft.com/office/powerpoint/2010/main" val="3062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1.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721" r:id="rId15"/>
    <p:sldLayoutId id="2147483722" r:id="rId16"/>
    <p:sldLayoutId id="2147483724" r:id="rId17"/>
    <p:sldLayoutId id="2147483725"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2"/>
          <p:cNvSpPr txBox="1">
            <a:spLocks noChangeArrowheads="1"/>
          </p:cNvSpPr>
          <p:nvPr userDrawn="1"/>
        </p:nvSpPr>
        <p:spPr>
          <a:xfrm>
            <a:off x="7697537" y="6553200"/>
            <a:ext cx="1295625" cy="304800"/>
          </a:xfrm>
          <a:prstGeom prst="rect">
            <a:avLst/>
          </a:prstGeom>
          <a:ln/>
        </p:spPr>
        <p:txBody>
          <a:bodyPr/>
          <a:lstStyle>
            <a:defPPr>
              <a:defRPr lang="en-US"/>
            </a:defPPr>
            <a:lvl1pPr marL="0" algn="l" defTabSz="914400" rtl="0" eaLnBrk="1" latinLnBrk="0" hangingPunct="1">
              <a:defRPr sz="1800" kern="1200">
                <a:solidFill>
                  <a:srgbClr val="4853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C95F0FB-10D1-4F91-96C3-7A249518A3C7}" type="slidenum">
              <a:rPr lang="en-US" altLang="en-US" sz="900" smtClean="0"/>
              <a:pPr algn="r">
                <a:defRPr/>
              </a:pPr>
              <a:t>‹#›</a:t>
            </a:fld>
            <a:endParaRPr lang="en-US" altLang="en-US" sz="900" dirty="0"/>
          </a:p>
        </p:txBody>
      </p:sp>
      <p:sp>
        <p:nvSpPr>
          <p:cNvPr id="6" name="TextBox 5"/>
          <p:cNvSpPr txBox="1"/>
          <p:nvPr userDrawn="1"/>
        </p:nvSpPr>
        <p:spPr>
          <a:xfrm>
            <a:off x="381066" y="6477000"/>
            <a:ext cx="5639779" cy="215444"/>
          </a:xfrm>
          <a:prstGeom prst="rect">
            <a:avLst/>
          </a:prstGeom>
          <a:noFill/>
        </p:spPr>
        <p:txBody>
          <a:bodyPr wrap="square" rtlCol="0">
            <a:spAutoFit/>
          </a:bodyPr>
          <a:lstStyle/>
          <a:p>
            <a:r>
              <a:rPr lang="en-US" sz="800" kern="500" spc="80" dirty="0"/>
              <a:t>DATE  |</a:t>
            </a:r>
            <a:r>
              <a:rPr lang="en-US" sz="800" kern="500" spc="80" baseline="0" dirty="0"/>
              <a:t>  PRESENTER</a:t>
            </a:r>
            <a:endParaRPr lang="en-US" sz="800" kern="500" spc="80" dirty="0"/>
          </a:p>
        </p:txBody>
      </p:sp>
    </p:spTree>
    <p:extLst>
      <p:ext uri="{BB962C8B-B14F-4D97-AF65-F5344CB8AC3E}">
        <p14:creationId xmlns:p14="http://schemas.microsoft.com/office/powerpoint/2010/main" val="4136824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a:solidFill>
            <a:srgbClr val="0066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p:titleStyle>
    <p:bodyStyle>
      <a:lvl1pPr marL="342900" indent="-342900"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rgbClr val="0066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FF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350"/>
            <a:ext cx="9145588"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defRPr/>
            </a:pPr>
            <a:endParaRPr lang="cs-CZ" altLang="cs-CZ" sz="1600"/>
          </a:p>
        </p:txBody>
      </p:sp>
      <p:sp>
        <p:nvSpPr>
          <p:cNvPr id="1027" name="Rectangle 2"/>
          <p:cNvSpPr>
            <a:spLocks noGrp="1" noChangeArrowheads="1"/>
          </p:cNvSpPr>
          <p:nvPr>
            <p:ph type="title"/>
          </p:nvPr>
        </p:nvSpPr>
        <p:spPr bwMode="auto">
          <a:xfrm>
            <a:off x="914559" y="1125539"/>
            <a:ext cx="7773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1028" name="Rectangle 3"/>
          <p:cNvSpPr>
            <a:spLocks noGrp="1" noChangeArrowheads="1"/>
          </p:cNvSpPr>
          <p:nvPr>
            <p:ph type="body" idx="1"/>
          </p:nvPr>
        </p:nvSpPr>
        <p:spPr bwMode="auto">
          <a:xfrm>
            <a:off x="900269" y="1773239"/>
            <a:ext cx="7773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898682" y="6442076"/>
            <a:ext cx="683855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200">
                <a:solidFill>
                  <a:srgbClr val="777777"/>
                </a:solidFill>
                <a:latin typeface="+mn-lt"/>
              </a:defRPr>
            </a:lvl1pPr>
          </a:lstStyle>
          <a:p>
            <a:pPr>
              <a:defRPr/>
            </a:pPr>
            <a:r>
              <a:rPr lang="cs-CZ"/>
              <a:t>Zápatí prezentace</a:t>
            </a:r>
          </a:p>
        </p:txBody>
      </p:sp>
      <p:sp>
        <p:nvSpPr>
          <p:cNvPr id="226309" name="Rectangle 5"/>
          <p:cNvSpPr>
            <a:spLocks noGrp="1" noChangeArrowheads="1"/>
          </p:cNvSpPr>
          <p:nvPr>
            <p:ph type="sldNum" sz="quarter" idx="4"/>
          </p:nvPr>
        </p:nvSpPr>
        <p:spPr bwMode="auto">
          <a:xfrm>
            <a:off x="8024619" y="6442076"/>
            <a:ext cx="66369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smtClean="0">
                <a:latin typeface="Trebuchet MS" panose="020B0603020202020204" pitchFamily="34" charset="0"/>
              </a:defRPr>
            </a:lvl1pPr>
          </a:lstStyle>
          <a:p>
            <a:pPr>
              <a:defRPr/>
            </a:pPr>
            <a:fld id="{9EE88224-AAF8-481D-A658-6627893938A6}" type="slidenum">
              <a:rPr lang="cs-CZ" altLang="cs-CZ"/>
              <a:pPr>
                <a:defRPr/>
              </a:pPr>
              <a:t>‹#›</a:t>
            </a:fld>
            <a:endParaRPr lang="cs-CZ" altLang="cs-CZ"/>
          </a:p>
        </p:txBody>
      </p:sp>
      <p:sp>
        <p:nvSpPr>
          <p:cNvPr id="3079" name="Text Box 10"/>
          <p:cNvSpPr txBox="1">
            <a:spLocks noChangeArrowheads="1"/>
          </p:cNvSpPr>
          <p:nvPr/>
        </p:nvSpPr>
        <p:spPr bwMode="auto">
          <a:xfrm>
            <a:off x="6589269" y="161925"/>
            <a:ext cx="216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r>
              <a:rPr lang="cs-CZ" altLang="cs-CZ" sz="1400">
                <a:solidFill>
                  <a:srgbClr val="68676C"/>
                </a:solidFill>
                <a:latin typeface="Trebuchet MS" pitchFamily="34" charset="0"/>
              </a:rPr>
              <a:t>www.law.muni.cz</a:t>
            </a:r>
          </a:p>
        </p:txBody>
      </p:sp>
      <p:pic>
        <p:nvPicPr>
          <p:cNvPr id="1032" name="Picture 18" descr="PF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5570" y="214313"/>
            <a:ext cx="24229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PF_PPT_nah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998" y="-6350"/>
            <a:ext cx="2340381"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
          <p:cNvSpPr>
            <a:spLocks noChangeArrowheads="1"/>
          </p:cNvSpPr>
          <p:nvPr/>
        </p:nvSpPr>
        <p:spPr bwMode="auto">
          <a:xfrm>
            <a:off x="6392385" y="8191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Tree>
    <p:extLst>
      <p:ext uri="{BB962C8B-B14F-4D97-AF65-F5344CB8AC3E}">
        <p14:creationId xmlns:p14="http://schemas.microsoft.com/office/powerpoint/2010/main" val="349002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google.cz/imgres?imgurl=https%3A%2F%2Ft.cncenter.cz%2Fras-cz%2F11-normal690-5467551.jpg%3Ft%3DLzY5MHg0MDgvc21hcnQvZmlsdGVyczpxdWFsaXR5KDgwKTp3YXRlcm1hcmsocmFzLWN6LzExLW9yaWdpbi02MzU0NzI4LmpwZywxMCwtNDUsMCwxMCwxMCk%253D%26h%3DjCIBZeGI_o_JssyPfEEn0w%26e%3D2145916800%26v%3D0&amp;imgrefurl=https%3A%2F%2Fwww.e15.cz%2Ffinexpert%2Fdanove-priznani%2Fdan-z-nemovitych-veci-2020-cas-pro-podani-danoveho-priznani-se-krati-1365994&amp;tbnid=bkX6S_MyP15ZYM&amp;vet=12ahUKEwithqeW3v_vAhUMNBoKHYT8DJQQMygOegUIARDRAQ..i&amp;docid=HZt73i-jFkBepM&amp;w=690&amp;h=408&amp;q=da%C5%88%20z%20nemovitost%C3%AD&amp;hl=cs&amp;ved=2ahUKEwithqeW3v_vAhUMNBoKHYT8DJQQMygOegUIARDRA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Místní poplatky</a:t>
            </a:r>
          </a:p>
        </p:txBody>
      </p:sp>
      <p:sp>
        <p:nvSpPr>
          <p:cNvPr id="5" name="Podnadpis 4"/>
          <p:cNvSpPr>
            <a:spLocks noGrp="1"/>
          </p:cNvSpPr>
          <p:nvPr>
            <p:ph type="subTitle" idx="1"/>
          </p:nvPr>
        </p:nvSpPr>
        <p:spPr/>
        <p:txBody>
          <a:bodyPr/>
          <a:lstStyle/>
          <a:p>
            <a:endParaRPr lang="cs-CZ" dirty="0"/>
          </a:p>
          <a:p>
            <a:r>
              <a:rPr lang="cs-CZ" dirty="0"/>
              <a:t>Michal Radvan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dirty="0"/>
              <a:t>Lex </a:t>
            </a:r>
            <a:r>
              <a:rPr lang="cs-CZ" altLang="cs-CZ" dirty="0" err="1"/>
              <a:t>specialis</a:t>
            </a:r>
            <a:r>
              <a:rPr lang="cs-CZ" altLang="cs-CZ" dirty="0"/>
              <a:t> k DŘ ve věci nezletilých</a:t>
            </a:r>
          </a:p>
        </p:txBody>
      </p:sp>
      <p:sp>
        <p:nvSpPr>
          <p:cNvPr id="16387" name="Zástupný symbol pro obsah 2"/>
          <p:cNvSpPr>
            <a:spLocks noGrp="1"/>
          </p:cNvSpPr>
          <p:nvPr>
            <p:ph idx="1"/>
          </p:nvPr>
        </p:nvSpPr>
        <p:spPr/>
        <p:txBody>
          <a:bodyPr/>
          <a:lstStyle/>
          <a:p>
            <a:pPr marL="342900" indent="-342900">
              <a:buFont typeface="Arial" panose="020B0604020202020204" pitchFamily="34" charset="0"/>
              <a:buChar char="•"/>
            </a:pPr>
            <a:r>
              <a:rPr lang="cs-CZ" altLang="cs-CZ" sz="2000" dirty="0"/>
              <a:t>vznikne-li nedoplatek na poplatku poplatníkovi, který je ke dni splatnosti nezletilý a nenabyl plné svéprávnosti nebo který je ke dni splatnosti omezen ve svéprávnosti a byl mu jmenován opatrovník spravující jeho jmění, přechází poplatková povinnost tohoto poplatníka na zákonného zástupce nebo tohoto opatrovníka</a:t>
            </a:r>
          </a:p>
          <a:p>
            <a:pPr marL="342900" indent="-342900">
              <a:buFont typeface="Arial" panose="020B0604020202020204" pitchFamily="34" charset="0"/>
              <a:buChar char="•"/>
            </a:pPr>
            <a:r>
              <a:rPr lang="cs-CZ" altLang="cs-CZ" sz="2000" dirty="0"/>
              <a:t>zákonný zástupce nebo opatrovník má stejné procesní postavení jako poplatník</a:t>
            </a:r>
          </a:p>
          <a:p>
            <a:pPr marL="342900" indent="-342900">
              <a:buFont typeface="Arial" panose="020B0604020202020204" pitchFamily="34" charset="0"/>
              <a:buChar char="•"/>
            </a:pPr>
            <a:r>
              <a:rPr lang="cs-CZ" altLang="cs-CZ" sz="2000" dirty="0"/>
              <a:t>vyměří obecní úřad poplatek zákonnému zástupci nebo opatrovníkovi poplatníka</a:t>
            </a:r>
          </a:p>
          <a:p>
            <a:pPr marL="342900" indent="-342900">
              <a:buFont typeface="Arial" panose="020B0604020202020204" pitchFamily="34" charset="0"/>
              <a:buChar char="•"/>
            </a:pPr>
            <a:r>
              <a:rPr lang="cs-CZ" altLang="cs-CZ" sz="2000" dirty="0"/>
              <a:t>je-li zákonných zástupců nebo opatrovníků více, jsou povinni plnit poplatkovou povinnost společně a nerozdílně</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1638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A6A0E48-F1E6-454C-BA6E-52EA5FCF0334}" type="slidenum">
              <a:rPr lang="cs-CZ" altLang="cs-CZ" sz="1200"/>
              <a:pPr>
                <a:spcBef>
                  <a:spcPct val="0"/>
                </a:spcBef>
                <a:buClrTx/>
                <a:buFontTx/>
                <a:buNone/>
              </a:pPr>
              <a:t>10</a:t>
            </a:fld>
            <a:endParaRPr lang="cs-CZ" altLang="cs-CZ" sz="1200"/>
          </a:p>
        </p:txBody>
      </p:sp>
    </p:spTree>
    <p:extLst>
      <p:ext uri="{BB962C8B-B14F-4D97-AF65-F5344CB8AC3E}">
        <p14:creationId xmlns:p14="http://schemas.microsoft.com/office/powerpoint/2010/main" val="14262527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F369D9-A02C-4B16-83C5-174D5A005EA7}"/>
              </a:ext>
            </a:extLst>
          </p:cNvPr>
          <p:cNvSpPr>
            <a:spLocks noGrp="1"/>
          </p:cNvSpPr>
          <p:nvPr>
            <p:ph type="title"/>
          </p:nvPr>
        </p:nvSpPr>
        <p:spPr/>
        <p:txBody>
          <a:bodyPr/>
          <a:lstStyle/>
          <a:p>
            <a:r>
              <a:rPr lang="cs-CZ" dirty="0"/>
              <a:t>Pokuty</a:t>
            </a:r>
          </a:p>
        </p:txBody>
      </p:sp>
      <p:sp>
        <p:nvSpPr>
          <p:cNvPr id="3" name="Zástupný symbol pro obsah 2">
            <a:extLst>
              <a:ext uri="{FF2B5EF4-FFF2-40B4-BE49-F238E27FC236}">
                <a16:creationId xmlns:a16="http://schemas.microsoft.com/office/drawing/2014/main" id="{800851ED-BD5B-4C54-9292-A79E3292D285}"/>
              </a:ext>
            </a:extLst>
          </p:cNvPr>
          <p:cNvSpPr>
            <a:spLocks noGrp="1"/>
          </p:cNvSpPr>
          <p:nvPr>
            <p:ph idx="1"/>
          </p:nvPr>
        </p:nvSpPr>
        <p:spPr/>
        <p:txBody>
          <a:bodyPr/>
          <a:lstStyle/>
          <a:p>
            <a:r>
              <a:rPr lang="cs-CZ" sz="2000" b="1" dirty="0"/>
              <a:t>Pořádková</a:t>
            </a:r>
            <a:r>
              <a:rPr lang="cs-CZ" sz="2000" dirty="0"/>
              <a:t> </a:t>
            </a:r>
          </a:p>
          <a:p>
            <a:pPr marL="342900" indent="-342900">
              <a:buFontTx/>
              <a:buChar char="-"/>
            </a:pPr>
            <a:r>
              <a:rPr lang="cs-CZ" sz="2000" dirty="0"/>
              <a:t>tomu, kdo ruší pořádek, neuposlechne pokynu úřední osoby, chová se urážlivě nebo učiní hrubě urážlivé podání</a:t>
            </a:r>
          </a:p>
          <a:p>
            <a:pPr marL="342900" indent="-342900">
              <a:buFontTx/>
              <a:buChar char="-"/>
            </a:pPr>
            <a:r>
              <a:rPr lang="cs-CZ" sz="2000" dirty="0"/>
              <a:t>do výše 50.000 Kč, resp. 500.000 Kč </a:t>
            </a:r>
          </a:p>
          <a:p>
            <a:pPr marL="342900" indent="-342900">
              <a:buFontTx/>
              <a:buChar char="-"/>
            </a:pPr>
            <a:r>
              <a:rPr lang="cs-CZ" sz="2000" dirty="0"/>
              <a:t>nestačí jen porušení zákonné povinnosti, ale musí k ní přistoupit též výzva správce daně</a:t>
            </a:r>
          </a:p>
          <a:p>
            <a:r>
              <a:rPr lang="cs-CZ" sz="2000" b="1" dirty="0"/>
              <a:t>Za nesplnění povinnosti nepeněžité povahy</a:t>
            </a:r>
            <a:r>
              <a:rPr lang="cs-CZ" sz="2000" dirty="0"/>
              <a:t> </a:t>
            </a:r>
          </a:p>
          <a:p>
            <a:pPr marL="342900" indent="-342900">
              <a:buFontTx/>
              <a:buChar char="-"/>
            </a:pPr>
            <a:r>
              <a:rPr lang="cs-CZ" sz="2000" dirty="0"/>
              <a:t>neplnění registrační, ohlašovací nebo jiné oznamovací povinnosti a neplnění záznamní nebo jiné evidenční povinnosti; až do výše 500.000 Kč</a:t>
            </a:r>
          </a:p>
          <a:p>
            <a:pPr marL="342900" indent="-342900">
              <a:buFontTx/>
              <a:buChar char="-"/>
            </a:pPr>
            <a:r>
              <a:rPr lang="cs-CZ" sz="2000" dirty="0"/>
              <a:t>není podání učiněno stanoveným způsobem, ve stanoveném formátu nebo struktuře a vada není odstraněna na výzvu správce daně; ve výši 1.000 Kč; možno zvýšit až na 50.000 Kč</a:t>
            </a:r>
          </a:p>
          <a:p>
            <a:endParaRPr lang="cs-CZ" dirty="0"/>
          </a:p>
        </p:txBody>
      </p:sp>
      <p:sp>
        <p:nvSpPr>
          <p:cNvPr id="4" name="Zástupný symbol pro zápatí 3">
            <a:extLst>
              <a:ext uri="{FF2B5EF4-FFF2-40B4-BE49-F238E27FC236}">
                <a16:creationId xmlns:a16="http://schemas.microsoft.com/office/drawing/2014/main" id="{3E35C530-F997-43A4-9CB9-CC2B6985AD20}"/>
              </a:ext>
            </a:extLst>
          </p:cNvPr>
          <p:cNvSpPr>
            <a:spLocks noGrp="1"/>
          </p:cNvSpPr>
          <p:nvPr>
            <p:ph type="ftr" sz="quarter" idx="10"/>
          </p:nvPr>
        </p:nvSpPr>
        <p:spPr/>
        <p:txBody>
          <a:bodyPr/>
          <a:lstStyle/>
          <a:p>
            <a:pPr>
              <a:defRPr/>
            </a:pPr>
            <a:r>
              <a:rPr lang="cs-CZ"/>
              <a:t>Zápatí prezentace</a:t>
            </a:r>
          </a:p>
        </p:txBody>
      </p:sp>
      <p:sp>
        <p:nvSpPr>
          <p:cNvPr id="5" name="Zástupný symbol pro číslo snímku 4">
            <a:extLst>
              <a:ext uri="{FF2B5EF4-FFF2-40B4-BE49-F238E27FC236}">
                <a16:creationId xmlns:a16="http://schemas.microsoft.com/office/drawing/2014/main" id="{54CC9497-F7BE-4631-8301-B6233655232A}"/>
              </a:ext>
            </a:extLst>
          </p:cNvPr>
          <p:cNvSpPr>
            <a:spLocks noGrp="1"/>
          </p:cNvSpPr>
          <p:nvPr>
            <p:ph type="sldNum" sz="quarter" idx="11"/>
          </p:nvPr>
        </p:nvSpPr>
        <p:spPr/>
        <p:txBody>
          <a:bodyPr/>
          <a:lstStyle/>
          <a:p>
            <a:pPr>
              <a:defRPr/>
            </a:pPr>
            <a:fld id="{B677F63C-0006-409F-B126-4667C2E1B6EE}" type="slidenum">
              <a:rPr lang="cs-CZ" altLang="cs-CZ" smtClean="0"/>
              <a:pPr>
                <a:defRPr/>
              </a:pPr>
              <a:t>100</a:t>
            </a:fld>
            <a:endParaRPr lang="cs-CZ" altLang="cs-CZ"/>
          </a:p>
        </p:txBody>
      </p:sp>
    </p:spTree>
    <p:extLst>
      <p:ext uri="{BB962C8B-B14F-4D97-AF65-F5344CB8AC3E}">
        <p14:creationId xmlns:p14="http://schemas.microsoft.com/office/powerpoint/2010/main" val="39139038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01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7DF1C02-D57B-432D-ADA4-EFB08277CC20}" type="slidenum">
              <a:rPr lang="cs-CZ" altLang="cs-CZ" sz="1200"/>
              <a:pPr>
                <a:spcBef>
                  <a:spcPct val="0"/>
                </a:spcBef>
                <a:buClrTx/>
                <a:buFontTx/>
                <a:buNone/>
              </a:pPr>
              <a:t>101</a:t>
            </a:fld>
            <a:endParaRPr lang="cs-CZ" altLang="cs-CZ" sz="1200"/>
          </a:p>
        </p:txBody>
      </p:sp>
      <p:sp>
        <p:nvSpPr>
          <p:cNvPr id="90116" name="Rectangle 2"/>
          <p:cNvSpPr>
            <a:spLocks noGrp="1" noChangeArrowheads="1"/>
          </p:cNvSpPr>
          <p:nvPr>
            <p:ph type="title"/>
          </p:nvPr>
        </p:nvSpPr>
        <p:spPr/>
        <p:txBody>
          <a:bodyPr/>
          <a:lstStyle/>
          <a:p>
            <a:pPr eaLnBrk="1" hangingPunct="1"/>
            <a:r>
              <a:rPr lang="cs-CZ" altLang="cs-CZ"/>
              <a:t>Prekluze poplatkové povinnosti</a:t>
            </a:r>
          </a:p>
        </p:txBody>
      </p:sp>
      <p:sp>
        <p:nvSpPr>
          <p:cNvPr id="90117" name="Rectangle 3"/>
          <p:cNvSpPr>
            <a:spLocks noGrp="1" noChangeArrowheads="1"/>
          </p:cNvSpPr>
          <p:nvPr>
            <p:ph type="body" idx="1"/>
          </p:nvPr>
        </p:nvSpPr>
        <p:spPr/>
        <p:txBody>
          <a:bodyPr/>
          <a:lstStyle/>
          <a:p>
            <a:pPr eaLnBrk="1" hangingPunct="1">
              <a:lnSpc>
                <a:spcPct val="80000"/>
              </a:lnSpc>
            </a:pPr>
            <a:r>
              <a:rPr lang="cs-CZ" altLang="cs-CZ"/>
              <a:t>Daň nelze stanovit po uplynutí lhůty pro stanovení daně, která činí 3 roky. Lhůta pro stanovení daně počne běžet dnem, v němž uplynula lhůta pro podání řádného daňového tvrzení, nebo v němž se stala daň splatnou, aniž by zde byla současně povinnost podat řádné daňové tvrzení.</a:t>
            </a:r>
          </a:p>
          <a:p>
            <a:pPr eaLnBrk="1" hangingPunct="1">
              <a:lnSpc>
                <a:spcPct val="80000"/>
              </a:lnSpc>
            </a:pPr>
            <a:r>
              <a:rPr lang="cs-CZ" altLang="cs-CZ"/>
              <a:t>Varianty prodloužení lhůty a kdy lhůta neběží … max. 10 let.</a:t>
            </a:r>
          </a:p>
        </p:txBody>
      </p:sp>
    </p:spTree>
    <p:extLst>
      <p:ext uri="{BB962C8B-B14F-4D97-AF65-F5344CB8AC3E}">
        <p14:creationId xmlns:p14="http://schemas.microsoft.com/office/powerpoint/2010/main" val="32350704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11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A8856EB-9732-4941-9700-B0D1473A41A8}" type="slidenum">
              <a:rPr lang="cs-CZ" altLang="cs-CZ" sz="1200"/>
              <a:pPr>
                <a:spcBef>
                  <a:spcPct val="0"/>
                </a:spcBef>
                <a:buClrTx/>
                <a:buFontTx/>
                <a:buNone/>
              </a:pPr>
              <a:t>102</a:t>
            </a:fld>
            <a:endParaRPr lang="cs-CZ" altLang="cs-CZ" sz="1200"/>
          </a:p>
        </p:txBody>
      </p:sp>
      <p:sp>
        <p:nvSpPr>
          <p:cNvPr id="91140" name="Rectangle 2"/>
          <p:cNvSpPr>
            <a:spLocks noGrp="1" noChangeArrowheads="1"/>
          </p:cNvSpPr>
          <p:nvPr>
            <p:ph type="title"/>
          </p:nvPr>
        </p:nvSpPr>
        <p:spPr/>
        <p:txBody>
          <a:bodyPr/>
          <a:lstStyle/>
          <a:p>
            <a:pPr eaLnBrk="1" hangingPunct="1"/>
            <a:r>
              <a:rPr lang="cs-CZ" altLang="cs-CZ"/>
              <a:t>Lhůta pro placení daně</a:t>
            </a:r>
          </a:p>
        </p:txBody>
      </p:sp>
      <p:sp>
        <p:nvSpPr>
          <p:cNvPr id="91141" name="Rectangle 3"/>
          <p:cNvSpPr>
            <a:spLocks noGrp="1" noChangeArrowheads="1"/>
          </p:cNvSpPr>
          <p:nvPr>
            <p:ph type="body" idx="1"/>
          </p:nvPr>
        </p:nvSpPr>
        <p:spPr/>
        <p:txBody>
          <a:bodyPr/>
          <a:lstStyle/>
          <a:p>
            <a:pPr eaLnBrk="1" hangingPunct="1"/>
            <a:r>
              <a:rPr lang="cs-CZ" altLang="cs-CZ"/>
              <a:t>Nedoplatek nelze vybrat a vymáhat po uplynutí lhůty pro placení daně, která činí 6 let. </a:t>
            </a:r>
          </a:p>
          <a:p>
            <a:pPr eaLnBrk="1" hangingPunct="1"/>
            <a:r>
              <a:rPr lang="cs-CZ" altLang="cs-CZ"/>
              <a:t>Lhůta pro placení daně začne běžet dnem splatnosti daně. </a:t>
            </a:r>
          </a:p>
        </p:txBody>
      </p:sp>
    </p:spTree>
    <p:extLst>
      <p:ext uri="{BB962C8B-B14F-4D97-AF65-F5344CB8AC3E}">
        <p14:creationId xmlns:p14="http://schemas.microsoft.com/office/powerpoint/2010/main" val="1496932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F73BEDC-C1F1-41A2-9C8C-E7E6C8C2FE97}" type="slidenum">
              <a:rPr lang="cs-CZ" altLang="cs-CZ" sz="1200"/>
              <a:pPr>
                <a:spcBef>
                  <a:spcPct val="0"/>
                </a:spcBef>
                <a:buClrTx/>
                <a:buFontTx/>
                <a:buNone/>
              </a:pPr>
              <a:t>103</a:t>
            </a:fld>
            <a:endParaRPr lang="cs-CZ" altLang="cs-CZ" sz="1200"/>
          </a:p>
        </p:txBody>
      </p:sp>
      <p:sp>
        <p:nvSpPr>
          <p:cNvPr id="92164" name="Rectangle 2"/>
          <p:cNvSpPr>
            <a:spLocks noGrp="1" noChangeArrowheads="1"/>
          </p:cNvSpPr>
          <p:nvPr>
            <p:ph type="title"/>
          </p:nvPr>
        </p:nvSpPr>
        <p:spPr/>
        <p:txBody>
          <a:bodyPr/>
          <a:lstStyle/>
          <a:p>
            <a:pPr eaLnBrk="1" hangingPunct="1"/>
            <a:r>
              <a:rPr lang="cs-CZ" altLang="cs-CZ" sz="2800"/>
              <a:t>Lhůta pro placení daně - prodloužení</a:t>
            </a:r>
          </a:p>
        </p:txBody>
      </p:sp>
      <p:sp>
        <p:nvSpPr>
          <p:cNvPr id="92165" name="Rectangle 3"/>
          <p:cNvSpPr>
            <a:spLocks noGrp="1" noChangeArrowheads="1"/>
          </p:cNvSpPr>
          <p:nvPr>
            <p:ph type="body" idx="1"/>
          </p:nvPr>
        </p:nvSpPr>
        <p:spPr/>
        <p:txBody>
          <a:bodyPr/>
          <a:lstStyle/>
          <a:p>
            <a:pPr eaLnBrk="1" hangingPunct="1"/>
            <a:r>
              <a:rPr lang="cs-CZ" altLang="cs-CZ"/>
              <a:t>Lhůta pro placení daně běží znovu ode dne, v němž byl před uplynutím lhůty pro placení daně správcem daně učiněn úkon </a:t>
            </a:r>
          </a:p>
          <a:p>
            <a:pPr lvl="1" eaLnBrk="1" hangingPunct="1"/>
            <a:r>
              <a:rPr lang="cs-CZ" altLang="cs-CZ"/>
              <a:t>a) zahájení exekučního řízení podle tohoto nebo jiného zákona,</a:t>
            </a:r>
          </a:p>
          <a:p>
            <a:pPr lvl="1" eaLnBrk="1" hangingPunct="1"/>
            <a:r>
              <a:rPr lang="cs-CZ" altLang="cs-CZ"/>
              <a:t>b) zřízení zástavního práva, nebo</a:t>
            </a:r>
          </a:p>
          <a:p>
            <a:pPr lvl="1" eaLnBrk="1" hangingPunct="1"/>
            <a:r>
              <a:rPr lang="cs-CZ" altLang="cs-CZ"/>
              <a:t>c) oznámení rozhodnutí o posečkání.</a:t>
            </a:r>
          </a:p>
        </p:txBody>
      </p:sp>
    </p:spTree>
    <p:extLst>
      <p:ext uri="{BB962C8B-B14F-4D97-AF65-F5344CB8AC3E}">
        <p14:creationId xmlns:p14="http://schemas.microsoft.com/office/powerpoint/2010/main" val="27724373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31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4C64867-03B6-4028-95EA-E516C81A870A}" type="slidenum">
              <a:rPr lang="cs-CZ" altLang="cs-CZ" sz="1200"/>
              <a:pPr>
                <a:spcBef>
                  <a:spcPct val="0"/>
                </a:spcBef>
                <a:buClrTx/>
                <a:buFontTx/>
                <a:buNone/>
              </a:pPr>
              <a:t>104</a:t>
            </a:fld>
            <a:endParaRPr lang="cs-CZ" altLang="cs-CZ" sz="1200"/>
          </a:p>
        </p:txBody>
      </p:sp>
      <p:sp>
        <p:nvSpPr>
          <p:cNvPr id="93188" name="Rectangle 2"/>
          <p:cNvSpPr>
            <a:spLocks noGrp="1" noChangeArrowheads="1"/>
          </p:cNvSpPr>
          <p:nvPr>
            <p:ph type="title"/>
          </p:nvPr>
        </p:nvSpPr>
        <p:spPr/>
        <p:txBody>
          <a:bodyPr/>
          <a:lstStyle/>
          <a:p>
            <a:pPr eaLnBrk="1" hangingPunct="1"/>
            <a:endParaRPr lang="cs-CZ" altLang="cs-CZ"/>
          </a:p>
        </p:txBody>
      </p:sp>
      <p:sp>
        <p:nvSpPr>
          <p:cNvPr id="93189" name="Rectangle 3"/>
          <p:cNvSpPr>
            <a:spLocks noGrp="1" noChangeArrowheads="1"/>
          </p:cNvSpPr>
          <p:nvPr>
            <p:ph type="body" idx="1"/>
          </p:nvPr>
        </p:nvSpPr>
        <p:spPr/>
        <p:txBody>
          <a:bodyPr/>
          <a:lstStyle/>
          <a:p>
            <a:pPr eaLnBrk="1" hangingPunct="1">
              <a:lnSpc>
                <a:spcPct val="90000"/>
              </a:lnSpc>
            </a:pPr>
            <a:r>
              <a:rPr lang="cs-CZ" altLang="cs-CZ" sz="1800"/>
              <a:t>Lhůta pro placení daně neběží po dobu</a:t>
            </a:r>
          </a:p>
          <a:p>
            <a:pPr lvl="1" eaLnBrk="1" hangingPunct="1">
              <a:lnSpc>
                <a:spcPct val="90000"/>
              </a:lnSpc>
            </a:pPr>
            <a:r>
              <a:rPr lang="cs-CZ" altLang="cs-CZ" sz="1800"/>
              <a:t>a) vymáhání daně soudem nebo soudním exekutorem,</a:t>
            </a:r>
          </a:p>
          <a:p>
            <a:pPr lvl="1" eaLnBrk="1" hangingPunct="1">
              <a:lnSpc>
                <a:spcPct val="90000"/>
              </a:lnSpc>
            </a:pPr>
            <a:r>
              <a:rPr lang="cs-CZ" altLang="cs-CZ" sz="1800"/>
              <a:t>b) přihlášení daňové pohledávky do insolvenčního řízení nebo do veřejné dražby,</a:t>
            </a:r>
          </a:p>
          <a:p>
            <a:pPr lvl="1" eaLnBrk="1" hangingPunct="1">
              <a:lnSpc>
                <a:spcPct val="90000"/>
              </a:lnSpc>
            </a:pPr>
            <a:r>
              <a:rPr lang="cs-CZ" altLang="cs-CZ" sz="1800"/>
              <a:t>c) daňové exekuce srážkami ze mzdy, nebo</a:t>
            </a:r>
          </a:p>
          <a:p>
            <a:pPr lvl="1" eaLnBrk="1" hangingPunct="1">
              <a:lnSpc>
                <a:spcPct val="90000"/>
              </a:lnSpc>
            </a:pPr>
            <a:r>
              <a:rPr lang="cs-CZ" altLang="cs-CZ" sz="1800"/>
              <a:t>d) dožádání mezinárodní pomoci při vymáhání nedoplatku.</a:t>
            </a:r>
          </a:p>
          <a:p>
            <a:pPr eaLnBrk="1" hangingPunct="1">
              <a:lnSpc>
                <a:spcPct val="90000"/>
              </a:lnSpc>
            </a:pPr>
            <a:r>
              <a:rPr lang="cs-CZ" altLang="cs-CZ" sz="1800"/>
              <a:t>Lhůta pro placení daně končí nejpozději uplynutím 20 let od jejího počátku.</a:t>
            </a:r>
          </a:p>
          <a:p>
            <a:pPr eaLnBrk="1" hangingPunct="1">
              <a:lnSpc>
                <a:spcPct val="90000"/>
              </a:lnSpc>
            </a:pPr>
            <a:r>
              <a:rPr lang="cs-CZ" altLang="cs-CZ" sz="1800"/>
              <a:t>Je-li nedoplatek zajištěn zástavním právem, které se zapisuje do příslušného veřejného registru, zaniká právo vybrat a vymáhat nedoplatek uplynutím 30 let po tomto zápisu.</a:t>
            </a:r>
          </a:p>
          <a:p>
            <a:pPr eaLnBrk="1" hangingPunct="1">
              <a:lnSpc>
                <a:spcPct val="90000"/>
              </a:lnSpc>
            </a:pPr>
            <a:endParaRPr lang="cs-CZ" altLang="cs-CZ" sz="1800"/>
          </a:p>
        </p:txBody>
      </p:sp>
    </p:spTree>
    <p:extLst>
      <p:ext uri="{BB962C8B-B14F-4D97-AF65-F5344CB8AC3E}">
        <p14:creationId xmlns:p14="http://schemas.microsoft.com/office/powerpoint/2010/main" val="1470779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42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ADEB9E-CC6B-4F02-BC86-0D41AA75C390}" type="slidenum">
              <a:rPr lang="cs-CZ" altLang="cs-CZ" sz="1200"/>
              <a:pPr>
                <a:spcBef>
                  <a:spcPct val="0"/>
                </a:spcBef>
                <a:buClrTx/>
                <a:buFontTx/>
                <a:buNone/>
              </a:pPr>
              <a:t>105</a:t>
            </a:fld>
            <a:endParaRPr lang="cs-CZ" altLang="cs-CZ" sz="1200"/>
          </a:p>
        </p:txBody>
      </p:sp>
      <p:sp>
        <p:nvSpPr>
          <p:cNvPr id="94212" name="Rectangle 2"/>
          <p:cNvSpPr>
            <a:spLocks noGrp="1" noChangeArrowheads="1"/>
          </p:cNvSpPr>
          <p:nvPr>
            <p:ph type="title"/>
          </p:nvPr>
        </p:nvSpPr>
        <p:spPr/>
        <p:txBody>
          <a:bodyPr/>
          <a:lstStyle/>
          <a:p>
            <a:pPr eaLnBrk="1" hangingPunct="1"/>
            <a:r>
              <a:rPr lang="cs-CZ" altLang="cs-CZ"/>
              <a:t>Zajištění</a:t>
            </a:r>
          </a:p>
        </p:txBody>
      </p:sp>
      <p:sp>
        <p:nvSpPr>
          <p:cNvPr id="94213"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Zajišťovací příkaz</a:t>
            </a:r>
          </a:p>
          <a:p>
            <a:pPr marL="457200" indent="-457200" eaLnBrk="1" hangingPunct="1">
              <a:buFont typeface="Arial" panose="020B0604020202020204" pitchFamily="34" charset="0"/>
              <a:buChar char="•"/>
            </a:pPr>
            <a:r>
              <a:rPr lang="cs-CZ" altLang="cs-CZ" dirty="0"/>
              <a:t>Zástavní právo</a:t>
            </a:r>
          </a:p>
          <a:p>
            <a:pPr marL="457200" indent="-457200" eaLnBrk="1" hangingPunct="1">
              <a:buFont typeface="Arial" panose="020B0604020202020204" pitchFamily="34" charset="0"/>
              <a:buChar char="•"/>
            </a:pPr>
            <a:r>
              <a:rPr lang="cs-CZ" altLang="cs-CZ" dirty="0"/>
              <a:t>Ručení ze zákona</a:t>
            </a:r>
          </a:p>
          <a:p>
            <a:pPr marL="457200" indent="-457200" eaLnBrk="1" hangingPunct="1">
              <a:buFont typeface="Arial" panose="020B0604020202020204" pitchFamily="34" charset="0"/>
              <a:buChar char="•"/>
            </a:pPr>
            <a:r>
              <a:rPr lang="cs-CZ" altLang="cs-CZ" dirty="0"/>
              <a:t>Ručení třetí osoby</a:t>
            </a:r>
          </a:p>
          <a:p>
            <a:pPr marL="457200" indent="-457200" eaLnBrk="1" hangingPunct="1">
              <a:buFont typeface="Arial" panose="020B0604020202020204" pitchFamily="34" charset="0"/>
              <a:buChar char="•"/>
            </a:pPr>
            <a:r>
              <a:rPr lang="cs-CZ" altLang="cs-CZ" dirty="0"/>
              <a:t>Bankovní záruka</a:t>
            </a:r>
          </a:p>
          <a:p>
            <a:pPr marL="457200" indent="-457200" eaLnBrk="1" hangingPunct="1">
              <a:buFont typeface="Arial" panose="020B0604020202020204" pitchFamily="34" charset="0"/>
              <a:buChar char="•"/>
            </a:pPr>
            <a:r>
              <a:rPr lang="cs-CZ" altLang="cs-CZ" dirty="0"/>
              <a:t>Zálohy</a:t>
            </a:r>
          </a:p>
          <a:p>
            <a:pPr eaLnBrk="1" hangingPunct="1"/>
            <a:endParaRPr lang="cs-CZ" altLang="cs-CZ" dirty="0"/>
          </a:p>
          <a:p>
            <a:pPr eaLnBrk="1" hangingPunct="1"/>
            <a:endParaRPr lang="cs-CZ" altLang="cs-CZ" dirty="0"/>
          </a:p>
        </p:txBody>
      </p:sp>
    </p:spTree>
    <p:extLst>
      <p:ext uri="{BB962C8B-B14F-4D97-AF65-F5344CB8AC3E}">
        <p14:creationId xmlns:p14="http://schemas.microsoft.com/office/powerpoint/2010/main" val="19976269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52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C1E1DFF-0769-4DDF-83A4-211A81812DE4}" type="slidenum">
              <a:rPr lang="cs-CZ" altLang="cs-CZ" sz="1200"/>
              <a:pPr>
                <a:spcBef>
                  <a:spcPct val="0"/>
                </a:spcBef>
                <a:buClrTx/>
                <a:buFontTx/>
                <a:buNone/>
              </a:pPr>
              <a:t>106</a:t>
            </a:fld>
            <a:endParaRPr lang="cs-CZ" altLang="cs-CZ" sz="1200"/>
          </a:p>
        </p:txBody>
      </p:sp>
      <p:sp>
        <p:nvSpPr>
          <p:cNvPr id="95236" name="Rectangle 2"/>
          <p:cNvSpPr>
            <a:spLocks noGrp="1" noChangeArrowheads="1"/>
          </p:cNvSpPr>
          <p:nvPr>
            <p:ph type="title"/>
          </p:nvPr>
        </p:nvSpPr>
        <p:spPr/>
        <p:txBody>
          <a:bodyPr/>
          <a:lstStyle/>
          <a:p>
            <a:pPr eaLnBrk="1" hangingPunct="1"/>
            <a:r>
              <a:rPr lang="cs-CZ" altLang="cs-CZ"/>
              <a:t>Zajišťovací příkaz</a:t>
            </a:r>
          </a:p>
        </p:txBody>
      </p:sp>
      <p:sp>
        <p:nvSpPr>
          <p:cNvPr id="95237" name="Rectangle 3"/>
          <p:cNvSpPr>
            <a:spLocks noGrp="1" noChangeArrowheads="1"/>
          </p:cNvSpPr>
          <p:nvPr>
            <p:ph type="body" idx="1"/>
          </p:nvPr>
        </p:nvSpPr>
        <p:spPr/>
        <p:txBody>
          <a:bodyPr/>
          <a:lstStyle/>
          <a:p>
            <a:pPr eaLnBrk="1" hangingPunct="1"/>
            <a:r>
              <a:rPr lang="cs-CZ" altLang="cs-CZ"/>
              <a:t>V případě, že existuje odůvodněná obava, že daň, u které dosud neuplynul den splatnosti, nebo daň, která nebyla dosud stanovena, bude v době její vymahatelnosti nedobytná, nebo že v této době bude vybrání daně spojeno se značnými obtížemi.</a:t>
            </a:r>
          </a:p>
          <a:p>
            <a:pPr eaLnBrk="1" hangingPunct="1"/>
            <a:r>
              <a:rPr lang="cs-CZ" altLang="cs-CZ"/>
              <a:t>Lhůta 3 pracovní dny/okamžikem oznámení</a:t>
            </a:r>
          </a:p>
          <a:p>
            <a:pPr eaLnBrk="1" hangingPunct="1"/>
            <a:r>
              <a:rPr lang="cs-CZ" altLang="cs-CZ"/>
              <a:t>Pokud není vydáno rozhodnutí o odvolání proti zajišťovacímu příkazu do 30 dnů ode dne, kdy bylo podáno, zajišťovací příkaz se stává neúčinným</a:t>
            </a:r>
          </a:p>
        </p:txBody>
      </p:sp>
    </p:spTree>
    <p:extLst>
      <p:ext uri="{BB962C8B-B14F-4D97-AF65-F5344CB8AC3E}">
        <p14:creationId xmlns:p14="http://schemas.microsoft.com/office/powerpoint/2010/main" val="25924907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62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4EC7A4B-DC3A-4763-96FA-398FD7398ACB}" type="slidenum">
              <a:rPr lang="cs-CZ" altLang="cs-CZ" sz="1200"/>
              <a:pPr>
                <a:spcBef>
                  <a:spcPct val="0"/>
                </a:spcBef>
                <a:buClrTx/>
                <a:buFontTx/>
                <a:buNone/>
              </a:pPr>
              <a:t>107</a:t>
            </a:fld>
            <a:endParaRPr lang="cs-CZ" altLang="cs-CZ" sz="1200"/>
          </a:p>
        </p:txBody>
      </p:sp>
      <p:sp>
        <p:nvSpPr>
          <p:cNvPr id="96260" name="Rectangle 2"/>
          <p:cNvSpPr>
            <a:spLocks noGrp="1" noChangeArrowheads="1"/>
          </p:cNvSpPr>
          <p:nvPr>
            <p:ph type="title"/>
          </p:nvPr>
        </p:nvSpPr>
        <p:spPr/>
        <p:txBody>
          <a:bodyPr/>
          <a:lstStyle/>
          <a:p>
            <a:pPr eaLnBrk="1" hangingPunct="1"/>
            <a:r>
              <a:rPr lang="cs-CZ" altLang="cs-CZ"/>
              <a:t>Zástavní právo</a:t>
            </a:r>
          </a:p>
        </p:txBody>
      </p:sp>
      <p:sp>
        <p:nvSpPr>
          <p:cNvPr id="96261" name="Rectangle 3"/>
          <p:cNvSpPr>
            <a:spLocks noGrp="1" noChangeArrowheads="1"/>
          </p:cNvSpPr>
          <p:nvPr>
            <p:ph type="body" idx="1"/>
          </p:nvPr>
        </p:nvSpPr>
        <p:spPr>
          <a:xfrm>
            <a:off x="539193" y="1612669"/>
            <a:ext cx="8066301" cy="4219331"/>
          </a:xfrm>
        </p:spPr>
        <p:txBody>
          <a:bodyPr/>
          <a:lstStyle/>
          <a:p>
            <a:pPr eaLnBrk="1" hangingPunct="1"/>
            <a:r>
              <a:rPr lang="cs-CZ" altLang="cs-CZ" dirty="0"/>
              <a:t>Správce daně může zřídit rozhodnutím zástavní právo k majetku daňového subjektu k zajištění jím neuhrazené daně.</a:t>
            </a:r>
          </a:p>
          <a:p>
            <a:pPr eaLnBrk="1" hangingPunct="1"/>
            <a:r>
              <a:rPr lang="cs-CZ" altLang="cs-CZ" dirty="0"/>
              <a:t>Zástavní právo vzniká doručením rozhodnutí o zřízení zástavního práva daňovému subjektu. Zástavní právo k nemovitosti evidované v katastru nemovitostí, jakož i k dalšímu majetku, o kterém jsou vedeny veřejné registry, vzniká doručením rozhodnutí o zřízení zástavního práva příslušnému katastrálnímu úřadu, popřípadě tomu, kdo vede veřejný registr.</a:t>
            </a:r>
          </a:p>
        </p:txBody>
      </p:sp>
    </p:spTree>
    <p:extLst>
      <p:ext uri="{BB962C8B-B14F-4D97-AF65-F5344CB8AC3E}">
        <p14:creationId xmlns:p14="http://schemas.microsoft.com/office/powerpoint/2010/main" val="19335191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72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5DE177-BFD5-41AC-A90A-BF71F9801E6D}" type="slidenum">
              <a:rPr lang="cs-CZ" altLang="cs-CZ" sz="1200"/>
              <a:pPr>
                <a:spcBef>
                  <a:spcPct val="0"/>
                </a:spcBef>
                <a:buClrTx/>
                <a:buFontTx/>
                <a:buNone/>
              </a:pPr>
              <a:t>108</a:t>
            </a:fld>
            <a:endParaRPr lang="cs-CZ" altLang="cs-CZ" sz="1200"/>
          </a:p>
        </p:txBody>
      </p:sp>
      <p:sp>
        <p:nvSpPr>
          <p:cNvPr id="97284" name="Rectangle 2"/>
          <p:cNvSpPr>
            <a:spLocks noGrp="1" noChangeArrowheads="1"/>
          </p:cNvSpPr>
          <p:nvPr>
            <p:ph type="title"/>
          </p:nvPr>
        </p:nvSpPr>
        <p:spPr/>
        <p:txBody>
          <a:bodyPr/>
          <a:lstStyle/>
          <a:p>
            <a:pPr eaLnBrk="1" hangingPunct="1"/>
            <a:r>
              <a:rPr lang="cs-CZ" altLang="cs-CZ"/>
              <a:t>Ručení</a:t>
            </a:r>
          </a:p>
        </p:txBody>
      </p:sp>
      <p:sp>
        <p:nvSpPr>
          <p:cNvPr id="97285" name="Rectangle 3"/>
          <p:cNvSpPr>
            <a:spLocks noGrp="1" noChangeArrowheads="1"/>
          </p:cNvSpPr>
          <p:nvPr>
            <p:ph type="body" idx="1"/>
          </p:nvPr>
        </p:nvSpPr>
        <p:spPr>
          <a:xfrm>
            <a:off x="539193" y="1546167"/>
            <a:ext cx="8066301" cy="4681833"/>
          </a:xfrm>
        </p:spPr>
        <p:txBody>
          <a:bodyPr/>
          <a:lstStyle/>
          <a:p>
            <a:pPr eaLnBrk="1" hangingPunct="1"/>
            <a:r>
              <a:rPr lang="cs-CZ" altLang="cs-CZ" dirty="0"/>
              <a:t>Nedoplatek je povinen uhradit také ručitel, pokud mu zákon povinnost ručení ukládá a pokud mu správce daně ve výzvě sdělí stanovenou daň, za kterou ručí, a současně jej vyzve k úhradě nedoplatku ve stanovené lhůtě</a:t>
            </a:r>
          </a:p>
          <a:p>
            <a:pPr eaLnBrk="1" hangingPunct="1"/>
            <a:r>
              <a:rPr lang="cs-CZ" altLang="cs-CZ" dirty="0"/>
              <a:t>Proti výzvě ručiteli se může ručitel odvolat; včas podané odvolání má odkladný účinek</a:t>
            </a:r>
          </a:p>
          <a:p>
            <a:pPr eaLnBrk="1" hangingPunct="1"/>
            <a:r>
              <a:rPr lang="cs-CZ" altLang="cs-CZ" dirty="0"/>
              <a:t>Ručitel, kterému byla doručena výzva, má při placení daní procesní postavení jako daňový subjekt.</a:t>
            </a:r>
          </a:p>
          <a:p>
            <a:pPr marL="457200" indent="-457200" eaLnBrk="1" hangingPunct="1">
              <a:buFont typeface="Arial" panose="020B0604020202020204" pitchFamily="34" charset="0"/>
              <a:buChar char="•"/>
            </a:pPr>
            <a:r>
              <a:rPr lang="cs-CZ" altLang="cs-CZ" dirty="0" err="1"/>
              <a:t>DDar</a:t>
            </a:r>
            <a:r>
              <a:rPr lang="cs-CZ" altLang="cs-CZ" dirty="0"/>
              <a:t> a DPN</a:t>
            </a:r>
          </a:p>
        </p:txBody>
      </p:sp>
    </p:spTree>
    <p:extLst>
      <p:ext uri="{BB962C8B-B14F-4D97-AF65-F5344CB8AC3E}">
        <p14:creationId xmlns:p14="http://schemas.microsoft.com/office/powerpoint/2010/main" val="7178896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83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4C76244-119D-4EA0-BB46-A0A4FEB18A1E}" type="slidenum">
              <a:rPr lang="cs-CZ" altLang="cs-CZ" sz="1200"/>
              <a:pPr>
                <a:spcBef>
                  <a:spcPct val="0"/>
                </a:spcBef>
                <a:buClrTx/>
                <a:buFontTx/>
                <a:buNone/>
              </a:pPr>
              <a:t>109</a:t>
            </a:fld>
            <a:endParaRPr lang="cs-CZ" altLang="cs-CZ" sz="1200"/>
          </a:p>
        </p:txBody>
      </p:sp>
      <p:sp>
        <p:nvSpPr>
          <p:cNvPr id="98308" name="Rectangle 2"/>
          <p:cNvSpPr>
            <a:spLocks noGrp="1" noChangeArrowheads="1"/>
          </p:cNvSpPr>
          <p:nvPr>
            <p:ph type="title"/>
          </p:nvPr>
        </p:nvSpPr>
        <p:spPr/>
        <p:txBody>
          <a:bodyPr/>
          <a:lstStyle/>
          <a:p>
            <a:pPr eaLnBrk="1" hangingPunct="1"/>
            <a:r>
              <a:rPr lang="cs-CZ" altLang="cs-CZ" sz="2800"/>
              <a:t>Zajištění daně ručením nebo bankovní zárukou</a:t>
            </a:r>
          </a:p>
        </p:txBody>
      </p:sp>
      <p:sp>
        <p:nvSpPr>
          <p:cNvPr id="98309" name="Rectangle 3"/>
          <p:cNvSpPr>
            <a:spLocks noGrp="1" noChangeArrowheads="1"/>
          </p:cNvSpPr>
          <p:nvPr>
            <p:ph type="body" idx="1"/>
          </p:nvPr>
        </p:nvSpPr>
        <p:spPr/>
        <p:txBody>
          <a:bodyPr/>
          <a:lstStyle/>
          <a:p>
            <a:pPr eaLnBrk="1" hangingPunct="1"/>
            <a:r>
              <a:rPr lang="cs-CZ" altLang="cs-CZ"/>
              <a:t>Správce daně může rozhodnout o přijetí ručení třetí osoby odlišné od daňového subjektu k zajištění jím neuhrazené daně, a to na základě písemného prohlášení ručitele s úředně ověřeným podpisem.</a:t>
            </a:r>
          </a:p>
          <a:p>
            <a:pPr eaLnBrk="1" hangingPunct="1"/>
            <a:r>
              <a:rPr lang="cs-CZ" altLang="cs-CZ"/>
              <a:t>Správce daně může rozhodnout o přijetí bankovní záruky k zajištění dosud neuhrazené daně, a to na základě předloženého písemného prohlášení banky v záruční listině o tom, že na výzvu správce daně uhradí zajištěnou částku.</a:t>
            </a:r>
          </a:p>
        </p:txBody>
      </p:sp>
    </p:spTree>
    <p:extLst>
      <p:ext uri="{BB962C8B-B14F-4D97-AF65-F5344CB8AC3E}">
        <p14:creationId xmlns:p14="http://schemas.microsoft.com/office/powerpoint/2010/main" val="34568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74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3109235-727A-415B-A839-BC97003412AC}" type="slidenum">
              <a:rPr lang="cs-CZ" altLang="cs-CZ" sz="1200"/>
              <a:pPr>
                <a:spcBef>
                  <a:spcPct val="0"/>
                </a:spcBef>
                <a:buClrTx/>
                <a:buFontTx/>
                <a:buNone/>
              </a:pPr>
              <a:t>11</a:t>
            </a:fld>
            <a:endParaRPr lang="cs-CZ" altLang="cs-CZ" sz="1200"/>
          </a:p>
        </p:txBody>
      </p:sp>
      <p:sp>
        <p:nvSpPr>
          <p:cNvPr id="17412" name="Rectangle 2"/>
          <p:cNvSpPr>
            <a:spLocks noGrp="1" noChangeArrowheads="1"/>
          </p:cNvSpPr>
          <p:nvPr>
            <p:ph type="title"/>
          </p:nvPr>
        </p:nvSpPr>
        <p:spPr/>
        <p:txBody>
          <a:bodyPr/>
          <a:lstStyle/>
          <a:p>
            <a:pPr eaLnBrk="1" hangingPunct="1"/>
            <a:r>
              <a:rPr lang="cs-CZ" altLang="cs-CZ"/>
              <a:t>Zastupování</a:t>
            </a:r>
          </a:p>
        </p:txBody>
      </p:sp>
      <p:sp>
        <p:nvSpPr>
          <p:cNvPr id="1741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a) zákonný zástupce, </a:t>
            </a:r>
          </a:p>
          <a:p>
            <a:pPr eaLnBrk="1" hangingPunct="1">
              <a:buFont typeface="Wingdings" panose="05000000000000000000" pitchFamily="2" charset="2"/>
              <a:buNone/>
            </a:pPr>
            <a:r>
              <a:rPr lang="cs-CZ" altLang="cs-CZ"/>
              <a:t>b) ustanovený zástupce, mj. osobě, která nemá </a:t>
            </a:r>
            <a:r>
              <a:rPr lang="cs-CZ" altLang="cs-CZ" b="1"/>
              <a:t>plnou</a:t>
            </a:r>
            <a:r>
              <a:rPr lang="cs-CZ" altLang="cs-CZ"/>
              <a:t> způsobilost</a:t>
            </a:r>
          </a:p>
          <a:p>
            <a:pPr eaLnBrk="1" hangingPunct="1">
              <a:buFont typeface="Wingdings" panose="05000000000000000000" pitchFamily="2" charset="2"/>
              <a:buNone/>
            </a:pPr>
            <a:r>
              <a:rPr lang="cs-CZ" altLang="cs-CZ"/>
              <a:t>c) zmocněnec, mj. doložení přijetí a přesný rozsah zmocnění – účinná až po odstranění vad</a:t>
            </a:r>
          </a:p>
          <a:p>
            <a:pPr eaLnBrk="1" hangingPunct="1">
              <a:buFont typeface="Wingdings" panose="05000000000000000000" pitchFamily="2" charset="2"/>
              <a:buNone/>
            </a:pPr>
            <a:r>
              <a:rPr lang="cs-CZ" altLang="cs-CZ"/>
              <a:t>d) společný zmocněnec </a:t>
            </a:r>
          </a:p>
          <a:p>
            <a:pPr eaLnBrk="1" hangingPunct="1">
              <a:buFont typeface="Wingdings" panose="05000000000000000000" pitchFamily="2" charset="2"/>
              <a:buNone/>
            </a:pPr>
            <a:r>
              <a:rPr lang="cs-CZ" altLang="cs-CZ"/>
              <a:t>e) společný zástupce</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Odborný konzultant.</a:t>
            </a:r>
          </a:p>
        </p:txBody>
      </p:sp>
    </p:spTree>
    <p:extLst>
      <p:ext uri="{BB962C8B-B14F-4D97-AF65-F5344CB8AC3E}">
        <p14:creationId xmlns:p14="http://schemas.microsoft.com/office/powerpoint/2010/main" val="15401543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93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6C1AE4-B71D-43DB-B015-FC8650FEAEE3}" type="slidenum">
              <a:rPr lang="cs-CZ" altLang="cs-CZ" sz="1200"/>
              <a:pPr>
                <a:spcBef>
                  <a:spcPct val="0"/>
                </a:spcBef>
                <a:buClrTx/>
                <a:buFontTx/>
                <a:buNone/>
              </a:pPr>
              <a:t>110</a:t>
            </a:fld>
            <a:endParaRPr lang="cs-CZ" altLang="cs-CZ" sz="1200"/>
          </a:p>
        </p:txBody>
      </p:sp>
      <p:sp>
        <p:nvSpPr>
          <p:cNvPr id="99332" name="Rectangle 2"/>
          <p:cNvSpPr>
            <a:spLocks noGrp="1" noChangeArrowheads="1"/>
          </p:cNvSpPr>
          <p:nvPr>
            <p:ph type="title"/>
          </p:nvPr>
        </p:nvSpPr>
        <p:spPr/>
        <p:txBody>
          <a:bodyPr/>
          <a:lstStyle/>
          <a:p>
            <a:pPr eaLnBrk="1" hangingPunct="1"/>
            <a:r>
              <a:rPr lang="cs-CZ" altLang="cs-CZ"/>
              <a:t>Zálohy</a:t>
            </a:r>
          </a:p>
        </p:txBody>
      </p:sp>
      <p:sp>
        <p:nvSpPr>
          <p:cNvPr id="99333" name="Rectangle 3"/>
          <p:cNvSpPr>
            <a:spLocks noGrp="1" noChangeArrowheads="1"/>
          </p:cNvSpPr>
          <p:nvPr>
            <p:ph type="body" idx="1"/>
          </p:nvPr>
        </p:nvSpPr>
        <p:spPr/>
        <p:txBody>
          <a:bodyPr/>
          <a:lstStyle/>
          <a:p>
            <a:pPr eaLnBrk="1" hangingPunct="1"/>
            <a:r>
              <a:rPr lang="cs-CZ" altLang="cs-CZ"/>
              <a:t>Daň lze zajistit prostřednictvím placení záloh, jestliže daň není ještě známa a neuplynul-li den její splatnosti. </a:t>
            </a:r>
          </a:p>
          <a:p>
            <a:pPr eaLnBrk="1" hangingPunct="1"/>
            <a:r>
              <a:rPr lang="cs-CZ" altLang="cs-CZ"/>
              <a:t>Povinnost platit daň prostřednictvím záloh stanoví zákon nebo správce daně.</a:t>
            </a:r>
          </a:p>
        </p:txBody>
      </p:sp>
    </p:spTree>
    <p:extLst>
      <p:ext uri="{BB962C8B-B14F-4D97-AF65-F5344CB8AC3E}">
        <p14:creationId xmlns:p14="http://schemas.microsoft.com/office/powerpoint/2010/main" val="7558905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5195" y="1125539"/>
            <a:ext cx="7775575" cy="50482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b" anchorCtr="0">
            <a:noAutofit/>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a:r>
            <a:br>
              <a:rPr lang="cs-CZ" altLang="cs-CZ"/>
            </a:br>
            <a:r>
              <a:rPr lang="cs-CZ" altLang="cs-CZ"/>
              <a:t/>
            </a:r>
            <a:br>
              <a:rPr lang="cs-CZ" altLang="cs-CZ"/>
            </a:br>
            <a:r>
              <a:rPr lang="cs-CZ" altLang="cs-CZ"/>
              <a:t/>
            </a:r>
            <a:br>
              <a:rPr lang="cs-CZ" altLang="cs-CZ"/>
            </a:br>
            <a:r>
              <a:rPr lang="cs-CZ" altLang="cs-CZ" sz="2800"/>
              <a:t>Opravné prostředky - vazba na rozhodnutí</a:t>
            </a:r>
          </a:p>
        </p:txBody>
      </p:sp>
      <p:sp>
        <p:nvSpPr>
          <p:cNvPr id="100355" name="Rectangle 3"/>
          <p:cNvSpPr>
            <a:spLocks noGrp="1" noChangeArrowheads="1"/>
          </p:cNvSpPr>
          <p:nvPr>
            <p:ph type="body" idx="1"/>
          </p:nvPr>
        </p:nvSpPr>
        <p:spPr>
          <a:xfrm>
            <a:off x="950120" y="1981200"/>
            <a:ext cx="7661275" cy="43370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Autofit/>
          </a:bodyPr>
          <a:lstStyle/>
          <a:p>
            <a:pPr marL="885825" lvl="1" indent="-4397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solidFill>
                  <a:srgbClr val="FF0000"/>
                </a:solidFill>
                <a:cs typeface="Arial" panose="020B0604020202020204" pitchFamily="34" charset="0"/>
              </a:rPr>
              <a:t>DŘ § 103: </a:t>
            </a:r>
            <a:endParaRPr lang="cs-CZ" altLang="cs-CZ" dirty="0"/>
          </a:p>
          <a:p>
            <a:pPr marL="1290638" lvl="2" indent="-401638" defTabSz="449263">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t>Rozhodnutí, které je účinné a proti kterému se nelze odvolat, je v právní moci.</a:t>
            </a:r>
          </a:p>
          <a:p>
            <a:pPr marL="1290638" lvl="2" indent="-401638" defTabSz="449263">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dirty="0"/>
              <a:t>Rozhodnutí, které je účinné, je vykonatelné, jestliže se proti němu nelze odvolat, nebo jestliže odvolání </a:t>
            </a:r>
            <a:r>
              <a:rPr lang="cs-CZ" altLang="cs-CZ" dirty="0">
                <a:solidFill>
                  <a:srgbClr val="990000"/>
                </a:solidFill>
              </a:rPr>
              <a:t>nemá odkladný účinek</a:t>
            </a:r>
            <a:r>
              <a:rPr lang="cs-CZ" altLang="cs-CZ" dirty="0"/>
              <a:t>, a uplynula-li lhůta k plnění, pokud byla stanovena.</a:t>
            </a:r>
            <a:endParaRPr lang="cs-CZ" altLang="cs-CZ" dirty="0">
              <a:solidFill>
                <a:srgbClr val="FF0000"/>
              </a:solidFill>
              <a:cs typeface="Arial" panose="020B0604020202020204" pitchFamily="34" charset="0"/>
            </a:endParaRPr>
          </a:p>
          <a:p>
            <a:pPr marL="444500" indent="-44450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dirty="0">
              <a:solidFill>
                <a:srgbClr val="FF0000"/>
              </a:solidFill>
              <a:cs typeface="Arial" panose="020B0604020202020204" pitchFamily="34" charset="0"/>
            </a:endParaRPr>
          </a:p>
        </p:txBody>
      </p:sp>
    </p:spTree>
    <p:extLst>
      <p:ext uri="{BB962C8B-B14F-4D97-AF65-F5344CB8AC3E}">
        <p14:creationId xmlns:p14="http://schemas.microsoft.com/office/powerpoint/2010/main" val="845380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A480AF4-D39F-4C7C-A344-4362FDE3ACB6}" type="slidenum">
              <a:rPr lang="cs-CZ" altLang="cs-CZ" sz="1200"/>
              <a:pPr>
                <a:spcBef>
                  <a:spcPct val="0"/>
                </a:spcBef>
                <a:buClrTx/>
                <a:buFontTx/>
                <a:buNone/>
              </a:pPr>
              <a:t>112</a:t>
            </a:fld>
            <a:endParaRPr lang="cs-CZ" altLang="cs-CZ" sz="1200"/>
          </a:p>
        </p:txBody>
      </p:sp>
      <p:sp>
        <p:nvSpPr>
          <p:cNvPr id="102404" name="Rectangle 2"/>
          <p:cNvSpPr>
            <a:spLocks noGrp="1" noChangeArrowheads="1"/>
          </p:cNvSpPr>
          <p:nvPr>
            <p:ph type="title"/>
          </p:nvPr>
        </p:nvSpPr>
        <p:spPr/>
        <p:txBody>
          <a:bodyPr/>
          <a:lstStyle/>
          <a:p>
            <a:pPr eaLnBrk="1" hangingPunct="1"/>
            <a:r>
              <a:rPr lang="cs-CZ" altLang="cs-CZ" sz="2800"/>
              <a:t>Odkladný účinek opr. prostředků</a:t>
            </a:r>
          </a:p>
        </p:txBody>
      </p:sp>
      <p:sp>
        <p:nvSpPr>
          <p:cNvPr id="102405" name="Rectangle 3"/>
          <p:cNvSpPr>
            <a:spLocks noGrp="1" noChangeArrowheads="1"/>
          </p:cNvSpPr>
          <p:nvPr>
            <p:ph type="body" idx="1"/>
          </p:nvPr>
        </p:nvSpPr>
        <p:spPr/>
        <p:txBody>
          <a:bodyPr/>
          <a:lstStyle/>
          <a:p>
            <a:pPr eaLnBrk="1" hangingPunct="1"/>
            <a:r>
              <a:rPr lang="cs-CZ" altLang="cs-CZ"/>
              <a:t>obecně nemají odkladný účinek</a:t>
            </a:r>
          </a:p>
          <a:p>
            <a:pPr eaLnBrk="1" hangingPunct="1"/>
            <a:r>
              <a:rPr lang="cs-CZ" altLang="cs-CZ"/>
              <a:t>DŘ - § 109/5 (X § 110/3)</a:t>
            </a:r>
          </a:p>
        </p:txBody>
      </p:sp>
    </p:spTree>
    <p:extLst>
      <p:ext uri="{BB962C8B-B14F-4D97-AF65-F5344CB8AC3E}">
        <p14:creationId xmlns:p14="http://schemas.microsoft.com/office/powerpoint/2010/main" val="27698150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zápatí 4"/>
          <p:cNvSpPr>
            <a:spLocks noGrp="1"/>
          </p:cNvSpPr>
          <p:nvPr>
            <p:ph type="ftr" sz="quarter" idx="10"/>
          </p:nvPr>
        </p:nvSpPr>
        <p:spPr/>
        <p:txBody>
          <a:bodyPr/>
          <a:lstStyle/>
          <a:p>
            <a:pPr>
              <a:defRPr/>
            </a:pPr>
            <a:r>
              <a:rPr lang="cs-CZ"/>
              <a:t>Zápatí prezentace</a:t>
            </a:r>
          </a:p>
        </p:txBody>
      </p:sp>
      <p:sp>
        <p:nvSpPr>
          <p:cNvPr id="1036" name="Zástupný symbol pro číslo snímku 5"/>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A2E56B3-F376-440B-A20A-5E685664CFB5}" type="slidenum">
              <a:rPr lang="cs-CZ" altLang="cs-CZ" sz="1200"/>
              <a:pPr>
                <a:spcBef>
                  <a:spcPct val="0"/>
                </a:spcBef>
                <a:buClrTx/>
                <a:buFontTx/>
                <a:buNone/>
              </a:pPr>
              <a:t>113</a:t>
            </a:fld>
            <a:endParaRPr lang="cs-CZ" altLang="cs-CZ" sz="1200"/>
          </a:p>
        </p:txBody>
      </p:sp>
      <p:sp>
        <p:nvSpPr>
          <p:cNvPr id="1037" name="Rectangle 2"/>
          <p:cNvSpPr>
            <a:spLocks noGrp="1" noChangeArrowheads="1"/>
          </p:cNvSpPr>
          <p:nvPr>
            <p:ph type="title"/>
          </p:nvPr>
        </p:nvSpPr>
        <p:spPr/>
        <p:txBody>
          <a:bodyPr/>
          <a:lstStyle/>
          <a:p>
            <a:pPr eaLnBrk="1" hangingPunct="1"/>
            <a:r>
              <a:rPr lang="cs-CZ" altLang="cs-CZ"/>
              <a:t> </a:t>
            </a:r>
          </a:p>
        </p:txBody>
      </p:sp>
      <p:sp>
        <p:nvSpPr>
          <p:cNvPr id="1038" name="Rectangle 3"/>
          <p:cNvSpPr>
            <a:spLocks noGrp="1" noChangeArrowheads="1"/>
          </p:cNvSpPr>
          <p:nvPr>
            <p:ph type="body" sz="half" idx="1"/>
          </p:nvPr>
        </p:nvSpPr>
        <p:spPr>
          <a:xfrm>
            <a:off x="900907" y="1773239"/>
            <a:ext cx="3808412" cy="4357687"/>
          </a:xfrm>
        </p:spPr>
        <p:txBody>
          <a:bodyPr/>
          <a:lstStyle/>
          <a:p>
            <a:pPr eaLnBrk="1" hangingPunct="1">
              <a:buFont typeface="Wingdings" panose="05000000000000000000" pitchFamily="2" charset="2"/>
              <a:buNone/>
            </a:pPr>
            <a:r>
              <a:rPr lang="cs-CZ" altLang="cs-CZ" sz="2000"/>
              <a:t> </a:t>
            </a:r>
          </a:p>
        </p:txBody>
      </p:sp>
      <p:sp>
        <p:nvSpPr>
          <p:cNvPr id="1039" name="Rectangle 4"/>
          <p:cNvSpPr>
            <a:spLocks noChangeArrowheads="1"/>
          </p:cNvSpPr>
          <p:nvPr/>
        </p:nvSpPr>
        <p:spPr bwMode="auto">
          <a:xfrm>
            <a:off x="8960064" y="-74027"/>
            <a:ext cx="184731"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endParaRPr lang="cs-CZ" altLang="cs-CZ" sz="160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76636878"/>
              </p:ext>
            </p:extLst>
          </p:nvPr>
        </p:nvGraphicFramePr>
        <p:xfrm>
          <a:off x="324645" y="1196976"/>
          <a:ext cx="5889625" cy="544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0" name="Rectangle 14"/>
          <p:cNvSpPr>
            <a:spLocks noChangeArrowheads="1"/>
          </p:cNvSpPr>
          <p:nvPr/>
        </p:nvSpPr>
        <p:spPr bwMode="auto">
          <a:xfrm>
            <a:off x="6444458" y="260351"/>
            <a:ext cx="2592387" cy="626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endParaRPr lang="cs-CZ" altLang="cs-CZ" sz="1400" b="1">
              <a:solidFill>
                <a:schemeClr val="accent2"/>
              </a:solidFill>
            </a:endParaRPr>
          </a:p>
          <a:p>
            <a:pPr eaLnBrk="1" hangingPunct="1">
              <a:buFont typeface="Wingdings" panose="05000000000000000000" pitchFamily="2" charset="2"/>
              <a:buNone/>
            </a:pPr>
            <a:r>
              <a:rPr lang="cs-CZ" altLang="cs-CZ" sz="1400" b="1">
                <a:solidFill>
                  <a:schemeClr val="accent2"/>
                </a:solidFill>
              </a:rPr>
              <a:t>Další instituty</a:t>
            </a:r>
          </a:p>
          <a:p>
            <a:pPr eaLnBrk="1" hangingPunct="1">
              <a:buFont typeface="Wingdings" panose="05000000000000000000" pitchFamily="2" charset="2"/>
              <a:buNone/>
            </a:pPr>
            <a:r>
              <a:rPr lang="cs-CZ" altLang="cs-CZ" sz="1400" b="1">
                <a:solidFill>
                  <a:schemeClr val="accent2"/>
                </a:solidFill>
              </a:rPr>
              <a:t>s charakterem</a:t>
            </a:r>
          </a:p>
          <a:p>
            <a:pPr eaLnBrk="1" hangingPunct="1">
              <a:buFont typeface="Wingdings" panose="05000000000000000000" pitchFamily="2" charset="2"/>
              <a:buNone/>
            </a:pPr>
            <a:r>
              <a:rPr lang="cs-CZ" altLang="cs-CZ" sz="1400" b="1">
                <a:solidFill>
                  <a:schemeClr val="accent2"/>
                </a:solidFill>
              </a:rPr>
              <a:t>opr. prostředků:</a:t>
            </a:r>
          </a:p>
          <a:p>
            <a:pPr eaLnBrk="1" hangingPunct="1">
              <a:buFont typeface="Wingdings" panose="05000000000000000000" pitchFamily="2" charset="2"/>
              <a:buNone/>
            </a:pPr>
            <a:endParaRPr lang="cs-CZ" altLang="cs-CZ" sz="1200"/>
          </a:p>
          <a:p>
            <a:pPr eaLnBrk="1" hangingPunct="1"/>
            <a:r>
              <a:rPr lang="cs-CZ" altLang="cs-CZ" sz="1200">
                <a:solidFill>
                  <a:schemeClr val="accent2"/>
                </a:solidFill>
              </a:rPr>
              <a:t>Námitka</a:t>
            </a:r>
          </a:p>
          <a:p>
            <a:pPr lvl="1" eaLnBrk="1" hangingPunct="1"/>
            <a:r>
              <a:rPr lang="cs-CZ" altLang="cs-CZ" sz="1100"/>
              <a:t>§ 159</a:t>
            </a:r>
          </a:p>
          <a:p>
            <a:pPr eaLnBrk="1" hangingPunct="1"/>
            <a:r>
              <a:rPr lang="cs-CZ" altLang="cs-CZ" sz="1200">
                <a:solidFill>
                  <a:schemeClr val="accent2"/>
                </a:solidFill>
              </a:rPr>
              <a:t>Stížnost na postup plátce daně</a:t>
            </a:r>
          </a:p>
          <a:p>
            <a:pPr lvl="1" eaLnBrk="1" hangingPunct="1"/>
            <a:r>
              <a:rPr lang="cs-CZ" altLang="cs-CZ" sz="1100"/>
              <a:t>§ 237</a:t>
            </a:r>
          </a:p>
          <a:p>
            <a:pPr eaLnBrk="1" hangingPunct="1"/>
            <a:r>
              <a:rPr lang="cs-CZ" altLang="cs-CZ" sz="1200">
                <a:solidFill>
                  <a:schemeClr val="accent2"/>
                </a:solidFill>
              </a:rPr>
              <a:t>Stížnost</a:t>
            </a:r>
          </a:p>
          <a:p>
            <a:pPr lvl="1" eaLnBrk="1" hangingPunct="1"/>
            <a:r>
              <a:rPr lang="cs-CZ" altLang="cs-CZ" sz="1100"/>
              <a:t>§ 261</a:t>
            </a:r>
          </a:p>
          <a:p>
            <a:pPr eaLnBrk="1" hangingPunct="1"/>
            <a:r>
              <a:rPr lang="cs-CZ" altLang="cs-CZ" sz="1200">
                <a:solidFill>
                  <a:schemeClr val="accent2"/>
                </a:solidFill>
              </a:rPr>
              <a:t>Prominutí daně</a:t>
            </a:r>
          </a:p>
          <a:p>
            <a:pPr lvl="1" eaLnBrk="1" hangingPunct="1"/>
            <a:r>
              <a:rPr lang="cs-CZ" altLang="cs-CZ" sz="1100"/>
              <a:t>§§ 259 – 260</a:t>
            </a:r>
          </a:p>
          <a:p>
            <a:pPr eaLnBrk="1" hangingPunct="1"/>
            <a:r>
              <a:rPr lang="cs-CZ" altLang="cs-CZ" sz="1200">
                <a:solidFill>
                  <a:schemeClr val="accent2"/>
                </a:solidFill>
              </a:rPr>
              <a:t>Oprava zřejmých omylů a nesprávností</a:t>
            </a:r>
          </a:p>
          <a:p>
            <a:pPr lvl="1" eaLnBrk="1" hangingPunct="1"/>
            <a:r>
              <a:rPr lang="cs-CZ" altLang="cs-CZ" sz="1100"/>
              <a:t>§ 104</a:t>
            </a:r>
          </a:p>
        </p:txBody>
      </p:sp>
      <p:sp>
        <p:nvSpPr>
          <p:cNvPr id="1041" name="Line 15"/>
          <p:cNvSpPr>
            <a:spLocks noChangeShapeType="1"/>
          </p:cNvSpPr>
          <p:nvPr/>
        </p:nvSpPr>
        <p:spPr bwMode="auto">
          <a:xfrm>
            <a:off x="6228557" y="4048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2" name="Line 16"/>
          <p:cNvSpPr>
            <a:spLocks noChangeShapeType="1"/>
          </p:cNvSpPr>
          <p:nvPr/>
        </p:nvSpPr>
        <p:spPr bwMode="auto">
          <a:xfrm>
            <a:off x="6301582" y="333376"/>
            <a:ext cx="0" cy="6524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7398110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34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EEA3A4A-3EA5-47FB-92AB-DE84E57FDFF1}" type="slidenum">
              <a:rPr lang="cs-CZ" altLang="cs-CZ" sz="1200"/>
              <a:pPr>
                <a:spcBef>
                  <a:spcPct val="0"/>
                </a:spcBef>
                <a:buClrTx/>
                <a:buFontTx/>
                <a:buNone/>
              </a:pPr>
              <a:t>114</a:t>
            </a:fld>
            <a:endParaRPr lang="cs-CZ" altLang="cs-CZ" sz="1200"/>
          </a:p>
        </p:txBody>
      </p:sp>
      <p:sp>
        <p:nvSpPr>
          <p:cNvPr id="103428" name="Rectangle 2"/>
          <p:cNvSpPr>
            <a:spLocks noGrp="1" noChangeArrowheads="1"/>
          </p:cNvSpPr>
          <p:nvPr>
            <p:ph type="title"/>
          </p:nvPr>
        </p:nvSpPr>
        <p:spPr/>
        <p:txBody>
          <a:bodyPr/>
          <a:lstStyle/>
          <a:p>
            <a:pPr eaLnBrk="1" hangingPunct="1"/>
            <a:r>
              <a:rPr lang="cs-CZ" altLang="cs-CZ"/>
              <a:t>Odvolání (a rozklad)</a:t>
            </a:r>
          </a:p>
        </p:txBody>
      </p:sp>
      <p:sp>
        <p:nvSpPr>
          <p:cNvPr id="10342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30 dnů ode dne doručení</a:t>
            </a:r>
          </a:p>
          <a:p>
            <a:pPr marL="457200" indent="-457200" eaLnBrk="1" hangingPunct="1">
              <a:buFont typeface="Arial" panose="020B0604020202020204" pitchFamily="34" charset="0"/>
              <a:buChar char="•"/>
            </a:pPr>
            <a:r>
              <a:rPr lang="cs-CZ" altLang="cs-CZ" dirty="0"/>
              <a:t>K prvoinstančnímu správci</a:t>
            </a:r>
          </a:p>
          <a:p>
            <a:pPr marL="457200" indent="-457200" eaLnBrk="1" hangingPunct="1">
              <a:buFont typeface="Arial" panose="020B0604020202020204" pitchFamily="34" charset="0"/>
              <a:buChar char="•"/>
            </a:pPr>
            <a:r>
              <a:rPr lang="cs-CZ" altLang="cs-CZ" dirty="0"/>
              <a:t>Nikoliv proti odůvodnění a výzvě</a:t>
            </a:r>
          </a:p>
          <a:p>
            <a:pPr marL="457200" indent="-457200" eaLnBrk="1" hangingPunct="1">
              <a:buFont typeface="Arial" panose="020B0604020202020204" pitchFamily="34" charset="0"/>
              <a:buChar char="•"/>
            </a:pPr>
            <a:r>
              <a:rPr lang="cs-CZ" altLang="cs-CZ" dirty="0"/>
              <a:t>Je-li v poučení připuštěno odvolání i tehdy, kdy je zákon nepřipouští, a je-li podáno odvolání, řízení o odvolání se zastaví</a:t>
            </a:r>
          </a:p>
          <a:p>
            <a:pPr marL="457200" indent="-457200" eaLnBrk="1" hangingPunct="1">
              <a:buFont typeface="Arial" panose="020B0604020202020204" pitchFamily="34" charset="0"/>
              <a:buChar char="•"/>
            </a:pPr>
            <a:r>
              <a:rPr lang="cs-CZ" altLang="cs-CZ" dirty="0"/>
              <a:t>Více subjektů – výzva ke stanovisku</a:t>
            </a:r>
          </a:p>
        </p:txBody>
      </p:sp>
    </p:spTree>
    <p:extLst>
      <p:ext uri="{BB962C8B-B14F-4D97-AF65-F5344CB8AC3E}">
        <p14:creationId xmlns:p14="http://schemas.microsoft.com/office/powerpoint/2010/main" val="12469625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44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800A256-5574-45F0-A490-25172E09CB69}" type="slidenum">
              <a:rPr lang="cs-CZ" altLang="cs-CZ" sz="1200"/>
              <a:pPr>
                <a:spcBef>
                  <a:spcPct val="0"/>
                </a:spcBef>
                <a:buClrTx/>
                <a:buFontTx/>
                <a:buNone/>
              </a:pPr>
              <a:t>115</a:t>
            </a:fld>
            <a:endParaRPr lang="cs-CZ" altLang="cs-CZ" sz="1200"/>
          </a:p>
        </p:txBody>
      </p:sp>
      <p:sp>
        <p:nvSpPr>
          <p:cNvPr id="104452" name="Rectangle 2"/>
          <p:cNvSpPr>
            <a:spLocks noGrp="1" noChangeArrowheads="1"/>
          </p:cNvSpPr>
          <p:nvPr>
            <p:ph type="title"/>
          </p:nvPr>
        </p:nvSpPr>
        <p:spPr/>
        <p:txBody>
          <a:bodyPr/>
          <a:lstStyle/>
          <a:p>
            <a:pPr eaLnBrk="1" hangingPunct="1"/>
            <a:r>
              <a:rPr lang="cs-CZ" altLang="cs-CZ"/>
              <a:t>Odvolání</a:t>
            </a:r>
          </a:p>
        </p:txBody>
      </p:sp>
      <p:sp>
        <p:nvSpPr>
          <p:cNvPr id="104453" name="Rectangle 3"/>
          <p:cNvSpPr>
            <a:spLocks noGrp="1" noChangeArrowheads="1"/>
          </p:cNvSpPr>
          <p:nvPr>
            <p:ph type="body" idx="1"/>
          </p:nvPr>
        </p:nvSpPr>
        <p:spPr/>
        <p:txBody>
          <a:bodyPr/>
          <a:lstStyle/>
          <a:p>
            <a:pPr eaLnBrk="1" hangingPunct="1"/>
            <a:r>
              <a:rPr lang="cs-CZ" altLang="cs-CZ" dirty="0"/>
              <a:t>Náležitosti:</a:t>
            </a:r>
          </a:p>
          <a:p>
            <a:pPr marL="285750" lvl="1" indent="-285750" eaLnBrk="1" hangingPunct="1">
              <a:buFont typeface="Arial" panose="020B0604020202020204" pitchFamily="34" charset="0"/>
              <a:buChar char="•"/>
            </a:pPr>
            <a:r>
              <a:rPr lang="cs-CZ" altLang="cs-CZ" dirty="0"/>
              <a:t>Správce</a:t>
            </a:r>
          </a:p>
          <a:p>
            <a:pPr marL="285750" lvl="1" indent="-285750" eaLnBrk="1" hangingPunct="1">
              <a:buFont typeface="Arial" panose="020B0604020202020204" pitchFamily="34" charset="0"/>
              <a:buChar char="•"/>
            </a:pPr>
            <a:r>
              <a:rPr lang="cs-CZ" altLang="cs-CZ" dirty="0"/>
              <a:t>Odvolatel</a:t>
            </a:r>
          </a:p>
          <a:p>
            <a:pPr marL="285750" lvl="1" indent="-285750" eaLnBrk="1" hangingPunct="1">
              <a:buFont typeface="Arial" panose="020B0604020202020204" pitchFamily="34" charset="0"/>
              <a:buChar char="•"/>
            </a:pPr>
            <a:r>
              <a:rPr lang="cs-CZ" altLang="cs-CZ" dirty="0"/>
              <a:t>Č.j., č. platebního výměru</a:t>
            </a:r>
          </a:p>
          <a:p>
            <a:pPr marL="285750" lvl="1" indent="-285750" eaLnBrk="1" hangingPunct="1">
              <a:buFont typeface="Arial" panose="020B0604020202020204" pitchFamily="34" charset="0"/>
              <a:buChar char="•"/>
            </a:pPr>
            <a:r>
              <a:rPr lang="cs-CZ" altLang="cs-CZ" dirty="0"/>
              <a:t>Důvody</a:t>
            </a:r>
          </a:p>
          <a:p>
            <a:pPr marL="285750" lvl="1" indent="-285750" eaLnBrk="1" hangingPunct="1">
              <a:buFont typeface="Arial" panose="020B0604020202020204" pitchFamily="34" charset="0"/>
              <a:buChar char="•"/>
            </a:pPr>
            <a:r>
              <a:rPr lang="cs-CZ" altLang="cs-CZ" dirty="0"/>
              <a:t>Důkazy</a:t>
            </a:r>
          </a:p>
          <a:p>
            <a:pPr marL="285750" lvl="1" indent="-285750" eaLnBrk="1" hangingPunct="1">
              <a:buFont typeface="Arial" panose="020B0604020202020204" pitchFamily="34" charset="0"/>
              <a:buChar char="•"/>
            </a:pPr>
            <a:r>
              <a:rPr lang="cs-CZ" altLang="cs-CZ" dirty="0"/>
              <a:t>Návrh</a:t>
            </a:r>
          </a:p>
          <a:p>
            <a:pPr eaLnBrk="1" hangingPunct="1"/>
            <a:r>
              <a:rPr lang="cs-CZ" altLang="cs-CZ" dirty="0"/>
              <a:t>Tzv. </a:t>
            </a:r>
            <a:r>
              <a:rPr lang="cs-CZ" altLang="cs-CZ" dirty="0" err="1"/>
              <a:t>blanketní</a:t>
            </a:r>
            <a:r>
              <a:rPr lang="cs-CZ" altLang="cs-CZ" dirty="0"/>
              <a:t> odvolání</a:t>
            </a:r>
          </a:p>
          <a:p>
            <a:pPr eaLnBrk="1" hangingPunct="1"/>
            <a:endParaRPr lang="cs-CZ" altLang="cs-CZ" dirty="0"/>
          </a:p>
        </p:txBody>
      </p:sp>
    </p:spTree>
    <p:extLst>
      <p:ext uri="{BB962C8B-B14F-4D97-AF65-F5344CB8AC3E}">
        <p14:creationId xmlns:p14="http://schemas.microsoft.com/office/powerpoint/2010/main" val="14535442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54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742721A-DC70-4908-898B-4CEE9B9C9B77}" type="slidenum">
              <a:rPr lang="cs-CZ" altLang="cs-CZ" sz="1200"/>
              <a:pPr>
                <a:spcBef>
                  <a:spcPct val="0"/>
                </a:spcBef>
                <a:buClrTx/>
                <a:buFontTx/>
                <a:buNone/>
              </a:pPr>
              <a:t>116</a:t>
            </a:fld>
            <a:endParaRPr lang="cs-CZ" altLang="cs-CZ" sz="1200"/>
          </a:p>
        </p:txBody>
      </p:sp>
      <p:sp>
        <p:nvSpPr>
          <p:cNvPr id="105476" name="Rectangle 2"/>
          <p:cNvSpPr>
            <a:spLocks noGrp="1" noChangeArrowheads="1"/>
          </p:cNvSpPr>
          <p:nvPr>
            <p:ph type="title"/>
          </p:nvPr>
        </p:nvSpPr>
        <p:spPr/>
        <p:txBody>
          <a:bodyPr/>
          <a:lstStyle/>
          <a:p>
            <a:pPr eaLnBrk="1" hangingPunct="1"/>
            <a:r>
              <a:rPr lang="cs-CZ" altLang="cs-CZ"/>
              <a:t>Postup prvoinstančního správce</a:t>
            </a:r>
          </a:p>
        </p:txBody>
      </p:sp>
      <p:sp>
        <p:nvSpPr>
          <p:cNvPr id="10547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err="1"/>
              <a:t>Autoremedura</a:t>
            </a:r>
            <a:r>
              <a:rPr lang="cs-CZ" altLang="cs-CZ" dirty="0"/>
              <a:t>/částečná </a:t>
            </a:r>
            <a:r>
              <a:rPr lang="cs-CZ" altLang="cs-CZ" dirty="0" err="1"/>
              <a:t>autoremedura</a:t>
            </a:r>
            <a:endParaRPr lang="cs-CZ" altLang="cs-CZ" dirty="0"/>
          </a:p>
          <a:p>
            <a:pPr marL="457200" indent="-457200" eaLnBrk="1" hangingPunct="1">
              <a:buFont typeface="Arial" panose="020B0604020202020204" pitchFamily="34" charset="0"/>
              <a:buChar char="•"/>
            </a:pPr>
            <a:r>
              <a:rPr lang="cs-CZ" altLang="cs-CZ" dirty="0"/>
              <a:t>Zamítnutí odvolání – nepřípustné nebo po lhůtě – odvolání??? (podle ZSDP výslovně ano)</a:t>
            </a:r>
          </a:p>
          <a:p>
            <a:pPr marL="457200" indent="-457200" eaLnBrk="1" hangingPunct="1">
              <a:buFont typeface="Arial" panose="020B0604020202020204" pitchFamily="34" charset="0"/>
              <a:buChar char="•"/>
            </a:pPr>
            <a:r>
              <a:rPr lang="cs-CZ" altLang="cs-CZ" dirty="0"/>
              <a:t>Postoupení (předkládací zpráva podle ZSDP)</a:t>
            </a:r>
          </a:p>
        </p:txBody>
      </p:sp>
    </p:spTree>
    <p:extLst>
      <p:ext uri="{BB962C8B-B14F-4D97-AF65-F5344CB8AC3E}">
        <p14:creationId xmlns:p14="http://schemas.microsoft.com/office/powerpoint/2010/main" val="3602793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64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2330769-14A6-4EF9-B35D-F831CC65C2F0}" type="slidenum">
              <a:rPr lang="cs-CZ" altLang="cs-CZ" sz="1200"/>
              <a:pPr>
                <a:spcBef>
                  <a:spcPct val="0"/>
                </a:spcBef>
                <a:buClrTx/>
                <a:buFontTx/>
                <a:buNone/>
              </a:pPr>
              <a:t>117</a:t>
            </a:fld>
            <a:endParaRPr lang="cs-CZ" altLang="cs-CZ" sz="1200"/>
          </a:p>
        </p:txBody>
      </p:sp>
      <p:sp>
        <p:nvSpPr>
          <p:cNvPr id="106500" name="Rectangle 2"/>
          <p:cNvSpPr>
            <a:spLocks noGrp="1" noChangeArrowheads="1"/>
          </p:cNvSpPr>
          <p:nvPr>
            <p:ph type="title"/>
          </p:nvPr>
        </p:nvSpPr>
        <p:spPr/>
        <p:txBody>
          <a:bodyPr/>
          <a:lstStyle/>
          <a:p>
            <a:pPr eaLnBrk="1" hangingPunct="1"/>
            <a:r>
              <a:rPr lang="cs-CZ" altLang="cs-CZ" dirty="0"/>
              <a:t>Postup druhoinstančního správce</a:t>
            </a:r>
          </a:p>
        </p:txBody>
      </p:sp>
      <p:sp>
        <p:nvSpPr>
          <p:cNvPr id="106501"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Nejblíže vyšší nadřízený</a:t>
            </a:r>
          </a:p>
          <a:p>
            <a:pPr marL="342900" indent="-342900" eaLnBrk="1" hangingPunct="1">
              <a:lnSpc>
                <a:spcPct val="90000"/>
              </a:lnSpc>
              <a:buFont typeface="Arial" panose="020B0604020202020204" pitchFamily="34" charset="0"/>
              <a:buChar char="•"/>
            </a:pPr>
            <a:r>
              <a:rPr lang="cs-CZ" altLang="cs-CZ" sz="2000" dirty="0"/>
              <a:t>I v neprospěch odvolatele</a:t>
            </a:r>
          </a:p>
          <a:p>
            <a:pPr marL="342900" indent="-342900" eaLnBrk="1" hangingPunct="1">
              <a:lnSpc>
                <a:spcPct val="90000"/>
              </a:lnSpc>
              <a:buFont typeface="Arial" panose="020B0604020202020204" pitchFamily="34" charset="0"/>
              <a:buChar char="•"/>
            </a:pPr>
            <a:r>
              <a:rPr lang="cs-CZ" altLang="cs-CZ" sz="2000" dirty="0"/>
              <a:t>Vyjdou-li při přezkoumávání najevo nesprávnosti nebo nezákonnosti odvolatelem neuplatněné, které však mohou mít vliv na výrok rozhodnutí o odvolání, odvolací orgán je </a:t>
            </a:r>
            <a:r>
              <a:rPr lang="cs-CZ" altLang="cs-CZ" sz="2000" b="1" dirty="0"/>
              <a:t>prověří</a:t>
            </a:r>
            <a:endParaRPr lang="cs-CZ" altLang="cs-CZ" sz="2000" dirty="0"/>
          </a:p>
          <a:p>
            <a:pPr marL="342900" indent="-342900" eaLnBrk="1" hangingPunct="1">
              <a:lnSpc>
                <a:spcPct val="90000"/>
              </a:lnSpc>
              <a:buFont typeface="Arial" panose="020B0604020202020204" pitchFamily="34" charset="0"/>
              <a:buChar char="•"/>
            </a:pPr>
            <a:r>
              <a:rPr lang="cs-CZ" altLang="cs-CZ" sz="2000" dirty="0"/>
              <a:t>Dokazování: seznámí před vydáním rozhodnutí o odvolání odvolatele se zjištěnými skutečnostmi a důkazy a umožní mu, aby se k nim vyjádřil, popřípadě navrhl provedení dalších důkazních prostředků. Obdobně i v případě, kdy dospěje k odlišnému právnímu názoru, než správce daně prvního stupně, a tato změna by ovlivnila rozhodnutí v neprospěch odvolatele</a:t>
            </a:r>
          </a:p>
          <a:p>
            <a:pPr marL="342900" indent="-342900" eaLnBrk="1" hangingPunct="1">
              <a:lnSpc>
                <a:spcPct val="90000"/>
              </a:lnSpc>
              <a:buFont typeface="Arial" panose="020B0604020202020204" pitchFamily="34" charset="0"/>
              <a:buChar char="•"/>
            </a:pPr>
            <a:r>
              <a:rPr lang="cs-CZ" altLang="cs-CZ" sz="2000" dirty="0"/>
              <a:t>Pomůcky: způsob stanovení daně + přiměřenost pomůcek</a:t>
            </a:r>
          </a:p>
          <a:p>
            <a:pPr marL="342900" indent="-342900" eaLnBrk="1" hangingPunct="1">
              <a:lnSpc>
                <a:spcPct val="90000"/>
              </a:lnSpc>
              <a:buFont typeface="Arial" panose="020B0604020202020204" pitchFamily="34" charset="0"/>
              <a:buChar char="•"/>
            </a:pPr>
            <a:r>
              <a:rPr lang="cs-CZ" altLang="cs-CZ" sz="2000" dirty="0"/>
              <a:t>Odvolací orgán rozhodnutí změní, zruší a zastaví řízení, nebo odvolání zamítne a napadené rozhodnutí potvrdí</a:t>
            </a:r>
          </a:p>
        </p:txBody>
      </p:sp>
    </p:spTree>
    <p:extLst>
      <p:ext uri="{BB962C8B-B14F-4D97-AF65-F5344CB8AC3E}">
        <p14:creationId xmlns:p14="http://schemas.microsoft.com/office/powerpoint/2010/main" val="41472098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75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F4634C0-D471-4854-909F-E4336964C6FE}" type="slidenum">
              <a:rPr lang="cs-CZ" altLang="cs-CZ" sz="1200"/>
              <a:pPr>
                <a:spcBef>
                  <a:spcPct val="0"/>
                </a:spcBef>
                <a:buClrTx/>
                <a:buFontTx/>
                <a:buNone/>
              </a:pPr>
              <a:t>118</a:t>
            </a:fld>
            <a:endParaRPr lang="cs-CZ" altLang="cs-CZ" sz="1200"/>
          </a:p>
        </p:txBody>
      </p:sp>
      <p:sp>
        <p:nvSpPr>
          <p:cNvPr id="107524" name="Rectangle 2"/>
          <p:cNvSpPr>
            <a:spLocks noGrp="1" noChangeArrowheads="1"/>
          </p:cNvSpPr>
          <p:nvPr>
            <p:ph type="title"/>
          </p:nvPr>
        </p:nvSpPr>
        <p:spPr/>
        <p:txBody>
          <a:bodyPr/>
          <a:lstStyle/>
          <a:p>
            <a:pPr eaLnBrk="1" hangingPunct="1"/>
            <a:r>
              <a:rPr lang="cs-CZ" altLang="cs-CZ"/>
              <a:t>Obnova řízení</a:t>
            </a:r>
          </a:p>
        </p:txBody>
      </p:sp>
      <p:sp>
        <p:nvSpPr>
          <p:cNvPr id="10752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nové skutečnosti nebo důkazy, které nemohly být bez zavinění příjemce rozhodnutí nebo správce daně uplatněny v řízení již dříve a mohly mít podstatný vliv na výrok rozhodnutí,</a:t>
            </a:r>
          </a:p>
          <a:p>
            <a:pPr marL="342900" indent="-342900" eaLnBrk="1" hangingPunct="1">
              <a:buFont typeface="Arial" panose="020B0604020202020204" pitchFamily="34" charset="0"/>
              <a:buChar char="•"/>
            </a:pPr>
            <a:r>
              <a:rPr lang="cs-CZ" altLang="cs-CZ" sz="2000" dirty="0"/>
              <a:t>rozhodnutí bylo učiněno na základě padělaného nebo pozměněného dokladu anebo dokladu obsahujícího nepravdivé údaje, křivé výpovědi svědka nebo nepravdivého znaleckého posudku,</a:t>
            </a:r>
          </a:p>
          <a:p>
            <a:pPr marL="342900" indent="-342900" eaLnBrk="1" hangingPunct="1">
              <a:buFont typeface="Arial" panose="020B0604020202020204" pitchFamily="34" charset="0"/>
              <a:buChar char="•"/>
            </a:pPr>
            <a:r>
              <a:rPr lang="cs-CZ" altLang="cs-CZ" sz="2000" dirty="0"/>
              <a:t>rozhodnutí bylo dosaženo trestným činem, nebo</a:t>
            </a:r>
          </a:p>
          <a:p>
            <a:pPr marL="342900" indent="-342900" eaLnBrk="1" hangingPunct="1">
              <a:buFont typeface="Arial" panose="020B0604020202020204" pitchFamily="34" charset="0"/>
              <a:buChar char="•"/>
            </a:pPr>
            <a:r>
              <a:rPr lang="cs-CZ" altLang="cs-CZ" sz="2000" dirty="0"/>
              <a:t>rozhodnutí záviselo na posouzení předběžné otázky a příslušný orgán veřejné moci o ní dodatečně rozhodl jinak způsobem, který má vliv na toto rozhodnutí a jemu předcházející řízení</a:t>
            </a:r>
          </a:p>
          <a:p>
            <a:pPr eaLnBrk="1" hangingPunct="1"/>
            <a:endParaRPr lang="cs-CZ" altLang="cs-CZ" sz="2000" dirty="0"/>
          </a:p>
          <a:p>
            <a:pPr eaLnBrk="1" hangingPunct="1"/>
            <a:r>
              <a:rPr lang="cs-CZ" altLang="cs-CZ" sz="2000" dirty="0" err="1"/>
              <a:t>DoDaP</a:t>
            </a:r>
            <a:r>
              <a:rPr lang="cs-CZ" altLang="cs-CZ" sz="2000" dirty="0"/>
              <a:t> má přednost</a:t>
            </a:r>
          </a:p>
        </p:txBody>
      </p:sp>
    </p:spTree>
    <p:extLst>
      <p:ext uri="{BB962C8B-B14F-4D97-AF65-F5344CB8AC3E}">
        <p14:creationId xmlns:p14="http://schemas.microsoft.com/office/powerpoint/2010/main" val="16401472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85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49F8E79-378C-48C0-AD3B-B633A5F66293}" type="slidenum">
              <a:rPr lang="cs-CZ" altLang="cs-CZ" sz="1200"/>
              <a:pPr>
                <a:spcBef>
                  <a:spcPct val="0"/>
                </a:spcBef>
                <a:buClrTx/>
                <a:buFontTx/>
                <a:buNone/>
              </a:pPr>
              <a:t>119</a:t>
            </a:fld>
            <a:endParaRPr lang="cs-CZ" altLang="cs-CZ" sz="1200"/>
          </a:p>
        </p:txBody>
      </p:sp>
      <p:sp>
        <p:nvSpPr>
          <p:cNvPr id="108548" name="Rectangle 2"/>
          <p:cNvSpPr>
            <a:spLocks noGrp="1" noChangeArrowheads="1"/>
          </p:cNvSpPr>
          <p:nvPr>
            <p:ph type="title"/>
          </p:nvPr>
        </p:nvSpPr>
        <p:spPr/>
        <p:txBody>
          <a:bodyPr/>
          <a:lstStyle/>
          <a:p>
            <a:pPr eaLnBrk="1" hangingPunct="1"/>
            <a:r>
              <a:rPr lang="cs-CZ" altLang="cs-CZ" sz="2800"/>
              <a:t>1. Fáze obnovy – řízení o povolení/nařízení obnovy</a:t>
            </a:r>
          </a:p>
        </p:txBody>
      </p:sp>
      <p:sp>
        <p:nvSpPr>
          <p:cNvPr id="108549" name="Rectangle 3"/>
          <p:cNvSpPr>
            <a:spLocks noGrp="1" noChangeArrowheads="1"/>
          </p:cNvSpPr>
          <p:nvPr>
            <p:ph type="body" idx="1"/>
          </p:nvPr>
        </p:nvSpPr>
        <p:spPr>
          <a:xfrm>
            <a:off x="900907" y="2133601"/>
            <a:ext cx="7772400" cy="3997325"/>
          </a:xfrm>
        </p:spPr>
        <p:txBody>
          <a:bodyPr/>
          <a:lstStyle/>
          <a:p>
            <a:pPr marL="457200" indent="-457200" eaLnBrk="1" hangingPunct="1">
              <a:buFont typeface="Arial" panose="020B0604020202020204" pitchFamily="34" charset="0"/>
              <a:buChar char="•"/>
            </a:pPr>
            <a:r>
              <a:rPr lang="cs-CZ" altLang="cs-CZ" sz="2400" dirty="0"/>
              <a:t>Obnovu nalézacího řízení lze povolit nebo nařídit, pokud neuplynula lhůta pro stanovení daně. Obnovu řízení při placení daní lze povolit nebo nařídit, pokud neuplynula lhůta pro placení daně. V ostatních případech lze obnovu řízení povolit nebo nařídit do 3 let ode dne právní moci rozhodnutí ukončujícího toto řízení.</a:t>
            </a:r>
          </a:p>
          <a:p>
            <a:pPr marL="457200" indent="-457200" eaLnBrk="1" hangingPunct="1">
              <a:buFont typeface="Arial" panose="020B0604020202020204" pitchFamily="34" charset="0"/>
              <a:buChar char="•"/>
            </a:pPr>
            <a:r>
              <a:rPr lang="cs-CZ" altLang="cs-CZ" sz="2400" dirty="0"/>
              <a:t>Subjektivní lhůta 6 měsíců</a:t>
            </a:r>
          </a:p>
          <a:p>
            <a:pPr marL="457200" indent="-457200" eaLnBrk="1" hangingPunct="1">
              <a:buFont typeface="Arial" panose="020B0604020202020204" pitchFamily="34" charset="0"/>
              <a:buChar char="•"/>
            </a:pPr>
            <a:r>
              <a:rPr lang="cs-CZ" altLang="cs-CZ" sz="2400" dirty="0"/>
              <a:t>Správce daně rozhodující v posledním stupni</a:t>
            </a:r>
          </a:p>
        </p:txBody>
      </p:sp>
    </p:spTree>
    <p:extLst>
      <p:ext uri="{BB962C8B-B14F-4D97-AF65-F5344CB8AC3E}">
        <p14:creationId xmlns:p14="http://schemas.microsoft.com/office/powerpoint/2010/main" val="298060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84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39481EF-DC13-4044-BBF7-4792C4C5C381}" type="slidenum">
              <a:rPr lang="cs-CZ" altLang="cs-CZ" sz="1200"/>
              <a:pPr>
                <a:spcBef>
                  <a:spcPct val="0"/>
                </a:spcBef>
                <a:buClrTx/>
                <a:buFontTx/>
                <a:buNone/>
              </a:pPr>
              <a:t>12</a:t>
            </a:fld>
            <a:endParaRPr lang="cs-CZ" altLang="cs-CZ" sz="1200"/>
          </a:p>
        </p:txBody>
      </p:sp>
      <p:sp>
        <p:nvSpPr>
          <p:cNvPr id="18436" name="Rectangle 2"/>
          <p:cNvSpPr>
            <a:spLocks noGrp="1" noChangeArrowheads="1"/>
          </p:cNvSpPr>
          <p:nvPr>
            <p:ph type="title"/>
          </p:nvPr>
        </p:nvSpPr>
        <p:spPr/>
        <p:txBody>
          <a:bodyPr/>
          <a:lstStyle/>
          <a:p>
            <a:pPr eaLnBrk="1" hangingPunct="1"/>
            <a:r>
              <a:rPr lang="cs-CZ" altLang="cs-CZ"/>
              <a:t>Objekt zpoplatnění</a:t>
            </a:r>
          </a:p>
        </p:txBody>
      </p:sp>
      <p:sp>
        <p:nvSpPr>
          <p:cNvPr id="1843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cs-CZ"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předmět poplatku</a:t>
            </a: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Představuje hmotněprávní skutečnost, se kterou zákon spojuje daňovou povinnost.</a:t>
            </a: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Ve většině případů se odráží v označení poplatku.</a:t>
            </a:r>
          </a:p>
          <a:p>
            <a:pPr eaLnBrk="1" hangingPunct="1">
              <a:buFont typeface="Wingdings" panose="05000000000000000000" pitchFamily="2" charset="2"/>
              <a:buNone/>
            </a:pPr>
            <a:endParaRPr lang="cs-CZ" altLang="cs-CZ"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cs-CZ" altLang="cs-CZ" dirty="0">
                <a:latin typeface="Times New Roman" panose="02020603050405020304" pitchFamily="18" charset="0"/>
                <a:cs typeface="Times New Roman" panose="02020603050405020304" pitchFamily="18" charset="0"/>
              </a:rPr>
              <a:t>- důchody, vlastnictví nebo dispozice s majetkem, spotřeba apod.</a:t>
            </a:r>
            <a:endParaRPr lang="en-US" alt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5920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95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F6D4B98-E72D-445A-8663-3B44EE439A2D}" type="slidenum">
              <a:rPr lang="cs-CZ" altLang="cs-CZ" sz="1200"/>
              <a:pPr>
                <a:spcBef>
                  <a:spcPct val="0"/>
                </a:spcBef>
                <a:buClrTx/>
                <a:buFontTx/>
                <a:buNone/>
              </a:pPr>
              <a:t>120</a:t>
            </a:fld>
            <a:endParaRPr lang="cs-CZ" altLang="cs-CZ" sz="1200"/>
          </a:p>
        </p:txBody>
      </p:sp>
      <p:sp>
        <p:nvSpPr>
          <p:cNvPr id="109572" name="Rectangle 2"/>
          <p:cNvSpPr>
            <a:spLocks noGrp="1" noChangeArrowheads="1"/>
          </p:cNvSpPr>
          <p:nvPr>
            <p:ph type="title"/>
          </p:nvPr>
        </p:nvSpPr>
        <p:spPr/>
        <p:txBody>
          <a:bodyPr/>
          <a:lstStyle/>
          <a:p>
            <a:pPr eaLnBrk="1" hangingPunct="1"/>
            <a:r>
              <a:rPr lang="cs-CZ" altLang="cs-CZ"/>
              <a:t>2. Fáze – obnovené řízení</a:t>
            </a:r>
          </a:p>
        </p:txBody>
      </p:sp>
      <p:sp>
        <p:nvSpPr>
          <p:cNvPr id="109573"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Obnovené řízení ve věci provede správce daně, který ve věci rozhodoval v prvním stupni; pokud nastal trestný čin, provede obnovené řízení ve věci správce daně, v jímž vedeném řízení trestný čin nastal.</a:t>
            </a:r>
          </a:p>
          <a:p>
            <a:pPr marL="342900" indent="-342900" eaLnBrk="1" hangingPunct="1">
              <a:buFont typeface="Arial" panose="020B0604020202020204" pitchFamily="34" charset="0"/>
              <a:buChar char="•"/>
            </a:pPr>
            <a:r>
              <a:rPr lang="cs-CZ" altLang="cs-CZ" sz="2400" dirty="0"/>
              <a:t>Povolení nebo nařízení obnovy řízení má vůči původnímu rozhodnutí odkladný účinek. Po dobu trvání odkladného účinku nevznikají úroky.</a:t>
            </a:r>
          </a:p>
          <a:p>
            <a:pPr marL="342900" indent="-342900" eaLnBrk="1" hangingPunct="1">
              <a:buFont typeface="Arial" panose="020B0604020202020204" pitchFamily="34" charset="0"/>
              <a:buChar char="•"/>
            </a:pPr>
            <a:r>
              <a:rPr lang="cs-CZ" altLang="cs-CZ" sz="2400" dirty="0"/>
              <a:t>Novým rozhodnutím ve věci se původní rozhodnutí ruší.</a:t>
            </a:r>
          </a:p>
          <a:p>
            <a:pPr marL="342900" indent="-342900" eaLnBrk="1" hangingPunct="1">
              <a:buFont typeface="Arial" panose="020B0604020202020204" pitchFamily="34" charset="0"/>
              <a:buChar char="•"/>
            </a:pPr>
            <a:r>
              <a:rPr lang="cs-CZ" altLang="cs-CZ" sz="2400" dirty="0"/>
              <a:t>Možnost odvolání.</a:t>
            </a:r>
          </a:p>
        </p:txBody>
      </p:sp>
    </p:spTree>
    <p:extLst>
      <p:ext uri="{BB962C8B-B14F-4D97-AF65-F5344CB8AC3E}">
        <p14:creationId xmlns:p14="http://schemas.microsoft.com/office/powerpoint/2010/main" val="10990961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05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DE8ADE3-589F-459B-8F45-7F266601C5CA}" type="slidenum">
              <a:rPr lang="cs-CZ" altLang="cs-CZ" sz="1200"/>
              <a:pPr>
                <a:spcBef>
                  <a:spcPct val="0"/>
                </a:spcBef>
                <a:buClrTx/>
                <a:buFontTx/>
                <a:buNone/>
              </a:pPr>
              <a:t>121</a:t>
            </a:fld>
            <a:endParaRPr lang="cs-CZ" altLang="cs-CZ" sz="1200"/>
          </a:p>
        </p:txBody>
      </p:sp>
      <p:sp>
        <p:nvSpPr>
          <p:cNvPr id="110596" name="Rectangle 2"/>
          <p:cNvSpPr>
            <a:spLocks noGrp="1" noChangeArrowheads="1"/>
          </p:cNvSpPr>
          <p:nvPr>
            <p:ph type="title"/>
          </p:nvPr>
        </p:nvSpPr>
        <p:spPr/>
        <p:txBody>
          <a:bodyPr/>
          <a:lstStyle/>
          <a:p>
            <a:pPr eaLnBrk="1" hangingPunct="1"/>
            <a:r>
              <a:rPr lang="cs-CZ" altLang="cs-CZ"/>
              <a:t>Přezkumné řízení</a:t>
            </a:r>
          </a:p>
        </p:txBody>
      </p:sp>
      <p:sp>
        <p:nvSpPr>
          <p:cNvPr id="110597"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Správce daně z moci úřední nařídí přezkoumání rozhodnutí, jestliže po předběžném posouzení věci dojde k závěru, že rozhodnutí bylo vydáno v rozporu s právním předpisem. </a:t>
            </a:r>
          </a:p>
          <a:p>
            <a:pPr marL="342900" indent="-342900" eaLnBrk="1" hangingPunct="1">
              <a:buFont typeface="Arial" panose="020B0604020202020204" pitchFamily="34" charset="0"/>
              <a:buChar char="•"/>
            </a:pPr>
            <a:r>
              <a:rPr lang="cs-CZ" altLang="cs-CZ" sz="2400" dirty="0"/>
              <a:t>Podnět k nařízení přezkoumání rozhodnutí podá u správce daně, který rozhodl v řízení v posledním stupni, kterýkoli správce daně, jakmile zjistí, že pro nařízení přezkoumání rozhodnutí jsou dány zákonné podmínky; podnět může podat též kterákoli osoba zúčastněná na správě daní. – opravný nebo dozorčí prostředek???</a:t>
            </a:r>
          </a:p>
        </p:txBody>
      </p:sp>
    </p:spTree>
    <p:extLst>
      <p:ext uri="{BB962C8B-B14F-4D97-AF65-F5344CB8AC3E}">
        <p14:creationId xmlns:p14="http://schemas.microsoft.com/office/powerpoint/2010/main" val="6477830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16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4A470D3-4FC1-489C-ACFA-E8EFEF2A1DFB}" type="slidenum">
              <a:rPr lang="cs-CZ" altLang="cs-CZ" sz="1200"/>
              <a:pPr>
                <a:spcBef>
                  <a:spcPct val="0"/>
                </a:spcBef>
                <a:buClrTx/>
                <a:buFontTx/>
                <a:buNone/>
              </a:pPr>
              <a:t>122</a:t>
            </a:fld>
            <a:endParaRPr lang="cs-CZ" altLang="cs-CZ" sz="1200"/>
          </a:p>
        </p:txBody>
      </p:sp>
      <p:sp>
        <p:nvSpPr>
          <p:cNvPr id="111620" name="Rectangle 2"/>
          <p:cNvSpPr>
            <a:spLocks noGrp="1" noChangeArrowheads="1"/>
          </p:cNvSpPr>
          <p:nvPr>
            <p:ph type="title"/>
          </p:nvPr>
        </p:nvSpPr>
        <p:spPr/>
        <p:txBody>
          <a:bodyPr/>
          <a:lstStyle/>
          <a:p>
            <a:pPr eaLnBrk="1" hangingPunct="1"/>
            <a:r>
              <a:rPr lang="cs-CZ" altLang="cs-CZ"/>
              <a:t>1. fáze – nařízení přezkumu</a:t>
            </a:r>
          </a:p>
        </p:txBody>
      </p:sp>
      <p:sp>
        <p:nvSpPr>
          <p:cNvPr id="1116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Přezkoumání rozhodnutí nařídí správce daně nejblíže nadřízený správci daně, který ve věci rozhodl v posledním stupni.</a:t>
            </a:r>
          </a:p>
          <a:p>
            <a:pPr marL="457200" indent="-457200" eaLnBrk="1" hangingPunct="1">
              <a:buFont typeface="Arial" panose="020B0604020202020204" pitchFamily="34" charset="0"/>
              <a:buChar char="•"/>
            </a:pPr>
            <a:r>
              <a:rPr lang="cs-CZ" altLang="cs-CZ" dirty="0"/>
              <a:t>Přezkoumání rozhodnutí o stanovení daně lze nařídit, pokud neuplynula lhůta pro stanovení daně. Přezkoumání rozhodnutí vydaného v řízení při placení daní lze nařídit, pokud neuplynula lhůta pro placení daně. Přezkoumání jiného rozhodnutí lze nařídit do 3 let ode dne právní moci tohoto rozhodnutí.</a:t>
            </a:r>
          </a:p>
        </p:txBody>
      </p:sp>
    </p:spTree>
    <p:extLst>
      <p:ext uri="{BB962C8B-B14F-4D97-AF65-F5344CB8AC3E}">
        <p14:creationId xmlns:p14="http://schemas.microsoft.com/office/powerpoint/2010/main" val="9794267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CB2DEF5-FF19-425A-AD16-2C5544644F94}" type="slidenum">
              <a:rPr lang="cs-CZ" altLang="cs-CZ" sz="1200"/>
              <a:pPr>
                <a:spcBef>
                  <a:spcPct val="0"/>
                </a:spcBef>
                <a:buClrTx/>
                <a:buFontTx/>
                <a:buNone/>
              </a:pPr>
              <a:t>123</a:t>
            </a:fld>
            <a:endParaRPr lang="cs-CZ" altLang="cs-CZ" sz="1200"/>
          </a:p>
        </p:txBody>
      </p:sp>
      <p:sp>
        <p:nvSpPr>
          <p:cNvPr id="112644" name="Rectangle 2"/>
          <p:cNvSpPr>
            <a:spLocks noGrp="1" noChangeArrowheads="1"/>
          </p:cNvSpPr>
          <p:nvPr>
            <p:ph type="title"/>
          </p:nvPr>
        </p:nvSpPr>
        <p:spPr/>
        <p:txBody>
          <a:bodyPr/>
          <a:lstStyle/>
          <a:p>
            <a:pPr eaLnBrk="1" hangingPunct="1"/>
            <a:r>
              <a:rPr lang="cs-CZ" altLang="cs-CZ" dirty="0"/>
              <a:t>2. fáze – přezkumné řízení</a:t>
            </a:r>
          </a:p>
        </p:txBody>
      </p:sp>
      <p:sp>
        <p:nvSpPr>
          <p:cNvPr id="11264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400" dirty="0"/>
              <a:t>Přezkumné řízení provede správce daně, který ve věci rozhodl v posledním stupni.</a:t>
            </a:r>
          </a:p>
          <a:p>
            <a:pPr marL="342900" indent="-342900" eaLnBrk="1" hangingPunct="1">
              <a:buFont typeface="Arial" panose="020B0604020202020204" pitchFamily="34" charset="0"/>
              <a:buChar char="•"/>
            </a:pPr>
            <a:r>
              <a:rPr lang="cs-CZ" altLang="cs-CZ" sz="2400" dirty="0"/>
              <a:t>Řízení je zahájeno vydáním rozhodnutí o nařízení přezkoumání rozhodnutí.</a:t>
            </a:r>
          </a:p>
          <a:p>
            <a:pPr marL="342900" indent="-342900" eaLnBrk="1" hangingPunct="1">
              <a:buFont typeface="Arial" panose="020B0604020202020204" pitchFamily="34" charset="0"/>
              <a:buChar char="•"/>
            </a:pPr>
            <a:r>
              <a:rPr lang="cs-CZ" altLang="cs-CZ" sz="2400" dirty="0"/>
              <a:t>Nařízení přezkoumání rozhodnutí má vůči přezkoumávanému rozhodnutí a navazujícím rozhodnutím odkladný účinek, s výjimkou zajištění. Po dobu trvání odkladného účinku nevznikají úroky.</a:t>
            </a:r>
          </a:p>
          <a:p>
            <a:pPr marL="342900" indent="-342900" eaLnBrk="1" hangingPunct="1">
              <a:buFont typeface="Arial" panose="020B0604020202020204" pitchFamily="34" charset="0"/>
              <a:buChar char="•"/>
            </a:pPr>
            <a:r>
              <a:rPr lang="cs-CZ" altLang="cs-CZ" sz="2400" dirty="0"/>
              <a:t>Správce daně vydá rozhodnutí, kterým se původní rozhodnutí zruší nebo změní nebo přezkumné řízení zastaví.</a:t>
            </a:r>
          </a:p>
        </p:txBody>
      </p:sp>
    </p:spTree>
    <p:extLst>
      <p:ext uri="{BB962C8B-B14F-4D97-AF65-F5344CB8AC3E}">
        <p14:creationId xmlns:p14="http://schemas.microsoft.com/office/powerpoint/2010/main" val="36214410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36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A3F9BC-F6CC-4F14-8D67-37618CE4B1A8}" type="slidenum">
              <a:rPr lang="cs-CZ" altLang="cs-CZ" sz="1200"/>
              <a:pPr>
                <a:spcBef>
                  <a:spcPct val="0"/>
                </a:spcBef>
                <a:buClrTx/>
                <a:buFontTx/>
                <a:buNone/>
              </a:pPr>
              <a:t>124</a:t>
            </a:fld>
            <a:endParaRPr lang="cs-CZ" altLang="cs-CZ" sz="1200"/>
          </a:p>
        </p:txBody>
      </p:sp>
      <p:sp>
        <p:nvSpPr>
          <p:cNvPr id="113668" name="Rectangle 2"/>
          <p:cNvSpPr>
            <a:spLocks noGrp="1" noChangeArrowheads="1"/>
          </p:cNvSpPr>
          <p:nvPr>
            <p:ph type="title"/>
          </p:nvPr>
        </p:nvSpPr>
        <p:spPr/>
        <p:txBody>
          <a:bodyPr/>
          <a:lstStyle/>
          <a:p>
            <a:pPr eaLnBrk="1" hangingPunct="1"/>
            <a:r>
              <a:rPr lang="cs-CZ" altLang="cs-CZ" sz="2800"/>
              <a:t>Opravy zřejmých nesprávností</a:t>
            </a:r>
            <a:br>
              <a:rPr lang="cs-CZ" altLang="cs-CZ" sz="2800"/>
            </a:br>
            <a:endParaRPr lang="cs-CZ" altLang="cs-CZ" sz="2800"/>
          </a:p>
        </p:txBody>
      </p:sp>
      <p:sp>
        <p:nvSpPr>
          <p:cNvPr id="1136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 104 DŘ</a:t>
            </a:r>
          </a:p>
          <a:p>
            <a:pPr marL="457200" indent="-457200" eaLnBrk="1" hangingPunct="1">
              <a:buFont typeface="Arial" panose="020B0604020202020204" pitchFamily="34" charset="0"/>
              <a:buChar char="•"/>
            </a:pPr>
            <a:r>
              <a:rPr lang="cs-CZ" altLang="cs-CZ" dirty="0"/>
              <a:t>V psaní, počtech a jiné zřejmé nesprávnosti opravným rozhodnutím</a:t>
            </a:r>
          </a:p>
          <a:p>
            <a:pPr marL="457200" indent="-457200" eaLnBrk="1" hangingPunct="1">
              <a:buFont typeface="Arial" panose="020B0604020202020204" pitchFamily="34" charset="0"/>
              <a:buChar char="•"/>
            </a:pPr>
            <a:r>
              <a:rPr lang="cs-CZ" altLang="cs-CZ" dirty="0"/>
              <a:t>Pokud neuplynula lhůta pro stanovení daně / pro placení daně</a:t>
            </a:r>
          </a:p>
          <a:p>
            <a:pPr marL="457200" indent="-457200" eaLnBrk="1" hangingPunct="1">
              <a:buFont typeface="Arial" panose="020B0604020202020204" pitchFamily="34" charset="0"/>
              <a:buChar char="•"/>
            </a:pPr>
            <a:r>
              <a:rPr lang="cs-CZ" altLang="cs-CZ" dirty="0"/>
              <a:t>Podle ZSDP mimořádný opravný prostředek</a:t>
            </a:r>
          </a:p>
        </p:txBody>
      </p:sp>
    </p:spTree>
    <p:extLst>
      <p:ext uri="{BB962C8B-B14F-4D97-AF65-F5344CB8AC3E}">
        <p14:creationId xmlns:p14="http://schemas.microsoft.com/office/powerpoint/2010/main" val="39438796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46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D8C3CE2-26F9-4F74-89B6-9AFE974BF66E}" type="slidenum">
              <a:rPr lang="cs-CZ" altLang="cs-CZ" sz="1200"/>
              <a:pPr>
                <a:spcBef>
                  <a:spcPct val="0"/>
                </a:spcBef>
                <a:buClrTx/>
                <a:buFontTx/>
                <a:buNone/>
              </a:pPr>
              <a:t>125</a:t>
            </a:fld>
            <a:endParaRPr lang="cs-CZ" altLang="cs-CZ" sz="1200"/>
          </a:p>
        </p:txBody>
      </p:sp>
      <p:sp>
        <p:nvSpPr>
          <p:cNvPr id="114692" name="Rectangle 2"/>
          <p:cNvSpPr>
            <a:spLocks noGrp="1" noChangeArrowheads="1"/>
          </p:cNvSpPr>
          <p:nvPr>
            <p:ph type="title"/>
          </p:nvPr>
        </p:nvSpPr>
        <p:spPr/>
        <p:txBody>
          <a:bodyPr/>
          <a:lstStyle/>
          <a:p>
            <a:pPr eaLnBrk="1" hangingPunct="1"/>
            <a:r>
              <a:rPr lang="cs-CZ" altLang="cs-CZ"/>
              <a:t>Námitka</a:t>
            </a:r>
          </a:p>
        </p:txBody>
      </p:sp>
      <p:sp>
        <p:nvSpPr>
          <p:cNvPr id="114693"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sz="2400" dirty="0"/>
              <a:t>§ 159 DŘ</a:t>
            </a:r>
          </a:p>
          <a:p>
            <a:pPr marL="457200" indent="-457200" eaLnBrk="1" hangingPunct="1">
              <a:lnSpc>
                <a:spcPct val="90000"/>
              </a:lnSpc>
              <a:buFont typeface="Arial" panose="020B0604020202020204" pitchFamily="34" charset="0"/>
              <a:buChar char="•"/>
            </a:pPr>
            <a:r>
              <a:rPr lang="cs-CZ" altLang="cs-CZ" sz="2400" dirty="0"/>
              <a:t>proti úkonu správce daně při placení daní, nejde-li o rozhodnutí, u kterého zákon připouští podání odvolání</a:t>
            </a:r>
          </a:p>
          <a:p>
            <a:pPr marL="457200" indent="-457200" eaLnBrk="1" hangingPunct="1">
              <a:lnSpc>
                <a:spcPct val="90000"/>
              </a:lnSpc>
              <a:buFont typeface="Arial" panose="020B0604020202020204" pitchFamily="34" charset="0"/>
              <a:buChar char="•"/>
            </a:pPr>
            <a:r>
              <a:rPr lang="cs-CZ" altLang="cs-CZ" sz="2400" dirty="0"/>
              <a:t>30 dnů ode dne, kdy se o úkonu osoby dozvěděla</a:t>
            </a:r>
          </a:p>
          <a:p>
            <a:pPr marL="457200" indent="-457200" eaLnBrk="1" hangingPunct="1">
              <a:lnSpc>
                <a:spcPct val="90000"/>
              </a:lnSpc>
              <a:buFont typeface="Arial" panose="020B0604020202020204" pitchFamily="34" charset="0"/>
              <a:buChar char="•"/>
            </a:pPr>
            <a:r>
              <a:rPr lang="cs-CZ" altLang="cs-CZ" sz="2400" dirty="0"/>
              <a:t>u správce daně, který úkon provedl</a:t>
            </a:r>
          </a:p>
          <a:p>
            <a:pPr marL="457200" indent="-457200" eaLnBrk="1" hangingPunct="1">
              <a:lnSpc>
                <a:spcPct val="90000"/>
              </a:lnSpc>
              <a:buFont typeface="Arial" panose="020B0604020202020204" pitchFamily="34" charset="0"/>
              <a:buChar char="•"/>
            </a:pPr>
            <a:r>
              <a:rPr lang="cs-CZ" altLang="cs-CZ" sz="2400" dirty="0"/>
              <a:t>správce daně napadený úkon zruší, změní nebo zjedná nápravu jiným způsobem nebo námitku rozhodnutím zamítne</a:t>
            </a:r>
          </a:p>
          <a:p>
            <a:pPr marL="457200" indent="-457200" eaLnBrk="1" hangingPunct="1">
              <a:lnSpc>
                <a:spcPct val="90000"/>
              </a:lnSpc>
              <a:buFont typeface="Arial" panose="020B0604020202020204" pitchFamily="34" charset="0"/>
              <a:buChar char="•"/>
            </a:pPr>
            <a:r>
              <a:rPr lang="cs-CZ" altLang="cs-CZ" sz="2400" dirty="0"/>
              <a:t>Podle ZSDP je tento opravný prostředek označován jako reklamace a je řazen mezi řádné opravné prostředky</a:t>
            </a:r>
          </a:p>
        </p:txBody>
      </p:sp>
    </p:spTree>
    <p:extLst>
      <p:ext uri="{BB962C8B-B14F-4D97-AF65-F5344CB8AC3E}">
        <p14:creationId xmlns:p14="http://schemas.microsoft.com/office/powerpoint/2010/main" val="31871459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57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167413A-71EF-4E00-9AD8-CA3DBCA44B1F}" type="slidenum">
              <a:rPr lang="cs-CZ" altLang="cs-CZ" sz="1200"/>
              <a:pPr>
                <a:spcBef>
                  <a:spcPct val="0"/>
                </a:spcBef>
                <a:buClrTx/>
                <a:buFontTx/>
                <a:buNone/>
              </a:pPr>
              <a:t>126</a:t>
            </a:fld>
            <a:endParaRPr lang="cs-CZ" altLang="cs-CZ" sz="1200"/>
          </a:p>
        </p:txBody>
      </p:sp>
      <p:sp>
        <p:nvSpPr>
          <p:cNvPr id="115716" name="Rectangle 2"/>
          <p:cNvSpPr>
            <a:spLocks noGrp="1" noChangeArrowheads="1"/>
          </p:cNvSpPr>
          <p:nvPr>
            <p:ph type="title"/>
          </p:nvPr>
        </p:nvSpPr>
        <p:spPr/>
        <p:txBody>
          <a:bodyPr/>
          <a:lstStyle/>
          <a:p>
            <a:pPr eaLnBrk="1" hangingPunct="1"/>
            <a:r>
              <a:rPr lang="cs-CZ" altLang="cs-CZ"/>
              <a:t>Stížnost na postup plátce daně</a:t>
            </a:r>
          </a:p>
        </p:txBody>
      </p:sp>
      <p:sp>
        <p:nvSpPr>
          <p:cNvPr id="11571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 237 DŘ</a:t>
            </a:r>
          </a:p>
          <a:p>
            <a:pPr marL="457200" indent="-457200" eaLnBrk="1" hangingPunct="1">
              <a:buFont typeface="Arial" panose="020B0604020202020204" pitchFamily="34" charset="0"/>
              <a:buChar char="•"/>
            </a:pPr>
            <a:r>
              <a:rPr lang="cs-CZ" altLang="cs-CZ" dirty="0"/>
              <a:t>Stejné jako podle ZSDP (řádný opravný prostředek):</a:t>
            </a:r>
          </a:p>
          <a:p>
            <a:pPr marL="1200150" lvl="2" indent="-285750">
              <a:buFont typeface="Arial" panose="020B0604020202020204" pitchFamily="34" charset="0"/>
              <a:buChar char="•"/>
            </a:pPr>
            <a:r>
              <a:rPr lang="cs-CZ" altLang="cs-CZ" dirty="0"/>
              <a:t>60 dnů od sražení daně</a:t>
            </a:r>
          </a:p>
          <a:p>
            <a:pPr marL="1200150" lvl="2" indent="-285750">
              <a:buFont typeface="Arial" panose="020B0604020202020204" pitchFamily="34" charset="0"/>
              <a:buChar char="•"/>
            </a:pPr>
            <a:r>
              <a:rPr lang="cs-CZ" altLang="cs-CZ" dirty="0"/>
              <a:t>30 dnů na vysvětlení</a:t>
            </a:r>
          </a:p>
          <a:p>
            <a:pPr marL="1200150" lvl="2" indent="-285750">
              <a:buFont typeface="Arial" panose="020B0604020202020204" pitchFamily="34" charset="0"/>
              <a:buChar char="•"/>
            </a:pPr>
            <a:r>
              <a:rPr lang="cs-CZ" altLang="cs-CZ" dirty="0"/>
              <a:t>30 dnů na stížnost</a:t>
            </a:r>
          </a:p>
          <a:p>
            <a:pPr marL="457200" indent="-457200" eaLnBrk="1" hangingPunct="1">
              <a:buFont typeface="Arial" panose="020B0604020202020204" pitchFamily="34" charset="0"/>
              <a:buChar char="•"/>
            </a:pPr>
            <a:r>
              <a:rPr lang="cs-CZ" altLang="cs-CZ" dirty="0"/>
              <a:t>ovšem dál zůstávají rozpory:</a:t>
            </a:r>
          </a:p>
          <a:p>
            <a:pPr marL="1200150" lvl="2" indent="-285750">
              <a:buFont typeface="Arial" panose="020B0604020202020204" pitchFamily="34" charset="0"/>
              <a:buChar char="•"/>
            </a:pPr>
            <a:r>
              <a:rPr lang="cs-CZ" altLang="cs-CZ" dirty="0"/>
              <a:t>Co když plátce nedává výplatní lístek</a:t>
            </a:r>
          </a:p>
          <a:p>
            <a:pPr marL="1200150" lvl="2" indent="-285750">
              <a:buFont typeface="Arial" panose="020B0604020202020204" pitchFamily="34" charset="0"/>
              <a:buChar char="•"/>
            </a:pPr>
            <a:r>
              <a:rPr lang="cs-CZ" altLang="cs-CZ" dirty="0"/>
              <a:t>Co když plátce nereaguje na žádost o vysvětlení</a:t>
            </a:r>
          </a:p>
          <a:p>
            <a:pPr marL="1200150" lvl="2" indent="-285750">
              <a:buFont typeface="Arial" panose="020B0604020202020204" pitchFamily="34" charset="0"/>
              <a:buChar char="•"/>
            </a:pPr>
            <a:r>
              <a:rPr lang="cs-CZ" altLang="cs-CZ" dirty="0"/>
              <a:t>Co když plátce nereaguje na rozhodnutí, kterým má zjednat nápravu?</a:t>
            </a:r>
          </a:p>
        </p:txBody>
      </p:sp>
    </p:spTree>
    <p:extLst>
      <p:ext uri="{BB962C8B-B14F-4D97-AF65-F5344CB8AC3E}">
        <p14:creationId xmlns:p14="http://schemas.microsoft.com/office/powerpoint/2010/main" val="13568027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67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19A33DC-DC56-4694-AE0D-16E97C2FA73A}" type="slidenum">
              <a:rPr lang="cs-CZ" altLang="cs-CZ" sz="1200"/>
              <a:pPr>
                <a:spcBef>
                  <a:spcPct val="0"/>
                </a:spcBef>
                <a:buClrTx/>
                <a:buFontTx/>
                <a:buNone/>
              </a:pPr>
              <a:t>127</a:t>
            </a:fld>
            <a:endParaRPr lang="cs-CZ" altLang="cs-CZ" sz="1200"/>
          </a:p>
        </p:txBody>
      </p:sp>
      <p:sp>
        <p:nvSpPr>
          <p:cNvPr id="116740" name="Rectangle 2"/>
          <p:cNvSpPr>
            <a:spLocks noGrp="1" noChangeArrowheads="1"/>
          </p:cNvSpPr>
          <p:nvPr>
            <p:ph type="title"/>
          </p:nvPr>
        </p:nvSpPr>
        <p:spPr/>
        <p:txBody>
          <a:bodyPr/>
          <a:lstStyle/>
          <a:p>
            <a:pPr eaLnBrk="1" hangingPunct="1"/>
            <a:r>
              <a:rPr lang="cs-CZ" altLang="cs-CZ"/>
              <a:t>Stížnost</a:t>
            </a:r>
          </a:p>
        </p:txBody>
      </p:sp>
      <p:sp>
        <p:nvSpPr>
          <p:cNvPr id="116741"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 261 DŘ</a:t>
            </a:r>
          </a:p>
          <a:p>
            <a:pPr marL="342900" indent="-342900" eaLnBrk="1" hangingPunct="1">
              <a:lnSpc>
                <a:spcPct val="80000"/>
              </a:lnSpc>
              <a:buFont typeface="Arial" panose="020B0604020202020204" pitchFamily="34" charset="0"/>
              <a:buChar char="•"/>
            </a:pPr>
            <a:r>
              <a:rPr lang="cs-CZ" altLang="cs-CZ" sz="2000" dirty="0"/>
              <a:t>proti nevhodnému chování úředních osob nebo proti postupu správce daně, neposkytuje-li daňový zákon jiný prostředek ochrany.</a:t>
            </a:r>
          </a:p>
          <a:p>
            <a:pPr marL="342900" indent="-342900" eaLnBrk="1" hangingPunct="1">
              <a:lnSpc>
                <a:spcPct val="80000"/>
              </a:lnSpc>
              <a:buFont typeface="Arial" panose="020B0604020202020204" pitchFamily="34" charset="0"/>
              <a:buChar char="•"/>
            </a:pPr>
            <a:r>
              <a:rPr lang="cs-CZ" altLang="cs-CZ" sz="2000" dirty="0"/>
              <a:t>Stížnost musí být vyřízena do 60 dnů ode dne jejího doručení; stížnost proti nevhodnému chování úřední osoby při daňové kontrole nebo postupu správce daně při daňové kontrole musí být vyřízena nejpozději do ukončení daňové kontroly.</a:t>
            </a:r>
          </a:p>
          <a:p>
            <a:pPr marL="342900" indent="-342900" eaLnBrk="1" hangingPunct="1">
              <a:lnSpc>
                <a:spcPct val="80000"/>
              </a:lnSpc>
              <a:buFont typeface="Arial" panose="020B0604020202020204" pitchFamily="34" charset="0"/>
              <a:buChar char="•"/>
            </a:pPr>
            <a:r>
              <a:rPr lang="cs-CZ" altLang="cs-CZ" sz="2000" dirty="0"/>
              <a:t>správce daně učiní bezodkladně nezbytná opatření k nápravě, o výsledku šetření a opatřeních přijatých k nápravě se učiní úřední záznam a správce daně o tomto výsledku bezodkladně vyrozumí stěžovatele</a:t>
            </a:r>
          </a:p>
          <a:p>
            <a:pPr marL="342900" indent="-342900" eaLnBrk="1" hangingPunct="1">
              <a:lnSpc>
                <a:spcPct val="80000"/>
              </a:lnSpc>
              <a:buFont typeface="Arial" panose="020B0604020202020204" pitchFamily="34" charset="0"/>
              <a:buChar char="•"/>
            </a:pPr>
            <a:r>
              <a:rPr lang="cs-CZ" altLang="cs-CZ" sz="2000" dirty="0"/>
              <a:t>má-li stěžovatel za to, že jeho stížnost nebyla řádně vyřízena, může požádat nejblíže nadřízeného správce daně, aby prošetřil způsob vyřízení stížnosti</a:t>
            </a:r>
          </a:p>
        </p:txBody>
      </p:sp>
    </p:spTree>
    <p:extLst>
      <p:ext uri="{BB962C8B-B14F-4D97-AF65-F5344CB8AC3E}">
        <p14:creationId xmlns:p14="http://schemas.microsoft.com/office/powerpoint/2010/main" val="42620743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77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28B8102-82EA-4377-8A9B-9F6D13D8514B}" type="slidenum">
              <a:rPr lang="cs-CZ" altLang="cs-CZ" sz="1200"/>
              <a:pPr>
                <a:spcBef>
                  <a:spcPct val="0"/>
                </a:spcBef>
                <a:buClrTx/>
                <a:buFontTx/>
                <a:buNone/>
              </a:pPr>
              <a:t>128</a:t>
            </a:fld>
            <a:endParaRPr lang="cs-CZ" altLang="cs-CZ" sz="1200"/>
          </a:p>
        </p:txBody>
      </p:sp>
      <p:sp>
        <p:nvSpPr>
          <p:cNvPr id="117764" name="Rectangle 2"/>
          <p:cNvSpPr>
            <a:spLocks noGrp="1" noChangeArrowheads="1"/>
          </p:cNvSpPr>
          <p:nvPr>
            <p:ph type="title"/>
          </p:nvPr>
        </p:nvSpPr>
        <p:spPr/>
        <p:txBody>
          <a:bodyPr/>
          <a:lstStyle/>
          <a:p>
            <a:pPr eaLnBrk="1" hangingPunct="1"/>
            <a:r>
              <a:rPr lang="cs-CZ" altLang="cs-CZ"/>
              <a:t>Prominutí daně</a:t>
            </a:r>
          </a:p>
        </p:txBody>
      </p:sp>
      <p:sp>
        <p:nvSpPr>
          <p:cNvPr id="117765"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 259 DŘ</a:t>
            </a:r>
          </a:p>
          <a:p>
            <a:pPr marL="342900" indent="-342900" eaLnBrk="1" hangingPunct="1">
              <a:lnSpc>
                <a:spcPct val="80000"/>
              </a:lnSpc>
              <a:buFont typeface="Arial" panose="020B0604020202020204" pitchFamily="34" charset="0"/>
              <a:buChar char="•"/>
            </a:pPr>
            <a:r>
              <a:rPr lang="cs-CZ" altLang="cs-CZ" sz="2000" dirty="0"/>
              <a:t>Pokud zákon stanoví orgánu veřejné moci pravomoc zcela nebo částečně prominout daň nebo příslušenství daně, lze tak učinit na základě žádosti daňového subjektu nebo z moci úřední.</a:t>
            </a:r>
          </a:p>
          <a:p>
            <a:pPr marL="342900" indent="-342900" eaLnBrk="1" hangingPunct="1">
              <a:lnSpc>
                <a:spcPct val="80000"/>
              </a:lnSpc>
              <a:buFont typeface="Arial" panose="020B0604020202020204" pitchFamily="34" charset="0"/>
              <a:buChar char="•"/>
            </a:pPr>
            <a:r>
              <a:rPr lang="cs-CZ" altLang="cs-CZ" sz="2000" dirty="0"/>
              <a:t>K prominutí daně i příslušenství daně může dojít od vzniku daňové povinnosti až do doby uplynutí lhůty pro placení daně, a to i poté, kdy došlo k její úhradě.</a:t>
            </a:r>
          </a:p>
          <a:p>
            <a:pPr marL="342900" indent="-342900" eaLnBrk="1" hangingPunct="1">
              <a:lnSpc>
                <a:spcPct val="80000"/>
              </a:lnSpc>
              <a:buFont typeface="Arial" panose="020B0604020202020204" pitchFamily="34" charset="0"/>
              <a:buChar char="•"/>
            </a:pPr>
            <a:r>
              <a:rPr lang="cs-CZ" altLang="cs-CZ" sz="2000" dirty="0"/>
              <a:t>Byla-li žádost o prominutí daně nebo příslušenství daně zamítnuta, lze novou žádost podat nejdříve po 60 dnech ode dne oznámení zamítavého rozhodnutí. </a:t>
            </a:r>
          </a:p>
          <a:p>
            <a:pPr marL="342900" indent="-342900" eaLnBrk="1" hangingPunct="1">
              <a:lnSpc>
                <a:spcPct val="80000"/>
              </a:lnSpc>
              <a:buFont typeface="Arial" panose="020B0604020202020204" pitchFamily="34" charset="0"/>
              <a:buChar char="•"/>
            </a:pPr>
            <a:r>
              <a:rPr lang="cs-CZ" altLang="cs-CZ" sz="2000" dirty="0"/>
              <a:t>Ministr financí může z moci úřední, pokud jde o daně, které spravují jím řízené správní orgány, zcela nebo částečně prominout daň nebo příslušenství daně z důvodu nesrovnalostí vyplývajících z uplatňování daňových zákonů, nebo při mimořádných, zejména živelných událostech.</a:t>
            </a:r>
          </a:p>
        </p:txBody>
      </p:sp>
    </p:spTree>
    <p:extLst>
      <p:ext uri="{BB962C8B-B14F-4D97-AF65-F5344CB8AC3E}">
        <p14:creationId xmlns:p14="http://schemas.microsoft.com/office/powerpoint/2010/main" val="20507663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87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7D04431-FEDA-4E56-88D4-B2225B967B0C}" type="slidenum">
              <a:rPr lang="cs-CZ" altLang="cs-CZ" sz="1200"/>
              <a:pPr>
                <a:spcBef>
                  <a:spcPct val="0"/>
                </a:spcBef>
                <a:buClrTx/>
                <a:buFontTx/>
                <a:buNone/>
              </a:pPr>
              <a:t>129</a:t>
            </a:fld>
            <a:endParaRPr lang="cs-CZ" altLang="cs-CZ" sz="1200"/>
          </a:p>
        </p:txBody>
      </p:sp>
      <p:sp>
        <p:nvSpPr>
          <p:cNvPr id="118788" name="Rectangle 2"/>
          <p:cNvSpPr>
            <a:spLocks noGrp="1" noChangeArrowheads="1"/>
          </p:cNvSpPr>
          <p:nvPr>
            <p:ph type="title"/>
          </p:nvPr>
        </p:nvSpPr>
        <p:spPr/>
        <p:txBody>
          <a:bodyPr/>
          <a:lstStyle/>
          <a:p>
            <a:pPr eaLnBrk="1" hangingPunct="1"/>
            <a:r>
              <a:rPr lang="cs-CZ" altLang="cs-CZ"/>
              <a:t>Prominutí poplatku</a:t>
            </a:r>
          </a:p>
        </p:txBody>
      </p:sp>
      <p:sp>
        <p:nvSpPr>
          <p:cNvPr id="11878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Podle § 259 DŘ pokud zákon stanoví orgánu veřejné moci pravomoc zcela nebo částečně prominout daň nebo příslušenství daně, lze tak učinit na základě žádosti daňového subjektu nebo z moci úřední.</a:t>
            </a:r>
          </a:p>
          <a:p>
            <a:pPr marL="457200" indent="-457200" eaLnBrk="1" hangingPunct="1">
              <a:buFont typeface="Arial" panose="020B0604020202020204" pitchFamily="34" charset="0"/>
              <a:buChar char="•"/>
            </a:pPr>
            <a:r>
              <a:rPr lang="cs-CZ" altLang="cs-CZ" dirty="0"/>
              <a:t>Od 1.1.2011 do 28.10.2015 bylo možné!</a:t>
            </a:r>
          </a:p>
        </p:txBody>
      </p:sp>
    </p:spTree>
    <p:extLst>
      <p:ext uri="{BB962C8B-B14F-4D97-AF65-F5344CB8AC3E}">
        <p14:creationId xmlns:p14="http://schemas.microsoft.com/office/powerpoint/2010/main" val="422033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94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562310F-7116-4BD3-8A15-D13C22A742FB}" type="slidenum">
              <a:rPr lang="cs-CZ" altLang="cs-CZ" sz="1200"/>
              <a:pPr>
                <a:spcBef>
                  <a:spcPct val="0"/>
                </a:spcBef>
                <a:buClrTx/>
                <a:buFontTx/>
                <a:buNone/>
              </a:pPr>
              <a:t>13</a:t>
            </a:fld>
            <a:endParaRPr lang="cs-CZ" altLang="cs-CZ" sz="1200"/>
          </a:p>
        </p:txBody>
      </p:sp>
      <p:sp>
        <p:nvSpPr>
          <p:cNvPr id="19460" name="Rectangle 2"/>
          <p:cNvSpPr>
            <a:spLocks noGrp="1" noChangeArrowheads="1"/>
          </p:cNvSpPr>
          <p:nvPr>
            <p:ph type="title"/>
          </p:nvPr>
        </p:nvSpPr>
        <p:spPr/>
        <p:txBody>
          <a:bodyPr/>
          <a:lstStyle/>
          <a:p>
            <a:pPr eaLnBrk="1" hangingPunct="1"/>
            <a:r>
              <a:rPr lang="cs-CZ" altLang="cs-CZ"/>
              <a:t>Základ poplatku</a:t>
            </a:r>
          </a:p>
        </p:txBody>
      </p:sp>
      <p:sp>
        <p:nvSpPr>
          <p:cNvPr id="1946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Stanoví kvantitu objektu poplatku. </a:t>
            </a:r>
          </a:p>
          <a:p>
            <a:pPr marL="342900" indent="-342900" eaLnBrk="1" hangingPunct="1">
              <a:buFont typeface="Arial" panose="020B0604020202020204" pitchFamily="34" charset="0"/>
              <a:buChar char="•"/>
            </a:pPr>
            <a:r>
              <a:rPr lang="cs-CZ" altLang="cs-CZ" sz="2000" dirty="0"/>
              <a:t>Jedná se o konkretizaci objektu zpoplatnění.</a:t>
            </a:r>
          </a:p>
          <a:p>
            <a:pPr marL="342900" indent="-342900" eaLnBrk="1" hangingPunct="1">
              <a:buFont typeface="Arial" panose="020B0604020202020204" pitchFamily="34" charset="0"/>
              <a:buChar char="•"/>
            </a:pPr>
            <a:r>
              <a:rPr lang="cs-CZ" altLang="cs-CZ" sz="2000" dirty="0"/>
              <a:t>Ze základu je vyměřen poplatek.</a:t>
            </a:r>
          </a:p>
          <a:p>
            <a:pPr marL="342900" indent="-342900" eaLnBrk="1" hangingPunct="1">
              <a:buFont typeface="Arial" panose="020B0604020202020204" pitchFamily="34" charset="0"/>
              <a:buChar char="•"/>
            </a:pPr>
            <a:r>
              <a:rPr lang="cs-CZ" altLang="cs-CZ" sz="2000" dirty="0"/>
              <a:t>Stanoví se podle účetní závěrky, hrubé mzdy, úředního odhadu apod.</a:t>
            </a:r>
          </a:p>
          <a:p>
            <a:pPr marL="342900" indent="-342900" eaLnBrk="1" hangingPunct="1">
              <a:buFont typeface="Arial" panose="020B0604020202020204" pitchFamily="34" charset="0"/>
              <a:buChar char="•"/>
            </a:pPr>
            <a:r>
              <a:rPr lang="cs-CZ" altLang="cs-CZ" sz="2000" dirty="0"/>
              <a:t>Jednotkou míry může být např. množství, hmotnost, peněžní jednotka atd.</a:t>
            </a:r>
          </a:p>
        </p:txBody>
      </p:sp>
    </p:spTree>
    <p:extLst>
      <p:ext uri="{BB962C8B-B14F-4D97-AF65-F5344CB8AC3E}">
        <p14:creationId xmlns:p14="http://schemas.microsoft.com/office/powerpoint/2010/main" val="13195068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dirty="0"/>
              <a:t>Prominutí poplatku</a:t>
            </a:r>
          </a:p>
        </p:txBody>
      </p:sp>
      <p:sp>
        <p:nvSpPr>
          <p:cNvPr id="119811" name="Zástupný symbol pro obsah 2"/>
          <p:cNvSpPr>
            <a:spLocks noGrp="1"/>
          </p:cNvSpPr>
          <p:nvPr>
            <p:ph idx="1"/>
          </p:nvPr>
        </p:nvSpPr>
        <p:spPr>
          <a:xfrm>
            <a:off x="539193" y="1250899"/>
            <a:ext cx="8066301" cy="4977101"/>
          </a:xfrm>
        </p:spPr>
        <p:txBody>
          <a:bodyPr/>
          <a:lstStyle/>
          <a:p>
            <a:pPr marL="457200" indent="-457200">
              <a:buFont typeface="Arial" panose="020B0604020202020204" pitchFamily="34" charset="0"/>
              <a:buChar char="•"/>
            </a:pPr>
            <a:r>
              <a:rPr lang="cs-CZ" altLang="cs-CZ" dirty="0"/>
              <a:t>na žádost poplatníka z důvodu odstranění tvrdosti právního předpisu zcela nebo částečně prominout </a:t>
            </a:r>
            <a:r>
              <a:rPr lang="cs-CZ" altLang="cs-CZ" u="sng" dirty="0"/>
              <a:t>poplatek za obecní systém odpadového hospodářství </a:t>
            </a:r>
            <a:r>
              <a:rPr lang="cs-CZ" altLang="cs-CZ" dirty="0"/>
              <a:t>nebo jeho příslušenství, lze-li to s přihlédnutím k okolnostem daného případu ospravedlnit</a:t>
            </a:r>
          </a:p>
          <a:p>
            <a:pPr marL="457200" indent="-457200">
              <a:buFont typeface="Arial" panose="020B0604020202020204" pitchFamily="34" charset="0"/>
              <a:buChar char="•"/>
            </a:pPr>
            <a:r>
              <a:rPr lang="cs-CZ" altLang="cs-CZ" dirty="0"/>
              <a:t>z moci úřední </a:t>
            </a:r>
            <a:r>
              <a:rPr lang="cs-CZ" altLang="cs-CZ" u="sng" dirty="0"/>
              <a:t>jakýkoliv poplatek </a:t>
            </a:r>
            <a:r>
              <a:rPr lang="cs-CZ" altLang="cs-CZ" dirty="0"/>
              <a:t>nebo jeho příslušenství zcela nebo částečně prominout při mimořádných, zejména živelních událostech</a:t>
            </a:r>
          </a:p>
          <a:p>
            <a:pPr marL="1200150" lvl="2" indent="-285750">
              <a:buFont typeface="Arial" panose="020B0604020202020204" pitchFamily="34" charset="0"/>
              <a:buChar char="•"/>
            </a:pPr>
            <a:r>
              <a:rPr lang="cs-CZ" altLang="cs-CZ" sz="1800" dirty="0"/>
              <a:t>všem poplatníkům, jichž se důvod prominutí týká, a to ode dne právní moci tohoto rozhodnutí</a:t>
            </a:r>
          </a:p>
          <a:p>
            <a:pPr marL="1200150" lvl="2" indent="-285750">
              <a:buFont typeface="Arial" panose="020B0604020202020204" pitchFamily="34" charset="0"/>
              <a:buChar char="•"/>
            </a:pPr>
            <a:r>
              <a:rPr lang="cs-CZ" altLang="cs-CZ" sz="1800" dirty="0"/>
              <a:t>rozhodnutí oznamuje obecní úřad vyvěšením na své úřední desce a zároveň ho zveřejní způsobem umožňujícím dálkový přístup</a:t>
            </a:r>
          </a:p>
        </p:txBody>
      </p:sp>
      <p:sp>
        <p:nvSpPr>
          <p:cNvPr id="4" name="Zástupný symbol pro zápatí 3"/>
          <p:cNvSpPr>
            <a:spLocks noGrp="1"/>
          </p:cNvSpPr>
          <p:nvPr>
            <p:ph type="ftr" sz="quarter" idx="10"/>
          </p:nvPr>
        </p:nvSpPr>
        <p:spPr/>
        <p:txBody>
          <a:bodyPr/>
          <a:lstStyle/>
          <a:p>
            <a:pPr>
              <a:defRPr/>
            </a:pPr>
            <a:r>
              <a:rPr lang="cs-CZ" dirty="0"/>
              <a:t>Zápatí prezentace</a:t>
            </a:r>
          </a:p>
        </p:txBody>
      </p:sp>
      <p:sp>
        <p:nvSpPr>
          <p:cNvPr id="11981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8F8AAB1-41FD-4E62-A089-79BC80B00850}" type="slidenum">
              <a:rPr lang="cs-CZ" altLang="cs-CZ" sz="1200"/>
              <a:pPr>
                <a:spcBef>
                  <a:spcPct val="0"/>
                </a:spcBef>
                <a:buClrTx/>
                <a:buFontTx/>
                <a:buNone/>
              </a:pPr>
              <a:t>130</a:t>
            </a:fld>
            <a:endParaRPr lang="cs-CZ" altLang="cs-CZ" sz="1200"/>
          </a:p>
        </p:txBody>
      </p:sp>
    </p:spTree>
    <p:extLst>
      <p:ext uri="{BB962C8B-B14F-4D97-AF65-F5344CB8AC3E}">
        <p14:creationId xmlns:p14="http://schemas.microsoft.com/office/powerpoint/2010/main" val="24410327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18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717F4D-8316-4DD6-8036-D5037A53C419}" type="slidenum">
              <a:rPr lang="cs-CZ" altLang="cs-CZ" sz="1200"/>
              <a:pPr>
                <a:spcBef>
                  <a:spcPct val="0"/>
                </a:spcBef>
                <a:buClrTx/>
                <a:buFontTx/>
                <a:buNone/>
              </a:pPr>
              <a:t>131</a:t>
            </a:fld>
            <a:endParaRPr lang="cs-CZ" altLang="cs-CZ" sz="1200"/>
          </a:p>
        </p:txBody>
      </p:sp>
      <p:sp>
        <p:nvSpPr>
          <p:cNvPr id="121860" name="Rectangle 2"/>
          <p:cNvSpPr>
            <a:spLocks noGrp="1" noChangeArrowheads="1"/>
          </p:cNvSpPr>
          <p:nvPr>
            <p:ph type="title"/>
          </p:nvPr>
        </p:nvSpPr>
        <p:spPr/>
        <p:txBody>
          <a:bodyPr/>
          <a:lstStyle/>
          <a:p>
            <a:pPr eaLnBrk="1" hangingPunct="1"/>
            <a:endParaRPr lang="cs-CZ" altLang="cs-CZ"/>
          </a:p>
        </p:txBody>
      </p:sp>
      <p:sp>
        <p:nvSpPr>
          <p:cNvPr id="12186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		</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		Děkuji za pozornost.</a:t>
            </a:r>
          </a:p>
        </p:txBody>
      </p:sp>
    </p:spTree>
    <p:extLst>
      <p:ext uri="{BB962C8B-B14F-4D97-AF65-F5344CB8AC3E}">
        <p14:creationId xmlns:p14="http://schemas.microsoft.com/office/powerpoint/2010/main" val="58453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04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F37BC3-A2DC-4750-9E43-D49AC8B6706C}" type="slidenum">
              <a:rPr lang="cs-CZ" altLang="cs-CZ" sz="1200"/>
              <a:pPr>
                <a:spcBef>
                  <a:spcPct val="0"/>
                </a:spcBef>
                <a:buClrTx/>
                <a:buFontTx/>
                <a:buNone/>
              </a:pPr>
              <a:t>14</a:t>
            </a:fld>
            <a:endParaRPr lang="cs-CZ" altLang="cs-CZ" sz="1200"/>
          </a:p>
        </p:txBody>
      </p:sp>
      <p:sp>
        <p:nvSpPr>
          <p:cNvPr id="20484" name="Rectangle 2"/>
          <p:cNvSpPr>
            <a:spLocks noGrp="1" noChangeArrowheads="1"/>
          </p:cNvSpPr>
          <p:nvPr>
            <p:ph type="title"/>
          </p:nvPr>
        </p:nvSpPr>
        <p:spPr/>
        <p:txBody>
          <a:bodyPr/>
          <a:lstStyle/>
          <a:p>
            <a:pPr eaLnBrk="1" hangingPunct="1"/>
            <a:r>
              <a:rPr lang="cs-CZ" altLang="cs-CZ"/>
              <a:t>Sazba poplatku</a:t>
            </a:r>
          </a:p>
        </p:txBody>
      </p:sp>
      <p:sp>
        <p:nvSpPr>
          <p:cNvPr id="20485" name="Rectangle 3"/>
          <p:cNvSpPr>
            <a:spLocks noGrp="1" noChangeArrowheads="1"/>
          </p:cNvSpPr>
          <p:nvPr>
            <p:ph type="body" idx="1"/>
          </p:nvPr>
        </p:nvSpPr>
        <p:spPr/>
        <p:txBody>
          <a:bodyPr/>
          <a:lstStyle/>
          <a:p>
            <a:pPr marL="285750" indent="-285750" eaLnBrk="1" hangingPunct="1">
              <a:lnSpc>
                <a:spcPct val="90000"/>
              </a:lnSpc>
              <a:buFont typeface="Arial" panose="020B0604020202020204" pitchFamily="34" charset="0"/>
              <a:buChar char="•"/>
            </a:pPr>
            <a:r>
              <a:rPr lang="cs-CZ" altLang="cs-CZ" sz="1800" dirty="0"/>
              <a:t>Element určující výši poplatku ve vztahu k daňovému základu.</a:t>
            </a:r>
          </a:p>
          <a:p>
            <a:pPr marL="285750" indent="-285750" eaLnBrk="1" hangingPunct="1">
              <a:lnSpc>
                <a:spcPct val="90000"/>
              </a:lnSpc>
              <a:buFont typeface="Arial" panose="020B0604020202020204" pitchFamily="34" charset="0"/>
              <a:buChar char="•"/>
            </a:pPr>
            <a:r>
              <a:rPr lang="cs-CZ" altLang="cs-CZ" sz="1800" dirty="0"/>
              <a:t>Pevná sazba: určuje daň pevnou částkou přímo k objektu daně</a:t>
            </a:r>
          </a:p>
          <a:p>
            <a:pPr marL="285750" indent="-285750" eaLnBrk="1" hangingPunct="1">
              <a:lnSpc>
                <a:spcPct val="90000"/>
              </a:lnSpc>
              <a:buFont typeface="Arial" panose="020B0604020202020204" pitchFamily="34" charset="0"/>
              <a:buChar char="•"/>
            </a:pPr>
            <a:r>
              <a:rPr lang="cs-CZ" altLang="cs-CZ" sz="1800" dirty="0"/>
              <a:t>Procentní sazba: daň je vyjádřena procentem z hodnoty základu daně</a:t>
            </a:r>
          </a:p>
          <a:p>
            <a:pPr marL="1200150" lvl="2" indent="-285750">
              <a:lnSpc>
                <a:spcPct val="90000"/>
              </a:lnSpc>
              <a:buFont typeface="Arial" panose="020B0604020202020204" pitchFamily="34" charset="0"/>
              <a:buChar char="•"/>
            </a:pPr>
            <a:r>
              <a:rPr lang="cs-CZ" altLang="cs-CZ" sz="1800" dirty="0"/>
              <a:t>Lineární procentní sazba: stejné procentní zatížení různého základu daně</a:t>
            </a:r>
          </a:p>
          <a:p>
            <a:pPr marL="1200150" lvl="2" indent="-285750">
              <a:lnSpc>
                <a:spcPct val="90000"/>
              </a:lnSpc>
              <a:buFont typeface="Arial" panose="020B0604020202020204" pitchFamily="34" charset="0"/>
              <a:buChar char="•"/>
            </a:pPr>
            <a:r>
              <a:rPr lang="cs-CZ" altLang="cs-CZ" sz="1800" dirty="0"/>
              <a:t>Progresivní procentní sazba: čím vyšší hodnota základu daně, tím vyšší procento daňové sazby</a:t>
            </a:r>
          </a:p>
          <a:p>
            <a:pPr marL="1200150" lvl="2" indent="-285750">
              <a:lnSpc>
                <a:spcPct val="90000"/>
              </a:lnSpc>
              <a:buFont typeface="Arial" panose="020B0604020202020204" pitchFamily="34" charset="0"/>
              <a:buChar char="•"/>
            </a:pPr>
            <a:r>
              <a:rPr lang="cs-CZ" altLang="cs-CZ" sz="1800" dirty="0"/>
              <a:t>Degresivní procentní sazba: opak progresivní procentní sazby; prakticky nesmysl</a:t>
            </a:r>
          </a:p>
        </p:txBody>
      </p:sp>
    </p:spTree>
    <p:extLst>
      <p:ext uri="{BB962C8B-B14F-4D97-AF65-F5344CB8AC3E}">
        <p14:creationId xmlns:p14="http://schemas.microsoft.com/office/powerpoint/2010/main" val="53870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15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F49DF8A-9A9A-49B8-9F34-80825F3C7B6A}" type="slidenum">
              <a:rPr lang="cs-CZ" altLang="cs-CZ" sz="1200"/>
              <a:pPr>
                <a:spcBef>
                  <a:spcPct val="0"/>
                </a:spcBef>
                <a:buClrTx/>
                <a:buFontTx/>
                <a:buNone/>
              </a:pPr>
              <a:t>15</a:t>
            </a:fld>
            <a:endParaRPr lang="cs-CZ" altLang="cs-CZ" sz="1200"/>
          </a:p>
        </p:txBody>
      </p:sp>
      <p:sp>
        <p:nvSpPr>
          <p:cNvPr id="21508" name="Rectangle 2"/>
          <p:cNvSpPr>
            <a:spLocks noGrp="1" noChangeArrowheads="1"/>
          </p:cNvSpPr>
          <p:nvPr>
            <p:ph type="title"/>
          </p:nvPr>
        </p:nvSpPr>
        <p:spPr/>
        <p:txBody>
          <a:bodyPr/>
          <a:lstStyle/>
          <a:p>
            <a:pPr eaLnBrk="1" hangingPunct="1"/>
            <a:r>
              <a:rPr lang="cs-CZ" altLang="cs-CZ"/>
              <a:t>Korekční prvky</a:t>
            </a:r>
          </a:p>
        </p:txBody>
      </p:sp>
      <p:sp>
        <p:nvSpPr>
          <p:cNvPr id="21509"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Ovlivňují vyměření daně prostřednictvím použitého systému osvobození, slev na dani, úlev, ale také zvýšení daně.</a:t>
            </a:r>
          </a:p>
          <a:p>
            <a:pPr eaLnBrk="1" hangingPunct="1">
              <a:buFont typeface="Wingdings" panose="05000000000000000000" pitchFamily="2" charset="2"/>
              <a:buNone/>
            </a:pPr>
            <a:r>
              <a:rPr lang="cs-CZ" altLang="cs-CZ" dirty="0"/>
              <a:t>Obvykle se uplatňují přímo ze zákona, příp. z vyhlášky, není vyloučen ani zásah správce daně.</a:t>
            </a:r>
          </a:p>
        </p:txBody>
      </p:sp>
    </p:spTree>
    <p:extLst>
      <p:ext uri="{BB962C8B-B14F-4D97-AF65-F5344CB8AC3E}">
        <p14:creationId xmlns:p14="http://schemas.microsoft.com/office/powerpoint/2010/main" val="335393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25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D192C39-65E2-4CFE-BE96-3EA3F374A380}" type="slidenum">
              <a:rPr lang="cs-CZ" altLang="cs-CZ" sz="1200"/>
              <a:pPr>
                <a:spcBef>
                  <a:spcPct val="0"/>
                </a:spcBef>
                <a:buClrTx/>
                <a:buFontTx/>
                <a:buNone/>
              </a:pPr>
              <a:t>16</a:t>
            </a:fld>
            <a:endParaRPr lang="cs-CZ" altLang="cs-CZ" sz="1200"/>
          </a:p>
        </p:txBody>
      </p:sp>
      <p:sp>
        <p:nvSpPr>
          <p:cNvPr id="22532" name="Rectangle 2"/>
          <p:cNvSpPr>
            <a:spLocks noGrp="1" noChangeArrowheads="1"/>
          </p:cNvSpPr>
          <p:nvPr>
            <p:ph type="title"/>
          </p:nvPr>
        </p:nvSpPr>
        <p:spPr/>
        <p:txBody>
          <a:bodyPr/>
          <a:lstStyle/>
          <a:p>
            <a:pPr eaLnBrk="1" hangingPunct="1"/>
            <a:r>
              <a:rPr lang="cs-CZ" altLang="cs-CZ"/>
              <a:t>Rozpočtové určení</a:t>
            </a:r>
          </a:p>
        </p:txBody>
      </p:sp>
      <p:sp>
        <p:nvSpPr>
          <p:cNvPr id="2253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Značí, do kterého veřejného fondu (veřejných fondů) plyne výnos z daně. </a:t>
            </a:r>
          </a:p>
          <a:p>
            <a:pPr eaLnBrk="1" hangingPunct="1">
              <a:buFont typeface="Wingdings" panose="05000000000000000000" pitchFamily="2" charset="2"/>
              <a:buNone/>
            </a:pPr>
            <a:endParaRPr lang="cs-CZ" altLang="cs-CZ" dirty="0"/>
          </a:p>
          <a:p>
            <a:pPr eaLnBrk="1" hangingPunct="1">
              <a:buFont typeface="Wingdings" panose="05000000000000000000" pitchFamily="2" charset="2"/>
              <a:buNone/>
            </a:pPr>
            <a:r>
              <a:rPr lang="cs-CZ" altLang="cs-CZ" dirty="0"/>
              <a:t>	</a:t>
            </a:r>
          </a:p>
        </p:txBody>
      </p:sp>
    </p:spTree>
    <p:extLst>
      <p:ext uri="{BB962C8B-B14F-4D97-AF65-F5344CB8AC3E}">
        <p14:creationId xmlns:p14="http://schemas.microsoft.com/office/powerpoint/2010/main" val="119453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35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0658680-2E43-4DB8-B54F-32BA5462D082}" type="slidenum">
              <a:rPr lang="cs-CZ" altLang="cs-CZ" sz="1200"/>
              <a:pPr>
                <a:spcBef>
                  <a:spcPct val="0"/>
                </a:spcBef>
                <a:buClrTx/>
                <a:buFontTx/>
                <a:buNone/>
              </a:pPr>
              <a:t>17</a:t>
            </a:fld>
            <a:endParaRPr lang="cs-CZ" altLang="cs-CZ" sz="1200"/>
          </a:p>
        </p:txBody>
      </p:sp>
      <p:sp>
        <p:nvSpPr>
          <p:cNvPr id="23556" name="Rectangle 2"/>
          <p:cNvSpPr>
            <a:spLocks noGrp="1" noChangeArrowheads="1"/>
          </p:cNvSpPr>
          <p:nvPr>
            <p:ph type="title"/>
          </p:nvPr>
        </p:nvSpPr>
        <p:spPr/>
        <p:txBody>
          <a:bodyPr/>
          <a:lstStyle/>
          <a:p>
            <a:pPr eaLnBrk="1" hangingPunct="1">
              <a:lnSpc>
                <a:spcPct val="100000"/>
              </a:lnSpc>
            </a:pPr>
            <a:r>
              <a:rPr lang="cs-CZ" altLang="cs-CZ" sz="2800" dirty="0"/>
              <a:t>Ekonomická autonomie obcí ve vztahu k ústavněprávní úpravě</a:t>
            </a:r>
          </a:p>
        </p:txBody>
      </p:sp>
      <p:sp>
        <p:nvSpPr>
          <p:cNvPr id="23557" name="Rectangle 3"/>
          <p:cNvSpPr>
            <a:spLocks noGrp="1" noChangeArrowheads="1"/>
          </p:cNvSpPr>
          <p:nvPr>
            <p:ph type="body" idx="1"/>
          </p:nvPr>
        </p:nvSpPr>
        <p:spPr/>
        <p:txBody>
          <a:bodyPr/>
          <a:lstStyle/>
          <a:p>
            <a:pPr eaLnBrk="1" hangingPunct="1">
              <a:buFont typeface="Wingdings" panose="05000000000000000000" pitchFamily="2" charset="2"/>
              <a:buNone/>
            </a:pPr>
            <a:endParaRPr lang="cs-CZ" altLang="cs-CZ"/>
          </a:p>
          <a:p>
            <a:pPr eaLnBrk="1" hangingPunct="1"/>
            <a:r>
              <a:rPr lang="cs-CZ" altLang="cs-CZ"/>
              <a:t>Čl. 8 Úst: „Zaručuje se samospráva územních samosprávných celků.“</a:t>
            </a:r>
          </a:p>
          <a:p>
            <a:pPr eaLnBrk="1" hangingPunct="1"/>
            <a:r>
              <a:rPr lang="cs-CZ" altLang="cs-CZ"/>
              <a:t>Čl. 101 odst. 3 Úst: „Územní samosprávné celky jsou veřejnoprávními korporacemi, které mohou mít vlastní majetek a hospodaří podle vlastního rozpočtu.“ </a:t>
            </a:r>
          </a:p>
        </p:txBody>
      </p:sp>
    </p:spTree>
    <p:extLst>
      <p:ext uri="{BB962C8B-B14F-4D97-AF65-F5344CB8AC3E}">
        <p14:creationId xmlns:p14="http://schemas.microsoft.com/office/powerpoint/2010/main" val="260578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45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3159545-3DE4-491A-9E00-C49AF327F86B}" type="slidenum">
              <a:rPr lang="cs-CZ" altLang="cs-CZ" sz="1200"/>
              <a:pPr>
                <a:spcBef>
                  <a:spcPct val="0"/>
                </a:spcBef>
                <a:buClrTx/>
                <a:buFontTx/>
                <a:buNone/>
              </a:pPr>
              <a:t>18</a:t>
            </a:fld>
            <a:endParaRPr lang="cs-CZ" altLang="cs-CZ" sz="1200"/>
          </a:p>
        </p:txBody>
      </p:sp>
      <p:sp>
        <p:nvSpPr>
          <p:cNvPr id="24580" name="Rectangle 2"/>
          <p:cNvSpPr>
            <a:spLocks noGrp="1" noChangeArrowheads="1"/>
          </p:cNvSpPr>
          <p:nvPr>
            <p:ph type="title"/>
          </p:nvPr>
        </p:nvSpPr>
        <p:spPr/>
        <p:txBody>
          <a:bodyPr/>
          <a:lstStyle/>
          <a:p>
            <a:pPr eaLnBrk="1" hangingPunct="1"/>
            <a:r>
              <a:rPr lang="cs-CZ" altLang="cs-CZ" sz="2800"/>
              <a:t>Evropská charta územní samosprávy (čl. 9)</a:t>
            </a:r>
          </a:p>
        </p:txBody>
      </p:sp>
      <p:sp>
        <p:nvSpPr>
          <p:cNvPr id="24581" name="Rectangle 3"/>
          <p:cNvSpPr>
            <a:spLocks noGrp="1" noChangeArrowheads="1"/>
          </p:cNvSpPr>
          <p:nvPr>
            <p:ph type="body" idx="1"/>
          </p:nvPr>
        </p:nvSpPr>
        <p:spPr>
          <a:xfrm>
            <a:off x="457994" y="1600200"/>
            <a:ext cx="8229600" cy="4997450"/>
          </a:xfrm>
        </p:spPr>
        <p:txBody>
          <a:bodyPr/>
          <a:lstStyle/>
          <a:p>
            <a:pPr marL="609600" indent="-609600">
              <a:lnSpc>
                <a:spcPct val="80000"/>
              </a:lnSpc>
              <a:buFont typeface="Wingdings" panose="05000000000000000000" pitchFamily="2" charset="2"/>
              <a:buAutoNum type="arabicPeriod"/>
            </a:pPr>
            <a:r>
              <a:rPr lang="cs-CZ" altLang="cs-CZ" sz="1200" i="1">
                <a:solidFill>
                  <a:srgbClr val="FF0000"/>
                </a:solidFill>
              </a:rPr>
              <a:t>Místní společenství mají</a:t>
            </a:r>
            <a:r>
              <a:rPr lang="cs-CZ" altLang="cs-CZ" sz="1200" i="1"/>
              <a:t> v rámci hospodářské politiky státu </a:t>
            </a:r>
            <a:r>
              <a:rPr lang="cs-CZ" altLang="cs-CZ" sz="1200" i="1">
                <a:solidFill>
                  <a:srgbClr val="FF0000"/>
                </a:solidFill>
              </a:rPr>
              <a:t>právo na přiměřené vlastní finanční zdroje</a:t>
            </a:r>
            <a:r>
              <a:rPr lang="cs-CZ" altLang="cs-CZ" sz="1200" i="1"/>
              <a:t>, se kterými mohou v rámci svých pravomocí volně nakládat.</a:t>
            </a:r>
          </a:p>
          <a:p>
            <a:pPr marL="609600" indent="-609600">
              <a:lnSpc>
                <a:spcPct val="80000"/>
              </a:lnSpc>
              <a:buFont typeface="Wingdings" panose="05000000000000000000" pitchFamily="2" charset="2"/>
              <a:buAutoNum type="arabicPeriod"/>
            </a:pPr>
            <a:r>
              <a:rPr lang="cs-CZ" altLang="cs-CZ" sz="1200" i="1"/>
              <a:t>Finanční zdroje místních společenství jsou úměrné odpovědnosti stanovené ústavou a zákonem.</a:t>
            </a:r>
          </a:p>
          <a:p>
            <a:pPr marL="609600" indent="-609600">
              <a:lnSpc>
                <a:spcPct val="80000"/>
              </a:lnSpc>
              <a:buFont typeface="Wingdings" panose="05000000000000000000" pitchFamily="2" charset="2"/>
              <a:buAutoNum type="arabicPeriod"/>
            </a:pPr>
            <a:r>
              <a:rPr lang="cs-CZ" altLang="cs-CZ" sz="1200" i="1"/>
              <a:t>Alespoň </a:t>
            </a:r>
            <a:r>
              <a:rPr lang="cs-CZ" altLang="cs-CZ" sz="1200" i="1">
                <a:solidFill>
                  <a:srgbClr val="FF0000"/>
                </a:solidFill>
              </a:rPr>
              <a:t>část finančních zdrojů místních společenství pochází z místních daní a poplatků, jejichž sazbu mohou místní společenství v mezích zákona stanovit</a:t>
            </a:r>
            <a:r>
              <a:rPr lang="cs-CZ" altLang="cs-CZ" sz="1200" i="1"/>
              <a:t>.</a:t>
            </a:r>
          </a:p>
          <a:p>
            <a:pPr marL="609600" indent="-609600">
              <a:lnSpc>
                <a:spcPct val="80000"/>
              </a:lnSpc>
              <a:buFont typeface="Wingdings" panose="05000000000000000000" pitchFamily="2" charset="2"/>
              <a:buAutoNum type="arabicPeriod"/>
            </a:pPr>
            <a:r>
              <a:rPr lang="cs-CZ" altLang="cs-CZ" sz="1200" i="1"/>
              <a:t>Finanční systémy, na nichž se zakládají zdroje, které jsou místním společenstvím k dispozici, musí být natolik různorodé a pružné, aby umožňovaly, že tyto zdroje budou pokud možno stále odpovídat skutečnému vývoji nákladů na plnění úkolů, které místní společenství mají.</a:t>
            </a:r>
          </a:p>
          <a:p>
            <a:pPr marL="609600" indent="-609600">
              <a:lnSpc>
                <a:spcPct val="80000"/>
              </a:lnSpc>
              <a:buFont typeface="Wingdings" panose="05000000000000000000" pitchFamily="2" charset="2"/>
              <a:buAutoNum type="arabicPeriod"/>
            </a:pPr>
            <a:r>
              <a:rPr lang="cs-CZ" altLang="cs-CZ" sz="1200" i="1"/>
              <a:t>Ochrana finančně slabších místních společenství volá po zavedení postupů finančního vyrovnávání nebo rovnocenných opatření, jež mají korigovat důsledky nerovného rozdělování potenciálních finančních zdrojů a finančního zatížení, které je třeba z nich hradit. Takové postupy nebo taková opatření nesmějí omezovat volné uvážení, které místní společenství mohou v rámci své vlastní odpovědnosti uplatňovat.</a:t>
            </a:r>
          </a:p>
          <a:p>
            <a:pPr marL="609600" indent="-609600">
              <a:lnSpc>
                <a:spcPct val="80000"/>
              </a:lnSpc>
              <a:buFont typeface="Wingdings" panose="05000000000000000000" pitchFamily="2" charset="2"/>
              <a:buAutoNum type="arabicPeriod"/>
            </a:pPr>
            <a:r>
              <a:rPr lang="cs-CZ" altLang="cs-CZ" sz="1200" i="1">
                <a:solidFill>
                  <a:srgbClr val="FF0000"/>
                </a:solidFill>
              </a:rPr>
              <a:t>S místními společenstvími se vhodným způsobem konzultuje, jak se jim přerozdělované zdroje mají přidělovat.</a:t>
            </a:r>
          </a:p>
          <a:p>
            <a:pPr marL="609600" indent="-609600">
              <a:lnSpc>
                <a:spcPct val="80000"/>
              </a:lnSpc>
              <a:buFont typeface="Wingdings" panose="05000000000000000000" pitchFamily="2" charset="2"/>
              <a:buAutoNum type="arabicPeriod"/>
            </a:pPr>
            <a:r>
              <a:rPr lang="cs-CZ" altLang="cs-CZ" sz="1200" i="1"/>
              <a:t>Dotace místním společenstvím se pokud možno předem neváží na financování konkrétních projektů. Poskytování dotací nelikviduje základní svobodu místních společenství uplatňovat v rámci své působnosti volné uvážení.</a:t>
            </a:r>
          </a:p>
          <a:p>
            <a:pPr marL="609600" indent="-609600">
              <a:lnSpc>
                <a:spcPct val="80000"/>
              </a:lnSpc>
              <a:buFont typeface="Wingdings" panose="05000000000000000000" pitchFamily="2" charset="2"/>
              <a:buAutoNum type="arabicPeriod"/>
            </a:pPr>
            <a:r>
              <a:rPr lang="cs-CZ" altLang="cs-CZ" sz="1200" i="1"/>
              <a:t>Za účelem získávání úvěru na kapitálové investice mají místní společenství v mezích zákona přístup na národní kapitálový trh.</a:t>
            </a:r>
          </a:p>
        </p:txBody>
      </p:sp>
    </p:spTree>
    <p:extLst>
      <p:ext uri="{BB962C8B-B14F-4D97-AF65-F5344CB8AC3E}">
        <p14:creationId xmlns:p14="http://schemas.microsoft.com/office/powerpoint/2010/main" val="119396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56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0F83C07-BD27-4866-9EAE-2E3F7E44A1C1}" type="slidenum">
              <a:rPr lang="cs-CZ" altLang="cs-CZ" sz="1200"/>
              <a:pPr>
                <a:spcBef>
                  <a:spcPct val="0"/>
                </a:spcBef>
                <a:buClrTx/>
                <a:buFontTx/>
                <a:buNone/>
              </a:pPr>
              <a:t>19</a:t>
            </a:fld>
            <a:endParaRPr lang="cs-CZ" altLang="cs-CZ" sz="1200"/>
          </a:p>
        </p:txBody>
      </p:sp>
      <p:sp>
        <p:nvSpPr>
          <p:cNvPr id="25604" name="Rectangle 2"/>
          <p:cNvSpPr>
            <a:spLocks noGrp="1" noChangeArrowheads="1"/>
          </p:cNvSpPr>
          <p:nvPr>
            <p:ph type="title"/>
          </p:nvPr>
        </p:nvSpPr>
        <p:spPr/>
        <p:txBody>
          <a:bodyPr/>
          <a:lstStyle/>
          <a:p>
            <a:pPr eaLnBrk="1" hangingPunct="1"/>
            <a:r>
              <a:rPr lang="cs-CZ" altLang="cs-CZ"/>
              <a:t>Ekonomická autonomie v praxi</a:t>
            </a:r>
          </a:p>
        </p:txBody>
      </p:sp>
      <p:sp>
        <p:nvSpPr>
          <p:cNvPr id="25605" name="Rectangle 3"/>
          <p:cNvSpPr>
            <a:spLocks noGrp="1" noChangeArrowheads="1"/>
          </p:cNvSpPr>
          <p:nvPr>
            <p:ph type="body" idx="1"/>
          </p:nvPr>
        </p:nvSpPr>
        <p:spPr/>
        <p:txBody>
          <a:bodyPr/>
          <a:lstStyle/>
          <a:p>
            <a:pPr eaLnBrk="1" hangingPunct="1">
              <a:lnSpc>
                <a:spcPct val="90000"/>
              </a:lnSpc>
            </a:pPr>
            <a:r>
              <a:rPr lang="cs-CZ" altLang="cs-CZ" sz="2000"/>
              <a:t>Česká republika při ratifikaci Evropské charty územní samosprávy učinila oznámení, že se necítí být vázána mj. ustanoveními čl. 9 odst. 3, 5 a 6.</a:t>
            </a:r>
          </a:p>
          <a:p>
            <a:pPr eaLnBrk="1" hangingPunct="1">
              <a:lnSpc>
                <a:spcPct val="90000"/>
              </a:lnSpc>
            </a:pPr>
            <a:r>
              <a:rPr lang="cs-CZ" altLang="cs-CZ" sz="2000"/>
              <a:t>Oba dosavadní vládní návrhy „zákona o obecních daních“, které vycházely z toho, že úloha místních daní by neměla být zanedbatelná a měla by vytvořit dostatečný potenciál místních daní za veřejné služby a rozšířit možnost obcí účinně regulovat místní rozvoj, byly PS PČR vráceny, resp. zamítnuty. </a:t>
            </a:r>
          </a:p>
        </p:txBody>
      </p:sp>
    </p:spTree>
    <p:extLst>
      <p:ext uri="{BB962C8B-B14F-4D97-AF65-F5344CB8AC3E}">
        <p14:creationId xmlns:p14="http://schemas.microsoft.com/office/powerpoint/2010/main" val="320150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A0935B3-6F51-489E-9089-E0F7B68D4A08}" type="slidenum">
              <a:rPr lang="cs-CZ" altLang="cs-CZ" sz="1200"/>
              <a:pPr>
                <a:spcBef>
                  <a:spcPct val="0"/>
                </a:spcBef>
                <a:buClrTx/>
                <a:buFontTx/>
                <a:buNone/>
              </a:pPr>
              <a:t>2</a:t>
            </a:fld>
            <a:endParaRPr lang="cs-CZ" altLang="cs-CZ" sz="1200"/>
          </a:p>
        </p:txBody>
      </p:sp>
      <p:sp>
        <p:nvSpPr>
          <p:cNvPr id="8196" name="Rectangle 2"/>
          <p:cNvSpPr>
            <a:spLocks noGrp="1" noChangeArrowheads="1"/>
          </p:cNvSpPr>
          <p:nvPr>
            <p:ph type="title"/>
          </p:nvPr>
        </p:nvSpPr>
        <p:spPr/>
        <p:txBody>
          <a:bodyPr/>
          <a:lstStyle/>
          <a:p>
            <a:pPr eaLnBrk="1" hangingPunct="1"/>
            <a:r>
              <a:rPr lang="cs-CZ" altLang="cs-CZ"/>
              <a:t>Pojem „daň“</a:t>
            </a:r>
          </a:p>
        </p:txBody>
      </p:sp>
      <p:sp>
        <p:nvSpPr>
          <p:cNvPr id="819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b="1" dirty="0"/>
              <a:t>Daň</a:t>
            </a:r>
            <a:r>
              <a:rPr lang="cs-CZ" altLang="cs-CZ" dirty="0"/>
              <a:t> je povinná, zákonem předem sazbou stanovená částka, kterou se více méně pravidelně odčerpává na nenávratném principu bez ekvivalentního protiplnění část nominálního důchodu ekonomického subjektu ve prospěch veřejného peněžního fondu. </a:t>
            </a:r>
          </a:p>
          <a:p>
            <a:pPr eaLnBrk="1" hangingPunct="1">
              <a:lnSpc>
                <a:spcPct val="90000"/>
              </a:lnSpc>
              <a:buFont typeface="Wingdings" panose="05000000000000000000" pitchFamily="2" charset="2"/>
              <a:buNone/>
            </a:pPr>
            <a:endParaRPr lang="cs-CZ" altLang="cs-CZ" dirty="0"/>
          </a:p>
          <a:p>
            <a:pPr eaLnBrk="1" hangingPunct="1">
              <a:lnSpc>
                <a:spcPct val="90000"/>
              </a:lnSpc>
              <a:buFont typeface="Wingdings" panose="05000000000000000000" pitchFamily="2" charset="2"/>
              <a:buNone/>
            </a:pPr>
            <a:r>
              <a:rPr lang="cs-CZ" altLang="cs-CZ" dirty="0"/>
              <a:t>	</a:t>
            </a:r>
            <a:r>
              <a:rPr lang="en-US" altLang="cs-CZ" dirty="0">
                <a:latin typeface="Times New Roman" panose="02020603050405020304" pitchFamily="18" charset="0"/>
                <a:cs typeface="Times New Roman" panose="02020603050405020304" pitchFamily="18" charset="0"/>
              </a:rPr>
              <a:t>=&gt;</a:t>
            </a:r>
            <a:r>
              <a:rPr lang="cs-CZ" altLang="cs-CZ" dirty="0">
                <a:latin typeface="Times New Roman" panose="02020603050405020304" pitchFamily="18" charset="0"/>
                <a:cs typeface="Times New Roman" panose="02020603050405020304" pitchFamily="18" charset="0"/>
              </a:rPr>
              <a:t> </a:t>
            </a:r>
            <a:r>
              <a:rPr lang="cs-CZ" altLang="cs-CZ" dirty="0"/>
              <a:t>pojem „daň stricto sensu“</a:t>
            </a:r>
          </a:p>
        </p:txBody>
      </p:sp>
    </p:spTree>
    <p:extLst>
      <p:ext uri="{BB962C8B-B14F-4D97-AF65-F5344CB8AC3E}">
        <p14:creationId xmlns:p14="http://schemas.microsoft.com/office/powerpoint/2010/main" val="1609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66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1E717-C40F-45CF-B957-D61BA765833B}" type="slidenum">
              <a:rPr lang="cs-CZ" altLang="cs-CZ" sz="1200"/>
              <a:pPr>
                <a:spcBef>
                  <a:spcPct val="0"/>
                </a:spcBef>
                <a:buClrTx/>
                <a:buFontTx/>
                <a:buNone/>
              </a:pPr>
              <a:t>20</a:t>
            </a:fld>
            <a:endParaRPr lang="cs-CZ" altLang="cs-CZ" sz="1200"/>
          </a:p>
        </p:txBody>
      </p:sp>
      <p:sp>
        <p:nvSpPr>
          <p:cNvPr id="26628" name="Rectangle 2"/>
          <p:cNvSpPr>
            <a:spLocks noGrp="1" noChangeArrowheads="1"/>
          </p:cNvSpPr>
          <p:nvPr>
            <p:ph type="title"/>
          </p:nvPr>
        </p:nvSpPr>
        <p:spPr/>
        <p:txBody>
          <a:bodyPr/>
          <a:lstStyle/>
          <a:p>
            <a:pPr eaLnBrk="1" hangingPunct="1"/>
            <a:r>
              <a:rPr lang="cs-CZ" altLang="cs-CZ"/>
              <a:t>Vlastní příjmy obcí</a:t>
            </a:r>
          </a:p>
        </p:txBody>
      </p:sp>
      <p:sp>
        <p:nvSpPr>
          <p:cNvPr id="26629" name="Rectangle 3"/>
          <p:cNvSpPr>
            <a:spLocks noGrp="1" noChangeArrowheads="1"/>
          </p:cNvSpPr>
          <p:nvPr>
            <p:ph type="body" idx="1"/>
          </p:nvPr>
        </p:nvSpPr>
        <p:spPr/>
        <p:txBody>
          <a:bodyPr/>
          <a:lstStyle/>
          <a:p>
            <a:pPr eaLnBrk="1" hangingPunct="1"/>
            <a:r>
              <a:rPr lang="cs-CZ" altLang="cs-CZ"/>
              <a:t>Daň z nemovitostí: cca. 5 %</a:t>
            </a:r>
          </a:p>
          <a:p>
            <a:pPr eaLnBrk="1" hangingPunct="1"/>
            <a:r>
              <a:rPr lang="cs-CZ" altLang="cs-CZ"/>
              <a:t>Místní a správní poplatky: cca. 4 %</a:t>
            </a:r>
          </a:p>
        </p:txBody>
      </p:sp>
    </p:spTree>
    <p:extLst>
      <p:ext uri="{BB962C8B-B14F-4D97-AF65-F5344CB8AC3E}">
        <p14:creationId xmlns:p14="http://schemas.microsoft.com/office/powerpoint/2010/main" val="3090454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86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D97F000-63F9-4838-BC8E-AABBACA6FCF1}" type="slidenum">
              <a:rPr lang="cs-CZ" altLang="cs-CZ" sz="1200"/>
              <a:pPr>
                <a:spcBef>
                  <a:spcPct val="0"/>
                </a:spcBef>
                <a:buClrTx/>
                <a:buFontTx/>
                <a:buNone/>
              </a:pPr>
              <a:t>21</a:t>
            </a:fld>
            <a:endParaRPr lang="cs-CZ" altLang="cs-CZ" sz="1200"/>
          </a:p>
        </p:txBody>
      </p:sp>
      <p:sp>
        <p:nvSpPr>
          <p:cNvPr id="28676" name="Rectangle 2"/>
          <p:cNvSpPr>
            <a:spLocks noGrp="1" noChangeArrowheads="1"/>
          </p:cNvSpPr>
          <p:nvPr>
            <p:ph type="title"/>
          </p:nvPr>
        </p:nvSpPr>
        <p:spPr/>
        <p:txBody>
          <a:bodyPr/>
          <a:lstStyle/>
          <a:p>
            <a:pPr eaLnBrk="1" hangingPunct="1"/>
            <a:r>
              <a:rPr lang="cs-CZ" altLang="cs-CZ"/>
              <a:t>Správce poplatku</a:t>
            </a:r>
          </a:p>
        </p:txBody>
      </p:sp>
      <p:sp>
        <p:nvSpPr>
          <p:cNvPr id="2867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000" dirty="0"/>
              <a:t>Orgán veřejné správy vykonávající správu daně, tj. orgán oprávněný činit opatření potřebná ke správnému a úplnému zjištění, stanovení a splnění daňových povinností, zejména právo vyhledávat daňové subjekty, daně vyměřit, vybrat, vyúčtovat, vymáhat nebo kontrolovat jejich splnění ve stanovené výši a době.</a:t>
            </a:r>
          </a:p>
          <a:p>
            <a:pPr eaLnBrk="1" hangingPunct="1">
              <a:lnSpc>
                <a:spcPct val="90000"/>
              </a:lnSpc>
              <a:buFont typeface="Wingdings" panose="05000000000000000000" pitchFamily="2" charset="2"/>
              <a:buNone/>
            </a:pPr>
            <a:r>
              <a:rPr lang="cs-CZ" altLang="cs-CZ" sz="2000" dirty="0"/>
              <a:t>Pravomoci správce daně:</a:t>
            </a:r>
          </a:p>
          <a:p>
            <a:pPr eaLnBrk="1" hangingPunct="1">
              <a:lnSpc>
                <a:spcPct val="90000"/>
              </a:lnSpc>
              <a:buFont typeface="Wingdings" panose="05000000000000000000" pitchFamily="2" charset="2"/>
              <a:buNone/>
            </a:pPr>
            <a:r>
              <a:rPr lang="cs-CZ" altLang="cs-CZ" sz="2000" dirty="0"/>
              <a:t>a) vede daňová řízení a jiná řízení podle tohoto daňového zákona,</a:t>
            </a:r>
          </a:p>
          <a:p>
            <a:pPr eaLnBrk="1" hangingPunct="1">
              <a:lnSpc>
                <a:spcPct val="90000"/>
              </a:lnSpc>
              <a:buFont typeface="Wingdings" panose="05000000000000000000" pitchFamily="2" charset="2"/>
              <a:buNone/>
            </a:pPr>
            <a:r>
              <a:rPr lang="cs-CZ" altLang="cs-CZ" sz="2000" dirty="0"/>
              <a:t>b) provádí vyhledávací činnost,</a:t>
            </a:r>
          </a:p>
          <a:p>
            <a:pPr eaLnBrk="1" hangingPunct="1">
              <a:lnSpc>
                <a:spcPct val="90000"/>
              </a:lnSpc>
              <a:buFont typeface="Wingdings" panose="05000000000000000000" pitchFamily="2" charset="2"/>
              <a:buNone/>
            </a:pPr>
            <a:r>
              <a:rPr lang="cs-CZ" altLang="cs-CZ" sz="2000" dirty="0"/>
              <a:t>c) kontroluje plnění povinností osob zúčastněných na správě daní,</a:t>
            </a:r>
          </a:p>
          <a:p>
            <a:pPr eaLnBrk="1" hangingPunct="1">
              <a:lnSpc>
                <a:spcPct val="90000"/>
              </a:lnSpc>
              <a:buFont typeface="Wingdings" panose="05000000000000000000" pitchFamily="2" charset="2"/>
              <a:buNone/>
            </a:pPr>
            <a:r>
              <a:rPr lang="cs-CZ" altLang="cs-CZ" sz="2000" dirty="0"/>
              <a:t>d) vyzývá ke splnění povinností,</a:t>
            </a:r>
          </a:p>
          <a:p>
            <a:pPr eaLnBrk="1" hangingPunct="1">
              <a:lnSpc>
                <a:spcPct val="90000"/>
              </a:lnSpc>
              <a:buFont typeface="Wingdings" panose="05000000000000000000" pitchFamily="2" charset="2"/>
              <a:buNone/>
            </a:pPr>
            <a:r>
              <a:rPr lang="cs-CZ" altLang="cs-CZ" sz="2000" dirty="0"/>
              <a:t>e) zabezpečuje placení daní</a:t>
            </a:r>
          </a:p>
          <a:p>
            <a:pPr eaLnBrk="1" hangingPunct="1">
              <a:lnSpc>
                <a:spcPct val="90000"/>
              </a:lnSpc>
              <a:buFont typeface="Wingdings" panose="05000000000000000000" pitchFamily="2" charset="2"/>
              <a:buNone/>
            </a:pPr>
            <a:r>
              <a:rPr lang="cs-CZ" altLang="cs-CZ" sz="2000" dirty="0"/>
              <a:t>Pravomoc vykonává prostřednictvím úředních osob – zaměstnanců.</a:t>
            </a:r>
          </a:p>
          <a:p>
            <a:pPr eaLnBrk="1" hangingPunct="1">
              <a:lnSpc>
                <a:spcPct val="9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66853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296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4BF99C7-2238-4DC1-A256-1BE0906AF6E4}" type="slidenum">
              <a:rPr lang="cs-CZ" altLang="cs-CZ" sz="1200"/>
              <a:pPr>
                <a:spcBef>
                  <a:spcPct val="0"/>
                </a:spcBef>
                <a:buClrTx/>
                <a:buFontTx/>
                <a:buNone/>
              </a:pPr>
              <a:t>22</a:t>
            </a:fld>
            <a:endParaRPr lang="cs-CZ" altLang="cs-CZ" sz="1200"/>
          </a:p>
        </p:txBody>
      </p:sp>
      <p:sp>
        <p:nvSpPr>
          <p:cNvPr id="29700" name="Rectangle 2"/>
          <p:cNvSpPr>
            <a:spLocks noGrp="1" noChangeArrowheads="1"/>
          </p:cNvSpPr>
          <p:nvPr>
            <p:ph type="title"/>
          </p:nvPr>
        </p:nvSpPr>
        <p:spPr/>
        <p:txBody>
          <a:bodyPr/>
          <a:lstStyle/>
          <a:p>
            <a:pPr eaLnBrk="1" hangingPunct="1"/>
            <a:r>
              <a:rPr lang="cs-CZ" altLang="cs-CZ" sz="2800"/>
              <a:t>Správce poplatku - pokračování</a:t>
            </a:r>
          </a:p>
        </p:txBody>
      </p:sp>
      <p:sp>
        <p:nvSpPr>
          <p:cNvPr id="29701" name="Rectangle 3"/>
          <p:cNvSpPr>
            <a:spLocks noGrp="1" noChangeArrowheads="1"/>
          </p:cNvSpPr>
          <p:nvPr>
            <p:ph type="body" idx="1"/>
          </p:nvPr>
        </p:nvSpPr>
        <p:spPr/>
        <p:txBody>
          <a:bodyPr/>
          <a:lstStyle/>
          <a:p>
            <a:pPr eaLnBrk="1" hangingPunct="1"/>
            <a:r>
              <a:rPr lang="cs-CZ" altLang="cs-CZ" dirty="0"/>
              <a:t>Správní orgány</a:t>
            </a:r>
          </a:p>
          <a:p>
            <a:pPr eaLnBrk="1" hangingPunct="1"/>
            <a:r>
              <a:rPr lang="cs-CZ" altLang="cs-CZ" dirty="0"/>
              <a:t>Soudní orgány</a:t>
            </a:r>
          </a:p>
          <a:p>
            <a:pPr eaLnBrk="1" hangingPunct="1"/>
            <a:r>
              <a:rPr lang="cs-CZ" altLang="cs-CZ" dirty="0"/>
              <a:t>Obecní úřady, krajské úřady</a:t>
            </a:r>
          </a:p>
        </p:txBody>
      </p:sp>
    </p:spTree>
    <p:extLst>
      <p:ext uri="{BB962C8B-B14F-4D97-AF65-F5344CB8AC3E}">
        <p14:creationId xmlns:p14="http://schemas.microsoft.com/office/powerpoint/2010/main" val="188946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07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A094DC3-025D-4AF8-8E6C-752E777898DD}" type="slidenum">
              <a:rPr lang="cs-CZ" altLang="cs-CZ" sz="1200"/>
              <a:pPr>
                <a:spcBef>
                  <a:spcPct val="0"/>
                </a:spcBef>
                <a:buClrTx/>
                <a:buFontTx/>
                <a:buNone/>
              </a:pPr>
              <a:t>23</a:t>
            </a:fld>
            <a:endParaRPr lang="cs-CZ" altLang="cs-CZ" sz="1200"/>
          </a:p>
        </p:txBody>
      </p:sp>
      <p:sp>
        <p:nvSpPr>
          <p:cNvPr id="30724" name="Rectangle 2"/>
          <p:cNvSpPr>
            <a:spLocks noGrp="1" noChangeArrowheads="1"/>
          </p:cNvSpPr>
          <p:nvPr>
            <p:ph type="title"/>
          </p:nvPr>
        </p:nvSpPr>
        <p:spPr/>
        <p:txBody>
          <a:bodyPr/>
          <a:lstStyle/>
          <a:p>
            <a:pPr eaLnBrk="1" hangingPunct="1"/>
            <a:r>
              <a:rPr lang="cs-CZ" altLang="cs-CZ"/>
              <a:t>Podmínky placení</a:t>
            </a:r>
          </a:p>
        </p:txBody>
      </p:sp>
      <p:sp>
        <p:nvSpPr>
          <p:cNvPr id="30725" name="Rectangle 3"/>
          <p:cNvSpPr>
            <a:spLocks noGrp="1" noChangeArrowheads="1"/>
          </p:cNvSpPr>
          <p:nvPr>
            <p:ph type="body" idx="1"/>
          </p:nvPr>
        </p:nvSpPr>
        <p:spPr/>
        <p:txBody>
          <a:bodyPr/>
          <a:lstStyle/>
          <a:p>
            <a:pPr eaLnBrk="1" hangingPunct="1"/>
            <a:r>
              <a:rPr lang="cs-CZ" altLang="cs-CZ"/>
              <a:t>Termíny placení</a:t>
            </a:r>
          </a:p>
          <a:p>
            <a:pPr eaLnBrk="1" hangingPunct="1"/>
            <a:r>
              <a:rPr lang="cs-CZ" altLang="cs-CZ"/>
              <a:t>Zásady placení, např. zálohy, platebně-technické podmínky</a:t>
            </a:r>
          </a:p>
        </p:txBody>
      </p:sp>
    </p:spTree>
    <p:extLst>
      <p:ext uri="{BB962C8B-B14F-4D97-AF65-F5344CB8AC3E}">
        <p14:creationId xmlns:p14="http://schemas.microsoft.com/office/powerpoint/2010/main" val="335611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3CB4F5-E7DD-E345-96F7-CD9447B881D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5383A22E-8103-DA41-9940-17C7419D6EE3}"/>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BA90AE94-3A12-B747-AF4C-03FDE22E6620}"/>
              </a:ext>
            </a:extLst>
          </p:cNvPr>
          <p:cNvSpPr>
            <a:spLocks noGrp="1"/>
          </p:cNvSpPr>
          <p:nvPr>
            <p:ph type="title"/>
          </p:nvPr>
        </p:nvSpPr>
        <p:spPr>
          <a:xfrm>
            <a:off x="499587" y="665377"/>
            <a:ext cx="8284383" cy="388535"/>
          </a:xfrm>
        </p:spPr>
        <p:txBody>
          <a:bodyPr/>
          <a:lstStyle/>
          <a:p>
            <a:r>
              <a:rPr lang="cs-CZ" dirty="0"/>
              <a:t>Místní daň</a:t>
            </a:r>
          </a:p>
        </p:txBody>
      </p:sp>
      <p:sp>
        <p:nvSpPr>
          <p:cNvPr id="5" name="Zástupný obsah 4">
            <a:extLst>
              <a:ext uri="{FF2B5EF4-FFF2-40B4-BE49-F238E27FC236}">
                <a16:creationId xmlns:a16="http://schemas.microsoft.com/office/drawing/2014/main" id="{47371008-6FBB-0E49-BD88-4A89736C261F}"/>
              </a:ext>
            </a:extLst>
          </p:cNvPr>
          <p:cNvSpPr>
            <a:spLocks noGrp="1"/>
          </p:cNvSpPr>
          <p:nvPr>
            <p:ph idx="1"/>
          </p:nvPr>
        </p:nvSpPr>
        <p:spPr>
          <a:xfrm>
            <a:off x="499587" y="1389887"/>
            <a:ext cx="8324890" cy="4802735"/>
          </a:xfrm>
        </p:spPr>
        <p:txBody>
          <a:bodyPr/>
          <a:lstStyle/>
          <a:p>
            <a:pPr>
              <a:lnSpc>
                <a:spcPct val="100000"/>
              </a:lnSpc>
            </a:pPr>
            <a:r>
              <a:rPr lang="cs-CZ" sz="2400" dirty="0"/>
              <a:t>Zákonem stanovená dávka peněžitého charakteru směřující do obecního (krajského, regionálního apod.) rozpočtu, kterou může územní samosprávný celek zavést či zrušit a kterou může rovněž jakýmkoliv způsobem ovlivnit co do daňového základu, sazby daně či některého z korekčních prvků</a:t>
            </a:r>
          </a:p>
          <a:p>
            <a:pPr>
              <a:lnSpc>
                <a:spcPct val="100000"/>
              </a:lnSpc>
            </a:pPr>
            <a:r>
              <a:rPr lang="cs-CZ" sz="2400" dirty="0"/>
              <a:t>Není rozhodující, zda poplatník inkasuje od beneficiáře nějaké protiplnění a zda se jedná o pravidelnou či jednorázovou dávku; místní daně zahrnují jak daně v užším slova smyslu, tak poplatky</a:t>
            </a:r>
          </a:p>
          <a:p>
            <a:pPr>
              <a:lnSpc>
                <a:spcPct val="100000"/>
              </a:lnSpc>
            </a:pPr>
            <a:r>
              <a:rPr lang="cs-CZ" sz="2400" dirty="0"/>
              <a:t>Může být spravována jak samotnou obcí, krajem, regionem apod., tak jiným správcem daně</a:t>
            </a:r>
          </a:p>
          <a:p>
            <a:pPr>
              <a:lnSpc>
                <a:spcPct val="100000"/>
              </a:lnSpc>
            </a:pPr>
            <a:r>
              <a:rPr lang="cs-CZ" sz="2400" dirty="0"/>
              <a:t>Místní poplatky a daň z nemovitých věcí </a:t>
            </a:r>
          </a:p>
        </p:txBody>
      </p:sp>
    </p:spTree>
    <p:extLst>
      <p:ext uri="{BB962C8B-B14F-4D97-AF65-F5344CB8AC3E}">
        <p14:creationId xmlns:p14="http://schemas.microsoft.com/office/powerpoint/2010/main" val="19955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393B291-7578-4245-97A5-C9D37B304E7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7ABF71ED-B812-4634-89CD-C36FE3F837A2}"/>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13605B05-7125-4470-941E-4E71B6B13240}"/>
              </a:ext>
            </a:extLst>
          </p:cNvPr>
          <p:cNvSpPr>
            <a:spLocks noGrp="1"/>
          </p:cNvSpPr>
          <p:nvPr>
            <p:ph type="title"/>
          </p:nvPr>
        </p:nvSpPr>
        <p:spPr/>
        <p:txBody>
          <a:bodyPr/>
          <a:lstStyle/>
          <a:p>
            <a:r>
              <a:rPr lang="cs-CZ" dirty="0"/>
              <a:t>Daň z nemovitých věcí</a:t>
            </a:r>
          </a:p>
        </p:txBody>
      </p:sp>
      <p:sp>
        <p:nvSpPr>
          <p:cNvPr id="5" name="Zástupný symbol pro obsah 4">
            <a:extLst>
              <a:ext uri="{FF2B5EF4-FFF2-40B4-BE49-F238E27FC236}">
                <a16:creationId xmlns:a16="http://schemas.microsoft.com/office/drawing/2014/main" id="{B54D7E1B-7F43-498D-B936-2BDEDD5A58BE}"/>
              </a:ext>
            </a:extLst>
          </p:cNvPr>
          <p:cNvSpPr>
            <a:spLocks noGrp="1"/>
          </p:cNvSpPr>
          <p:nvPr>
            <p:ph idx="1"/>
          </p:nvPr>
        </p:nvSpPr>
        <p:spPr>
          <a:xfrm>
            <a:off x="540094" y="2052442"/>
            <a:ext cx="8066300" cy="3284860"/>
          </a:xfrm>
        </p:spPr>
        <p:txBody>
          <a:bodyPr/>
          <a:lstStyle/>
          <a:p>
            <a:r>
              <a:rPr lang="cs-CZ" dirty="0"/>
              <a:t>Skvělá místní daň, ale</a:t>
            </a:r>
          </a:p>
          <a:p>
            <a:pPr lvl="1"/>
            <a:r>
              <a:rPr lang="cs-CZ" dirty="0"/>
              <a:t>Nízký výnos (0,2 % na HDP, 1,3 % na celkových daňových výnosech, 5 % na daňových výnosech obcí)</a:t>
            </a:r>
          </a:p>
          <a:p>
            <a:pPr lvl="1"/>
            <a:r>
              <a:rPr lang="cs-CZ" dirty="0"/>
              <a:t>Způsob stanovení základu daně – hodnotový, jednotkový, </a:t>
            </a:r>
            <a:r>
              <a:rPr lang="cs-CZ" dirty="0" err="1"/>
              <a:t>carpet</a:t>
            </a:r>
            <a:r>
              <a:rPr lang="cs-CZ" dirty="0"/>
              <a:t> area</a:t>
            </a:r>
          </a:p>
          <a:p>
            <a:pPr lvl="1"/>
            <a:r>
              <a:rPr lang="cs-CZ" dirty="0"/>
              <a:t>Sazba daně – bez koeficientů, max. sazba pro jednotlivé druhy a konkretizace OZV + základní sazba tam, kde nepřijmou OZV</a:t>
            </a:r>
          </a:p>
          <a:p>
            <a:pPr lvl="1"/>
            <a:r>
              <a:rPr lang="cs-CZ" dirty="0"/>
              <a:t>Osvobození (vlastnictví státu, veřejná doprava – letiště, nádraží, vodovody a kanalizace, sportoviště, kulturní památky)</a:t>
            </a:r>
          </a:p>
          <a:p>
            <a:pPr lvl="1"/>
            <a:r>
              <a:rPr lang="cs-CZ" dirty="0"/>
              <a:t>Správce daně a související informovanost obce o nedoplatcích</a:t>
            </a:r>
          </a:p>
          <a:p>
            <a:pPr lvl="1"/>
            <a:r>
              <a:rPr lang="cs-CZ" dirty="0"/>
              <a:t>Vědí občané, kam směřuje výnos a jak je využit?</a:t>
            </a:r>
            <a:endParaRPr lang="cs-CZ" dirty="0">
              <a:hlinkClick r:id="rId2"/>
            </a:endParaRPr>
          </a:p>
          <a:p>
            <a:pPr lvl="1"/>
            <a:endParaRPr lang="cs-CZ" dirty="0"/>
          </a:p>
        </p:txBody>
      </p:sp>
      <p:pic>
        <p:nvPicPr>
          <p:cNvPr id="7" name="Obrázek 6">
            <a:extLst>
              <a:ext uri="{FF2B5EF4-FFF2-40B4-BE49-F238E27FC236}">
                <a16:creationId xmlns:a16="http://schemas.microsoft.com/office/drawing/2014/main" id="{D935DB8F-0600-47F6-9E0F-790C70251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0000" y="1059563"/>
            <a:ext cx="2286725" cy="1352150"/>
          </a:xfrm>
          <a:prstGeom prst="rect">
            <a:avLst/>
          </a:prstGeom>
        </p:spPr>
      </p:pic>
    </p:spTree>
    <p:extLst>
      <p:ext uri="{BB962C8B-B14F-4D97-AF65-F5344CB8AC3E}">
        <p14:creationId xmlns:p14="http://schemas.microsoft.com/office/powerpoint/2010/main" val="3385801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A611A1-01C2-4293-8EF5-32773668DED8}"/>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E50EAD0-95F9-445C-B20D-FA083F3E32A4}"/>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752F5266-9AF8-4804-96A4-B069E504528C}"/>
              </a:ext>
            </a:extLst>
          </p:cNvPr>
          <p:cNvSpPr>
            <a:spLocks noGrp="1"/>
          </p:cNvSpPr>
          <p:nvPr>
            <p:ph type="title"/>
          </p:nvPr>
        </p:nvSpPr>
        <p:spPr/>
        <p:txBody>
          <a:bodyPr/>
          <a:lstStyle/>
          <a:p>
            <a:r>
              <a:rPr lang="cs-CZ" dirty="0"/>
              <a:t>Obecně závazná vyhláška</a:t>
            </a:r>
            <a:br>
              <a:rPr lang="cs-CZ" dirty="0"/>
            </a:br>
            <a:endParaRPr lang="cs-CZ" dirty="0"/>
          </a:p>
        </p:txBody>
      </p:sp>
      <p:sp>
        <p:nvSpPr>
          <p:cNvPr id="5" name="Zástupný symbol pro obsah 4">
            <a:extLst>
              <a:ext uri="{FF2B5EF4-FFF2-40B4-BE49-F238E27FC236}">
                <a16:creationId xmlns:a16="http://schemas.microsoft.com/office/drawing/2014/main" id="{25A8A28E-63CF-4626-843C-801C5AD7720F}"/>
              </a:ext>
            </a:extLst>
          </p:cNvPr>
          <p:cNvSpPr>
            <a:spLocks noGrp="1"/>
          </p:cNvSpPr>
          <p:nvPr>
            <p:ph idx="1"/>
          </p:nvPr>
        </p:nvSpPr>
        <p:spPr/>
        <p:txBody>
          <a:bodyPr/>
          <a:lstStyle/>
          <a:p>
            <a:pPr>
              <a:lnSpc>
                <a:spcPct val="100000"/>
              </a:lnSpc>
            </a:pPr>
            <a:r>
              <a:rPr lang="cs-CZ" dirty="0"/>
              <a:t>zaslat správci daně do pěti dnů ode dne nabytí její platnosti</a:t>
            </a:r>
          </a:p>
          <a:p>
            <a:pPr>
              <a:lnSpc>
                <a:spcPct val="100000"/>
              </a:lnSpc>
            </a:pPr>
            <a:r>
              <a:rPr lang="cs-CZ" dirty="0"/>
              <a:t>musí nabýt platnosti nejpozději do 1. října předchozího zdaňovacího období a účinnosti nejpozději do 1. ledna následujícího zdaňovacího období</a:t>
            </a:r>
          </a:p>
          <a:p>
            <a:pPr>
              <a:lnSpc>
                <a:spcPct val="100000"/>
              </a:lnSpc>
            </a:pPr>
            <a:r>
              <a:rPr lang="cs-CZ" dirty="0"/>
              <a:t>má-li vyhláška zpětnou účinnost, je neplatná</a:t>
            </a:r>
          </a:p>
        </p:txBody>
      </p:sp>
      <p:pic>
        <p:nvPicPr>
          <p:cNvPr id="7" name="Obrázek 6">
            <a:extLst>
              <a:ext uri="{FF2B5EF4-FFF2-40B4-BE49-F238E27FC236}">
                <a16:creationId xmlns:a16="http://schemas.microsoft.com/office/drawing/2014/main" id="{3CA505D8-C6E3-46EC-90CF-EE961B19B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672" y="4743000"/>
            <a:ext cx="1350403" cy="1907712"/>
          </a:xfrm>
          <a:prstGeom prst="rect">
            <a:avLst/>
          </a:prstGeom>
        </p:spPr>
      </p:pic>
    </p:spTree>
    <p:extLst>
      <p:ext uri="{BB962C8B-B14F-4D97-AF65-F5344CB8AC3E}">
        <p14:creationId xmlns:p14="http://schemas.microsoft.com/office/powerpoint/2010/main" val="241250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EBD589-8081-4BF8-9F74-84B5AF8C17E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09DDB23F-991D-4767-BC98-004D170C1401}"/>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F377A7C6-5A0F-44E2-A0F6-13828591B0E1}"/>
              </a:ext>
            </a:extLst>
          </p:cNvPr>
          <p:cNvSpPr>
            <a:spLocks noGrp="1"/>
          </p:cNvSpPr>
          <p:nvPr>
            <p:ph type="title"/>
          </p:nvPr>
        </p:nvSpPr>
        <p:spPr/>
        <p:txBody>
          <a:bodyPr/>
          <a:lstStyle/>
          <a:p>
            <a:r>
              <a:rPr lang="cs-CZ" dirty="0"/>
              <a:t>Osvobození od daně I</a:t>
            </a:r>
          </a:p>
        </p:txBody>
      </p:sp>
      <p:sp>
        <p:nvSpPr>
          <p:cNvPr id="5" name="Zástupný symbol pro obsah 4">
            <a:extLst>
              <a:ext uri="{FF2B5EF4-FFF2-40B4-BE49-F238E27FC236}">
                <a16:creationId xmlns:a16="http://schemas.microsoft.com/office/drawing/2014/main" id="{AF41E0A6-5C07-4CEB-AEA4-0C3441D70A02}"/>
              </a:ext>
            </a:extLst>
          </p:cNvPr>
          <p:cNvSpPr>
            <a:spLocks noGrp="1"/>
          </p:cNvSpPr>
          <p:nvPr>
            <p:ph idx="1"/>
          </p:nvPr>
        </p:nvSpPr>
        <p:spPr/>
        <p:txBody>
          <a:bodyPr/>
          <a:lstStyle/>
          <a:p>
            <a:pPr>
              <a:lnSpc>
                <a:spcPct val="100000"/>
              </a:lnSpc>
            </a:pPr>
            <a:r>
              <a:rPr lang="cs-CZ" dirty="0"/>
              <a:t>Zemědělské pozemky s výjimkou zahrad; nevztahuje se na pozemky v zastavěném území nebo v zastavitelné ploše obce, jestliže tak obec stanoví obecně závaznou vyhláškou, ve které současně vymezí tyto pozemky jejich parcelním číslem s uvedením názvu katastrálního území, ve kterém leží</a:t>
            </a:r>
          </a:p>
          <a:p>
            <a:pPr>
              <a:lnSpc>
                <a:spcPct val="100000"/>
              </a:lnSpc>
            </a:pPr>
            <a:endParaRPr lang="cs-CZ" dirty="0"/>
          </a:p>
          <a:p>
            <a:pPr lvl="1"/>
            <a:r>
              <a:rPr lang="cs-CZ" dirty="0"/>
              <a:t>Minimální dopad – vesnice a velká města</a:t>
            </a:r>
          </a:p>
        </p:txBody>
      </p:sp>
      <p:pic>
        <p:nvPicPr>
          <p:cNvPr id="2050" name="Picture 2" descr="Fotoobraz na skle Pole levandule | BIANO">
            <a:extLst>
              <a:ext uri="{FF2B5EF4-FFF2-40B4-BE49-F238E27FC236}">
                <a16:creationId xmlns:a16="http://schemas.microsoft.com/office/drawing/2014/main" id="{407C20AF-1BD0-46CC-9D06-1DF7AC4F8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671" y="4403538"/>
            <a:ext cx="2799697" cy="14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39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EBD589-8081-4BF8-9F74-84B5AF8C17E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09DDB23F-991D-4767-BC98-004D170C1401}"/>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F377A7C6-5A0F-44E2-A0F6-13828591B0E1}"/>
              </a:ext>
            </a:extLst>
          </p:cNvPr>
          <p:cNvSpPr>
            <a:spLocks noGrp="1"/>
          </p:cNvSpPr>
          <p:nvPr>
            <p:ph type="title"/>
          </p:nvPr>
        </p:nvSpPr>
        <p:spPr/>
        <p:txBody>
          <a:bodyPr/>
          <a:lstStyle/>
          <a:p>
            <a:r>
              <a:rPr lang="cs-CZ" dirty="0"/>
              <a:t>Osvobození od daně II</a:t>
            </a:r>
          </a:p>
        </p:txBody>
      </p:sp>
      <p:sp>
        <p:nvSpPr>
          <p:cNvPr id="5" name="Zástupný symbol pro obsah 4">
            <a:extLst>
              <a:ext uri="{FF2B5EF4-FFF2-40B4-BE49-F238E27FC236}">
                <a16:creationId xmlns:a16="http://schemas.microsoft.com/office/drawing/2014/main" id="{AF41E0A6-5C07-4CEB-AEA4-0C3441D70A02}"/>
              </a:ext>
            </a:extLst>
          </p:cNvPr>
          <p:cNvSpPr>
            <a:spLocks noGrp="1"/>
          </p:cNvSpPr>
          <p:nvPr>
            <p:ph idx="1"/>
          </p:nvPr>
        </p:nvSpPr>
        <p:spPr>
          <a:xfrm>
            <a:off x="540094" y="2126025"/>
            <a:ext cx="8066300" cy="3105538"/>
          </a:xfrm>
        </p:spPr>
        <p:txBody>
          <a:bodyPr/>
          <a:lstStyle/>
          <a:p>
            <a:pPr>
              <a:lnSpc>
                <a:spcPct val="100000"/>
              </a:lnSpc>
            </a:pPr>
            <a:r>
              <a:rPr lang="cs-CZ" dirty="0"/>
              <a:t>Nemovité věci ve vládou schválené zvýhodněné průmyslové zóně pořízené nebo zřízené pro účely realizace investiční akce, pro kterou je vydáno rozhodnutí o příslibu investiční pobídky ve formě osvobození od daně z nemovitých věcí</a:t>
            </a:r>
          </a:p>
          <a:p>
            <a:pPr>
              <a:lnSpc>
                <a:spcPct val="100000"/>
              </a:lnSpc>
            </a:pPr>
            <a:r>
              <a:rPr lang="cs-CZ" dirty="0"/>
              <a:t>Nejdéle na dobu 5 let</a:t>
            </a:r>
          </a:p>
          <a:p>
            <a:pPr>
              <a:lnSpc>
                <a:spcPct val="100000"/>
              </a:lnSpc>
            </a:pPr>
            <a:endParaRPr lang="cs-CZ" dirty="0"/>
          </a:p>
          <a:p>
            <a:pPr lvl="1"/>
            <a:r>
              <a:rPr lang="cs-CZ" dirty="0"/>
              <a:t>Minimální dopad s ohledem na nízkou daň</a:t>
            </a:r>
          </a:p>
        </p:txBody>
      </p:sp>
      <p:pic>
        <p:nvPicPr>
          <p:cNvPr id="1028" name="Picture 4" descr="Obří průmyslová zóna je na prodej | E15.cz">
            <a:extLst>
              <a:ext uri="{FF2B5EF4-FFF2-40B4-BE49-F238E27FC236}">
                <a16:creationId xmlns:a16="http://schemas.microsoft.com/office/drawing/2014/main" id="{07C027B1-D5A9-43F6-ABC3-DC490BFAA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447" y="569162"/>
            <a:ext cx="2383047" cy="141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08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EBD589-8081-4BF8-9F74-84B5AF8C17E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09DDB23F-991D-4767-BC98-004D170C1401}"/>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F377A7C6-5A0F-44E2-A0F6-13828591B0E1}"/>
              </a:ext>
            </a:extLst>
          </p:cNvPr>
          <p:cNvSpPr>
            <a:spLocks noGrp="1"/>
          </p:cNvSpPr>
          <p:nvPr>
            <p:ph type="title"/>
          </p:nvPr>
        </p:nvSpPr>
        <p:spPr/>
        <p:txBody>
          <a:bodyPr/>
          <a:lstStyle/>
          <a:p>
            <a:r>
              <a:rPr lang="cs-CZ" dirty="0"/>
              <a:t>Osvobození od daně III</a:t>
            </a:r>
          </a:p>
        </p:txBody>
      </p:sp>
      <p:sp>
        <p:nvSpPr>
          <p:cNvPr id="5" name="Zástupný symbol pro obsah 4">
            <a:extLst>
              <a:ext uri="{FF2B5EF4-FFF2-40B4-BE49-F238E27FC236}">
                <a16:creationId xmlns:a16="http://schemas.microsoft.com/office/drawing/2014/main" id="{AF41E0A6-5C07-4CEB-AEA4-0C3441D70A02}"/>
              </a:ext>
            </a:extLst>
          </p:cNvPr>
          <p:cNvSpPr>
            <a:spLocks noGrp="1"/>
          </p:cNvSpPr>
          <p:nvPr>
            <p:ph idx="1"/>
          </p:nvPr>
        </p:nvSpPr>
        <p:spPr>
          <a:xfrm>
            <a:off x="540094" y="1907707"/>
            <a:ext cx="8066300" cy="3467352"/>
          </a:xfrm>
        </p:spPr>
        <p:txBody>
          <a:bodyPr/>
          <a:lstStyle/>
          <a:p>
            <a:pPr>
              <a:lnSpc>
                <a:spcPct val="100000"/>
              </a:lnSpc>
            </a:pPr>
            <a:r>
              <a:rPr lang="cs-CZ" sz="2000" dirty="0"/>
              <a:t>Při řešení důsledků mimořádné, zejména živelní události zcela nebo částečně (%) nemovité věci dotčené mimořádnou událostí</a:t>
            </a:r>
          </a:p>
          <a:p>
            <a:pPr>
              <a:lnSpc>
                <a:spcPct val="100000"/>
              </a:lnSpc>
            </a:pPr>
            <a:r>
              <a:rPr lang="cs-CZ" sz="2000" dirty="0"/>
              <a:t>Nejdéle na dobu 5 let</a:t>
            </a:r>
          </a:p>
          <a:p>
            <a:pPr>
              <a:lnSpc>
                <a:spcPct val="100000"/>
              </a:lnSpc>
            </a:pPr>
            <a:r>
              <a:rPr lang="cs-CZ" sz="2000" dirty="0"/>
              <a:t>I zpětně za již uplynulé zdaňovací období (OZV musí nabýt účinnosti do 31. března roku následujícího) – </a:t>
            </a:r>
            <a:r>
              <a:rPr lang="cs-CZ" sz="2000" dirty="0" err="1"/>
              <a:t>DoDaP</a:t>
            </a:r>
            <a:r>
              <a:rPr lang="cs-CZ" sz="2000" dirty="0"/>
              <a:t> </a:t>
            </a:r>
          </a:p>
          <a:p>
            <a:pPr>
              <a:lnSpc>
                <a:spcPct val="100000"/>
              </a:lnSpc>
            </a:pPr>
            <a:r>
              <a:rPr lang="cs-CZ" sz="2000" dirty="0"/>
              <a:t>Pro všechny nemovité věci / pro všechny pozemky / pro všechny zdanitelné stavby a zdanitelné jednotky </a:t>
            </a:r>
          </a:p>
          <a:p>
            <a:pPr>
              <a:lnSpc>
                <a:spcPct val="100000"/>
              </a:lnSpc>
            </a:pPr>
            <a:r>
              <a:rPr lang="cs-CZ" sz="2000" dirty="0"/>
              <a:t>Na celém území obce / v katastrálním území / jednotlivé nemovité věci (vymezení parcelním číslem, číslem popisným, číslem jednotky)</a:t>
            </a:r>
          </a:p>
          <a:p>
            <a:pPr lvl="1"/>
            <a:r>
              <a:rPr lang="cs-CZ" dirty="0"/>
              <a:t>Minimální dopad s ohledem na nízkou daň a potřebnost příjmů pro obec</a:t>
            </a:r>
          </a:p>
        </p:txBody>
      </p:sp>
    </p:spTree>
    <p:extLst>
      <p:ext uri="{BB962C8B-B14F-4D97-AF65-F5344CB8AC3E}">
        <p14:creationId xmlns:p14="http://schemas.microsoft.com/office/powerpoint/2010/main" val="207158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8846E6-CB96-426B-A135-1CD96E2641F7}" type="slidenum">
              <a:rPr lang="cs-CZ" altLang="cs-CZ" sz="1200"/>
              <a:pPr>
                <a:spcBef>
                  <a:spcPct val="0"/>
                </a:spcBef>
                <a:buClrTx/>
                <a:buFontTx/>
                <a:buNone/>
              </a:pPr>
              <a:t>3</a:t>
            </a:fld>
            <a:endParaRPr lang="cs-CZ" altLang="cs-CZ" sz="1200"/>
          </a:p>
        </p:txBody>
      </p:sp>
      <p:sp>
        <p:nvSpPr>
          <p:cNvPr id="9220" name="Rectangle 2"/>
          <p:cNvSpPr>
            <a:spLocks noGrp="1" noChangeArrowheads="1"/>
          </p:cNvSpPr>
          <p:nvPr>
            <p:ph type="title"/>
          </p:nvPr>
        </p:nvSpPr>
        <p:spPr/>
        <p:txBody>
          <a:bodyPr/>
          <a:lstStyle/>
          <a:p>
            <a:pPr eaLnBrk="1" hangingPunct="1"/>
            <a:r>
              <a:rPr lang="cs-CZ" altLang="cs-CZ"/>
              <a:t>Pojem „poplatek“</a:t>
            </a:r>
          </a:p>
        </p:txBody>
      </p:sp>
      <p:sp>
        <p:nvSpPr>
          <p:cNvPr id="922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dirty="0"/>
              <a:t>Poplatek</a:t>
            </a:r>
            <a:r>
              <a:rPr lang="cs-CZ" altLang="cs-CZ" dirty="0"/>
              <a:t> je peněžitou dávkou stanovenou zákonem, nenávratnou, vybíranou státem nebo jinými veřejnoprávními korporacemi za zákonem stanovené úkony jejich orgánů. </a:t>
            </a:r>
          </a:p>
        </p:txBody>
      </p:sp>
    </p:spTree>
    <p:extLst>
      <p:ext uri="{BB962C8B-B14F-4D97-AF65-F5344CB8AC3E}">
        <p14:creationId xmlns:p14="http://schemas.microsoft.com/office/powerpoint/2010/main" val="202972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EBD589-8081-4BF8-9F74-84B5AF8C17E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09DDB23F-991D-4767-BC98-004D170C1401}"/>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F377A7C6-5A0F-44E2-A0F6-13828591B0E1}"/>
              </a:ext>
            </a:extLst>
          </p:cNvPr>
          <p:cNvSpPr>
            <a:spLocks noGrp="1"/>
          </p:cNvSpPr>
          <p:nvPr>
            <p:ph type="title"/>
          </p:nvPr>
        </p:nvSpPr>
        <p:spPr/>
        <p:txBody>
          <a:bodyPr/>
          <a:lstStyle/>
          <a:p>
            <a:r>
              <a:rPr lang="cs-CZ" dirty="0"/>
              <a:t>Koeficient polohové renty</a:t>
            </a:r>
          </a:p>
        </p:txBody>
      </p:sp>
      <p:sp>
        <p:nvSpPr>
          <p:cNvPr id="5" name="Zástupný symbol pro obsah 4">
            <a:extLst>
              <a:ext uri="{FF2B5EF4-FFF2-40B4-BE49-F238E27FC236}">
                <a16:creationId xmlns:a16="http://schemas.microsoft.com/office/drawing/2014/main" id="{AF41E0A6-5C07-4CEB-AEA4-0C3441D70A02}"/>
              </a:ext>
            </a:extLst>
          </p:cNvPr>
          <p:cNvSpPr>
            <a:spLocks noGrp="1"/>
          </p:cNvSpPr>
          <p:nvPr>
            <p:ph idx="1"/>
          </p:nvPr>
        </p:nvSpPr>
        <p:spPr>
          <a:xfrm>
            <a:off x="540094" y="1907707"/>
            <a:ext cx="8066300" cy="3467352"/>
          </a:xfrm>
        </p:spPr>
        <p:txBody>
          <a:bodyPr/>
          <a:lstStyle/>
          <a:p>
            <a:pPr>
              <a:lnSpc>
                <a:spcPct val="100000"/>
              </a:lnSpc>
            </a:pPr>
            <a:r>
              <a:rPr lang="cs-CZ" dirty="0"/>
              <a:t>Stavební pozemky, obytné domy a byty</a:t>
            </a:r>
          </a:p>
          <a:p>
            <a:pPr>
              <a:lnSpc>
                <a:spcPct val="100000"/>
              </a:lnSpc>
            </a:pPr>
            <a:r>
              <a:rPr lang="cs-CZ" dirty="0"/>
              <a:t>Podle počtu obyvatel v rozsahu 1,0 - 4,5 </a:t>
            </a:r>
          </a:p>
          <a:p>
            <a:pPr>
              <a:lnSpc>
                <a:spcPct val="100000"/>
              </a:lnSpc>
            </a:pPr>
            <a:r>
              <a:rPr lang="cs-CZ" dirty="0"/>
              <a:t>Možnost o jednu kategorii zvýšit nebo až o tři snížit</a:t>
            </a:r>
          </a:p>
        </p:txBody>
      </p:sp>
    </p:spTree>
    <p:extLst>
      <p:ext uri="{BB962C8B-B14F-4D97-AF65-F5344CB8AC3E}">
        <p14:creationId xmlns:p14="http://schemas.microsoft.com/office/powerpoint/2010/main" val="1814874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EBD589-8081-4BF8-9F74-84B5AF8C17E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09DDB23F-991D-4767-BC98-004D170C1401}"/>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F377A7C6-5A0F-44E2-A0F6-13828591B0E1}"/>
              </a:ext>
            </a:extLst>
          </p:cNvPr>
          <p:cNvSpPr>
            <a:spLocks noGrp="1"/>
          </p:cNvSpPr>
          <p:nvPr>
            <p:ph type="title"/>
          </p:nvPr>
        </p:nvSpPr>
        <p:spPr/>
        <p:txBody>
          <a:bodyPr/>
          <a:lstStyle/>
          <a:p>
            <a:r>
              <a:rPr lang="cs-CZ" dirty="0"/>
              <a:t>Obecní koeficient</a:t>
            </a:r>
          </a:p>
        </p:txBody>
      </p:sp>
      <p:sp>
        <p:nvSpPr>
          <p:cNvPr id="5" name="Zástupný symbol pro obsah 4">
            <a:extLst>
              <a:ext uri="{FF2B5EF4-FFF2-40B4-BE49-F238E27FC236}">
                <a16:creationId xmlns:a16="http://schemas.microsoft.com/office/drawing/2014/main" id="{AF41E0A6-5C07-4CEB-AEA4-0C3441D70A02}"/>
              </a:ext>
            </a:extLst>
          </p:cNvPr>
          <p:cNvSpPr>
            <a:spLocks noGrp="1"/>
          </p:cNvSpPr>
          <p:nvPr>
            <p:ph idx="1"/>
          </p:nvPr>
        </p:nvSpPr>
        <p:spPr>
          <a:xfrm>
            <a:off x="540094" y="1907707"/>
            <a:ext cx="8066300" cy="3467352"/>
          </a:xfrm>
        </p:spPr>
        <p:txBody>
          <a:bodyPr/>
          <a:lstStyle/>
          <a:p>
            <a:pPr>
              <a:lnSpc>
                <a:spcPct val="100000"/>
              </a:lnSpc>
            </a:pPr>
            <a:r>
              <a:rPr lang="cs-CZ" dirty="0"/>
              <a:t>Budovy pro rodinnou rekreaci, garáže a stavby a jednotky užívané k podnikání </a:t>
            </a:r>
          </a:p>
          <a:p>
            <a:pPr>
              <a:lnSpc>
                <a:spcPct val="100000"/>
              </a:lnSpc>
            </a:pPr>
            <a:r>
              <a:rPr lang="cs-CZ" dirty="0"/>
              <a:t>Ve výši 1,5</a:t>
            </a:r>
          </a:p>
        </p:txBody>
      </p:sp>
    </p:spTree>
    <p:extLst>
      <p:ext uri="{BB962C8B-B14F-4D97-AF65-F5344CB8AC3E}">
        <p14:creationId xmlns:p14="http://schemas.microsoft.com/office/powerpoint/2010/main" val="1899601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EBD589-8081-4BF8-9F74-84B5AF8C17E2}"/>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09DDB23F-991D-4767-BC98-004D170C1401}"/>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F377A7C6-5A0F-44E2-A0F6-13828591B0E1}"/>
              </a:ext>
            </a:extLst>
          </p:cNvPr>
          <p:cNvSpPr>
            <a:spLocks noGrp="1"/>
          </p:cNvSpPr>
          <p:nvPr>
            <p:ph type="title"/>
          </p:nvPr>
        </p:nvSpPr>
        <p:spPr/>
        <p:txBody>
          <a:bodyPr/>
          <a:lstStyle/>
          <a:p>
            <a:r>
              <a:rPr lang="cs-CZ" dirty="0"/>
              <a:t>Místní koeficient</a:t>
            </a:r>
          </a:p>
        </p:txBody>
      </p:sp>
      <p:sp>
        <p:nvSpPr>
          <p:cNvPr id="5" name="Zástupný symbol pro obsah 4">
            <a:extLst>
              <a:ext uri="{FF2B5EF4-FFF2-40B4-BE49-F238E27FC236}">
                <a16:creationId xmlns:a16="http://schemas.microsoft.com/office/drawing/2014/main" id="{AF41E0A6-5C07-4CEB-AEA4-0C3441D70A02}"/>
              </a:ext>
            </a:extLst>
          </p:cNvPr>
          <p:cNvSpPr>
            <a:spLocks noGrp="1"/>
          </p:cNvSpPr>
          <p:nvPr>
            <p:ph idx="1"/>
          </p:nvPr>
        </p:nvSpPr>
        <p:spPr>
          <a:xfrm>
            <a:off x="540094" y="1907707"/>
            <a:ext cx="8066300" cy="3467352"/>
          </a:xfrm>
        </p:spPr>
        <p:txBody>
          <a:bodyPr/>
          <a:lstStyle/>
          <a:p>
            <a:pPr>
              <a:lnSpc>
                <a:spcPct val="100000"/>
              </a:lnSpc>
            </a:pPr>
            <a:r>
              <a:rPr lang="cs-CZ" dirty="0"/>
              <a:t>Pro všechny nemovité věci s výjimkou zemědělských pozemků na území celé obce nebo </a:t>
            </a:r>
            <a:r>
              <a:rPr lang="cs-CZ" u="sng" dirty="0"/>
              <a:t>na území jednotlivé části obce</a:t>
            </a:r>
            <a:r>
              <a:rPr lang="cs-CZ" dirty="0"/>
              <a:t> </a:t>
            </a:r>
          </a:p>
          <a:p>
            <a:pPr>
              <a:lnSpc>
                <a:spcPct val="100000"/>
              </a:lnSpc>
            </a:pPr>
            <a:r>
              <a:rPr lang="cs-CZ" dirty="0"/>
              <a:t>Ve výši v rozmezí 1,1 až 5 (</a:t>
            </a:r>
            <a:r>
              <a:rPr lang="cs-CZ" u="sng" dirty="0"/>
              <a:t>s přesností na jedno desetinné místo</a:t>
            </a:r>
            <a:r>
              <a:rPr lang="cs-CZ" dirty="0"/>
              <a:t>)</a:t>
            </a:r>
          </a:p>
          <a:p>
            <a:pPr lvl="1"/>
            <a:r>
              <a:rPr lang="cs-CZ" dirty="0"/>
              <a:t>ANO, ale</a:t>
            </a:r>
          </a:p>
          <a:p>
            <a:pPr lvl="1"/>
            <a:r>
              <a:rPr lang="cs-CZ" dirty="0"/>
              <a:t>možný rozpor s pravidly pro poskytování veřejné podpory</a:t>
            </a:r>
          </a:p>
          <a:p>
            <a:pPr lvl="1"/>
            <a:r>
              <a:rPr lang="cs-CZ" dirty="0"/>
              <a:t>proč ne pro jednotlivé druhy nemovitých věcí?</a:t>
            </a:r>
          </a:p>
        </p:txBody>
      </p:sp>
    </p:spTree>
    <p:extLst>
      <p:ext uri="{BB962C8B-B14F-4D97-AF65-F5344CB8AC3E}">
        <p14:creationId xmlns:p14="http://schemas.microsoft.com/office/powerpoint/2010/main" val="3152282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Daň z nemovitých věcí – druh pozemku</a:t>
            </a:r>
            <a:endParaRPr lang="cs-CZ" dirty="0"/>
          </a:p>
        </p:txBody>
      </p:sp>
      <p:sp>
        <p:nvSpPr>
          <p:cNvPr id="3" name="Zástupný symbol pro obsah 2"/>
          <p:cNvSpPr>
            <a:spLocks noGrp="1"/>
          </p:cNvSpPr>
          <p:nvPr>
            <p:ph idx="1"/>
          </p:nvPr>
        </p:nvSpPr>
        <p:spPr/>
        <p:txBody>
          <a:bodyPr>
            <a:normAutofit fontScale="92500" lnSpcReduction="10000"/>
          </a:bodyPr>
          <a:lstStyle/>
          <a:p>
            <a:r>
              <a:rPr lang="cs-CZ" u="sng" dirty="0"/>
              <a:t>Pro účely daně z pozemků </a:t>
            </a:r>
            <a:r>
              <a:rPr lang="cs-CZ" b="1" u="sng" dirty="0"/>
              <a:t>je rozhodující druh pozemku evidovaný v katastru </a:t>
            </a:r>
            <a:r>
              <a:rPr lang="cs-CZ" u="sng" dirty="0"/>
              <a:t>nemovitostí bez ohledu na to, zda odpovídá skutečnému stavu. Není-li o pozemku evidován v katastru nemovitostí jeho druh, je pro účely daně z pozemků rozhodující jeho skutečný stav odpovídající jednotlivým druhům pozemků podle katastrálního zákona.</a:t>
            </a:r>
          </a:p>
          <a:p>
            <a:pPr lvl="1"/>
            <a:endParaRPr lang="cs-CZ" dirty="0"/>
          </a:p>
          <a:p>
            <a:pPr lvl="1"/>
            <a:r>
              <a:rPr lang="cs-CZ" dirty="0"/>
              <a:t>Zásada formální pravdy není pro </a:t>
            </a:r>
            <a:r>
              <a:rPr lang="cs-CZ" dirty="0" err="1"/>
              <a:t>DzNV</a:t>
            </a:r>
            <a:r>
              <a:rPr lang="cs-CZ" dirty="0"/>
              <a:t> vhodná. Měla by být respektována zásada materiální pravdy, se kterou pracuje daňové právo obecně a která je též obsažena v DŘ. Argumenty týkající se efektivnosti správy daně jsou sice na místě, ale nemohou být převažující pro popření základních daňových zásad. Např. černá stavba bude zdaněna, ale upravený pozemek půjde podle katastru; lepší by byla vyvratitelná domněnka.</a:t>
            </a:r>
          </a:p>
        </p:txBody>
      </p:sp>
    </p:spTree>
    <p:extLst>
      <p:ext uri="{BB962C8B-B14F-4D97-AF65-F5344CB8AC3E}">
        <p14:creationId xmlns:p14="http://schemas.microsoft.com/office/powerpoint/2010/main" val="1724238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17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C5E4F49-CD2A-43FE-89BC-9BF5D75A790F}" type="slidenum">
              <a:rPr lang="cs-CZ" altLang="cs-CZ" sz="1200"/>
              <a:pPr>
                <a:spcBef>
                  <a:spcPct val="0"/>
                </a:spcBef>
                <a:buClrTx/>
                <a:buFontTx/>
                <a:buNone/>
              </a:pPr>
              <a:t>34</a:t>
            </a:fld>
            <a:endParaRPr lang="cs-CZ" altLang="cs-CZ" sz="1200"/>
          </a:p>
        </p:txBody>
      </p:sp>
      <p:sp>
        <p:nvSpPr>
          <p:cNvPr id="31748" name="Rectangle 2"/>
          <p:cNvSpPr>
            <a:spLocks noGrp="1" noChangeArrowheads="1"/>
          </p:cNvSpPr>
          <p:nvPr>
            <p:ph type="title"/>
          </p:nvPr>
        </p:nvSpPr>
        <p:spPr/>
        <p:txBody>
          <a:bodyPr/>
          <a:lstStyle/>
          <a:p>
            <a:pPr eaLnBrk="1" hangingPunct="1"/>
            <a:r>
              <a:rPr lang="cs-CZ" altLang="cs-CZ"/>
              <a:t>Klasifikace poplatků</a:t>
            </a:r>
          </a:p>
        </p:txBody>
      </p:sp>
      <p:sp>
        <p:nvSpPr>
          <p:cNvPr id="31749" name="Rectangle 3"/>
          <p:cNvSpPr>
            <a:spLocks noGrp="1" noChangeArrowheads="1"/>
          </p:cNvSpPr>
          <p:nvPr>
            <p:ph type="body" idx="1"/>
          </p:nvPr>
        </p:nvSpPr>
        <p:spPr/>
        <p:txBody>
          <a:bodyPr/>
          <a:lstStyle/>
          <a:p>
            <a:pPr eaLnBrk="1" hangingPunct="1">
              <a:lnSpc>
                <a:spcPct val="90000"/>
              </a:lnSpc>
            </a:pPr>
            <a:r>
              <a:rPr lang="cs-CZ" altLang="cs-CZ" sz="2000"/>
              <a:t>Správní poplatky - celostátní vybírané orgány veřejné správy</a:t>
            </a:r>
          </a:p>
          <a:p>
            <a:pPr eaLnBrk="1" hangingPunct="1">
              <a:lnSpc>
                <a:spcPct val="90000"/>
              </a:lnSpc>
            </a:pPr>
            <a:r>
              <a:rPr lang="cs-CZ" altLang="cs-CZ" sz="2000"/>
              <a:t>Zvláštní dávky poplatkového charakteru stojící mimo katalog správních poplatků (např. poplatky spojené s užíváním dálnic, poplatky na ochranu životního prostředí - ekologické poplatky, poplatky za rozhlasové a televizní přijímače - koncesionářské poplatky apod.)</a:t>
            </a:r>
          </a:p>
          <a:p>
            <a:pPr eaLnBrk="1" hangingPunct="1">
              <a:lnSpc>
                <a:spcPct val="90000"/>
              </a:lnSpc>
            </a:pPr>
            <a:r>
              <a:rPr lang="cs-CZ" altLang="cs-CZ" sz="2000"/>
              <a:t>Soudní poplatky - celostátní vybírané soudy</a:t>
            </a:r>
          </a:p>
          <a:p>
            <a:pPr eaLnBrk="1" hangingPunct="1">
              <a:lnSpc>
                <a:spcPct val="90000"/>
              </a:lnSpc>
            </a:pPr>
            <a:r>
              <a:rPr lang="cs-CZ" altLang="cs-CZ" sz="2000"/>
              <a:t>Místní poplatky</a:t>
            </a:r>
          </a:p>
        </p:txBody>
      </p:sp>
    </p:spTree>
    <p:extLst>
      <p:ext uri="{BB962C8B-B14F-4D97-AF65-F5344CB8AC3E}">
        <p14:creationId xmlns:p14="http://schemas.microsoft.com/office/powerpoint/2010/main" val="1750491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27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694700F-E66D-410E-805D-84143BEA9B6B}" type="slidenum">
              <a:rPr lang="cs-CZ" altLang="cs-CZ" sz="1200"/>
              <a:pPr>
                <a:spcBef>
                  <a:spcPct val="0"/>
                </a:spcBef>
                <a:buClrTx/>
                <a:buFontTx/>
                <a:buNone/>
              </a:pPr>
              <a:t>35</a:t>
            </a:fld>
            <a:endParaRPr lang="cs-CZ" altLang="cs-CZ" sz="1200"/>
          </a:p>
        </p:txBody>
      </p:sp>
      <p:sp>
        <p:nvSpPr>
          <p:cNvPr id="32772" name="Rectangle 2"/>
          <p:cNvSpPr>
            <a:spLocks noGrp="1" noChangeArrowheads="1"/>
          </p:cNvSpPr>
          <p:nvPr>
            <p:ph type="title"/>
          </p:nvPr>
        </p:nvSpPr>
        <p:spPr/>
        <p:txBody>
          <a:bodyPr/>
          <a:lstStyle/>
          <a:p>
            <a:pPr eaLnBrk="1" hangingPunct="1"/>
            <a:r>
              <a:rPr lang="cs-CZ" altLang="cs-CZ"/>
              <a:t>Klasifikace místních poplatků</a:t>
            </a:r>
          </a:p>
        </p:txBody>
      </p:sp>
      <p:sp>
        <p:nvSpPr>
          <p:cNvPr id="32773" name="Rectangle 3"/>
          <p:cNvSpPr>
            <a:spLocks noGrp="1" noChangeArrowheads="1"/>
          </p:cNvSpPr>
          <p:nvPr>
            <p:ph type="body" idx="1"/>
          </p:nvPr>
        </p:nvSpPr>
        <p:spPr/>
        <p:txBody>
          <a:bodyPr/>
          <a:lstStyle/>
          <a:p>
            <a:pPr marL="609600" indent="-609600">
              <a:lnSpc>
                <a:spcPct val="80000"/>
              </a:lnSpc>
              <a:buFont typeface="Arial" panose="020B0604020202020204" pitchFamily="34" charset="0"/>
              <a:buChar char="•"/>
            </a:pPr>
            <a:r>
              <a:rPr lang="cs-CZ" altLang="cs-CZ" sz="1600" dirty="0"/>
              <a:t>poplatek ze psů,</a:t>
            </a:r>
          </a:p>
          <a:p>
            <a:pPr marL="609600" indent="-609600">
              <a:lnSpc>
                <a:spcPct val="80000"/>
              </a:lnSpc>
              <a:buFont typeface="Arial" panose="020B0604020202020204" pitchFamily="34" charset="0"/>
              <a:buChar char="•"/>
            </a:pPr>
            <a:r>
              <a:rPr lang="cs-CZ" altLang="cs-CZ" sz="1600" dirty="0"/>
              <a:t>poplatek z pobytu</a:t>
            </a:r>
          </a:p>
          <a:p>
            <a:pPr marL="609600" indent="-609600">
              <a:lnSpc>
                <a:spcPct val="80000"/>
              </a:lnSpc>
              <a:buFont typeface="Arial" panose="020B0604020202020204" pitchFamily="34" charset="0"/>
              <a:buChar char="•"/>
            </a:pPr>
            <a:r>
              <a:rPr lang="cs-CZ" altLang="cs-CZ" sz="1600" dirty="0"/>
              <a:t>poplatek za užívání veřejného prostranství,</a:t>
            </a:r>
          </a:p>
          <a:p>
            <a:pPr marL="609600" indent="-609600">
              <a:lnSpc>
                <a:spcPct val="80000"/>
              </a:lnSpc>
              <a:buFont typeface="Arial" panose="020B0604020202020204" pitchFamily="34" charset="0"/>
              <a:buChar char="•"/>
            </a:pPr>
            <a:r>
              <a:rPr lang="cs-CZ" altLang="cs-CZ" sz="1600" dirty="0"/>
              <a:t>poplatek ze vstupného,</a:t>
            </a:r>
          </a:p>
          <a:p>
            <a:pPr marL="609600" indent="-609600">
              <a:lnSpc>
                <a:spcPct val="80000"/>
              </a:lnSpc>
              <a:buFont typeface="Arial" panose="020B0604020202020204" pitchFamily="34" charset="0"/>
              <a:buChar char="•"/>
            </a:pPr>
            <a:r>
              <a:rPr lang="cs-CZ" altLang="cs-CZ" sz="1600" dirty="0"/>
              <a:t>poplatek za povolení k vjezdu s motorovým vozidlem do vybraných míst a částí měst,</a:t>
            </a:r>
          </a:p>
          <a:p>
            <a:pPr marL="609600" indent="-609600">
              <a:lnSpc>
                <a:spcPct val="80000"/>
              </a:lnSpc>
              <a:buFont typeface="Arial" panose="020B0604020202020204" pitchFamily="34" charset="0"/>
              <a:buChar char="•"/>
            </a:pPr>
            <a:r>
              <a:rPr lang="cs-CZ" altLang="cs-CZ" sz="1600" dirty="0">
                <a:solidFill>
                  <a:srgbClr val="FF0000"/>
                </a:solidFill>
              </a:rPr>
              <a:t>poplatek za provoz systému shromažďování, sběru, přepravy, třídění, využívání a odstraňování komunálních odpadů,</a:t>
            </a:r>
          </a:p>
          <a:p>
            <a:pPr marL="609600" indent="-609600">
              <a:lnSpc>
                <a:spcPct val="80000"/>
              </a:lnSpc>
              <a:buFont typeface="Arial" panose="020B0604020202020204" pitchFamily="34" charset="0"/>
              <a:buChar char="•"/>
            </a:pPr>
            <a:r>
              <a:rPr lang="cs-CZ" altLang="cs-CZ" sz="1600" dirty="0">
                <a:solidFill>
                  <a:srgbClr val="00B050"/>
                </a:solidFill>
              </a:rPr>
              <a:t>poplatek za obecní systém odpadového hospodářství nebo </a:t>
            </a:r>
          </a:p>
          <a:p>
            <a:pPr marL="609600" indent="-609600">
              <a:lnSpc>
                <a:spcPct val="80000"/>
              </a:lnSpc>
              <a:buFont typeface="Arial" panose="020B0604020202020204" pitchFamily="34" charset="0"/>
              <a:buChar char="•"/>
            </a:pPr>
            <a:r>
              <a:rPr lang="cs-CZ" altLang="cs-CZ" sz="1600" dirty="0">
                <a:solidFill>
                  <a:srgbClr val="00B050"/>
                </a:solidFill>
              </a:rPr>
              <a:t>poplatek za odkládání komunálního odpadu z nemovité věci,</a:t>
            </a:r>
          </a:p>
          <a:p>
            <a:pPr marL="609600" indent="-609600">
              <a:lnSpc>
                <a:spcPct val="80000"/>
              </a:lnSpc>
              <a:buFont typeface="Arial" panose="020B0604020202020204" pitchFamily="34" charset="0"/>
              <a:buChar char="•"/>
            </a:pPr>
            <a:r>
              <a:rPr lang="cs-CZ" altLang="cs-CZ" sz="1600" dirty="0"/>
              <a:t>poplatek za zhodnocení stavebního pozemku možností jeho připojení na stavbu vodovodu nebo kanalizace</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r>
              <a:rPr lang="cs-CZ" altLang="cs-CZ" sz="1600" dirty="0">
                <a:solidFill>
                  <a:srgbClr val="FF0000"/>
                </a:solidFill>
              </a:rPr>
              <a:t>poplatek za provozovaný výherní hrací přístroj nebo jiné technické herní zařízení povolené Ministerstvem financí – od 1.1.2012 ZRUŠEN,</a:t>
            </a:r>
            <a:r>
              <a:rPr lang="cs-CZ" altLang="cs-CZ" sz="1600" dirty="0"/>
              <a:t> </a:t>
            </a:r>
          </a:p>
          <a:p>
            <a:pPr marL="609600" indent="-609600">
              <a:lnSpc>
                <a:spcPct val="80000"/>
              </a:lnSpc>
              <a:buFont typeface="Arial" panose="020B0604020202020204" pitchFamily="34" charset="0"/>
              <a:buChar char="•"/>
            </a:pPr>
            <a:r>
              <a:rPr lang="cs-CZ" altLang="cs-CZ" sz="1600" dirty="0">
                <a:solidFill>
                  <a:srgbClr val="FF0000"/>
                </a:solidFill>
              </a:rPr>
              <a:t>poplatek za lázeňský nebo rekreační pobyt – od 1.1.2020 ZRUŠEN,</a:t>
            </a:r>
          </a:p>
          <a:p>
            <a:pPr marL="609600" indent="-609600">
              <a:lnSpc>
                <a:spcPct val="80000"/>
              </a:lnSpc>
              <a:buFont typeface="Arial" panose="020B0604020202020204" pitchFamily="34" charset="0"/>
              <a:buChar char="•"/>
            </a:pPr>
            <a:r>
              <a:rPr lang="cs-CZ" altLang="cs-CZ" sz="1600" dirty="0">
                <a:solidFill>
                  <a:srgbClr val="FF0000"/>
                </a:solidFill>
              </a:rPr>
              <a:t>poplatek z ubytovací kapacity – od 1.1.2020 ZRUŠEN</a:t>
            </a:r>
          </a:p>
          <a:p>
            <a:pPr marL="609600" indent="-609600">
              <a:lnSpc>
                <a:spcPct val="80000"/>
              </a:lnSpc>
              <a:buFont typeface="Arial" panose="020B0604020202020204" pitchFamily="34" charset="0"/>
              <a:buChar char="•"/>
            </a:pPr>
            <a:endParaRPr lang="cs-CZ" altLang="cs-CZ" sz="1600" dirty="0"/>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pPr>
            <a:endParaRPr lang="cs-CZ" altLang="cs-CZ" sz="1600" dirty="0"/>
          </a:p>
        </p:txBody>
      </p:sp>
    </p:spTree>
    <p:extLst>
      <p:ext uri="{BB962C8B-B14F-4D97-AF65-F5344CB8AC3E}">
        <p14:creationId xmlns:p14="http://schemas.microsoft.com/office/powerpoint/2010/main" val="641465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37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8D727F-7C57-4775-B62F-6EA290D774BB}" type="slidenum">
              <a:rPr lang="cs-CZ" altLang="cs-CZ" sz="1200"/>
              <a:pPr>
                <a:spcBef>
                  <a:spcPct val="0"/>
                </a:spcBef>
                <a:buClrTx/>
                <a:buFontTx/>
                <a:buNone/>
              </a:pPr>
              <a:t>36</a:t>
            </a:fld>
            <a:endParaRPr lang="cs-CZ" altLang="cs-CZ" sz="1200"/>
          </a:p>
        </p:txBody>
      </p:sp>
      <p:sp>
        <p:nvSpPr>
          <p:cNvPr id="33796" name="Rectangle 2"/>
          <p:cNvSpPr>
            <a:spLocks noGrp="1" noChangeArrowheads="1"/>
          </p:cNvSpPr>
          <p:nvPr>
            <p:ph type="title"/>
          </p:nvPr>
        </p:nvSpPr>
        <p:spPr/>
        <p:txBody>
          <a:bodyPr/>
          <a:lstStyle/>
          <a:p>
            <a:pPr eaLnBrk="1" hangingPunct="1"/>
            <a:r>
              <a:rPr lang="cs-CZ" altLang="cs-CZ"/>
              <a:t>Místní poplatky</a:t>
            </a:r>
          </a:p>
        </p:txBody>
      </p:sp>
      <p:sp>
        <p:nvSpPr>
          <p:cNvPr id="3379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Teritoriální omezenost poplatku</a:t>
            </a:r>
          </a:p>
          <a:p>
            <a:pPr marL="457200" indent="-457200" eaLnBrk="1" hangingPunct="1">
              <a:buFont typeface="Arial" panose="020B0604020202020204" pitchFamily="34" charset="0"/>
              <a:buChar char="•"/>
            </a:pPr>
            <a:r>
              <a:rPr lang="cs-CZ" altLang="cs-CZ" dirty="0"/>
              <a:t>Zákonný rozsah poplatku</a:t>
            </a:r>
          </a:p>
          <a:p>
            <a:pPr marL="457200" indent="-457200" eaLnBrk="1" hangingPunct="1">
              <a:buFont typeface="Arial" panose="020B0604020202020204" pitchFamily="34" charset="0"/>
              <a:buChar char="•"/>
            </a:pPr>
            <a:r>
              <a:rPr lang="cs-CZ" altLang="cs-CZ" dirty="0"/>
              <a:t>Specifikace obecně závaznou vyhláškou</a:t>
            </a:r>
          </a:p>
          <a:p>
            <a:pPr marL="457200" indent="-457200" eaLnBrk="1" hangingPunct="1">
              <a:buFont typeface="Arial" panose="020B0604020202020204" pitchFamily="34" charset="0"/>
              <a:buChar char="•"/>
            </a:pPr>
            <a:r>
              <a:rPr lang="cs-CZ" altLang="cs-CZ" dirty="0"/>
              <a:t>Judikatura Ústavního soudu</a:t>
            </a:r>
          </a:p>
          <a:p>
            <a:pPr marL="457200" indent="-457200" eaLnBrk="1" hangingPunct="1">
              <a:buFont typeface="Arial" panose="020B0604020202020204" pitchFamily="34" charset="0"/>
              <a:buChar char="•"/>
            </a:pPr>
            <a:r>
              <a:rPr lang="cs-CZ" altLang="cs-CZ" dirty="0"/>
              <a:t>Opakování zákonného textu ve vyhlášce</a:t>
            </a:r>
          </a:p>
          <a:p>
            <a:pPr marL="457200" indent="-457200" eaLnBrk="1" hangingPunct="1">
              <a:buFont typeface="Arial" panose="020B0604020202020204" pitchFamily="34" charset="0"/>
              <a:buChar char="•"/>
            </a:pPr>
            <a:r>
              <a:rPr lang="cs-CZ" altLang="cs-CZ" dirty="0"/>
              <a:t>Novelizace vyhlášek</a:t>
            </a:r>
          </a:p>
          <a:p>
            <a:pPr marL="457200" indent="-457200" eaLnBrk="1" hangingPunct="1">
              <a:buFont typeface="Arial" panose="020B0604020202020204" pitchFamily="34" charset="0"/>
              <a:buChar char="•"/>
            </a:pPr>
            <a:r>
              <a:rPr lang="cs-CZ" altLang="cs-CZ" dirty="0"/>
              <a:t>Spojování více poplatků do jedné vyhlášky</a:t>
            </a:r>
          </a:p>
          <a:p>
            <a:pPr marL="457200" indent="-457200" eaLnBrk="1" hangingPunct="1">
              <a:buFont typeface="Arial" panose="020B0604020202020204" pitchFamily="34" charset="0"/>
              <a:buChar char="•"/>
            </a:pPr>
            <a:r>
              <a:rPr lang="cs-CZ" altLang="cs-CZ" dirty="0"/>
              <a:t>Spojování více zmocnění do jedné vyhlášky</a:t>
            </a:r>
          </a:p>
          <a:p>
            <a:pPr marL="457200" indent="-457200" eaLnBrk="1" hangingPunct="1">
              <a:buFont typeface="Arial" panose="020B0604020202020204" pitchFamily="34" charset="0"/>
              <a:buChar char="•"/>
            </a:pPr>
            <a:r>
              <a:rPr lang="cs-CZ" altLang="cs-CZ" dirty="0"/>
              <a:t>Kontrola MV vs. právo na samosprávu</a:t>
            </a:r>
          </a:p>
        </p:txBody>
      </p:sp>
    </p:spTree>
    <p:extLst>
      <p:ext uri="{BB962C8B-B14F-4D97-AF65-F5344CB8AC3E}">
        <p14:creationId xmlns:p14="http://schemas.microsoft.com/office/powerpoint/2010/main" val="3777519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p:txBody>
          <a:bodyPr/>
          <a:lstStyle/>
          <a:p>
            <a:r>
              <a:rPr lang="cs-CZ" dirty="0"/>
              <a:t>Zavedení poplatku - OZV</a:t>
            </a:r>
          </a:p>
        </p:txBody>
      </p:sp>
      <p:sp>
        <p:nvSpPr>
          <p:cNvPr id="5" name="Zástupný symbol pro obsah 4"/>
          <p:cNvSpPr>
            <a:spLocks noGrp="1"/>
          </p:cNvSpPr>
          <p:nvPr>
            <p:ph idx="1"/>
          </p:nvPr>
        </p:nvSpPr>
        <p:spPr>
          <a:xfrm>
            <a:off x="540094" y="1692002"/>
            <a:ext cx="8066301" cy="4459416"/>
          </a:xfrm>
        </p:spPr>
        <p:txBody>
          <a:bodyPr/>
          <a:lstStyle/>
          <a:p>
            <a:r>
              <a:rPr lang="cs-CZ" dirty="0"/>
              <a:t>Obligatorně</a:t>
            </a:r>
          </a:p>
          <a:p>
            <a:pPr lvl="1"/>
            <a:r>
              <a:rPr lang="cs-CZ" dirty="0"/>
              <a:t>sazba poplatku</a:t>
            </a:r>
          </a:p>
          <a:p>
            <a:pPr lvl="1"/>
            <a:r>
              <a:rPr lang="cs-CZ" dirty="0"/>
              <a:t>lhůta pro podání ohlášení, nevyloučí-li povinnost ohlášení podat</a:t>
            </a:r>
          </a:p>
          <a:p>
            <a:pPr lvl="1"/>
            <a:r>
              <a:rPr lang="cs-CZ" dirty="0"/>
              <a:t>splatnost poplatku</a:t>
            </a:r>
          </a:p>
          <a:p>
            <a:r>
              <a:rPr lang="cs-CZ" dirty="0"/>
              <a:t>Fakultativně</a:t>
            </a:r>
          </a:p>
          <a:p>
            <a:pPr lvl="1"/>
            <a:r>
              <a:rPr lang="cs-CZ" dirty="0"/>
              <a:t>další osvobození od poplatku</a:t>
            </a:r>
          </a:p>
          <a:p>
            <a:pPr lvl="1"/>
            <a:r>
              <a:rPr lang="cs-CZ" dirty="0"/>
              <a:t>úleva na poplatku</a:t>
            </a:r>
          </a:p>
          <a:p>
            <a:pPr lvl="1"/>
            <a:r>
              <a:rPr lang="cs-CZ" dirty="0"/>
              <a:t>vyloučení povinnosti podat ohlášení</a:t>
            </a:r>
          </a:p>
          <a:p>
            <a:pPr lvl="1"/>
            <a:r>
              <a:rPr lang="cs-CZ" dirty="0"/>
              <a:t>paušální částka poplatku a způsob její volby</a:t>
            </a:r>
          </a:p>
          <a:p>
            <a:pPr lvl="1"/>
            <a:r>
              <a:rPr lang="cs-CZ" dirty="0"/>
              <a:t>další způsob placení a jemu odpovídající den platby poplatku, než je způsob placení a den platby podle daňového řádu</a:t>
            </a:r>
          </a:p>
          <a:p>
            <a:pPr lvl="1"/>
            <a:r>
              <a:rPr lang="cs-CZ" dirty="0"/>
              <a:t>delší lhůtu pro oznámení změn v podaném ohlášení</a:t>
            </a:r>
          </a:p>
        </p:txBody>
      </p:sp>
    </p:spTree>
    <p:extLst>
      <p:ext uri="{BB962C8B-B14F-4D97-AF65-F5344CB8AC3E}">
        <p14:creationId xmlns:p14="http://schemas.microsoft.com/office/powerpoint/2010/main" val="3772503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48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A10C3E-4D51-425E-9C74-E54D0DA99C90}" type="slidenum">
              <a:rPr lang="cs-CZ" altLang="cs-CZ" sz="1200"/>
              <a:pPr>
                <a:spcBef>
                  <a:spcPct val="0"/>
                </a:spcBef>
                <a:buClrTx/>
                <a:buFontTx/>
                <a:buNone/>
              </a:pPr>
              <a:t>38</a:t>
            </a:fld>
            <a:endParaRPr lang="cs-CZ" altLang="cs-CZ" sz="1200"/>
          </a:p>
        </p:txBody>
      </p:sp>
      <p:sp>
        <p:nvSpPr>
          <p:cNvPr id="34820" name="Rectangle 2"/>
          <p:cNvSpPr>
            <a:spLocks noGrp="1" noChangeArrowheads="1"/>
          </p:cNvSpPr>
          <p:nvPr>
            <p:ph type="title"/>
          </p:nvPr>
        </p:nvSpPr>
        <p:spPr/>
        <p:txBody>
          <a:bodyPr/>
          <a:lstStyle/>
          <a:p>
            <a:pPr eaLnBrk="1" hangingPunct="1"/>
            <a:r>
              <a:rPr lang="cs-CZ" altLang="cs-CZ"/>
              <a:t>Poplatek ze psů</a:t>
            </a:r>
          </a:p>
        </p:txBody>
      </p:sp>
      <p:sp>
        <p:nvSpPr>
          <p:cNvPr id="348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Fiskální a regulační funkce (centrum, bytové domy apod.)</a:t>
            </a:r>
          </a:p>
          <a:p>
            <a:pPr marL="457200" indent="-457200" eaLnBrk="1" hangingPunct="1">
              <a:buFont typeface="Arial" panose="020B0604020202020204" pitchFamily="34" charset="0"/>
              <a:buChar char="•"/>
            </a:pPr>
            <a:r>
              <a:rPr lang="cs-CZ" altLang="cs-CZ" dirty="0"/>
              <a:t>Zákon na ochranu zvířat proti týrání – pravidla pro volný pohyb psů </a:t>
            </a:r>
          </a:p>
          <a:p>
            <a:pPr marL="457200" indent="-457200" eaLnBrk="1" hangingPunct="1">
              <a:buFont typeface="Arial" panose="020B0604020202020204" pitchFamily="34" charset="0"/>
              <a:buChar char="•"/>
            </a:pPr>
            <a:r>
              <a:rPr lang="cs-CZ" altLang="cs-CZ" dirty="0"/>
              <a:t>Ohlašovací povinnost – od 3 M nebo od narození psa? – evidence chovatelů psů</a:t>
            </a:r>
          </a:p>
          <a:p>
            <a:pPr marL="457200" indent="-457200" eaLnBrk="1" hangingPunct="1">
              <a:buFont typeface="Arial" panose="020B0604020202020204" pitchFamily="34" charset="0"/>
              <a:buChar char="•"/>
            </a:pPr>
            <a:r>
              <a:rPr lang="cs-CZ" altLang="cs-CZ" dirty="0" err="1"/>
              <a:t>Čipování</a:t>
            </a:r>
            <a:r>
              <a:rPr lang="cs-CZ" altLang="cs-CZ" dirty="0"/>
              <a:t> či jiné označování může sloužit i jako ekonomický nástroj</a:t>
            </a:r>
          </a:p>
        </p:txBody>
      </p:sp>
      <p:pic>
        <p:nvPicPr>
          <p:cNvPr id="2" name="Obrázek 1"/>
          <p:cNvPicPr>
            <a:picLocks noChangeAspect="1"/>
          </p:cNvPicPr>
          <p:nvPr/>
        </p:nvPicPr>
        <p:blipFill>
          <a:blip r:embed="rId2"/>
          <a:stretch>
            <a:fillRect/>
          </a:stretch>
        </p:blipFill>
        <p:spPr>
          <a:xfrm>
            <a:off x="6234544" y="0"/>
            <a:ext cx="2911043" cy="1938755"/>
          </a:xfrm>
          <a:prstGeom prst="rect">
            <a:avLst/>
          </a:prstGeom>
        </p:spPr>
      </p:pic>
    </p:spTree>
    <p:extLst>
      <p:ext uri="{BB962C8B-B14F-4D97-AF65-F5344CB8AC3E}">
        <p14:creationId xmlns:p14="http://schemas.microsoft.com/office/powerpoint/2010/main" val="3941083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58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D806A3-AB22-43F3-B0E2-D0524016A7D9}" type="slidenum">
              <a:rPr lang="cs-CZ" altLang="cs-CZ" sz="1200"/>
              <a:pPr>
                <a:spcBef>
                  <a:spcPct val="0"/>
                </a:spcBef>
                <a:buClrTx/>
                <a:buFontTx/>
                <a:buNone/>
              </a:pPr>
              <a:t>39</a:t>
            </a:fld>
            <a:endParaRPr lang="cs-CZ" altLang="cs-CZ" sz="1200"/>
          </a:p>
        </p:txBody>
      </p:sp>
      <p:sp>
        <p:nvSpPr>
          <p:cNvPr id="35844" name="Rectangle 2"/>
          <p:cNvSpPr>
            <a:spLocks noGrp="1" noChangeArrowheads="1"/>
          </p:cNvSpPr>
          <p:nvPr>
            <p:ph type="title"/>
          </p:nvPr>
        </p:nvSpPr>
        <p:spPr/>
        <p:txBody>
          <a:bodyPr/>
          <a:lstStyle/>
          <a:p>
            <a:pPr eaLnBrk="1" hangingPunct="1"/>
            <a:r>
              <a:rPr lang="cs-CZ" altLang="cs-CZ"/>
              <a:t>Poplatek ze psů</a:t>
            </a:r>
          </a:p>
        </p:txBody>
      </p:sp>
      <p:sp>
        <p:nvSpPr>
          <p:cNvPr id="35845"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Pes </a:t>
            </a:r>
            <a:r>
              <a:rPr lang="cs-CZ" altLang="cs-CZ"/>
              <a:t>= zvíře </a:t>
            </a:r>
            <a:r>
              <a:rPr lang="cs-CZ" altLang="cs-CZ" dirty="0"/>
              <a:t>(co je to pes?)</a:t>
            </a:r>
          </a:p>
          <a:p>
            <a:pPr marL="457200" indent="-457200">
              <a:buFont typeface="Arial" panose="020B0604020202020204" pitchFamily="34" charset="0"/>
              <a:buChar char="•"/>
            </a:pPr>
            <a:r>
              <a:rPr lang="cs-CZ" altLang="cs-CZ" dirty="0"/>
              <a:t>vlastník vs. držitel vs. chovatel</a:t>
            </a:r>
          </a:p>
          <a:p>
            <a:pPr marL="457200" indent="-457200">
              <a:buFont typeface="Arial" panose="020B0604020202020204" pitchFamily="34" charset="0"/>
              <a:buChar char="•"/>
            </a:pPr>
            <a:r>
              <a:rPr lang="cs-CZ" altLang="cs-CZ" dirty="0"/>
              <a:t>poplatníkem</a:t>
            </a:r>
            <a:r>
              <a:rPr lang="cs-CZ" altLang="cs-CZ" b="1" dirty="0"/>
              <a:t> </a:t>
            </a:r>
            <a:r>
              <a:rPr lang="cs-CZ" altLang="cs-CZ" dirty="0"/>
              <a:t>držitel psa - fyzická nebo právnická osoba, která je přihlášená nebo má sídlo na území České republiky; obecně však faktické ovládání psa spojené s vůlí mít věc pro sebe</a:t>
            </a:r>
          </a:p>
          <a:p>
            <a:pPr marL="457200" indent="-457200" eaLnBrk="1" hangingPunct="1">
              <a:buFont typeface="Arial" panose="020B0604020202020204" pitchFamily="34" charset="0"/>
              <a:buChar char="•"/>
            </a:pPr>
            <a:r>
              <a:rPr lang="cs-CZ" altLang="cs-CZ" dirty="0" err="1"/>
              <a:t>spoludržitelství</a:t>
            </a:r>
            <a:endParaRPr lang="cs-CZ" altLang="cs-CZ" dirty="0"/>
          </a:p>
        </p:txBody>
      </p:sp>
    </p:spTree>
    <p:extLst>
      <p:ext uri="{BB962C8B-B14F-4D97-AF65-F5344CB8AC3E}">
        <p14:creationId xmlns:p14="http://schemas.microsoft.com/office/powerpoint/2010/main" val="138101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0459202-B538-4775-BCF2-917624C3672F}" type="slidenum">
              <a:rPr lang="cs-CZ" altLang="cs-CZ" sz="1200"/>
              <a:pPr>
                <a:spcBef>
                  <a:spcPct val="0"/>
                </a:spcBef>
                <a:buClrTx/>
                <a:buFontTx/>
                <a:buNone/>
              </a:pPr>
              <a:t>4</a:t>
            </a:fld>
            <a:endParaRPr lang="cs-CZ" altLang="cs-CZ" sz="1200"/>
          </a:p>
        </p:txBody>
      </p:sp>
      <p:sp>
        <p:nvSpPr>
          <p:cNvPr id="10244" name="Rectangle 2"/>
          <p:cNvSpPr>
            <a:spLocks noGrp="1" noChangeArrowheads="1"/>
          </p:cNvSpPr>
          <p:nvPr>
            <p:ph type="title"/>
          </p:nvPr>
        </p:nvSpPr>
        <p:spPr/>
        <p:txBody>
          <a:bodyPr/>
          <a:lstStyle/>
          <a:p>
            <a:pPr eaLnBrk="1" hangingPunct="1"/>
            <a:r>
              <a:rPr lang="cs-CZ" altLang="cs-CZ"/>
              <a:t>Požadavek zákonné úpravy vybírání daní</a:t>
            </a:r>
          </a:p>
        </p:txBody>
      </p:sp>
      <p:sp>
        <p:nvSpPr>
          <p:cNvPr id="1024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Článek 11 odst. 5 LZPS:</a:t>
            </a:r>
          </a:p>
          <a:p>
            <a:pPr eaLnBrk="1" hangingPunct="1">
              <a:buFont typeface="Wingdings" panose="05000000000000000000" pitchFamily="2" charset="2"/>
              <a:buNone/>
            </a:pPr>
            <a:r>
              <a:rPr lang="cs-CZ" altLang="cs-CZ" b="1" dirty="0"/>
              <a:t>Daně a poplatky je možné ukládat jen na základě zákona.</a:t>
            </a:r>
          </a:p>
        </p:txBody>
      </p:sp>
    </p:spTree>
    <p:extLst>
      <p:ext uri="{BB962C8B-B14F-4D97-AF65-F5344CB8AC3E}">
        <p14:creationId xmlns:p14="http://schemas.microsoft.com/office/powerpoint/2010/main" val="3890948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68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400E2CF-20A5-4065-A88E-55B8ACC69D46}" type="slidenum">
              <a:rPr lang="cs-CZ" altLang="cs-CZ" sz="1200"/>
              <a:pPr>
                <a:spcBef>
                  <a:spcPct val="0"/>
                </a:spcBef>
                <a:buClrTx/>
                <a:buFontTx/>
                <a:buNone/>
              </a:pPr>
              <a:t>40</a:t>
            </a:fld>
            <a:endParaRPr lang="cs-CZ" altLang="cs-CZ" sz="1200"/>
          </a:p>
        </p:txBody>
      </p:sp>
      <p:sp>
        <p:nvSpPr>
          <p:cNvPr id="36868" name="Rectangle 2"/>
          <p:cNvSpPr>
            <a:spLocks noGrp="1" noChangeArrowheads="1"/>
          </p:cNvSpPr>
          <p:nvPr>
            <p:ph type="title"/>
          </p:nvPr>
        </p:nvSpPr>
        <p:spPr/>
        <p:txBody>
          <a:bodyPr/>
          <a:lstStyle/>
          <a:p>
            <a:pPr eaLnBrk="1" hangingPunct="1"/>
            <a:r>
              <a:rPr lang="cs-CZ" altLang="cs-CZ"/>
              <a:t>Poplatek ze psů</a:t>
            </a:r>
          </a:p>
        </p:txBody>
      </p:sp>
      <p:sp>
        <p:nvSpPr>
          <p:cNvPr id="36869"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za psy starší tří měsíců (= očkování proti vzteklině)</a:t>
            </a:r>
          </a:p>
          <a:p>
            <a:pPr marL="342900" indent="-342900">
              <a:lnSpc>
                <a:spcPct val="80000"/>
              </a:lnSpc>
              <a:buFont typeface="Arial" panose="020B0604020202020204" pitchFamily="34" charset="0"/>
              <a:buChar char="•"/>
            </a:pPr>
            <a:r>
              <a:rPr lang="cs-CZ" altLang="cs-CZ" sz="2000" dirty="0"/>
              <a:t>osvobození: osoba nevidomá, osoba, která je považována za závislou na pomoci jiné fyzické osoby podle zákona upravujícího sociální služby, osoba, která je držitelem průkazu ZTP nebo ZTP/P, osoba provádějící výcvik psů určených k doprovodu těchto osob, osoba provozující útulek pro zvířata nebo osoba, které stanoví povinnost držení a používání psa zvláštní právní předpis.</a:t>
            </a:r>
          </a:p>
          <a:p>
            <a:pPr marL="342900" indent="-342900" eaLnBrk="1" hangingPunct="1">
              <a:lnSpc>
                <a:spcPct val="80000"/>
              </a:lnSpc>
              <a:buFont typeface="Arial" panose="020B0604020202020204" pitchFamily="34" charset="0"/>
              <a:buChar char="•"/>
            </a:pPr>
            <a:r>
              <a:rPr lang="cs-CZ" altLang="cs-CZ" sz="2000" dirty="0"/>
              <a:t>služební a záchranářští psi, psi z útulku – vhodná osvobození do vyhlášky</a:t>
            </a:r>
            <a:endParaRPr lang="cs-CZ" altLang="cs-CZ" sz="2000" b="1" dirty="0"/>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71434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78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90D896D-4A86-46A1-8BA1-441051E8E4DD}" type="slidenum">
              <a:rPr lang="cs-CZ" altLang="cs-CZ" sz="1200"/>
              <a:pPr>
                <a:spcBef>
                  <a:spcPct val="0"/>
                </a:spcBef>
                <a:buClrTx/>
                <a:buFontTx/>
                <a:buNone/>
              </a:pPr>
              <a:t>41</a:t>
            </a:fld>
            <a:endParaRPr lang="cs-CZ" altLang="cs-CZ" sz="1200"/>
          </a:p>
        </p:txBody>
      </p:sp>
      <p:sp>
        <p:nvSpPr>
          <p:cNvPr id="37892" name="Rectangle 2"/>
          <p:cNvSpPr>
            <a:spLocks noGrp="1" noChangeArrowheads="1"/>
          </p:cNvSpPr>
          <p:nvPr>
            <p:ph type="title"/>
          </p:nvPr>
        </p:nvSpPr>
        <p:spPr/>
        <p:txBody>
          <a:bodyPr/>
          <a:lstStyle/>
          <a:p>
            <a:pPr eaLnBrk="1" hangingPunct="1"/>
            <a:r>
              <a:rPr lang="cs-CZ" altLang="cs-CZ"/>
              <a:t>Poplatek ze psů – sazby</a:t>
            </a:r>
          </a:p>
        </p:txBody>
      </p:sp>
      <p:sp>
        <p:nvSpPr>
          <p:cNvPr id="37893" name="Rectangle 3"/>
          <p:cNvSpPr>
            <a:spLocks noGrp="1" noChangeArrowheads="1"/>
          </p:cNvSpPr>
          <p:nvPr>
            <p:ph type="body" idx="1"/>
          </p:nvPr>
        </p:nvSpPr>
        <p:spPr>
          <a:xfrm>
            <a:off x="540094" y="1915891"/>
            <a:ext cx="8066301" cy="3960000"/>
          </a:xfrm>
        </p:spPr>
        <p:txBody>
          <a:bodyPr/>
          <a:lstStyle/>
          <a:p>
            <a:pPr marL="285750" indent="-285750" eaLnBrk="1" hangingPunct="1">
              <a:lnSpc>
                <a:spcPct val="80000"/>
              </a:lnSpc>
              <a:buFont typeface="Arial" panose="020B0604020202020204" pitchFamily="34" charset="0"/>
              <a:buChar char="•"/>
            </a:pPr>
            <a:r>
              <a:rPr lang="cs-CZ" altLang="cs-CZ" sz="1800" dirty="0"/>
              <a:t>základní sazba poplatku až 1 500 Kč za kalendářní rok a jednoho psa,</a:t>
            </a:r>
          </a:p>
          <a:p>
            <a:pPr marL="285750" indent="-285750">
              <a:lnSpc>
                <a:spcPct val="80000"/>
              </a:lnSpc>
              <a:buFont typeface="Arial" panose="020B0604020202020204" pitchFamily="34" charset="0"/>
              <a:buChar char="•"/>
            </a:pPr>
            <a:r>
              <a:rPr lang="cs-CZ" altLang="cs-CZ" sz="1800" dirty="0"/>
              <a:t>nižší sazba max. 200 Kč - V případě trvání držitelem je osoba starší 65 let (bez vazby na důchod),</a:t>
            </a:r>
          </a:p>
          <a:p>
            <a:pPr marL="285750" indent="-285750">
              <a:lnSpc>
                <a:spcPct val="80000"/>
              </a:lnSpc>
              <a:buFont typeface="Arial" panose="020B0604020202020204" pitchFamily="34" charset="0"/>
              <a:buChar char="•"/>
            </a:pPr>
            <a:r>
              <a:rPr lang="cs-CZ" altLang="cs-CZ" sz="1800" dirty="0"/>
              <a:t>u druhého a každého dalšího psa může obec horní hranici sazby zvýšit až o 50 % (horní hranice podle zákona).</a:t>
            </a:r>
          </a:p>
          <a:p>
            <a:pPr marL="285750" indent="-285750">
              <a:lnSpc>
                <a:spcPct val="80000"/>
              </a:lnSpc>
              <a:buFont typeface="Arial" panose="020B0604020202020204" pitchFamily="34" charset="0"/>
              <a:buChar char="•"/>
            </a:pPr>
            <a:r>
              <a:rPr lang="cs-CZ" altLang="cs-CZ" sz="1800" dirty="0"/>
              <a:t>poplatkové povinnosti po dobu kratší než jeden rok se platí poplatek v poměrné výši, která odpovídá počtu i započatých kalendářních měsíců. Platí též pro změnu místa přihlášení nebo sídla, kdy držitel psa platí poplatek nově příslušné obci od počátku kalendářního měsíce následujícího po měsíci, ve kterém změna nastala. </a:t>
            </a:r>
          </a:p>
          <a:p>
            <a:pPr marL="285750" indent="-285750" eaLnBrk="1" hangingPunct="1">
              <a:lnSpc>
                <a:spcPct val="80000"/>
              </a:lnSpc>
              <a:buFont typeface="Arial" panose="020B0604020202020204" pitchFamily="34" charset="0"/>
              <a:buChar char="•"/>
            </a:pPr>
            <a:r>
              <a:rPr lang="cs-CZ" altLang="cs-CZ" sz="1800" dirty="0"/>
              <a:t>přeplatek</a:t>
            </a:r>
          </a:p>
        </p:txBody>
      </p:sp>
    </p:spTree>
    <p:extLst>
      <p:ext uri="{BB962C8B-B14F-4D97-AF65-F5344CB8AC3E}">
        <p14:creationId xmlns:p14="http://schemas.microsoft.com/office/powerpoint/2010/main" val="2296555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89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7F67DDD-6A96-450A-827B-A0EB8BE0870F}" type="slidenum">
              <a:rPr lang="cs-CZ" altLang="cs-CZ" sz="1200"/>
              <a:pPr>
                <a:spcBef>
                  <a:spcPct val="0"/>
                </a:spcBef>
                <a:buClrTx/>
                <a:buFontTx/>
                <a:buNone/>
              </a:pPr>
              <a:t>42</a:t>
            </a:fld>
            <a:endParaRPr lang="cs-CZ" altLang="cs-CZ" sz="1200"/>
          </a:p>
        </p:txBody>
      </p:sp>
      <p:sp>
        <p:nvSpPr>
          <p:cNvPr id="38916" name="Rectangle 2"/>
          <p:cNvSpPr>
            <a:spLocks noGrp="1" noChangeArrowheads="1"/>
          </p:cNvSpPr>
          <p:nvPr>
            <p:ph type="title"/>
          </p:nvPr>
        </p:nvSpPr>
        <p:spPr/>
        <p:txBody>
          <a:bodyPr/>
          <a:lstStyle/>
          <a:p>
            <a:pPr eaLnBrk="1" hangingPunct="1"/>
            <a:r>
              <a:rPr lang="cs-CZ" altLang="cs-CZ" sz="2800" dirty="0"/>
              <a:t>Poplatek z pobytu </a:t>
            </a:r>
          </a:p>
        </p:txBody>
      </p:sp>
      <p:sp>
        <p:nvSpPr>
          <p:cNvPr id="38917"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Nahradil oba předchozí turistické poplatky a vychází z poplatku za lázeňský nebo rekreační pobyt</a:t>
            </a:r>
          </a:p>
          <a:p>
            <a:pPr marL="342900" indent="-342900">
              <a:lnSpc>
                <a:spcPct val="90000"/>
              </a:lnSpc>
              <a:buFont typeface="Arial" panose="020B0604020202020204" pitchFamily="34" charset="0"/>
              <a:buChar char="•"/>
            </a:pPr>
            <a:r>
              <a:rPr lang="cs-CZ" altLang="cs-CZ" sz="2000" dirty="0"/>
              <a:t>Poplatníkem </a:t>
            </a:r>
            <a:r>
              <a:rPr lang="pl-PL" altLang="cs-CZ" sz="2000" dirty="0"/>
              <a:t>je osoba, </a:t>
            </a:r>
            <a:r>
              <a:rPr lang="pl-PL" altLang="cs-CZ" sz="2000" dirty="0" err="1"/>
              <a:t>která</a:t>
            </a:r>
            <a:r>
              <a:rPr lang="pl-PL" altLang="cs-CZ" sz="2000" dirty="0"/>
              <a:t> v </a:t>
            </a:r>
            <a:r>
              <a:rPr lang="pl-PL" altLang="cs-CZ" sz="2000" dirty="0" err="1"/>
              <a:t>obci</a:t>
            </a:r>
            <a:r>
              <a:rPr lang="pl-PL" altLang="cs-CZ" sz="2000" dirty="0"/>
              <a:t> </a:t>
            </a:r>
            <a:r>
              <a:rPr lang="pl-PL" altLang="cs-CZ" sz="2000" dirty="0" err="1"/>
              <a:t>není</a:t>
            </a:r>
            <a:r>
              <a:rPr lang="pl-PL" altLang="cs-CZ" sz="2000" dirty="0"/>
              <a:t> </a:t>
            </a:r>
            <a:r>
              <a:rPr lang="pl-PL" altLang="cs-CZ" sz="2000" dirty="0" err="1"/>
              <a:t>přihlášená</a:t>
            </a:r>
            <a:r>
              <a:rPr lang="pl-PL" altLang="cs-CZ" sz="2000" dirty="0"/>
              <a:t>. </a:t>
            </a:r>
            <a:endParaRPr lang="cs-CZ" altLang="cs-CZ" sz="2000" dirty="0"/>
          </a:p>
          <a:p>
            <a:pPr marL="342900" indent="-342900">
              <a:lnSpc>
                <a:spcPct val="90000"/>
              </a:lnSpc>
              <a:buFont typeface="Arial" panose="020B0604020202020204" pitchFamily="34" charset="0"/>
              <a:buChar char="•"/>
            </a:pPr>
            <a:r>
              <a:rPr lang="cs-CZ" altLang="cs-CZ" sz="2000" dirty="0"/>
              <a:t>Plátcem poplatku je poskytovatel úplatného pobytu. Je povinen vybrat poplatek od poplatníka. </a:t>
            </a:r>
          </a:p>
          <a:p>
            <a:pPr marL="342900" indent="-342900">
              <a:lnSpc>
                <a:spcPct val="90000"/>
              </a:lnSpc>
              <a:buFont typeface="Arial" panose="020B0604020202020204" pitchFamily="34" charset="0"/>
              <a:buChar char="•"/>
            </a:pPr>
            <a:r>
              <a:rPr lang="cs-CZ" altLang="cs-CZ" sz="2000" dirty="0"/>
              <a:t>Označení provozovny</a:t>
            </a:r>
          </a:p>
          <a:p>
            <a:pPr marL="342900" indent="-342900">
              <a:lnSpc>
                <a:spcPct val="90000"/>
              </a:lnSpc>
              <a:buFont typeface="Arial" panose="020B0604020202020204" pitchFamily="34" charset="0"/>
              <a:buChar char="•"/>
            </a:pPr>
            <a:r>
              <a:rPr lang="cs-CZ" altLang="cs-CZ" sz="2000" dirty="0"/>
              <a:t>Předmětem poplatku z pobytu je úplatný pobyt trvající nejvýše 60 po sobě jdoucích kalendářních dnů u jednotlivého poskytovatele pobytu. Předmětem poplatku není pobyt, při kterém je na základě zákona omezována osobní svoboda. </a:t>
            </a:r>
          </a:p>
          <a:p>
            <a:pPr marL="1257300" lvl="2" indent="-342900">
              <a:lnSpc>
                <a:spcPct val="90000"/>
              </a:lnSpc>
              <a:buFont typeface="Arial" panose="020B0604020202020204" pitchFamily="34" charset="0"/>
              <a:buChar char="•"/>
            </a:pPr>
            <a:r>
              <a:rPr lang="cs-CZ" altLang="cs-CZ" sz="1400" dirty="0"/>
              <a:t>Krátkodobý pobyt</a:t>
            </a:r>
          </a:p>
          <a:p>
            <a:pPr marL="1257300" lvl="2" indent="-342900">
              <a:lnSpc>
                <a:spcPct val="90000"/>
              </a:lnSpc>
              <a:buFont typeface="Arial" panose="020B0604020202020204" pitchFamily="34" charset="0"/>
              <a:buChar char="•"/>
            </a:pPr>
            <a:r>
              <a:rPr lang="cs-CZ" altLang="cs-CZ" sz="1400" dirty="0"/>
              <a:t>I jiné místo, ale stejný poskytovatel</a:t>
            </a:r>
          </a:p>
          <a:p>
            <a:pPr marL="1257300" lvl="2" indent="-342900">
              <a:lnSpc>
                <a:spcPct val="90000"/>
              </a:lnSpc>
              <a:buFont typeface="Arial" panose="020B0604020202020204" pitchFamily="34" charset="0"/>
              <a:buChar char="•"/>
            </a:pPr>
            <a:r>
              <a:rPr lang="cs-CZ" altLang="cs-CZ" sz="1400" dirty="0"/>
              <a:t>Zkrácení plánovaného dlouhodobého pobytu</a:t>
            </a:r>
          </a:p>
          <a:p>
            <a:pPr marL="1257300" lvl="2" indent="-342900">
              <a:lnSpc>
                <a:spcPct val="90000"/>
              </a:lnSpc>
              <a:buFont typeface="Arial" panose="020B0604020202020204" pitchFamily="34" charset="0"/>
              <a:buChar char="•"/>
            </a:pPr>
            <a:r>
              <a:rPr lang="cs-CZ" altLang="cs-CZ" sz="1400" dirty="0"/>
              <a:t>Není rozhodující objekt či místo ubytování</a:t>
            </a:r>
          </a:p>
          <a:p>
            <a:pPr marL="1257300" lvl="2" indent="-342900">
              <a:lnSpc>
                <a:spcPct val="90000"/>
              </a:lnSpc>
              <a:buFont typeface="Arial" panose="020B0604020202020204" pitchFamily="34" charset="0"/>
              <a:buChar char="•"/>
            </a:pPr>
            <a:r>
              <a:rPr lang="cs-CZ" altLang="cs-CZ" sz="1400" dirty="0"/>
              <a:t>Není rozhodující charakter obce (např. lázně)</a:t>
            </a:r>
          </a:p>
          <a:p>
            <a:pPr marL="1257300" lvl="2" indent="-342900">
              <a:lnSpc>
                <a:spcPct val="90000"/>
              </a:lnSpc>
              <a:buFont typeface="Arial" panose="020B0604020202020204" pitchFamily="34" charset="0"/>
              <a:buChar char="•"/>
            </a:pPr>
            <a:r>
              <a:rPr lang="cs-CZ" altLang="cs-CZ" sz="1400" dirty="0"/>
              <a:t>Není rozhodující důvod pobytu</a:t>
            </a:r>
          </a:p>
        </p:txBody>
      </p:sp>
      <p:pic>
        <p:nvPicPr>
          <p:cNvPr id="2" name="Obrázek 1"/>
          <p:cNvPicPr>
            <a:picLocks noChangeAspect="1"/>
          </p:cNvPicPr>
          <p:nvPr/>
        </p:nvPicPr>
        <p:blipFill>
          <a:blip r:embed="rId2"/>
          <a:stretch>
            <a:fillRect/>
          </a:stretch>
        </p:blipFill>
        <p:spPr>
          <a:xfrm>
            <a:off x="6855361" y="0"/>
            <a:ext cx="2226633" cy="1872000"/>
          </a:xfrm>
          <a:prstGeom prst="rect">
            <a:avLst/>
          </a:prstGeom>
        </p:spPr>
      </p:pic>
    </p:spTree>
    <p:extLst>
      <p:ext uri="{BB962C8B-B14F-4D97-AF65-F5344CB8AC3E}">
        <p14:creationId xmlns:p14="http://schemas.microsoft.com/office/powerpoint/2010/main" val="1684726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99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5D68451-EC73-40E2-84FA-0B30538133EE}" type="slidenum">
              <a:rPr lang="cs-CZ" altLang="cs-CZ" sz="1200"/>
              <a:pPr>
                <a:spcBef>
                  <a:spcPct val="0"/>
                </a:spcBef>
                <a:buClrTx/>
                <a:buFontTx/>
                <a:buNone/>
              </a:pPr>
              <a:t>43</a:t>
            </a:fld>
            <a:endParaRPr lang="cs-CZ" altLang="cs-CZ" sz="1200"/>
          </a:p>
        </p:txBody>
      </p:sp>
      <p:sp>
        <p:nvSpPr>
          <p:cNvPr id="39940" name="Rectangle 2"/>
          <p:cNvSpPr>
            <a:spLocks noGrp="1" noChangeArrowheads="1"/>
          </p:cNvSpPr>
          <p:nvPr>
            <p:ph type="title"/>
          </p:nvPr>
        </p:nvSpPr>
        <p:spPr/>
        <p:txBody>
          <a:bodyPr/>
          <a:lstStyle/>
          <a:p>
            <a:r>
              <a:rPr lang="cs-CZ" altLang="cs-CZ" sz="2800" dirty="0"/>
              <a:t>Poplatek z pobytu </a:t>
            </a:r>
          </a:p>
        </p:txBody>
      </p:sp>
      <p:sp>
        <p:nvSpPr>
          <p:cNvPr id="39941" name="Rectangle 3"/>
          <p:cNvSpPr>
            <a:spLocks noGrp="1" noChangeArrowheads="1"/>
          </p:cNvSpPr>
          <p:nvPr>
            <p:ph type="body" idx="1"/>
          </p:nvPr>
        </p:nvSpPr>
        <p:spPr/>
        <p:txBody>
          <a:bodyPr/>
          <a:lstStyle/>
          <a:p>
            <a:pPr marL="285750" indent="-285750">
              <a:lnSpc>
                <a:spcPct val="80000"/>
              </a:lnSpc>
              <a:buFont typeface="Arial" panose="020B0604020202020204" pitchFamily="34" charset="0"/>
              <a:buChar char="•"/>
            </a:pPr>
            <a:r>
              <a:rPr lang="cs-CZ" altLang="cs-CZ" sz="1800" dirty="0"/>
              <a:t>osvobozena osoba</a:t>
            </a:r>
          </a:p>
          <a:p>
            <a:pPr marL="1200150" lvl="2" indent="-285750">
              <a:lnSpc>
                <a:spcPct val="80000"/>
              </a:lnSpc>
              <a:buFont typeface="Arial" panose="020B0604020202020204" pitchFamily="34" charset="0"/>
              <a:buChar char="•"/>
            </a:pPr>
            <a:r>
              <a:rPr lang="cs-CZ" altLang="cs-CZ" sz="1400" dirty="0"/>
              <a:t>nevidomá, osoba, která je považována za závislou na pomoci jiné fyzické osoby podle zákona upravujícího sociální služby, osoba, která je držitelem průkazu ZTP/P, a její průvodce,</a:t>
            </a:r>
          </a:p>
          <a:p>
            <a:pPr marL="1200150" lvl="2" indent="-285750">
              <a:lnSpc>
                <a:spcPct val="80000"/>
              </a:lnSpc>
              <a:buFont typeface="Arial" panose="020B0604020202020204" pitchFamily="34" charset="0"/>
              <a:buChar char="•"/>
            </a:pPr>
            <a:r>
              <a:rPr lang="cs-CZ" altLang="cs-CZ" sz="1400" dirty="0"/>
              <a:t>mladší 18 let,</a:t>
            </a:r>
          </a:p>
          <a:p>
            <a:pPr marL="1200150" lvl="2" indent="-285750">
              <a:lnSpc>
                <a:spcPct val="80000"/>
              </a:lnSpc>
              <a:buFont typeface="Arial" panose="020B0604020202020204" pitchFamily="34" charset="0"/>
              <a:buChar char="•"/>
            </a:pPr>
            <a:r>
              <a:rPr lang="cs-CZ" altLang="cs-CZ" sz="1400" dirty="0"/>
              <a:t>hospitalizovaná na území obce ve zdravotnickém zařízení poskytovatele lůžkové péče s výjimkou osoby, které je poskytována lázeňská léčebně rehabilitační péče,</a:t>
            </a:r>
          </a:p>
          <a:p>
            <a:pPr marL="1200150" lvl="2" indent="-285750">
              <a:lnSpc>
                <a:spcPct val="80000"/>
              </a:lnSpc>
              <a:buFont typeface="Arial" panose="020B0604020202020204" pitchFamily="34" charset="0"/>
              <a:buChar char="•"/>
            </a:pPr>
            <a:r>
              <a:rPr lang="cs-CZ" altLang="cs-CZ" sz="1400" dirty="0"/>
              <a:t>pečující o děti na zotavovací akci nebo jiné podobné akci pro děti podle zákona upravujícího ochranu veřejného zdraví konaných na území obce, </a:t>
            </a:r>
          </a:p>
          <a:p>
            <a:pPr marL="1200150" lvl="2" indent="-285750">
              <a:lnSpc>
                <a:spcPct val="80000"/>
              </a:lnSpc>
              <a:buFont typeface="Arial" panose="020B0604020202020204" pitchFamily="34" charset="0"/>
              <a:buChar char="•"/>
            </a:pPr>
            <a:r>
              <a:rPr lang="cs-CZ" altLang="cs-CZ" sz="1400" dirty="0"/>
              <a:t>vykonávající na území obce sezónní práci pro právnickou nebo podnikající fyzickou osobu,</a:t>
            </a:r>
          </a:p>
          <a:p>
            <a:pPr marL="1200150" lvl="2" indent="-285750">
              <a:lnSpc>
                <a:spcPct val="80000"/>
              </a:lnSpc>
              <a:buFont typeface="Arial" panose="020B0604020202020204" pitchFamily="34" charset="0"/>
              <a:buChar char="•"/>
            </a:pPr>
            <a:r>
              <a:rPr lang="cs-CZ" altLang="cs-CZ" sz="1400" dirty="0"/>
              <a:t>pobývající na území obce ve školském zařízení pro výkon ústavní nebo ochranné výchovy anebo školském zařízení pro preventivně výchovnou péči anebo v zařízení pro děti vyžadující okamžitou pomoc, v zařízení poskytujícím ubytování podle zákona upravujícího sociální služby, v zařízení sloužícím k pomoci lidem v ohrožení nebo nouzi provozovaném veřejně prospěšným poplatníkem daně z příjmů právnických osob, za účelem výkonu záchranných nebo likvidačních</a:t>
            </a:r>
            <a:endParaRPr lang="cs-CZ" altLang="cs-CZ" sz="1800" dirty="0"/>
          </a:p>
          <a:p>
            <a:pPr marL="285750" indent="-285750">
              <a:lnSpc>
                <a:spcPct val="80000"/>
              </a:lnSpc>
              <a:buFont typeface="Arial" panose="020B0604020202020204" pitchFamily="34" charset="0"/>
              <a:buChar char="•"/>
            </a:pPr>
            <a:r>
              <a:rPr lang="cs-CZ" altLang="cs-CZ" sz="1800" dirty="0"/>
              <a:t>osvobozen je příslušník bezpečnostního sboru, voják v činné službě, státní zaměstnanec nebo zaměstnanec České republiky pobývající na území obce v zařízení ve vlastnictví České republiky nebo této obce v souvislosti s plněním služebních nebo pracovních úkolů</a:t>
            </a:r>
          </a:p>
        </p:txBody>
      </p:sp>
    </p:spTree>
    <p:extLst>
      <p:ext uri="{BB962C8B-B14F-4D97-AF65-F5344CB8AC3E}">
        <p14:creationId xmlns:p14="http://schemas.microsoft.com/office/powerpoint/2010/main" val="2414457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altLang="cs-CZ" sz="2800" dirty="0"/>
              <a:t>Poplatek z pobytu </a:t>
            </a:r>
            <a:endParaRPr lang="cs-CZ" sz="2800" dirty="0"/>
          </a:p>
        </p:txBody>
      </p:sp>
      <p:sp>
        <p:nvSpPr>
          <p:cNvPr id="5" name="Zástupný symbol pro obsah 4"/>
          <p:cNvSpPr>
            <a:spLocks noGrp="1"/>
          </p:cNvSpPr>
          <p:nvPr>
            <p:ph idx="1"/>
          </p:nvPr>
        </p:nvSpPr>
        <p:spPr/>
        <p:txBody>
          <a:bodyPr/>
          <a:lstStyle/>
          <a:p>
            <a:pPr marL="285750" indent="-285750">
              <a:lnSpc>
                <a:spcPct val="80000"/>
              </a:lnSpc>
              <a:buFont typeface="Arial" panose="020B0604020202020204" pitchFamily="34" charset="0"/>
              <a:buChar char="•"/>
            </a:pPr>
            <a:r>
              <a:rPr lang="cs-CZ" altLang="cs-CZ" sz="1800" dirty="0"/>
              <a:t>Sazba poplatku činí až 21/50 Kč za osobu a za každý i započatý den pobytu, s výjimkou dne počátku pobytu. </a:t>
            </a:r>
          </a:p>
          <a:p>
            <a:pPr marL="285750" indent="-285750">
              <a:lnSpc>
                <a:spcPct val="80000"/>
              </a:lnSpc>
              <a:buFont typeface="Arial" panose="020B0604020202020204" pitchFamily="34" charset="0"/>
              <a:buChar char="•"/>
            </a:pPr>
            <a:r>
              <a:rPr lang="cs-CZ" altLang="cs-CZ" sz="1800" dirty="0"/>
              <a:t>Poplatek na část roku, pro část obce? – veřejná podpora a zásada rovnosti</a:t>
            </a:r>
          </a:p>
          <a:p>
            <a:pPr marL="285750" indent="-285750">
              <a:lnSpc>
                <a:spcPct val="80000"/>
              </a:lnSpc>
              <a:buFont typeface="Arial" panose="020B0604020202020204" pitchFamily="34" charset="0"/>
              <a:buChar char="•"/>
            </a:pPr>
            <a:r>
              <a:rPr lang="cs-CZ" altLang="cs-CZ" sz="1800" dirty="0"/>
              <a:t>Evidenční kniha v listinné nebo elektronické podobě za každé zařízení nebo místo, kde poskytuje úplatný pobyt; obsahuje identifikační údaje osob, kterým ubytovatel poskytl poskytuje úplatný pobyt (vč. data narození), dobu pobytu a výši vybraného poplatku, nebo důvod osvobození od poplatku.</a:t>
            </a:r>
          </a:p>
          <a:p>
            <a:pPr marL="285750" indent="-285750">
              <a:lnSpc>
                <a:spcPct val="80000"/>
              </a:lnSpc>
              <a:buFont typeface="Arial" panose="020B0604020202020204" pitchFamily="34" charset="0"/>
              <a:buChar char="•"/>
            </a:pPr>
            <a:r>
              <a:rPr lang="cs-CZ" altLang="cs-CZ" sz="1800" dirty="0"/>
              <a:t>Plátce poplatku je povinen uchovávat evidenční knihu po dobu 6 let ode dne provedení posledního zápisu.</a:t>
            </a:r>
          </a:p>
          <a:p>
            <a:pPr marL="285750" indent="-285750">
              <a:lnSpc>
                <a:spcPct val="80000"/>
              </a:lnSpc>
              <a:buFont typeface="Arial" panose="020B0604020202020204" pitchFamily="34" charset="0"/>
              <a:buChar char="•"/>
            </a:pPr>
            <a:r>
              <a:rPr lang="cs-CZ" altLang="cs-CZ" sz="1800" dirty="0"/>
              <a:t>Evidenční povinnost ve zjednodušeném rozsahu </a:t>
            </a:r>
          </a:p>
          <a:p>
            <a:pPr marL="537750" lvl="1" indent="-285750">
              <a:lnSpc>
                <a:spcPct val="80000"/>
              </a:lnSpc>
              <a:buFont typeface="Arial" panose="020B0604020202020204" pitchFamily="34" charset="0"/>
              <a:buChar char="•"/>
            </a:pPr>
            <a:r>
              <a:rPr lang="cs-CZ" altLang="cs-CZ" sz="1400" dirty="0"/>
              <a:t>pořadatel kulturní nebo sportovní akce</a:t>
            </a:r>
          </a:p>
          <a:p>
            <a:pPr marL="537750" lvl="1" indent="-285750">
              <a:lnSpc>
                <a:spcPct val="80000"/>
              </a:lnSpc>
              <a:buFont typeface="Arial" panose="020B0604020202020204" pitchFamily="34" charset="0"/>
              <a:buChar char="•"/>
            </a:pPr>
            <a:r>
              <a:rPr lang="cs-CZ" altLang="cs-CZ" sz="1400" dirty="0"/>
              <a:t>nejméně 1 000 účastníků </a:t>
            </a:r>
          </a:p>
          <a:p>
            <a:pPr marL="537750" lvl="1" indent="-285750">
              <a:lnSpc>
                <a:spcPct val="80000"/>
              </a:lnSpc>
              <a:buFont typeface="Arial" panose="020B0604020202020204" pitchFamily="34" charset="0"/>
              <a:buChar char="•"/>
            </a:pPr>
            <a:r>
              <a:rPr lang="cs-CZ" altLang="cs-CZ" sz="1400" dirty="0"/>
              <a:t>oznámit záměr nejméně 60 dnů přede dnem zahájení poskytování pobytu správci poplatku</a:t>
            </a:r>
          </a:p>
          <a:p>
            <a:pPr marL="537750" lvl="1" indent="-285750">
              <a:lnSpc>
                <a:spcPct val="80000"/>
              </a:lnSpc>
              <a:buFont typeface="Arial" panose="020B0604020202020204" pitchFamily="34" charset="0"/>
              <a:buChar char="•"/>
            </a:pPr>
            <a:r>
              <a:rPr lang="cs-CZ" altLang="cs-CZ" sz="1400" dirty="0"/>
              <a:t>správce rozhodne do 15 dnů</a:t>
            </a:r>
          </a:p>
          <a:p>
            <a:pPr marL="537750" lvl="1" indent="-285750">
              <a:lnSpc>
                <a:spcPct val="80000"/>
              </a:lnSpc>
              <a:buFont typeface="Arial" panose="020B0604020202020204" pitchFamily="34" charset="0"/>
              <a:buChar char="•"/>
            </a:pPr>
            <a:r>
              <a:rPr lang="cs-CZ" altLang="cs-CZ" sz="1400" dirty="0"/>
              <a:t>není povinnost evidovat doklady totožnosti </a:t>
            </a:r>
          </a:p>
          <a:p>
            <a:pPr marL="285750" indent="-285750">
              <a:lnSpc>
                <a:spcPct val="80000"/>
              </a:lnSpc>
              <a:buFont typeface="Arial" panose="020B0604020202020204" pitchFamily="34" charset="0"/>
              <a:buChar char="•"/>
            </a:pPr>
            <a:endParaRPr lang="cs-CZ" altLang="cs-CZ" sz="1800" dirty="0"/>
          </a:p>
          <a:p>
            <a:endParaRPr lang="cs-CZ" dirty="0"/>
          </a:p>
        </p:txBody>
      </p:sp>
    </p:spTree>
    <p:extLst>
      <p:ext uri="{BB962C8B-B14F-4D97-AF65-F5344CB8AC3E}">
        <p14:creationId xmlns:p14="http://schemas.microsoft.com/office/powerpoint/2010/main" val="2566770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09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08BEC1-B642-4128-84AC-55CF0F3E80AB}" type="slidenum">
              <a:rPr lang="cs-CZ" altLang="cs-CZ" sz="1200"/>
              <a:pPr>
                <a:spcBef>
                  <a:spcPct val="0"/>
                </a:spcBef>
                <a:buClrTx/>
                <a:buFontTx/>
                <a:buNone/>
              </a:pPr>
              <a:t>45</a:t>
            </a:fld>
            <a:endParaRPr lang="cs-CZ" altLang="cs-CZ" sz="1200"/>
          </a:p>
        </p:txBody>
      </p:sp>
      <p:sp>
        <p:nvSpPr>
          <p:cNvPr id="40964"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0965" name="Rectangle 3"/>
          <p:cNvSpPr>
            <a:spLocks noGrp="1" noChangeArrowheads="1"/>
          </p:cNvSpPr>
          <p:nvPr>
            <p:ph type="body" idx="1"/>
          </p:nvPr>
        </p:nvSpPr>
        <p:spPr>
          <a:xfrm>
            <a:off x="456408" y="1598613"/>
            <a:ext cx="8226425" cy="5791200"/>
          </a:xfrm>
        </p:spPr>
        <p:txBody>
          <a:bodyPr/>
          <a:lstStyle/>
          <a:p>
            <a:pPr marL="285750" indent="-285750" eaLnBrk="1" hangingPunct="1">
              <a:lnSpc>
                <a:spcPct val="80000"/>
              </a:lnSpc>
              <a:buFont typeface="Arial" panose="020B0604020202020204" pitchFamily="34" charset="0"/>
              <a:buChar char="•"/>
            </a:pPr>
            <a:r>
              <a:rPr lang="cs-CZ" altLang="cs-CZ" sz="1800" dirty="0"/>
              <a:t>Poplatek se vybírá za zvláštní užívání veřejného prostranství, kterým se rozumí umístění dočasných staveb pro umístění stavebních nebo reklamních zařízení, zařízení cirkusů, lunaparků a jiných obdobných atrakcí, umístění skládek, vyhrazení trvalého parkovacího místa a užívání tohoto prostranství pro kulturní a sportovní akce nebo potřeby tvorby filmových a televizních děl. Dále může podléhat místnímu poplatku provádění výkopových prací, umístění dočasných staveb a zařízení sloužících pro poskytování prodeje a služeb a užívání tohoto prostranství pro reklamní akce. Výčet je taxativní a vyhláškou ho nelze rozšiřovat.</a:t>
            </a:r>
          </a:p>
          <a:p>
            <a:pPr marL="285750" indent="-285750" eaLnBrk="1" hangingPunct="1">
              <a:lnSpc>
                <a:spcPct val="80000"/>
              </a:lnSpc>
              <a:buFont typeface="Arial" panose="020B0604020202020204" pitchFamily="34" charset="0"/>
              <a:buChar char="•"/>
            </a:pPr>
            <a:r>
              <a:rPr lang="cs-CZ" altLang="cs-CZ" sz="1800" dirty="0"/>
              <a:t>Veřejné prostranství – veškeré prostory přístupné bez omezení bez ohledu na vlastnictví, ne však lesy, zemědělská půda, dálnice a silnice.</a:t>
            </a:r>
          </a:p>
          <a:p>
            <a:pPr marL="285750" indent="-285750" eaLnBrk="1" hangingPunct="1">
              <a:lnSpc>
                <a:spcPct val="80000"/>
              </a:lnSpc>
              <a:buFont typeface="Arial" panose="020B0604020202020204" pitchFamily="34" charset="0"/>
              <a:buChar char="•"/>
            </a:pPr>
            <a:r>
              <a:rPr lang="cs-CZ" altLang="cs-CZ" sz="1800" dirty="0"/>
              <a:t>Vedle místního poplatku je možné pochopitelně vybírat i nájemné.</a:t>
            </a:r>
          </a:p>
        </p:txBody>
      </p:sp>
    </p:spTree>
    <p:extLst>
      <p:ext uri="{BB962C8B-B14F-4D97-AF65-F5344CB8AC3E}">
        <p14:creationId xmlns:p14="http://schemas.microsoft.com/office/powerpoint/2010/main" val="1999307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19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901B5B4-3EAB-4DEE-90D0-F110D4F6BAD0}" type="slidenum">
              <a:rPr lang="cs-CZ" altLang="cs-CZ" sz="1200"/>
              <a:pPr>
                <a:spcBef>
                  <a:spcPct val="0"/>
                </a:spcBef>
                <a:buClrTx/>
                <a:buFontTx/>
                <a:buNone/>
              </a:pPr>
              <a:t>46</a:t>
            </a:fld>
            <a:endParaRPr lang="cs-CZ" altLang="cs-CZ" sz="1200"/>
          </a:p>
        </p:txBody>
      </p:sp>
      <p:sp>
        <p:nvSpPr>
          <p:cNvPr id="41988"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1989"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Poplatníkem je fyzická nebo právnická osoba, která užívá veřejné prostranství způsobem, jakým bylo uvedeno výše.</a:t>
            </a:r>
          </a:p>
          <a:p>
            <a:pPr marL="285750" indent="-285750">
              <a:lnSpc>
                <a:spcPct val="80000"/>
              </a:lnSpc>
              <a:buFont typeface="Arial" panose="020B0604020202020204" pitchFamily="34" charset="0"/>
              <a:buChar char="•"/>
            </a:pPr>
            <a:r>
              <a:rPr lang="cs-CZ" altLang="cs-CZ" sz="1800" dirty="0"/>
              <a:t>Od poplatku jsou osvobozeny jen akce, jejichž celý výtěžek je odveden na charitativní a veřejně prospěšné účely. Neplatí se také za parkovací místo pro držitele průkazu ZTP nebo ZTP/P".</a:t>
            </a:r>
          </a:p>
          <a:p>
            <a:pPr marL="285750" indent="-285750" eaLnBrk="1" hangingPunct="1">
              <a:lnSpc>
                <a:spcPct val="80000"/>
              </a:lnSpc>
              <a:buFont typeface="Arial" panose="020B0604020202020204" pitchFamily="34" charset="0"/>
              <a:buChar char="•"/>
            </a:pPr>
            <a:r>
              <a:rPr lang="cs-CZ" altLang="cs-CZ" sz="1800" dirty="0"/>
              <a:t>Sazba poplatku činí za každý i započatý m</a:t>
            </a:r>
            <a:r>
              <a:rPr lang="cs-CZ" altLang="cs-CZ" sz="1800" baseline="30000" dirty="0"/>
              <a:t>2</a:t>
            </a:r>
            <a:r>
              <a:rPr lang="cs-CZ" altLang="cs-CZ" sz="1800" dirty="0"/>
              <a:t> maximálně 10 Kč na každý i započatý den. Zastupitelstvo má možnost navýšení poplatku za užívání veřejného prostranství v případě některých způsobů užívání (např. umístění prodejních nebo reklamních zařízení, lunaparků atd.) 10x. Poplatek je možné stanovit i paušální částkou. </a:t>
            </a:r>
          </a:p>
        </p:txBody>
      </p:sp>
    </p:spTree>
    <p:extLst>
      <p:ext uri="{BB962C8B-B14F-4D97-AF65-F5344CB8AC3E}">
        <p14:creationId xmlns:p14="http://schemas.microsoft.com/office/powerpoint/2010/main" val="419388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301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02EB016-A221-4EF4-96C4-FDD367D268F7}" type="slidenum">
              <a:rPr lang="cs-CZ" altLang="cs-CZ" sz="1200"/>
              <a:pPr>
                <a:spcBef>
                  <a:spcPct val="0"/>
                </a:spcBef>
                <a:buClrTx/>
                <a:buFontTx/>
                <a:buNone/>
              </a:pPr>
              <a:t>47</a:t>
            </a:fld>
            <a:endParaRPr lang="cs-CZ" altLang="cs-CZ" sz="1200"/>
          </a:p>
        </p:txBody>
      </p:sp>
      <p:sp>
        <p:nvSpPr>
          <p:cNvPr id="43012" name="Rectangle 2"/>
          <p:cNvSpPr>
            <a:spLocks noGrp="1" noChangeArrowheads="1"/>
          </p:cNvSpPr>
          <p:nvPr>
            <p:ph type="title"/>
          </p:nvPr>
        </p:nvSpPr>
        <p:spPr/>
        <p:txBody>
          <a:bodyPr/>
          <a:lstStyle/>
          <a:p>
            <a:pPr eaLnBrk="1" hangingPunct="1"/>
            <a:r>
              <a:rPr lang="cs-CZ" altLang="cs-CZ"/>
              <a:t>Poplatek ze vstupného</a:t>
            </a:r>
          </a:p>
        </p:txBody>
      </p:sp>
      <p:sp>
        <p:nvSpPr>
          <p:cNvPr id="43013"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Předmětem poplatku je vstupné na kulturní, sportovní, prodejní a reklamní akce. Tento výčet je taxativní. Z akcí, jejichž celý výtěžek je odveden na charitativní a veřejně prospěšné účely, se poplatek neplatí. </a:t>
            </a:r>
          </a:p>
          <a:p>
            <a:pPr marL="285750" indent="-285750" eaLnBrk="1" hangingPunct="1">
              <a:lnSpc>
                <a:spcPct val="80000"/>
              </a:lnSpc>
              <a:buFont typeface="Arial" panose="020B0604020202020204" pitchFamily="34" charset="0"/>
              <a:buChar char="•"/>
            </a:pPr>
            <a:r>
              <a:rPr lang="cs-CZ" altLang="cs-CZ" sz="1800" dirty="0"/>
              <a:t>Definice vstupného.</a:t>
            </a:r>
          </a:p>
          <a:p>
            <a:pPr marL="285750" indent="-285750" eaLnBrk="1" hangingPunct="1">
              <a:lnSpc>
                <a:spcPct val="80000"/>
              </a:lnSpc>
              <a:buFont typeface="Arial" panose="020B0604020202020204" pitchFamily="34" charset="0"/>
              <a:buChar char="•"/>
            </a:pPr>
            <a:r>
              <a:rPr lang="cs-CZ" altLang="cs-CZ" sz="1800" dirty="0"/>
              <a:t>Základem pro stanovení poplatku ze vstupného je vstupné snížené o daň z přidané hodnoty.</a:t>
            </a:r>
          </a:p>
          <a:p>
            <a:pPr marL="285750" indent="-285750" eaLnBrk="1" hangingPunct="1">
              <a:lnSpc>
                <a:spcPct val="80000"/>
              </a:lnSpc>
              <a:buFont typeface="Arial" panose="020B0604020202020204" pitchFamily="34" charset="0"/>
              <a:buChar char="•"/>
            </a:pPr>
            <a:r>
              <a:rPr lang="cs-CZ" altLang="cs-CZ" sz="1800" dirty="0"/>
              <a:t>Vstupné na kulturní památky – judikatura ÚS.</a:t>
            </a:r>
          </a:p>
          <a:p>
            <a:pPr marL="285750" indent="-285750" eaLnBrk="1" hangingPunct="1">
              <a:lnSpc>
                <a:spcPct val="80000"/>
              </a:lnSpc>
              <a:buFont typeface="Arial" panose="020B0604020202020204" pitchFamily="34" charset="0"/>
              <a:buChar char="•"/>
            </a:pPr>
            <a:r>
              <a:rPr lang="cs-CZ" altLang="cs-CZ" sz="1800" dirty="0"/>
              <a:t>Sazba poplatku ze vstupného činí až 20 % z úhrnné částky vybraného vstupného. Obec může po dohodě s poplatníkem poplatek stanovit paušální částkou.</a:t>
            </a:r>
          </a:p>
          <a:p>
            <a:pPr marL="285750" indent="-285750" eaLnBrk="1" hangingPunct="1">
              <a:lnSpc>
                <a:spcPct val="80000"/>
              </a:lnSpc>
              <a:buFont typeface="Arial" panose="020B0604020202020204" pitchFamily="34" charset="0"/>
              <a:buChar char="•"/>
            </a:pPr>
            <a:r>
              <a:rPr lang="cs-CZ" altLang="cs-CZ" sz="1800" dirty="0"/>
              <a:t>Zvláštní záznamní povinnost kvůli evidenci vstupenek.</a:t>
            </a:r>
          </a:p>
        </p:txBody>
      </p:sp>
      <p:pic>
        <p:nvPicPr>
          <p:cNvPr id="2" name="Obrázek 1"/>
          <p:cNvPicPr>
            <a:picLocks noChangeAspect="1"/>
          </p:cNvPicPr>
          <p:nvPr/>
        </p:nvPicPr>
        <p:blipFill>
          <a:blip r:embed="rId2"/>
          <a:stretch>
            <a:fillRect/>
          </a:stretch>
        </p:blipFill>
        <p:spPr>
          <a:xfrm>
            <a:off x="7331825" y="0"/>
            <a:ext cx="1813763" cy="1818931"/>
          </a:xfrm>
          <a:prstGeom prst="rect">
            <a:avLst/>
          </a:prstGeom>
        </p:spPr>
      </p:pic>
    </p:spTree>
    <p:extLst>
      <p:ext uri="{BB962C8B-B14F-4D97-AF65-F5344CB8AC3E}">
        <p14:creationId xmlns:p14="http://schemas.microsoft.com/office/powerpoint/2010/main" val="1943397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60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C7BF1B9-D5D5-4E4A-846F-4FAB7F53980D}" type="slidenum">
              <a:rPr lang="cs-CZ" altLang="cs-CZ" sz="1200"/>
              <a:pPr>
                <a:spcBef>
                  <a:spcPct val="0"/>
                </a:spcBef>
                <a:buClrTx/>
                <a:buFontTx/>
                <a:buNone/>
              </a:pPr>
              <a:t>48</a:t>
            </a:fld>
            <a:endParaRPr lang="cs-CZ" altLang="cs-CZ" sz="1200"/>
          </a:p>
        </p:txBody>
      </p:sp>
      <p:sp>
        <p:nvSpPr>
          <p:cNvPr id="46084" name="Rectangle 2"/>
          <p:cNvSpPr>
            <a:spLocks noGrp="1" noChangeArrowheads="1"/>
          </p:cNvSpPr>
          <p:nvPr>
            <p:ph type="title"/>
          </p:nvPr>
        </p:nvSpPr>
        <p:spPr/>
        <p:txBody>
          <a:bodyPr/>
          <a:lstStyle/>
          <a:p>
            <a:pPr eaLnBrk="1" hangingPunct="1">
              <a:lnSpc>
                <a:spcPct val="100000"/>
              </a:lnSpc>
            </a:pPr>
            <a:r>
              <a:rPr lang="cs-CZ" altLang="cs-CZ" sz="2400" dirty="0"/>
              <a:t>Poplatek za povolení k vjezdu s motorovým vozidlem do vybraných míst a částí měst </a:t>
            </a:r>
          </a:p>
        </p:txBody>
      </p:sp>
      <p:sp>
        <p:nvSpPr>
          <p:cNvPr id="4608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cs-CZ" altLang="cs-CZ" sz="1800" dirty="0"/>
          </a:p>
          <a:p>
            <a:pPr marL="285750" indent="-285750" eaLnBrk="1" hangingPunct="1">
              <a:lnSpc>
                <a:spcPct val="80000"/>
              </a:lnSpc>
              <a:buFont typeface="Arial" panose="020B0604020202020204" pitchFamily="34" charset="0"/>
              <a:buChar char="•"/>
            </a:pPr>
            <a:r>
              <a:rPr lang="cs-CZ" altLang="cs-CZ" sz="1800" dirty="0"/>
              <a:t>Poplatníky poplatku jsou fyzické nebo právnické osoby, kterým bylo vydáno povolení k vjezdu s motorovým vozidlem do vybraných míst, do kterých je jinak vjezd zakázán příslušnou dopravní značkou. Poplatek neplatí fyzické osoby mající trvalý pobyt nebo vlastnící nemovitosti ve vybraném místě, osoby jim blízké, manželé těchto osob a jejich děti a dále osoby, které ve vybraném místě užívají nemovitost k podnikání nebo veřejně prospěšné činnosti nebo osoby, které jsou držiteli průkazu ZTP a ZTP/P a jejich průvodci.</a:t>
            </a:r>
          </a:p>
          <a:p>
            <a:pPr marL="285750" indent="-285750" eaLnBrk="1" hangingPunct="1">
              <a:lnSpc>
                <a:spcPct val="80000"/>
              </a:lnSpc>
              <a:buFont typeface="Arial" panose="020B0604020202020204" pitchFamily="34" charset="0"/>
              <a:buChar char="•"/>
            </a:pPr>
            <a:r>
              <a:rPr lang="cs-CZ" altLang="cs-CZ" sz="1800" dirty="0"/>
              <a:t>Sazba poplatku činí až 200 Kč za den. Obec má možnost po dohodě s poplatníkem stanovit poplatek paušální částkou. </a:t>
            </a:r>
          </a:p>
        </p:txBody>
      </p:sp>
      <p:pic>
        <p:nvPicPr>
          <p:cNvPr id="2" name="Obrázek 1"/>
          <p:cNvPicPr>
            <a:picLocks noChangeAspect="1"/>
          </p:cNvPicPr>
          <p:nvPr/>
        </p:nvPicPr>
        <p:blipFill>
          <a:blip r:embed="rId2"/>
          <a:stretch>
            <a:fillRect/>
          </a:stretch>
        </p:blipFill>
        <p:spPr>
          <a:xfrm>
            <a:off x="5686432" y="4090342"/>
            <a:ext cx="2145978" cy="1828959"/>
          </a:xfrm>
          <a:prstGeom prst="rect">
            <a:avLst/>
          </a:prstGeom>
        </p:spPr>
      </p:pic>
    </p:spTree>
    <p:extLst>
      <p:ext uri="{BB962C8B-B14F-4D97-AF65-F5344CB8AC3E}">
        <p14:creationId xmlns:p14="http://schemas.microsoft.com/office/powerpoint/2010/main" val="1109026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71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EE60EEF-3EE9-42CD-95AB-1E1CFCA2B4D8}" type="slidenum">
              <a:rPr lang="cs-CZ" altLang="cs-CZ" sz="1200"/>
              <a:pPr>
                <a:spcBef>
                  <a:spcPct val="0"/>
                </a:spcBef>
                <a:buClrTx/>
                <a:buFontTx/>
                <a:buNone/>
              </a:pPr>
              <a:t>49</a:t>
            </a:fld>
            <a:endParaRPr lang="cs-CZ" altLang="cs-CZ" sz="1200"/>
          </a:p>
        </p:txBody>
      </p:sp>
      <p:sp>
        <p:nvSpPr>
          <p:cNvPr id="47108"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47109" name="Rectangle 3"/>
          <p:cNvSpPr>
            <a:spLocks noGrp="1" noChangeArrowheads="1"/>
          </p:cNvSpPr>
          <p:nvPr>
            <p:ph type="body" idx="1"/>
          </p:nvPr>
        </p:nvSpPr>
        <p:spPr>
          <a:xfrm>
            <a:off x="539193" y="1426128"/>
            <a:ext cx="8066301" cy="4405872"/>
          </a:xfrm>
        </p:spPr>
        <p:txBody>
          <a:bodyPr/>
          <a:lstStyle/>
          <a:p>
            <a:pPr eaLnBrk="1" hangingPunct="1">
              <a:lnSpc>
                <a:spcPct val="90000"/>
              </a:lnSpc>
              <a:buFont typeface="Wingdings" panose="05000000000000000000" pitchFamily="2" charset="2"/>
              <a:buNone/>
            </a:pPr>
            <a:r>
              <a:rPr lang="cs-CZ" altLang="cs-CZ" dirty="0"/>
              <a:t>Předpokladem je vydání obecně závazné vyhlášky stanovující systém nakládání s komunálním odpadem.</a:t>
            </a:r>
          </a:p>
          <a:p>
            <a:pPr eaLnBrk="1" hangingPunct="1">
              <a:lnSpc>
                <a:spcPct val="90000"/>
              </a:lnSpc>
              <a:buFont typeface="Wingdings" panose="05000000000000000000" pitchFamily="2" charset="2"/>
              <a:buNone/>
            </a:pPr>
            <a:r>
              <a:rPr lang="cs-CZ" altLang="cs-CZ" sz="2400" dirty="0"/>
              <a:t>3 možnosti zpoplatnění odpadu:</a:t>
            </a:r>
          </a:p>
          <a:p>
            <a:pPr marL="457200" indent="-457200" eaLnBrk="1" hangingPunct="1">
              <a:lnSpc>
                <a:spcPct val="90000"/>
              </a:lnSpc>
              <a:buFont typeface="Arial" panose="020B0604020202020204" pitchFamily="34" charset="0"/>
              <a:buChar char="•"/>
            </a:pPr>
            <a:r>
              <a:rPr lang="cs-CZ" altLang="cs-CZ" sz="2400" dirty="0"/>
              <a:t>smlouva,</a:t>
            </a:r>
          </a:p>
          <a:p>
            <a:pPr marL="457200" indent="-457200" eaLnBrk="1" hangingPunct="1">
              <a:lnSpc>
                <a:spcPct val="90000"/>
              </a:lnSpc>
              <a:buFont typeface="Arial" panose="020B0604020202020204" pitchFamily="34" charset="0"/>
              <a:buChar char="•"/>
            </a:pPr>
            <a:r>
              <a:rPr lang="cs-CZ" altLang="cs-CZ" sz="2400" dirty="0"/>
              <a:t>poplatek za komunální odpad dle zákona o odpadech,</a:t>
            </a:r>
          </a:p>
          <a:p>
            <a:pPr marL="457200" indent="-457200">
              <a:lnSpc>
                <a:spcPct val="90000"/>
              </a:lnSpc>
              <a:buFont typeface="Arial" panose="020B0604020202020204" pitchFamily="34" charset="0"/>
              <a:buChar char="•"/>
            </a:pPr>
            <a:r>
              <a:rPr lang="cs-CZ" altLang="cs-CZ" sz="2400" dirty="0"/>
              <a:t>místní poplatek dle zákona o místních poplatcích</a:t>
            </a:r>
          </a:p>
          <a:p>
            <a:pPr>
              <a:lnSpc>
                <a:spcPct val="90000"/>
              </a:lnSpc>
            </a:pPr>
            <a:endParaRPr lang="cs-CZ" altLang="cs-CZ" sz="2400" dirty="0"/>
          </a:p>
          <a:p>
            <a:pPr>
              <a:lnSpc>
                <a:spcPct val="90000"/>
              </a:lnSpc>
            </a:pPr>
            <a:r>
              <a:rPr lang="cs-CZ" altLang="cs-CZ" sz="2400" dirty="0">
                <a:solidFill>
                  <a:srgbClr val="00B050"/>
                </a:solidFill>
              </a:rPr>
              <a:t>2 možnosti zpoplatnění odpadu dle zákona o místních poplatcích :</a:t>
            </a:r>
          </a:p>
          <a:p>
            <a:pPr marL="457200" indent="-457200">
              <a:lnSpc>
                <a:spcPct val="90000"/>
              </a:lnSpc>
              <a:buFont typeface="Arial" panose="020B0604020202020204" pitchFamily="34" charset="0"/>
              <a:buChar char="•"/>
            </a:pPr>
            <a:r>
              <a:rPr lang="cs-CZ" altLang="cs-CZ" sz="2400" dirty="0">
                <a:solidFill>
                  <a:srgbClr val="00B050"/>
                </a:solidFill>
              </a:rPr>
              <a:t>poplatek za obecní systém odpadového hospodářství a</a:t>
            </a:r>
          </a:p>
          <a:p>
            <a:pPr marL="457200" indent="-457200">
              <a:lnSpc>
                <a:spcPct val="90000"/>
              </a:lnSpc>
              <a:buFont typeface="Arial" panose="020B0604020202020204" pitchFamily="34" charset="0"/>
              <a:buChar char="•"/>
            </a:pPr>
            <a:r>
              <a:rPr lang="cs-CZ" altLang="cs-CZ" sz="2400" dirty="0">
                <a:solidFill>
                  <a:srgbClr val="00B050"/>
                </a:solidFill>
              </a:rPr>
              <a:t>poplatek za odkládání komunálního odpadu z nemovité věci</a:t>
            </a:r>
          </a:p>
        </p:txBody>
      </p:sp>
      <p:pic>
        <p:nvPicPr>
          <p:cNvPr id="2" name="Obrázek 1"/>
          <p:cNvPicPr>
            <a:picLocks noChangeAspect="1"/>
          </p:cNvPicPr>
          <p:nvPr/>
        </p:nvPicPr>
        <p:blipFill>
          <a:blip r:embed="rId2"/>
          <a:stretch>
            <a:fillRect/>
          </a:stretch>
        </p:blipFill>
        <p:spPr>
          <a:xfrm>
            <a:off x="7566869" y="5506092"/>
            <a:ext cx="1578717" cy="1351907"/>
          </a:xfrm>
          <a:prstGeom prst="rect">
            <a:avLst/>
          </a:prstGeom>
        </p:spPr>
      </p:pic>
    </p:spTree>
    <p:extLst>
      <p:ext uri="{BB962C8B-B14F-4D97-AF65-F5344CB8AC3E}">
        <p14:creationId xmlns:p14="http://schemas.microsoft.com/office/powerpoint/2010/main" val="374673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2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F78BDD9-87E4-4CDA-9210-CA7BF1D9DD6B}" type="slidenum">
              <a:rPr lang="cs-CZ" altLang="cs-CZ" sz="1200"/>
              <a:pPr>
                <a:spcBef>
                  <a:spcPct val="0"/>
                </a:spcBef>
                <a:buClrTx/>
                <a:buFontTx/>
                <a:buNone/>
              </a:pPr>
              <a:t>5</a:t>
            </a:fld>
            <a:endParaRPr lang="cs-CZ" altLang="cs-CZ" sz="1200"/>
          </a:p>
        </p:txBody>
      </p:sp>
      <p:sp>
        <p:nvSpPr>
          <p:cNvPr id="11268" name="Rectangle 2"/>
          <p:cNvSpPr>
            <a:spLocks noGrp="1" noChangeArrowheads="1"/>
          </p:cNvSpPr>
          <p:nvPr>
            <p:ph type="title"/>
          </p:nvPr>
        </p:nvSpPr>
        <p:spPr/>
        <p:txBody>
          <a:bodyPr/>
          <a:lstStyle/>
          <a:p>
            <a:pPr eaLnBrk="1" hangingPunct="1"/>
            <a:r>
              <a:rPr lang="cs-CZ" altLang="cs-CZ"/>
              <a:t>Pojem „cena“</a:t>
            </a:r>
          </a:p>
        </p:txBody>
      </p:sp>
      <p:sp>
        <p:nvSpPr>
          <p:cNvPr id="1126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Poplatek za soukromoprávní statek</a:t>
            </a:r>
          </a:p>
          <a:p>
            <a:pPr marL="457200" indent="-457200" eaLnBrk="1" hangingPunct="1">
              <a:buFont typeface="Arial" panose="020B0604020202020204" pitchFamily="34" charset="0"/>
              <a:buChar char="•"/>
            </a:pPr>
            <a:r>
              <a:rPr lang="cs-CZ" altLang="cs-CZ" dirty="0"/>
              <a:t>Nemusí být ukládána ve formě zákona</a:t>
            </a:r>
          </a:p>
          <a:p>
            <a:pPr marL="457200" indent="-457200" eaLnBrk="1" hangingPunct="1">
              <a:buFont typeface="Arial" panose="020B0604020202020204" pitchFamily="34" charset="0"/>
              <a:buChar char="•"/>
            </a:pPr>
            <a:r>
              <a:rPr lang="cs-CZ" altLang="cs-CZ" dirty="0"/>
              <a:t>Respektuje skutečnou cenu služby</a:t>
            </a:r>
          </a:p>
          <a:p>
            <a:pPr marL="457200" indent="-457200" eaLnBrk="1" hangingPunct="1">
              <a:buFont typeface="Arial" panose="020B0604020202020204" pitchFamily="34" charset="0"/>
              <a:buChar char="•"/>
            </a:pPr>
            <a:r>
              <a:rPr lang="cs-CZ" altLang="cs-CZ" dirty="0"/>
              <a:t>Je možné stanovit ji dohodou</a:t>
            </a:r>
          </a:p>
        </p:txBody>
      </p:sp>
    </p:spTree>
    <p:extLst>
      <p:ext uri="{BB962C8B-B14F-4D97-AF65-F5344CB8AC3E}">
        <p14:creationId xmlns:p14="http://schemas.microsoft.com/office/powerpoint/2010/main" val="1661056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pPr>
              <a:lnSpc>
                <a:spcPct val="100000"/>
              </a:lnSpc>
            </a:pPr>
            <a:r>
              <a:rPr lang="cs-CZ" altLang="cs-CZ" sz="1800" dirty="0"/>
              <a:t>Poplatek za provoz systému shromažďování, sběru, přepravy, třídění, využívání a odstraňování komunálních odpadů</a:t>
            </a:r>
            <a:endParaRPr lang="cs-CZ" altLang="cs-CZ" dirty="0"/>
          </a:p>
        </p:txBody>
      </p:sp>
      <p:sp>
        <p:nvSpPr>
          <p:cNvPr id="48131" name="Zástupný symbol pro obsah 2"/>
          <p:cNvSpPr>
            <a:spLocks noGrp="1"/>
          </p:cNvSpPr>
          <p:nvPr>
            <p:ph idx="1"/>
          </p:nvPr>
        </p:nvSpPr>
        <p:spPr/>
        <p:txBody>
          <a:bodyPr/>
          <a:lstStyle/>
          <a:p>
            <a:r>
              <a:rPr lang="cs-CZ" altLang="cs-CZ" sz="1800" dirty="0"/>
              <a:t>Poplatník </a:t>
            </a:r>
          </a:p>
          <a:p>
            <a:pPr marL="285750" lvl="1" indent="-285750">
              <a:buFont typeface="Arial" panose="020B0604020202020204" pitchFamily="34" charset="0"/>
              <a:buChar char="•"/>
            </a:pPr>
            <a:r>
              <a:rPr lang="cs-CZ" altLang="cs-CZ" sz="1800" dirty="0"/>
              <a:t>fyzická osoba přihlášená v obci,</a:t>
            </a:r>
          </a:p>
          <a:p>
            <a:pPr marL="285750" indent="-285750">
              <a:buFont typeface="Arial" panose="020B0604020202020204" pitchFamily="34" charset="0"/>
              <a:buChar char="•"/>
            </a:pPr>
            <a:r>
              <a:rPr lang="cs-CZ" altLang="cs-CZ" sz="1800" dirty="0"/>
              <a:t>fyzická osoba, která má ve vlastnictví stavbu určenou k individuální rekreaci, </a:t>
            </a:r>
          </a:p>
          <a:p>
            <a:pPr lvl="1"/>
            <a:r>
              <a:rPr lang="cs-CZ" altLang="cs-CZ" sz="1800" dirty="0"/>
              <a:t>byt nebo rodinný dům, ve kterých není přihlášena žádná fyzická osoba, ve výši odpovídající poplatku za jednu fyzickou osobu</a:t>
            </a:r>
          </a:p>
          <a:p>
            <a:pPr lvl="1"/>
            <a:endParaRPr lang="cs-CZ" altLang="cs-CZ" sz="1800" dirty="0"/>
          </a:p>
          <a:p>
            <a:pPr marL="285750" lvl="1" indent="-285750">
              <a:buFont typeface="Arial" panose="020B0604020202020204" pitchFamily="34" charset="0"/>
              <a:buChar char="•"/>
            </a:pPr>
            <a:r>
              <a:rPr lang="cs-CZ" altLang="cs-CZ" sz="1800" dirty="0"/>
              <a:t>společně a nerozdílně – společný zmocněnec/zástupce</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4813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B598FB8-A95B-4D22-AFF2-96E07BD7C699}" type="slidenum">
              <a:rPr lang="cs-CZ" altLang="cs-CZ" sz="1200"/>
              <a:pPr>
                <a:spcBef>
                  <a:spcPct val="0"/>
                </a:spcBef>
                <a:buClrTx/>
                <a:buFontTx/>
                <a:buNone/>
              </a:pPr>
              <a:t>50</a:t>
            </a:fld>
            <a:endParaRPr lang="cs-CZ" altLang="cs-CZ" sz="1200"/>
          </a:p>
        </p:txBody>
      </p:sp>
    </p:spTree>
    <p:extLst>
      <p:ext uri="{BB962C8B-B14F-4D97-AF65-F5344CB8AC3E}">
        <p14:creationId xmlns:p14="http://schemas.microsoft.com/office/powerpoint/2010/main" val="960615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pPr>
              <a:lnSpc>
                <a:spcPct val="100000"/>
              </a:lnSpc>
            </a:pPr>
            <a:r>
              <a:rPr lang="cs-CZ" altLang="cs-CZ" sz="1800" dirty="0"/>
              <a:t>Poplatek za provoz systému shromažďování, sběru, přepravy, třídění, využívání a odstraňování komunálních odpadů</a:t>
            </a:r>
            <a:endParaRPr lang="cs-CZ" altLang="cs-CZ" dirty="0"/>
          </a:p>
        </p:txBody>
      </p:sp>
      <p:sp>
        <p:nvSpPr>
          <p:cNvPr id="49155" name="Zástupný symbol pro obsah 2"/>
          <p:cNvSpPr>
            <a:spLocks noGrp="1"/>
          </p:cNvSpPr>
          <p:nvPr>
            <p:ph idx="1"/>
          </p:nvPr>
        </p:nvSpPr>
        <p:spPr/>
        <p:txBody>
          <a:bodyPr/>
          <a:lstStyle/>
          <a:p>
            <a:r>
              <a:rPr lang="cs-CZ" altLang="cs-CZ" dirty="0"/>
              <a:t>Za fyzické osoby tvořící domácnost může poplatek platit jedna osoba. </a:t>
            </a:r>
          </a:p>
          <a:p>
            <a:r>
              <a:rPr lang="cs-CZ" altLang="cs-CZ" dirty="0"/>
              <a:t>Za fyzické osoby žijící v rodinném nebo bytovém domě může poplatek platit vlastník nebo správce.</a:t>
            </a:r>
          </a:p>
          <a:p>
            <a:r>
              <a:rPr lang="cs-CZ" altLang="cs-CZ" dirty="0"/>
              <a:t>Osoby, které platí poplatek za více fyzických osob, jsou povinny obecnímu úřadu oznámit jméno, popřípadě jména, příjmení a data narození osob, za které poplatek platí.</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4915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D61ED2B-C4B7-4CD3-BAFE-CA47DF5A3E78}" type="slidenum">
              <a:rPr lang="cs-CZ" altLang="cs-CZ" sz="1200"/>
              <a:pPr>
                <a:spcBef>
                  <a:spcPct val="0"/>
                </a:spcBef>
                <a:buClrTx/>
                <a:buFontTx/>
                <a:buNone/>
              </a:pPr>
              <a:t>51</a:t>
            </a:fld>
            <a:endParaRPr lang="cs-CZ" altLang="cs-CZ" sz="1200"/>
          </a:p>
        </p:txBody>
      </p:sp>
    </p:spTree>
    <p:extLst>
      <p:ext uri="{BB962C8B-B14F-4D97-AF65-F5344CB8AC3E}">
        <p14:creationId xmlns:p14="http://schemas.microsoft.com/office/powerpoint/2010/main" val="1355680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pPr>
              <a:lnSpc>
                <a:spcPct val="100000"/>
              </a:lnSpc>
            </a:pPr>
            <a:r>
              <a:rPr lang="cs-CZ" altLang="cs-CZ" sz="1800" dirty="0">
                <a:solidFill>
                  <a:srgbClr val="0000DC"/>
                </a:solidFill>
              </a:rPr>
              <a:t>Poplatek za provoz systému shromažďování, sběru, přepravy, třídění, využívání a odstraňování komunálních odpadů</a:t>
            </a:r>
            <a:endParaRPr lang="cs-CZ" altLang="cs-CZ" dirty="0"/>
          </a:p>
        </p:txBody>
      </p:sp>
      <p:sp>
        <p:nvSpPr>
          <p:cNvPr id="50179" name="Zástupný symbol pro obsah 2"/>
          <p:cNvSpPr>
            <a:spLocks noGrp="1"/>
          </p:cNvSpPr>
          <p:nvPr>
            <p:ph idx="1"/>
          </p:nvPr>
        </p:nvSpPr>
        <p:spPr/>
        <p:txBody>
          <a:bodyPr/>
          <a:lstStyle/>
          <a:p>
            <a:r>
              <a:rPr lang="cs-CZ" altLang="cs-CZ" sz="1800" dirty="0"/>
              <a:t>Osvobození:</a:t>
            </a:r>
          </a:p>
          <a:p>
            <a:pPr marL="285750" indent="-285750">
              <a:buFont typeface="Arial" panose="020B0604020202020204" pitchFamily="34" charset="0"/>
              <a:buChar char="•"/>
            </a:pPr>
            <a:r>
              <a:rPr lang="cs-CZ" altLang="cs-CZ" sz="1800" dirty="0"/>
              <a:t>Osoba umístěná do </a:t>
            </a:r>
            <a:r>
              <a:rPr lang="cs-CZ" altLang="cs-CZ" sz="1600" dirty="0"/>
              <a:t>dětského domova pro děti do 3 let věku, školského zařízení pro výkon ústavní nebo ochranné výchovy nebo školského zařízení pro preventivně výchovnou péči na základě rozhodnutí soudu nebo smlouvy,</a:t>
            </a:r>
          </a:p>
          <a:p>
            <a:pPr marL="285750" indent="-285750">
              <a:buFont typeface="Arial" panose="020B0604020202020204" pitchFamily="34" charset="0"/>
              <a:buChar char="•"/>
            </a:pPr>
            <a:r>
              <a:rPr lang="cs-CZ" altLang="cs-CZ" sz="1800" dirty="0"/>
              <a:t>Osoba umístěná </a:t>
            </a:r>
            <a:r>
              <a:rPr lang="cs-CZ" altLang="cs-CZ" sz="1600" dirty="0"/>
              <a:t>do zařízení pro děti vyžadující okamžitou pomoc na základě rozhodnutí soudu, na žádost obecního úřadu obce s rozšířenou působností, zákonného zástupce dítěte nebo nezletilého,</a:t>
            </a:r>
          </a:p>
          <a:p>
            <a:pPr marL="285750" indent="-285750">
              <a:buFont typeface="Arial" panose="020B0604020202020204" pitchFamily="34" charset="0"/>
              <a:buChar char="•"/>
            </a:pPr>
            <a:r>
              <a:rPr lang="cs-CZ" altLang="cs-CZ" sz="1800" dirty="0"/>
              <a:t>Osoba umístěná </a:t>
            </a:r>
            <a:r>
              <a:rPr lang="cs-CZ" altLang="cs-CZ" sz="1600" dirty="0"/>
              <a:t>v domově pro osoby se zdravotním postižením, domově pro seniory, domově se zvláštním režimem nebo chráněném bydlení</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018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DC78479-A13A-49D1-AF09-ADF468205411}" type="slidenum">
              <a:rPr lang="cs-CZ" altLang="cs-CZ" sz="1200"/>
              <a:pPr>
                <a:spcBef>
                  <a:spcPct val="0"/>
                </a:spcBef>
                <a:buClrTx/>
                <a:buFontTx/>
                <a:buNone/>
              </a:pPr>
              <a:t>52</a:t>
            </a:fld>
            <a:endParaRPr lang="cs-CZ" altLang="cs-CZ" sz="1200"/>
          </a:p>
        </p:txBody>
      </p:sp>
    </p:spTree>
    <p:extLst>
      <p:ext uri="{BB962C8B-B14F-4D97-AF65-F5344CB8AC3E}">
        <p14:creationId xmlns:p14="http://schemas.microsoft.com/office/powerpoint/2010/main" val="2863531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12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ADE3352-C2D2-4C6A-AC95-BD7CBA8CFB1C}" type="slidenum">
              <a:rPr lang="cs-CZ" altLang="cs-CZ" sz="1200"/>
              <a:pPr>
                <a:spcBef>
                  <a:spcPct val="0"/>
                </a:spcBef>
                <a:buClrTx/>
                <a:buFontTx/>
                <a:buNone/>
              </a:pPr>
              <a:t>53</a:t>
            </a:fld>
            <a:endParaRPr lang="cs-CZ" altLang="cs-CZ" sz="1200"/>
          </a:p>
        </p:txBody>
      </p:sp>
      <p:sp>
        <p:nvSpPr>
          <p:cNvPr id="51204" name="Rectangle 2"/>
          <p:cNvSpPr>
            <a:spLocks noGrp="1" noChangeArrowheads="1"/>
          </p:cNvSpPr>
          <p:nvPr>
            <p:ph type="title"/>
          </p:nvPr>
        </p:nvSpPr>
        <p:spPr/>
        <p:txBody>
          <a:bodyPr/>
          <a:lstStyle/>
          <a:p>
            <a:pPr eaLnBrk="1" hangingPunct="1">
              <a:lnSpc>
                <a:spcPct val="100000"/>
              </a:lnSpc>
            </a:pPr>
            <a:r>
              <a:rPr lang="cs-CZ" altLang="cs-CZ" sz="1800" dirty="0"/>
              <a:t>Poplatek za provoz systému shromažďování, sběru, přepravy, třídění, využívání a odstraňování komunálních odpadů</a:t>
            </a:r>
          </a:p>
        </p:txBody>
      </p:sp>
      <p:sp>
        <p:nvSpPr>
          <p:cNvPr id="51205" name="Rectangle 3"/>
          <p:cNvSpPr>
            <a:spLocks noGrp="1" noChangeArrowheads="1"/>
          </p:cNvSpPr>
          <p:nvPr>
            <p:ph type="body" idx="1"/>
          </p:nvPr>
        </p:nvSpPr>
        <p:spPr>
          <a:xfrm>
            <a:off x="456408" y="2276476"/>
            <a:ext cx="8226425" cy="4176713"/>
          </a:xfrm>
        </p:spPr>
        <p:txBody>
          <a:bodyPr/>
          <a:lstStyle/>
          <a:p>
            <a:pPr eaLnBrk="1" hangingPunct="1">
              <a:lnSpc>
                <a:spcPct val="80000"/>
              </a:lnSpc>
              <a:buFont typeface="Wingdings" panose="05000000000000000000" pitchFamily="2" charset="2"/>
              <a:buNone/>
            </a:pPr>
            <a:r>
              <a:rPr lang="cs-CZ" altLang="cs-CZ" sz="1800" dirty="0"/>
              <a:t>Sazba poplatku je rozdělena na dvě části. První tvoří částka až 250 Kč za osobu a kalendářní rok, druhou částka stanovená na základě skutečných nákladů obce předchozího roku na sběr a svoz netříděného komunálního odpadu, až 750 Kč za osobu a kalendářní rok, celkem tady maximálně 1000 Kč na osobu ročně. Obec má povinnost v obecně závazné vyhlášce stanovit rozúčtování nákladů na sběr a svoz netříděného komunálního odpadu na osobu.</a:t>
            </a:r>
          </a:p>
          <a:p>
            <a:pPr eaLnBrk="1" hangingPunct="1">
              <a:lnSpc>
                <a:spcPct val="80000"/>
              </a:lnSpc>
              <a:buFont typeface="Wingdings" panose="05000000000000000000" pitchFamily="2" charset="2"/>
              <a:buNone/>
            </a:pPr>
            <a:r>
              <a:rPr lang="cs-CZ" altLang="cs-CZ" sz="1800" dirty="0"/>
              <a:t>	</a:t>
            </a:r>
          </a:p>
          <a:p>
            <a:pPr eaLnBrk="1" hangingPunct="1">
              <a:lnSpc>
                <a:spcPct val="80000"/>
              </a:lnSpc>
              <a:buFont typeface="Wingdings" panose="05000000000000000000" pitchFamily="2" charset="2"/>
              <a:buNone/>
            </a:pPr>
            <a:r>
              <a:rPr lang="cs-CZ" altLang="cs-CZ" sz="1800" dirty="0"/>
              <a:t>Pokud během kalendářního roku dojde ke změně místa přihlášení, resp. ke změně vlastnictví stavby, uhradí se poplatek v poměrné výši, která odpovídá počtu kalendářních měsíců přihlášení nebo vlastnictví stavby v příslušném kalendářním roce. Rozhodný je vždy stav na konci každého měsíce.</a:t>
            </a:r>
          </a:p>
        </p:txBody>
      </p:sp>
    </p:spTree>
    <p:extLst>
      <p:ext uri="{BB962C8B-B14F-4D97-AF65-F5344CB8AC3E}">
        <p14:creationId xmlns:p14="http://schemas.microsoft.com/office/powerpoint/2010/main" val="95959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cs-CZ" sz="3200" dirty="0"/>
              <a:t>Nové odpadové poplatky</a:t>
            </a:r>
          </a:p>
        </p:txBody>
      </p:sp>
      <p:sp>
        <p:nvSpPr>
          <p:cNvPr id="5" name="Zástupný symbol pro obsah 4"/>
          <p:cNvSpPr>
            <a:spLocks noGrp="1"/>
          </p:cNvSpPr>
          <p:nvPr>
            <p:ph idx="1"/>
          </p:nvPr>
        </p:nvSpPr>
        <p:spPr/>
        <p:txBody>
          <a:bodyPr/>
          <a:lstStyle/>
          <a:p>
            <a:pPr marL="72000" lvl="0" indent="0">
              <a:buNone/>
            </a:pPr>
            <a:r>
              <a:rPr lang="cs-CZ" dirty="0">
                <a:solidFill>
                  <a:srgbClr val="00B050"/>
                </a:solidFill>
              </a:rPr>
              <a:t>Poplatky za komunální odpad (místní poplatky)</a:t>
            </a:r>
            <a:endParaRPr lang="cs-CZ" sz="3200" dirty="0">
              <a:solidFill>
                <a:srgbClr val="00B050"/>
              </a:solidFill>
            </a:endParaRPr>
          </a:p>
          <a:p>
            <a:pPr lvl="1"/>
            <a:r>
              <a:rPr lang="cs-CZ" sz="2400" dirty="0">
                <a:solidFill>
                  <a:srgbClr val="00B050"/>
                </a:solidFill>
              </a:rPr>
              <a:t>poplatek za obecní systém odpadového hospodářství </a:t>
            </a:r>
          </a:p>
          <a:p>
            <a:pPr lvl="1"/>
            <a:r>
              <a:rPr lang="cs-CZ" sz="2400" dirty="0">
                <a:solidFill>
                  <a:srgbClr val="00B050"/>
                </a:solidFill>
              </a:rPr>
              <a:t>poplatek za odkládání komunálního odpadu z nemovité věci (PAYT)</a:t>
            </a:r>
          </a:p>
          <a:p>
            <a:endParaRPr lang="cs-CZ" dirty="0"/>
          </a:p>
        </p:txBody>
      </p:sp>
    </p:spTree>
    <p:extLst>
      <p:ext uri="{BB962C8B-B14F-4D97-AF65-F5344CB8AC3E}">
        <p14:creationId xmlns:p14="http://schemas.microsoft.com/office/powerpoint/2010/main" val="1082975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a:xfrm>
            <a:off x="540094" y="720000"/>
            <a:ext cx="8066301" cy="972002"/>
          </a:xfrm>
        </p:spPr>
        <p:txBody>
          <a:bodyPr/>
          <a:lstStyle/>
          <a:p>
            <a:r>
              <a:rPr lang="pl-PL" dirty="0" err="1">
                <a:solidFill>
                  <a:srgbClr val="0000DC"/>
                </a:solidFill>
              </a:rPr>
              <a:t>Poplatek</a:t>
            </a:r>
            <a:r>
              <a:rPr lang="pl-PL" dirty="0">
                <a:solidFill>
                  <a:srgbClr val="0000DC"/>
                </a:solidFill>
              </a:rPr>
              <a:t> za </a:t>
            </a:r>
            <a:r>
              <a:rPr lang="pl-PL" dirty="0" err="1">
                <a:solidFill>
                  <a:srgbClr val="0000DC"/>
                </a:solidFill>
              </a:rPr>
              <a:t>obecní</a:t>
            </a:r>
            <a:r>
              <a:rPr lang="pl-PL" dirty="0">
                <a:solidFill>
                  <a:srgbClr val="0000DC"/>
                </a:solidFill>
              </a:rPr>
              <a:t> </a:t>
            </a:r>
            <a:r>
              <a:rPr lang="pl-PL" dirty="0" err="1">
                <a:solidFill>
                  <a:srgbClr val="0000DC"/>
                </a:solidFill>
              </a:rPr>
              <a:t>systém</a:t>
            </a:r>
            <a:r>
              <a:rPr lang="pl-PL" dirty="0">
                <a:solidFill>
                  <a:srgbClr val="0000DC"/>
                </a:solidFill>
              </a:rPr>
              <a:t> </a:t>
            </a:r>
            <a:r>
              <a:rPr lang="pl-PL" dirty="0" err="1">
                <a:solidFill>
                  <a:srgbClr val="0000DC"/>
                </a:solidFill>
              </a:rPr>
              <a:t>odpadového</a:t>
            </a:r>
            <a:r>
              <a:rPr lang="pl-PL" dirty="0">
                <a:solidFill>
                  <a:srgbClr val="0000DC"/>
                </a:solidFill>
              </a:rPr>
              <a:t> </a:t>
            </a:r>
            <a:r>
              <a:rPr lang="pl-PL" dirty="0" err="1">
                <a:solidFill>
                  <a:srgbClr val="0000DC"/>
                </a:solidFill>
              </a:rPr>
              <a:t>hospodářství</a:t>
            </a:r>
            <a:r>
              <a:rPr lang="cs-CZ" sz="4400" dirty="0">
                <a:solidFill>
                  <a:srgbClr val="0000DC"/>
                </a:solidFill>
              </a:rPr>
              <a:t/>
            </a:r>
            <a:br>
              <a:rPr lang="cs-CZ" sz="4400" dirty="0">
                <a:solidFill>
                  <a:srgbClr val="0000DC"/>
                </a:solidFill>
              </a:rPr>
            </a:br>
            <a:endParaRPr lang="cs-CZ" dirty="0">
              <a:solidFill>
                <a:srgbClr val="0000DC"/>
              </a:solidFill>
            </a:endParaRPr>
          </a:p>
        </p:txBody>
      </p:sp>
      <p:sp>
        <p:nvSpPr>
          <p:cNvPr id="5" name="Zástupný symbol pro obsah 4"/>
          <p:cNvSpPr>
            <a:spLocks noGrp="1"/>
          </p:cNvSpPr>
          <p:nvPr>
            <p:ph idx="1"/>
          </p:nvPr>
        </p:nvSpPr>
        <p:spPr/>
        <p:txBody>
          <a:bodyPr/>
          <a:lstStyle/>
          <a:p>
            <a:pPr marL="72000" indent="0">
              <a:buNone/>
            </a:pPr>
            <a:r>
              <a:rPr lang="cs-CZ" b="1" dirty="0">
                <a:solidFill>
                  <a:srgbClr val="00B050"/>
                </a:solidFill>
              </a:rPr>
              <a:t>Poplatník</a:t>
            </a:r>
            <a:endParaRPr lang="cs-CZ" sz="3200" b="1" dirty="0">
              <a:solidFill>
                <a:srgbClr val="00B050"/>
              </a:solidFill>
            </a:endParaRPr>
          </a:p>
          <a:p>
            <a:pPr lvl="1"/>
            <a:r>
              <a:rPr lang="cs-CZ" dirty="0">
                <a:solidFill>
                  <a:srgbClr val="00B050"/>
                </a:solidFill>
              </a:rPr>
              <a:t>fyzická osoba, která je přihlášená v obci</a:t>
            </a:r>
          </a:p>
          <a:p>
            <a:pPr lvl="1"/>
            <a:r>
              <a:rPr lang="cs-CZ" dirty="0">
                <a:solidFill>
                  <a:srgbClr val="00B050"/>
                </a:solidFill>
              </a:rPr>
              <a:t>vlastník nemovité věci zahrnující byt, rodinný dům nebo stavbu pro rodinnou rekreaci, ve které není přihlášená žádná fyzická osoba</a:t>
            </a:r>
            <a:endParaRPr lang="cs-CZ" sz="2400" dirty="0">
              <a:solidFill>
                <a:srgbClr val="00B050"/>
              </a:solidFill>
            </a:endParaRPr>
          </a:p>
          <a:p>
            <a:pPr marL="72000" indent="0">
              <a:buNone/>
            </a:pPr>
            <a:r>
              <a:rPr lang="cs-CZ" b="1" dirty="0">
                <a:solidFill>
                  <a:srgbClr val="00B050"/>
                </a:solidFill>
              </a:rPr>
              <a:t>Předmět poplatku</a:t>
            </a:r>
            <a:endParaRPr lang="cs-CZ" sz="3200" b="1" dirty="0">
              <a:solidFill>
                <a:srgbClr val="00B050"/>
              </a:solidFill>
            </a:endParaRPr>
          </a:p>
          <a:p>
            <a:pPr lvl="1"/>
            <a:r>
              <a:rPr lang="cs-CZ" dirty="0">
                <a:solidFill>
                  <a:srgbClr val="00B050"/>
                </a:solidFill>
              </a:rPr>
              <a:t>možnost využívat obecní systém odpadového hospodářství</a:t>
            </a:r>
            <a:endParaRPr lang="cs-CZ" sz="2400" dirty="0">
              <a:solidFill>
                <a:srgbClr val="00B050"/>
              </a:solidFill>
            </a:endParaRPr>
          </a:p>
        </p:txBody>
      </p:sp>
    </p:spTree>
    <p:extLst>
      <p:ext uri="{BB962C8B-B14F-4D97-AF65-F5344CB8AC3E}">
        <p14:creationId xmlns:p14="http://schemas.microsoft.com/office/powerpoint/2010/main" val="2214896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a:xfrm>
            <a:off x="540094" y="720000"/>
            <a:ext cx="8066301" cy="55576"/>
          </a:xfrm>
        </p:spPr>
        <p:txBody>
          <a:bodyPr/>
          <a:lstStyle/>
          <a:p>
            <a:endParaRPr lang="cs-CZ" dirty="0"/>
          </a:p>
        </p:txBody>
      </p:sp>
      <p:sp>
        <p:nvSpPr>
          <p:cNvPr id="5" name="Zástupný symbol pro obsah 4"/>
          <p:cNvSpPr>
            <a:spLocks noGrp="1"/>
          </p:cNvSpPr>
          <p:nvPr>
            <p:ph idx="1"/>
          </p:nvPr>
        </p:nvSpPr>
        <p:spPr>
          <a:xfrm>
            <a:off x="540094" y="1055716"/>
            <a:ext cx="8066301" cy="5012574"/>
          </a:xfrm>
        </p:spPr>
        <p:txBody>
          <a:bodyPr/>
          <a:lstStyle/>
          <a:p>
            <a:pPr marL="72000" indent="0">
              <a:buNone/>
            </a:pPr>
            <a:r>
              <a:rPr lang="cs-CZ" b="1" dirty="0">
                <a:solidFill>
                  <a:srgbClr val="00B050"/>
                </a:solidFill>
              </a:rPr>
              <a:t>Osvobození od poplatku</a:t>
            </a:r>
            <a:endParaRPr lang="cs-CZ" sz="3200" b="1" dirty="0">
              <a:solidFill>
                <a:srgbClr val="00B050"/>
              </a:solidFill>
            </a:endParaRPr>
          </a:p>
          <a:p>
            <a:pPr lvl="1"/>
            <a:r>
              <a:rPr lang="cs-CZ" dirty="0">
                <a:solidFill>
                  <a:srgbClr val="00B050"/>
                </a:solidFill>
              </a:rPr>
              <a:t>poplatníkem poplatku za odkládání komunálního odpadu z nemovité věci v jiné obci a má v této jiné obci bydliště</a:t>
            </a:r>
          </a:p>
          <a:p>
            <a:pPr lvl="1"/>
            <a:r>
              <a:rPr lang="cs-CZ" dirty="0">
                <a:solidFill>
                  <a:srgbClr val="00B050"/>
                </a:solidFill>
              </a:rPr>
              <a:t>umístěna do dětského domova pro děti do 3 let věku, školského zařízení pro výkon ústavní nebo ochranné výchovy nebo školského zařízení pro preventivně výchovnou péči na základě rozhodnutí soudu nebo smlouvy,</a:t>
            </a:r>
            <a:endParaRPr lang="cs-CZ" sz="2400" dirty="0">
              <a:solidFill>
                <a:srgbClr val="00B050"/>
              </a:solidFill>
            </a:endParaRPr>
          </a:p>
          <a:p>
            <a:pPr lvl="1"/>
            <a:r>
              <a:rPr lang="cs-CZ" dirty="0">
                <a:solidFill>
                  <a:srgbClr val="00B050"/>
                </a:solidFill>
              </a:rPr>
              <a:t>umístěna do zařízení pro děti vyžadující okamžitou pomoc na základě rozhodnutí soudu, na žádost obecního úřadu obce s rozšířenou působností, zákonného zástupce dítěte nebo nezletilého</a:t>
            </a:r>
            <a:endParaRPr lang="cs-CZ" sz="2400" dirty="0">
              <a:solidFill>
                <a:srgbClr val="00B050"/>
              </a:solidFill>
            </a:endParaRPr>
          </a:p>
          <a:p>
            <a:pPr lvl="1"/>
            <a:r>
              <a:rPr lang="cs-CZ" dirty="0">
                <a:solidFill>
                  <a:srgbClr val="00B050"/>
                </a:solidFill>
              </a:rPr>
              <a:t>umístěna v domově pro osoby se zdravotním postižením, domově pro seniory, domově se zvláštním režimem nebo chráněném bydlení, nebo</a:t>
            </a:r>
            <a:endParaRPr lang="cs-CZ" sz="2400" dirty="0">
              <a:solidFill>
                <a:srgbClr val="00B050"/>
              </a:solidFill>
            </a:endParaRPr>
          </a:p>
          <a:p>
            <a:pPr lvl="1"/>
            <a:r>
              <a:rPr lang="cs-CZ" dirty="0">
                <a:solidFill>
                  <a:srgbClr val="00B050"/>
                </a:solidFill>
              </a:rPr>
              <a:t>na základě zákona omezena na osobní svobodě s výjimkou osoby vykonávající trest domácího vězení</a:t>
            </a:r>
            <a:endParaRPr lang="cs-CZ" sz="2400" dirty="0">
              <a:solidFill>
                <a:srgbClr val="00B050"/>
              </a:solidFill>
            </a:endParaRPr>
          </a:p>
        </p:txBody>
      </p:sp>
    </p:spTree>
    <p:extLst>
      <p:ext uri="{BB962C8B-B14F-4D97-AF65-F5344CB8AC3E}">
        <p14:creationId xmlns:p14="http://schemas.microsoft.com/office/powerpoint/2010/main" val="2355852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944880"/>
            <a:ext cx="8066301" cy="4887120"/>
          </a:xfrm>
        </p:spPr>
        <p:txBody>
          <a:bodyPr/>
          <a:lstStyle/>
          <a:p>
            <a:pPr marL="72000" indent="0">
              <a:buNone/>
            </a:pPr>
            <a:r>
              <a:rPr lang="cs-CZ" b="1" dirty="0">
                <a:solidFill>
                  <a:srgbClr val="00B050"/>
                </a:solidFill>
              </a:rPr>
              <a:t>Výše poplatku</a:t>
            </a:r>
            <a:endParaRPr lang="cs-CZ" sz="3200" b="1" dirty="0">
              <a:solidFill>
                <a:srgbClr val="00B050"/>
              </a:solidFill>
            </a:endParaRPr>
          </a:p>
          <a:p>
            <a:pPr lvl="1"/>
            <a:r>
              <a:rPr lang="cs-CZ" dirty="0">
                <a:solidFill>
                  <a:srgbClr val="00B050"/>
                </a:solidFill>
              </a:rPr>
              <a:t>nejvýše 1200 Kč (dílčí výše poplatku, aby nedocházelo k nejasnostem, zda max. 1200 celkem, či za přihlášení i za každou volnou nemovitost)</a:t>
            </a:r>
          </a:p>
          <a:p>
            <a:pPr lvl="1"/>
            <a:r>
              <a:rPr lang="cs-CZ" dirty="0">
                <a:solidFill>
                  <a:srgbClr val="00B050"/>
                </a:solidFill>
              </a:rPr>
              <a:t>měsíční snížení zachováno</a:t>
            </a:r>
          </a:p>
          <a:p>
            <a:endParaRPr lang="cs-CZ" dirty="0"/>
          </a:p>
          <a:p>
            <a:endParaRPr lang="cs-CZ" dirty="0"/>
          </a:p>
        </p:txBody>
      </p:sp>
    </p:spTree>
    <p:extLst>
      <p:ext uri="{BB962C8B-B14F-4D97-AF65-F5344CB8AC3E}">
        <p14:creationId xmlns:p14="http://schemas.microsoft.com/office/powerpoint/2010/main" val="1008239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p:cNvSpPr>
            <a:spLocks noGrp="1"/>
          </p:cNvSpPr>
          <p:nvPr>
            <p:ph type="title"/>
          </p:nvPr>
        </p:nvSpPr>
        <p:spPr>
          <a:xfrm>
            <a:off x="540094" y="720000"/>
            <a:ext cx="8066301" cy="972002"/>
          </a:xfrm>
        </p:spPr>
        <p:txBody>
          <a:bodyPr/>
          <a:lstStyle/>
          <a:p>
            <a:r>
              <a:rPr lang="cs-CZ" sz="3600" dirty="0"/>
              <a:t>Poplatek za odkládání komunálního odpadu z nemovité věci</a:t>
            </a:r>
            <a:br>
              <a:rPr lang="cs-CZ" sz="3600" dirty="0"/>
            </a:br>
            <a:endParaRPr lang="cs-CZ" sz="3600" dirty="0"/>
          </a:p>
        </p:txBody>
      </p:sp>
      <p:sp>
        <p:nvSpPr>
          <p:cNvPr id="5" name="Zástupný symbol pro obsah 4"/>
          <p:cNvSpPr>
            <a:spLocks noGrp="1"/>
          </p:cNvSpPr>
          <p:nvPr>
            <p:ph idx="1"/>
          </p:nvPr>
        </p:nvSpPr>
        <p:spPr>
          <a:xfrm>
            <a:off x="540094" y="1692002"/>
            <a:ext cx="8066301" cy="4434478"/>
          </a:xfrm>
        </p:spPr>
        <p:txBody>
          <a:bodyPr/>
          <a:lstStyle/>
          <a:p>
            <a:pPr marL="72000" indent="0">
              <a:buNone/>
            </a:pPr>
            <a:r>
              <a:rPr lang="cs-CZ" b="1" dirty="0">
                <a:solidFill>
                  <a:srgbClr val="00B050"/>
                </a:solidFill>
              </a:rPr>
              <a:t>Poplatník</a:t>
            </a:r>
            <a:endParaRPr lang="cs-CZ" sz="3200" b="1" dirty="0">
              <a:solidFill>
                <a:srgbClr val="00B050"/>
              </a:solidFill>
            </a:endParaRPr>
          </a:p>
          <a:p>
            <a:pPr lvl="1"/>
            <a:r>
              <a:rPr lang="cs-CZ" dirty="0">
                <a:solidFill>
                  <a:srgbClr val="00B050"/>
                </a:solidFill>
              </a:rPr>
              <a:t>fyzická osoba, která má v nemovité věci bydliště, </a:t>
            </a:r>
            <a:endParaRPr lang="cs-CZ" sz="2400" dirty="0">
              <a:solidFill>
                <a:srgbClr val="00B050"/>
              </a:solidFill>
            </a:endParaRPr>
          </a:p>
          <a:p>
            <a:pPr lvl="1"/>
            <a:r>
              <a:rPr lang="cs-CZ" dirty="0">
                <a:solidFill>
                  <a:srgbClr val="00B050"/>
                </a:solidFill>
              </a:rPr>
              <a:t>vlastník nemovité věci v případě, že v ní nemá bydliště žádná fyzická osoba</a:t>
            </a:r>
          </a:p>
          <a:p>
            <a:pPr marL="72000" indent="0">
              <a:buNone/>
            </a:pPr>
            <a:r>
              <a:rPr lang="cs-CZ" b="1" dirty="0">
                <a:solidFill>
                  <a:srgbClr val="00B050"/>
                </a:solidFill>
              </a:rPr>
              <a:t>Plátce poplatku</a:t>
            </a:r>
            <a:endParaRPr lang="cs-CZ" sz="3200" b="1" dirty="0">
              <a:solidFill>
                <a:srgbClr val="00B050"/>
              </a:solidFill>
            </a:endParaRPr>
          </a:p>
          <a:p>
            <a:pPr lvl="1"/>
            <a:r>
              <a:rPr lang="cs-CZ" dirty="0">
                <a:solidFill>
                  <a:srgbClr val="00B050"/>
                </a:solidFill>
              </a:rPr>
              <a:t>společenství vlastníků jednotek, pokud pro dům vzniklo, nebo</a:t>
            </a:r>
            <a:endParaRPr lang="cs-CZ" sz="2400" dirty="0">
              <a:solidFill>
                <a:srgbClr val="00B050"/>
              </a:solidFill>
            </a:endParaRPr>
          </a:p>
          <a:p>
            <a:pPr lvl="1"/>
            <a:r>
              <a:rPr lang="cs-CZ" dirty="0">
                <a:solidFill>
                  <a:srgbClr val="00B050"/>
                </a:solidFill>
              </a:rPr>
              <a:t>vlastník nemovité věci v ostatních případech.</a:t>
            </a:r>
            <a:endParaRPr lang="cs-CZ" sz="2400" dirty="0">
              <a:solidFill>
                <a:srgbClr val="00B050"/>
              </a:solidFill>
            </a:endParaRPr>
          </a:p>
          <a:p>
            <a:pPr marL="72000" indent="0">
              <a:buNone/>
            </a:pPr>
            <a:r>
              <a:rPr lang="cs-CZ" b="1" dirty="0">
                <a:solidFill>
                  <a:srgbClr val="00B050"/>
                </a:solidFill>
              </a:rPr>
              <a:t>Předmět poplatku</a:t>
            </a:r>
            <a:endParaRPr lang="cs-CZ" sz="3200" b="1" dirty="0">
              <a:solidFill>
                <a:srgbClr val="00B050"/>
              </a:solidFill>
            </a:endParaRPr>
          </a:p>
          <a:p>
            <a:pPr lvl="1"/>
            <a:r>
              <a:rPr lang="cs-CZ" dirty="0">
                <a:solidFill>
                  <a:srgbClr val="00B050"/>
                </a:solidFill>
              </a:rPr>
              <a:t>odkládání směsného komunálního odpadu z jednotlivé nemovité věci zahrnující byt, rodinný dům nebo stavbu pro rodinnou rekreaci, která se nachází na území obce.</a:t>
            </a:r>
            <a:endParaRPr lang="cs-CZ" sz="2400" dirty="0">
              <a:solidFill>
                <a:srgbClr val="00B050"/>
              </a:solidFill>
            </a:endParaRPr>
          </a:p>
        </p:txBody>
      </p:sp>
    </p:spTree>
    <p:extLst>
      <p:ext uri="{BB962C8B-B14F-4D97-AF65-F5344CB8AC3E}">
        <p14:creationId xmlns:p14="http://schemas.microsoft.com/office/powerpoint/2010/main" val="2007385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a:xfrm>
            <a:off x="540094" y="719999"/>
            <a:ext cx="8066301" cy="64860"/>
          </a:xfrm>
        </p:spPr>
        <p:txBody>
          <a:bodyPr/>
          <a:lstStyle/>
          <a:p>
            <a:endParaRPr lang="cs-CZ" dirty="0"/>
          </a:p>
        </p:txBody>
      </p:sp>
      <p:sp>
        <p:nvSpPr>
          <p:cNvPr id="5" name="Zástupný symbol pro obsah 4"/>
          <p:cNvSpPr>
            <a:spLocks noGrp="1"/>
          </p:cNvSpPr>
          <p:nvPr>
            <p:ph idx="1"/>
          </p:nvPr>
        </p:nvSpPr>
        <p:spPr>
          <a:xfrm>
            <a:off x="540094" y="914400"/>
            <a:ext cx="8066301" cy="4917600"/>
          </a:xfrm>
        </p:spPr>
        <p:txBody>
          <a:bodyPr/>
          <a:lstStyle/>
          <a:p>
            <a:pPr marL="72000" indent="0">
              <a:buNone/>
            </a:pPr>
            <a:r>
              <a:rPr lang="cs-CZ" b="1" dirty="0">
                <a:solidFill>
                  <a:srgbClr val="00B050"/>
                </a:solidFill>
              </a:rPr>
              <a:t>Základ poplatku</a:t>
            </a:r>
            <a:endParaRPr lang="cs-CZ" sz="3200" b="1" dirty="0">
              <a:solidFill>
                <a:srgbClr val="00B050"/>
              </a:solidFill>
            </a:endParaRPr>
          </a:p>
          <a:p>
            <a:pPr lvl="1"/>
            <a:r>
              <a:rPr lang="cs-CZ" dirty="0">
                <a:solidFill>
                  <a:srgbClr val="00B050"/>
                </a:solidFill>
              </a:rPr>
              <a:t>hmotnost odpadu odloženého z nemovité věci za toto dílčí období v kilogramech připadajícího na poplatníka,</a:t>
            </a:r>
          </a:p>
          <a:p>
            <a:pPr lvl="1"/>
            <a:r>
              <a:rPr lang="cs-CZ" dirty="0">
                <a:solidFill>
                  <a:srgbClr val="00B050"/>
                </a:solidFill>
              </a:rPr>
              <a:t>objem odpadu odloženého z nemovité věci za toto dílčí období v litrech připadajícího na poplatníka, nebo</a:t>
            </a:r>
          </a:p>
          <a:p>
            <a:pPr lvl="1"/>
            <a:r>
              <a:rPr lang="cs-CZ" dirty="0">
                <a:solidFill>
                  <a:srgbClr val="00B050"/>
                </a:solidFill>
              </a:rPr>
              <a:t>kapacita soustřeďovacích prostředků pro nemovitou věc na odpad za toto dílčí období v litrech připadající na poplatníka.</a:t>
            </a:r>
          </a:p>
          <a:p>
            <a:pPr marL="324000" lvl="1" indent="0">
              <a:buNone/>
            </a:pPr>
            <a:endParaRPr lang="cs-CZ" dirty="0">
              <a:solidFill>
                <a:srgbClr val="00B050"/>
              </a:solidFill>
            </a:endParaRPr>
          </a:p>
          <a:p>
            <a:pPr marL="324000" lvl="1" indent="0">
              <a:buNone/>
            </a:pPr>
            <a:r>
              <a:rPr lang="cs-CZ" dirty="0">
                <a:solidFill>
                  <a:srgbClr val="00B050"/>
                </a:solidFill>
              </a:rPr>
              <a:t>Obec zvolí pro poplatkové období jeden z dílčích základů </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004" y="4131425"/>
            <a:ext cx="3652996" cy="2096575"/>
          </a:xfrm>
          <a:prstGeom prst="rect">
            <a:avLst/>
          </a:prstGeom>
        </p:spPr>
      </p:pic>
    </p:spTree>
    <p:extLst>
      <p:ext uri="{BB962C8B-B14F-4D97-AF65-F5344CB8AC3E}">
        <p14:creationId xmlns:p14="http://schemas.microsoft.com/office/powerpoint/2010/main" val="428001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2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B7DAB25-866D-47BA-B7FB-604EF59D589F}" type="slidenum">
              <a:rPr lang="cs-CZ" altLang="cs-CZ" sz="1200"/>
              <a:pPr>
                <a:spcBef>
                  <a:spcPct val="0"/>
                </a:spcBef>
                <a:buClrTx/>
                <a:buFontTx/>
                <a:buNone/>
              </a:pPr>
              <a:t>6</a:t>
            </a:fld>
            <a:endParaRPr lang="cs-CZ" altLang="cs-CZ" sz="1200"/>
          </a:p>
        </p:txBody>
      </p:sp>
      <p:sp>
        <p:nvSpPr>
          <p:cNvPr id="12292" name="Rectangle 2"/>
          <p:cNvSpPr>
            <a:spLocks noGrp="1" noChangeArrowheads="1"/>
          </p:cNvSpPr>
          <p:nvPr>
            <p:ph type="title"/>
          </p:nvPr>
        </p:nvSpPr>
        <p:spPr/>
        <p:txBody>
          <a:bodyPr/>
          <a:lstStyle/>
          <a:p>
            <a:pPr eaLnBrk="1" hangingPunct="1"/>
            <a:r>
              <a:rPr lang="cs-CZ" altLang="cs-CZ"/>
              <a:t>Pojem „berně“</a:t>
            </a:r>
          </a:p>
        </p:txBody>
      </p:sp>
      <p:sp>
        <p:nvSpPr>
          <p:cNvPr id="12293"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 a) peněžité plnění, které zákon označuje jako daň, clo nebo poplatek,</a:t>
            </a:r>
          </a:p>
          <a:p>
            <a:pPr eaLnBrk="1" hangingPunct="1">
              <a:buFont typeface="Wingdings" panose="05000000000000000000" pitchFamily="2" charset="2"/>
              <a:buNone/>
            </a:pPr>
            <a:r>
              <a:rPr lang="cs-CZ" altLang="cs-CZ" dirty="0"/>
              <a:t>b) peněžité plnění, pokud zákon stanoví, že se při jeho správě postupuje podle tohoto zákona,</a:t>
            </a:r>
          </a:p>
          <a:p>
            <a:pPr eaLnBrk="1" hangingPunct="1">
              <a:buFont typeface="Wingdings" panose="05000000000000000000" pitchFamily="2" charset="2"/>
              <a:buNone/>
            </a:pPr>
            <a:r>
              <a:rPr lang="cs-CZ" altLang="cs-CZ" dirty="0"/>
              <a:t>c) peněžité plnění v rámci dělené správy.</a:t>
            </a:r>
          </a:p>
          <a:p>
            <a:pPr lvl="1" eaLnBrk="1" hangingPunct="1">
              <a:buFont typeface="Wingdings" panose="05000000000000000000" pitchFamily="2" charset="2"/>
              <a:buNone/>
            </a:pPr>
            <a:endParaRPr lang="cs-CZ" altLang="cs-CZ" sz="2400" dirty="0"/>
          </a:p>
          <a:p>
            <a:pPr eaLnBrk="1" hangingPunct="1">
              <a:buFont typeface="Wingdings" panose="05000000000000000000" pitchFamily="2" charset="2"/>
              <a:buNone/>
            </a:pPr>
            <a:r>
              <a:rPr lang="cs-CZ" altLang="cs-CZ" dirty="0"/>
              <a:t>Srov. § 2 odst. 3 DŘ – pojem „daň lato sensu“</a:t>
            </a:r>
          </a:p>
          <a:p>
            <a:pPr eaLnBrk="1" hangingPunct="1">
              <a:buFont typeface="Wingdings" panose="05000000000000000000" pitchFamily="2" charset="2"/>
              <a:buNone/>
            </a:pPr>
            <a:endParaRPr lang="cs-CZ" altLang="cs-CZ" dirty="0"/>
          </a:p>
        </p:txBody>
      </p:sp>
    </p:spTree>
    <p:extLst>
      <p:ext uri="{BB962C8B-B14F-4D97-AF65-F5344CB8AC3E}">
        <p14:creationId xmlns:p14="http://schemas.microsoft.com/office/powerpoint/2010/main" val="1462954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51560"/>
            <a:ext cx="8066301" cy="4907280"/>
          </a:xfrm>
        </p:spPr>
        <p:txBody>
          <a:bodyPr/>
          <a:lstStyle/>
          <a:p>
            <a:pPr marL="324000" lvl="1" indent="0">
              <a:buNone/>
            </a:pPr>
            <a:r>
              <a:rPr lang="cs-CZ" dirty="0">
                <a:solidFill>
                  <a:srgbClr val="00B050"/>
                </a:solidFill>
              </a:rPr>
              <a:t>Hmotností nebo objemem odpadu odloženého z nemovité věci za dílčí období nebo objednanou kapacitou sběrných prostředků pro nemovitou věc na dílčí období připadající na poplatníka je </a:t>
            </a:r>
            <a:endParaRPr lang="cs-CZ" sz="3200" dirty="0">
              <a:solidFill>
                <a:srgbClr val="00B050"/>
              </a:solidFill>
            </a:endParaRPr>
          </a:p>
          <a:p>
            <a:pPr marL="1200150" lvl="2" indent="-285750">
              <a:buFont typeface="Arial" panose="020B0604020202020204" pitchFamily="34" charset="0"/>
              <a:buChar char="•"/>
            </a:pPr>
            <a:r>
              <a:rPr lang="cs-CZ" dirty="0">
                <a:solidFill>
                  <a:srgbClr val="00B050"/>
                </a:solidFill>
              </a:rPr>
              <a:t>podíl hmotnosti nebo objemu odpadu odloženého z této nemovité věci za dílčí období nebo objednané kapacity sběrných prostředků pro tuto nemovitou věc na dílčí období a počtu fyzických osob, které v této nemovité věci mají bydliště na konci dílčího období, nebo</a:t>
            </a:r>
          </a:p>
          <a:p>
            <a:pPr marL="1200150" lvl="2" indent="-285750">
              <a:buFont typeface="Arial" panose="020B0604020202020204" pitchFamily="34" charset="0"/>
              <a:buChar char="•"/>
            </a:pPr>
            <a:r>
              <a:rPr lang="cs-CZ" dirty="0">
                <a:solidFill>
                  <a:srgbClr val="00B050"/>
                </a:solidFill>
              </a:rPr>
              <a:t>hmotnost nebo objem odpadu odloženého z této nemovité věci za dílčí období nebo kapacita sběrných prostředků pro tuto nemovitou věc na dílčí období v případě, že v nemovité věci nemá bydliště žádná fyzická osoba.</a:t>
            </a:r>
            <a:endParaRPr lang="cs-CZ" sz="1900" dirty="0">
              <a:solidFill>
                <a:srgbClr val="00B050"/>
              </a:solidFill>
            </a:endParaRPr>
          </a:p>
          <a:p>
            <a:pPr marL="324000" lvl="1" indent="0">
              <a:buNone/>
            </a:pPr>
            <a:r>
              <a:rPr lang="cs-CZ" dirty="0">
                <a:solidFill>
                  <a:srgbClr val="00B050"/>
                </a:solidFill>
              </a:rPr>
              <a:t>Obec může určit minimální dílčí základ poplatku, který činí nejvýše</a:t>
            </a:r>
            <a:endParaRPr lang="cs-CZ" sz="2400" dirty="0">
              <a:solidFill>
                <a:srgbClr val="00B050"/>
              </a:solidFill>
            </a:endParaRPr>
          </a:p>
          <a:p>
            <a:pPr marL="1200150" lvl="2" indent="-285750">
              <a:buFont typeface="Arial" panose="020B0604020202020204" pitchFamily="34" charset="0"/>
              <a:buChar char="•"/>
            </a:pPr>
            <a:r>
              <a:rPr lang="cs-CZ" dirty="0">
                <a:solidFill>
                  <a:srgbClr val="00B050"/>
                </a:solidFill>
              </a:rPr>
              <a:t> 10 kg v případě hmotnostního dílčího základu,</a:t>
            </a:r>
            <a:endParaRPr lang="cs-CZ" sz="1900" dirty="0">
              <a:solidFill>
                <a:srgbClr val="00B050"/>
              </a:solidFill>
            </a:endParaRPr>
          </a:p>
          <a:p>
            <a:pPr marL="1200150" lvl="2" indent="-285750">
              <a:buFont typeface="Arial" panose="020B0604020202020204" pitchFamily="34" charset="0"/>
              <a:buChar char="•"/>
            </a:pPr>
            <a:r>
              <a:rPr lang="cs-CZ" dirty="0">
                <a:solidFill>
                  <a:srgbClr val="00B050"/>
                </a:solidFill>
              </a:rPr>
              <a:t> 60 l v případě objemového nebo kapacitního dílčího základu.</a:t>
            </a:r>
            <a:endParaRPr lang="cs-CZ" sz="1900" dirty="0">
              <a:solidFill>
                <a:srgbClr val="00B050"/>
              </a:solidFill>
            </a:endParaRPr>
          </a:p>
          <a:p>
            <a:pPr marL="72000" indent="0">
              <a:buNone/>
            </a:pPr>
            <a:r>
              <a:rPr lang="cs-CZ" b="1" dirty="0">
                <a:solidFill>
                  <a:srgbClr val="00B050"/>
                </a:solidFill>
              </a:rPr>
              <a:t>Sazba poplatku max.</a:t>
            </a:r>
            <a:endParaRPr lang="cs-CZ" sz="3200" b="1" dirty="0">
              <a:solidFill>
                <a:srgbClr val="00B050"/>
              </a:solidFill>
            </a:endParaRPr>
          </a:p>
          <a:p>
            <a:pPr lvl="1"/>
            <a:r>
              <a:rPr lang="cs-CZ" dirty="0">
                <a:solidFill>
                  <a:srgbClr val="00B050"/>
                </a:solidFill>
              </a:rPr>
              <a:t>6 Kč za kg v případě hmotnostního dílčího základu,</a:t>
            </a:r>
            <a:endParaRPr lang="cs-CZ" sz="2400" dirty="0">
              <a:solidFill>
                <a:srgbClr val="00B050"/>
              </a:solidFill>
            </a:endParaRPr>
          </a:p>
          <a:p>
            <a:pPr lvl="1"/>
            <a:r>
              <a:rPr lang="cs-CZ" dirty="0">
                <a:solidFill>
                  <a:srgbClr val="00B050"/>
                </a:solidFill>
              </a:rPr>
              <a:t>1 Kč za l v případě objemového dílčího základu,</a:t>
            </a:r>
            <a:endParaRPr lang="cs-CZ" sz="2400" dirty="0">
              <a:solidFill>
                <a:srgbClr val="00B050"/>
              </a:solidFill>
            </a:endParaRPr>
          </a:p>
          <a:p>
            <a:pPr lvl="1"/>
            <a:r>
              <a:rPr lang="cs-CZ" dirty="0">
                <a:solidFill>
                  <a:srgbClr val="00B050"/>
                </a:solidFill>
              </a:rPr>
              <a:t>1 Kč za l v případě kapacitního dílčího základu.</a:t>
            </a:r>
            <a:endParaRPr lang="cs-CZ" sz="2400" dirty="0">
              <a:solidFill>
                <a:srgbClr val="00B050"/>
              </a:solidFill>
            </a:endParaRPr>
          </a:p>
        </p:txBody>
      </p:sp>
    </p:spTree>
    <p:extLst>
      <p:ext uri="{BB962C8B-B14F-4D97-AF65-F5344CB8AC3E}">
        <p14:creationId xmlns:p14="http://schemas.microsoft.com/office/powerpoint/2010/main" val="3352647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p:cNvSpPr>
            <a:spLocks noGrp="1"/>
          </p:cNvSpPr>
          <p:nvPr>
            <p:ph type="title"/>
          </p:nvPr>
        </p:nvSpPr>
        <p:spPr>
          <a:xfrm>
            <a:off x="540094" y="720000"/>
            <a:ext cx="8066301" cy="45719"/>
          </a:xfrm>
        </p:spPr>
        <p:txBody>
          <a:bodyPr/>
          <a:lstStyle/>
          <a:p>
            <a:endParaRPr lang="cs-CZ" dirty="0"/>
          </a:p>
        </p:txBody>
      </p:sp>
      <p:sp>
        <p:nvSpPr>
          <p:cNvPr id="5" name="Zástupný symbol pro obsah 4"/>
          <p:cNvSpPr>
            <a:spLocks noGrp="1"/>
          </p:cNvSpPr>
          <p:nvPr>
            <p:ph idx="1"/>
          </p:nvPr>
        </p:nvSpPr>
        <p:spPr>
          <a:xfrm>
            <a:off x="540094" y="1036320"/>
            <a:ext cx="8066301" cy="4795680"/>
          </a:xfrm>
        </p:spPr>
        <p:txBody>
          <a:bodyPr/>
          <a:lstStyle/>
          <a:p>
            <a:pPr marL="72000" indent="0">
              <a:buNone/>
            </a:pPr>
            <a:r>
              <a:rPr lang="cs-CZ" b="1" dirty="0">
                <a:solidFill>
                  <a:srgbClr val="00B050"/>
                </a:solidFill>
              </a:rPr>
              <a:t>Výpočet poplatku</a:t>
            </a:r>
            <a:endParaRPr lang="cs-CZ" sz="3200" b="1" dirty="0">
              <a:solidFill>
                <a:srgbClr val="00B050"/>
              </a:solidFill>
            </a:endParaRPr>
          </a:p>
          <a:p>
            <a:pPr lvl="1"/>
            <a:r>
              <a:rPr lang="cs-CZ" dirty="0">
                <a:solidFill>
                  <a:srgbClr val="00B050"/>
                </a:solidFill>
              </a:rPr>
              <a:t>součet dílčích poplatků za jednotlivá dílčí období (měsíce)</a:t>
            </a:r>
            <a:endParaRPr lang="cs-CZ" sz="2400" dirty="0">
              <a:solidFill>
                <a:srgbClr val="00B050"/>
              </a:solidFill>
            </a:endParaRPr>
          </a:p>
          <a:p>
            <a:pPr lvl="1"/>
            <a:r>
              <a:rPr lang="cs-CZ" dirty="0">
                <a:solidFill>
                  <a:srgbClr val="00B050"/>
                </a:solidFill>
              </a:rPr>
              <a:t>dílčí poplatek za dílčí období se vypočte jako součin dílčího základu zaokrouhleného na celé kilogramy nebo litry nahoru a sazby pro tento dílčí základ</a:t>
            </a:r>
            <a:endParaRPr lang="cs-CZ" sz="2400" dirty="0">
              <a:solidFill>
                <a:srgbClr val="00B050"/>
              </a:solidFill>
            </a:endParaRPr>
          </a:p>
          <a:p>
            <a:pPr marL="72000" indent="0">
              <a:buNone/>
            </a:pPr>
            <a:endParaRPr lang="cs-CZ" dirty="0"/>
          </a:p>
        </p:txBody>
      </p:sp>
    </p:spTree>
    <p:extLst>
      <p:ext uri="{BB962C8B-B14F-4D97-AF65-F5344CB8AC3E}">
        <p14:creationId xmlns:p14="http://schemas.microsoft.com/office/powerpoint/2010/main" val="3893379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p:cNvSpPr>
            <a:spLocks noGrp="1"/>
          </p:cNvSpPr>
          <p:nvPr>
            <p:ph type="title"/>
          </p:nvPr>
        </p:nvSpPr>
        <p:spPr/>
        <p:txBody>
          <a:bodyPr/>
          <a:lstStyle/>
          <a:p>
            <a:r>
              <a:rPr lang="cs-CZ" dirty="0"/>
              <a:t>Stanovení poplatku</a:t>
            </a:r>
          </a:p>
        </p:txBody>
      </p:sp>
      <p:sp>
        <p:nvSpPr>
          <p:cNvPr id="5" name="Zástupný symbol pro obsah 4"/>
          <p:cNvSpPr>
            <a:spLocks noGrp="1"/>
          </p:cNvSpPr>
          <p:nvPr>
            <p:ph idx="1"/>
          </p:nvPr>
        </p:nvSpPr>
        <p:spPr/>
        <p:txBody>
          <a:bodyPr/>
          <a:lstStyle/>
          <a:p>
            <a:r>
              <a:rPr lang="cs-CZ" dirty="0">
                <a:solidFill>
                  <a:srgbClr val="00B050"/>
                </a:solidFill>
              </a:rPr>
              <a:t>hmotnostní nebo objemový dílčí základ: platebním výměrem nebo hromadným předpisným seznamem.</a:t>
            </a:r>
          </a:p>
          <a:p>
            <a:r>
              <a:rPr lang="cs-CZ" dirty="0">
                <a:solidFill>
                  <a:srgbClr val="00B050"/>
                </a:solidFill>
              </a:rPr>
              <a:t>splatný ve lhůtě 30 dnů od doručení platebního výměru nebo hromadného předpisného seznamu</a:t>
            </a:r>
            <a:endParaRPr lang="cs-CZ" sz="3200" dirty="0">
              <a:solidFill>
                <a:srgbClr val="00B050"/>
              </a:solidFill>
            </a:endParaRPr>
          </a:p>
          <a:p>
            <a:endParaRPr lang="cs-CZ" dirty="0"/>
          </a:p>
        </p:txBody>
      </p:sp>
    </p:spTree>
    <p:extLst>
      <p:ext uri="{BB962C8B-B14F-4D97-AF65-F5344CB8AC3E}">
        <p14:creationId xmlns:p14="http://schemas.microsoft.com/office/powerpoint/2010/main" val="3110377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22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58AAA1-23B9-4DC1-9500-0688976EA738}" type="slidenum">
              <a:rPr lang="cs-CZ" altLang="cs-CZ" sz="1200"/>
              <a:pPr>
                <a:spcBef>
                  <a:spcPct val="0"/>
                </a:spcBef>
                <a:buClrTx/>
                <a:buFontTx/>
                <a:buNone/>
              </a:pPr>
              <a:t>63</a:t>
            </a:fld>
            <a:endParaRPr lang="cs-CZ" altLang="cs-CZ" sz="1200"/>
          </a:p>
        </p:txBody>
      </p:sp>
      <p:sp>
        <p:nvSpPr>
          <p:cNvPr id="52228"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2229" name="Rectangle 3"/>
          <p:cNvSpPr>
            <a:spLocks noGrp="1" noChangeArrowheads="1"/>
          </p:cNvSpPr>
          <p:nvPr>
            <p:ph type="body" idx="1"/>
          </p:nvPr>
        </p:nvSpPr>
        <p:spPr>
          <a:xfrm>
            <a:off x="456408" y="2133600"/>
            <a:ext cx="8226425" cy="4464050"/>
          </a:xfrm>
        </p:spPr>
        <p:txBody>
          <a:bodyPr/>
          <a:lstStyle/>
          <a:p>
            <a:pPr eaLnBrk="1" hangingPunct="1">
              <a:buFont typeface="Wingdings" panose="05000000000000000000" pitchFamily="2" charset="2"/>
              <a:buNone/>
            </a:pPr>
            <a:r>
              <a:rPr lang="cs-CZ" altLang="cs-CZ" dirty="0"/>
              <a:t>Poplatníkem je vlastník stavebního pozemku zhodnoceného možností připojení na obcí vybudovanou stavbu vodovodu nebo kanalizace, vybudovanou po 31. 12. 2001, tj. zkolaudovanou stavbu, kde obec byla stavebníkem.</a:t>
            </a:r>
          </a:p>
          <a:p>
            <a:pPr eaLnBrk="1" hangingPunct="1">
              <a:buFont typeface="Wingdings" panose="05000000000000000000" pitchFamily="2" charset="2"/>
              <a:buNone/>
            </a:pPr>
            <a:r>
              <a:rPr lang="cs-CZ" altLang="cs-CZ" dirty="0"/>
              <a:t>	</a:t>
            </a:r>
          </a:p>
        </p:txBody>
      </p:sp>
      <p:pic>
        <p:nvPicPr>
          <p:cNvPr id="2" name="Obrázek 1"/>
          <p:cNvPicPr>
            <a:picLocks noChangeAspect="1"/>
          </p:cNvPicPr>
          <p:nvPr/>
        </p:nvPicPr>
        <p:blipFill>
          <a:blip r:embed="rId2"/>
          <a:stretch>
            <a:fillRect/>
          </a:stretch>
        </p:blipFill>
        <p:spPr>
          <a:xfrm>
            <a:off x="5309061" y="4699953"/>
            <a:ext cx="3836527" cy="2158047"/>
          </a:xfrm>
          <a:prstGeom prst="rect">
            <a:avLst/>
          </a:prstGeom>
        </p:spPr>
      </p:pic>
    </p:spTree>
    <p:extLst>
      <p:ext uri="{BB962C8B-B14F-4D97-AF65-F5344CB8AC3E}">
        <p14:creationId xmlns:p14="http://schemas.microsoft.com/office/powerpoint/2010/main" val="18717181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32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44E70E-D223-46A1-99CD-7C5C9D8A656E}" type="slidenum">
              <a:rPr lang="cs-CZ" altLang="cs-CZ" sz="1200"/>
              <a:pPr>
                <a:spcBef>
                  <a:spcPct val="0"/>
                </a:spcBef>
                <a:buClrTx/>
                <a:buFontTx/>
                <a:buNone/>
              </a:pPr>
              <a:t>64</a:t>
            </a:fld>
            <a:endParaRPr lang="cs-CZ" altLang="cs-CZ" sz="1200"/>
          </a:p>
        </p:txBody>
      </p:sp>
      <p:sp>
        <p:nvSpPr>
          <p:cNvPr id="53252"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3253" name="Rectangle 3"/>
          <p:cNvSpPr>
            <a:spLocks noGrp="1" noChangeArrowheads="1"/>
          </p:cNvSpPr>
          <p:nvPr>
            <p:ph type="body" idx="1"/>
          </p:nvPr>
        </p:nvSpPr>
        <p:spPr/>
        <p:txBody>
          <a:bodyPr/>
          <a:lstStyle/>
          <a:p>
            <a:pPr>
              <a:lnSpc>
                <a:spcPct val="80000"/>
              </a:lnSpc>
            </a:pPr>
            <a:r>
              <a:rPr lang="cs-CZ" altLang="cs-CZ" sz="2000" dirty="0"/>
              <a:t>Sazba poplatku nesmí přesáhnout rozdíl ceny stavebního pozemku bez možnosti připojení na obcí vybudovanou stavbu vodovodu nebo kanalizace a ceny stavebního pozemku s touto možností. Cena stavebního pozemku v obci se stanoví podle zákona o oceňování majetku (zákon č. 157/1991 Sb., v aktuálním znění) v kalendářním roce, ve kterém nabylo právní moci kolaudační rozhodnutí nebo nabyl právních účinků kolaudační souhlas pro stavbu vodovodu nebo kanalizace obcí vybudované. Výše sazby na 1m</a:t>
            </a:r>
            <a:r>
              <a:rPr lang="cs-CZ" altLang="cs-CZ" sz="2000" baseline="30000" dirty="0"/>
              <a:t>2</a:t>
            </a:r>
            <a:r>
              <a:rPr lang="cs-CZ" altLang="cs-CZ" sz="2000" dirty="0"/>
              <a:t> zhodnoceného stavebního pozemku stanoví obec v obecně závazné vyhlášce.</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2896102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42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7E4AE7D-DFB5-42B9-9979-55B33C7575AE}" type="slidenum">
              <a:rPr lang="cs-CZ" altLang="cs-CZ" sz="1200"/>
              <a:pPr>
                <a:spcBef>
                  <a:spcPct val="0"/>
                </a:spcBef>
                <a:buClrTx/>
                <a:buFontTx/>
                <a:buNone/>
              </a:pPr>
              <a:t>65</a:t>
            </a:fld>
            <a:endParaRPr lang="cs-CZ" altLang="cs-CZ" sz="1200"/>
          </a:p>
        </p:txBody>
      </p:sp>
      <p:sp>
        <p:nvSpPr>
          <p:cNvPr id="54276"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427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2 návrhy infrastrukturní daně se vztahovaly i na další infrastrukturu budovanou obcí.</a:t>
            </a:r>
          </a:p>
        </p:txBody>
      </p:sp>
    </p:spTree>
    <p:extLst>
      <p:ext uri="{BB962C8B-B14F-4D97-AF65-F5344CB8AC3E}">
        <p14:creationId xmlns:p14="http://schemas.microsoft.com/office/powerpoint/2010/main" val="2746450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52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771C5A8-7507-4AA2-89A4-E37895D45CE6}" type="slidenum">
              <a:rPr lang="cs-CZ" altLang="cs-CZ" sz="1200"/>
              <a:pPr>
                <a:spcBef>
                  <a:spcPct val="0"/>
                </a:spcBef>
                <a:buClrTx/>
                <a:buFontTx/>
                <a:buNone/>
              </a:pPr>
              <a:t>66</a:t>
            </a:fld>
            <a:endParaRPr lang="cs-CZ" altLang="cs-CZ" sz="1200"/>
          </a:p>
        </p:txBody>
      </p:sp>
      <p:sp>
        <p:nvSpPr>
          <p:cNvPr id="55300" name="Rectangle 2"/>
          <p:cNvSpPr>
            <a:spLocks noGrp="1" noChangeArrowheads="1"/>
          </p:cNvSpPr>
          <p:nvPr>
            <p:ph type="title"/>
          </p:nvPr>
        </p:nvSpPr>
        <p:spPr/>
        <p:txBody>
          <a:bodyPr/>
          <a:lstStyle/>
          <a:p>
            <a:pPr eaLnBrk="1" hangingPunct="1"/>
            <a:r>
              <a:rPr lang="cs-CZ" altLang="cs-CZ"/>
              <a:t>Správa poplatků</a:t>
            </a:r>
          </a:p>
        </p:txBody>
      </p:sp>
      <p:sp>
        <p:nvSpPr>
          <p:cNvPr id="55301" name="Rectangle 3"/>
          <p:cNvSpPr>
            <a:spLocks noGrp="1" noChangeArrowheads="1"/>
          </p:cNvSpPr>
          <p:nvPr>
            <p:ph type="body" idx="1"/>
          </p:nvPr>
        </p:nvSpPr>
        <p:spPr/>
        <p:txBody>
          <a:bodyPr/>
          <a:lstStyle/>
          <a:p>
            <a:pPr eaLnBrk="1" hangingPunct="1"/>
            <a:r>
              <a:rPr lang="cs-CZ" altLang="cs-CZ" dirty="0"/>
              <a:t>Subsidiární použití DŘ</a:t>
            </a:r>
          </a:p>
          <a:p>
            <a:pPr eaLnBrk="1" hangingPunct="1"/>
            <a:r>
              <a:rPr lang="cs-CZ" altLang="cs-CZ" dirty="0"/>
              <a:t>Stanovení poplatků: samostatná působnost</a:t>
            </a:r>
          </a:p>
          <a:p>
            <a:pPr eaLnBrk="1" hangingPunct="1"/>
            <a:r>
              <a:rPr lang="cs-CZ" altLang="cs-CZ" dirty="0"/>
              <a:t>Řízení o poplatcích: přenesená působnost (obecní úřad)</a:t>
            </a:r>
          </a:p>
        </p:txBody>
      </p:sp>
    </p:spTree>
    <p:extLst>
      <p:ext uri="{BB962C8B-B14F-4D97-AF65-F5344CB8AC3E}">
        <p14:creationId xmlns:p14="http://schemas.microsoft.com/office/powerpoint/2010/main" val="1875704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63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3B7349B-6E9C-4253-B5B2-74EFE2032945}" type="slidenum">
              <a:rPr lang="cs-CZ" altLang="cs-CZ" sz="1200"/>
              <a:pPr>
                <a:spcBef>
                  <a:spcPct val="0"/>
                </a:spcBef>
                <a:buClrTx/>
                <a:buFontTx/>
                <a:buNone/>
              </a:pPr>
              <a:t>67</a:t>
            </a:fld>
            <a:endParaRPr lang="cs-CZ" altLang="cs-CZ" sz="1200"/>
          </a:p>
        </p:txBody>
      </p:sp>
      <p:sp>
        <p:nvSpPr>
          <p:cNvPr id="56324" name="Rectangle 2"/>
          <p:cNvSpPr>
            <a:spLocks noGrp="1" noChangeArrowheads="1"/>
          </p:cNvSpPr>
          <p:nvPr>
            <p:ph type="title"/>
          </p:nvPr>
        </p:nvSpPr>
        <p:spPr/>
        <p:txBody>
          <a:bodyPr/>
          <a:lstStyle/>
          <a:p>
            <a:pPr eaLnBrk="1" hangingPunct="1"/>
            <a:r>
              <a:rPr lang="cs-CZ" altLang="cs-CZ"/>
              <a:t>Zásady daňového řízení</a:t>
            </a:r>
          </a:p>
        </p:txBody>
      </p:sp>
      <p:sp>
        <p:nvSpPr>
          <p:cNvPr id="56325"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Zákonnosti</a:t>
            </a:r>
          </a:p>
          <a:p>
            <a:pPr marL="285750" indent="-285750" eaLnBrk="1" hangingPunct="1">
              <a:lnSpc>
                <a:spcPct val="80000"/>
              </a:lnSpc>
              <a:buFont typeface="Arial" panose="020B0604020202020204" pitchFamily="34" charset="0"/>
              <a:buChar char="•"/>
            </a:pPr>
            <a:r>
              <a:rPr lang="cs-CZ" altLang="cs-CZ" sz="1800" dirty="0"/>
              <a:t>Legitimity</a:t>
            </a:r>
          </a:p>
          <a:p>
            <a:pPr marL="285750" indent="-285750" eaLnBrk="1" hangingPunct="1">
              <a:lnSpc>
                <a:spcPct val="80000"/>
              </a:lnSpc>
              <a:buFont typeface="Arial" panose="020B0604020202020204" pitchFamily="34" charset="0"/>
              <a:buChar char="•"/>
            </a:pPr>
            <a:r>
              <a:rPr lang="cs-CZ" altLang="cs-CZ" sz="1800" dirty="0"/>
              <a:t>Přiměřenosti a ochrany práv</a:t>
            </a:r>
          </a:p>
          <a:p>
            <a:pPr marL="285750" indent="-285750" eaLnBrk="1" hangingPunct="1">
              <a:lnSpc>
                <a:spcPct val="80000"/>
              </a:lnSpc>
              <a:buFont typeface="Arial" panose="020B0604020202020204" pitchFamily="34" charset="0"/>
              <a:buChar char="•"/>
            </a:pPr>
            <a:r>
              <a:rPr lang="cs-CZ" altLang="cs-CZ" sz="1800" dirty="0"/>
              <a:t>Rovnosti</a:t>
            </a:r>
          </a:p>
          <a:p>
            <a:pPr marL="285750" indent="-285750" eaLnBrk="1" hangingPunct="1">
              <a:lnSpc>
                <a:spcPct val="80000"/>
              </a:lnSpc>
              <a:buFont typeface="Arial" panose="020B0604020202020204" pitchFamily="34" charset="0"/>
              <a:buChar char="•"/>
            </a:pPr>
            <a:r>
              <a:rPr lang="cs-CZ" altLang="cs-CZ" sz="1800" dirty="0"/>
              <a:t>Spolupráce</a:t>
            </a:r>
          </a:p>
          <a:p>
            <a:pPr marL="285750" indent="-285750" eaLnBrk="1" hangingPunct="1">
              <a:lnSpc>
                <a:spcPct val="80000"/>
              </a:lnSpc>
              <a:buFont typeface="Arial" panose="020B0604020202020204" pitchFamily="34" charset="0"/>
              <a:buChar char="•"/>
            </a:pPr>
            <a:r>
              <a:rPr lang="cs-CZ" altLang="cs-CZ" sz="1800" dirty="0"/>
              <a:t>Přiznání práv a informovanosti (poučovací)</a:t>
            </a:r>
          </a:p>
          <a:p>
            <a:pPr marL="285750" indent="-285750" eaLnBrk="1" hangingPunct="1">
              <a:lnSpc>
                <a:spcPct val="80000"/>
              </a:lnSpc>
              <a:buFont typeface="Arial" panose="020B0604020202020204" pitchFamily="34" charset="0"/>
              <a:buChar char="•"/>
            </a:pPr>
            <a:r>
              <a:rPr lang="cs-CZ" altLang="cs-CZ" sz="1800" dirty="0"/>
              <a:t>Vstřícnosti (klientského přístupu) </a:t>
            </a:r>
          </a:p>
          <a:p>
            <a:pPr marL="285750" indent="-285750" eaLnBrk="1" hangingPunct="1">
              <a:lnSpc>
                <a:spcPct val="80000"/>
              </a:lnSpc>
              <a:buFont typeface="Arial" panose="020B0604020202020204" pitchFamily="34" charset="0"/>
              <a:buChar char="•"/>
            </a:pPr>
            <a:r>
              <a:rPr lang="cs-CZ" altLang="cs-CZ" sz="1800" dirty="0"/>
              <a:t>Rychlosti</a:t>
            </a:r>
          </a:p>
          <a:p>
            <a:pPr marL="285750" indent="-285750" eaLnBrk="1" hangingPunct="1">
              <a:lnSpc>
                <a:spcPct val="80000"/>
              </a:lnSpc>
              <a:buFont typeface="Arial" panose="020B0604020202020204" pitchFamily="34" charset="0"/>
              <a:buChar char="•"/>
            </a:pPr>
            <a:r>
              <a:rPr lang="cs-CZ" altLang="cs-CZ" sz="1800" dirty="0"/>
              <a:t>Efektivnosti, hospodárnosti</a:t>
            </a:r>
          </a:p>
          <a:p>
            <a:pPr marL="285750" indent="-285750" eaLnBrk="1" hangingPunct="1">
              <a:lnSpc>
                <a:spcPct val="80000"/>
              </a:lnSpc>
              <a:buFont typeface="Arial" panose="020B0604020202020204" pitchFamily="34" charset="0"/>
              <a:buChar char="•"/>
            </a:pPr>
            <a:r>
              <a:rPr lang="cs-CZ" altLang="cs-CZ" sz="1800" dirty="0"/>
              <a:t>Stability v rozhodování (legitimního očekávání)</a:t>
            </a:r>
          </a:p>
          <a:p>
            <a:pPr marL="285750" indent="-285750" eaLnBrk="1" hangingPunct="1">
              <a:lnSpc>
                <a:spcPct val="80000"/>
              </a:lnSpc>
              <a:buFont typeface="Arial" panose="020B0604020202020204" pitchFamily="34" charset="0"/>
              <a:buChar char="•"/>
            </a:pPr>
            <a:r>
              <a:rPr lang="cs-CZ" altLang="cs-CZ" sz="1800" dirty="0"/>
              <a:t>Právní jistoty</a:t>
            </a:r>
          </a:p>
          <a:p>
            <a:pPr marL="285750" indent="-285750" eaLnBrk="1" hangingPunct="1">
              <a:lnSpc>
                <a:spcPct val="80000"/>
              </a:lnSpc>
              <a:buFont typeface="Arial" panose="020B0604020202020204" pitchFamily="34" charset="0"/>
              <a:buChar char="•"/>
            </a:pPr>
            <a:r>
              <a:rPr lang="cs-CZ" altLang="cs-CZ" sz="1800" dirty="0"/>
              <a:t>Materiální pravdy</a:t>
            </a:r>
          </a:p>
          <a:p>
            <a:pPr marL="285750" indent="-285750">
              <a:lnSpc>
                <a:spcPct val="80000"/>
              </a:lnSpc>
              <a:buFont typeface="Arial" panose="020B0604020202020204" pitchFamily="34" charset="0"/>
              <a:buChar char="•"/>
            </a:pPr>
            <a:r>
              <a:rPr lang="cs-CZ" altLang="cs-CZ" sz="1800" dirty="0"/>
              <a:t>Proti zneužívání daňového režimu (GAAR) </a:t>
            </a:r>
          </a:p>
          <a:p>
            <a:pPr marL="285750" indent="-285750" eaLnBrk="1" hangingPunct="1">
              <a:lnSpc>
                <a:spcPct val="80000"/>
              </a:lnSpc>
              <a:buFont typeface="Arial" panose="020B0604020202020204" pitchFamily="34" charset="0"/>
              <a:buChar char="•"/>
            </a:pPr>
            <a:r>
              <a:rPr lang="cs-CZ" altLang="cs-CZ" sz="1800" dirty="0"/>
              <a:t>Neveřejnosti</a:t>
            </a:r>
          </a:p>
          <a:p>
            <a:pPr marL="285750" indent="-285750" eaLnBrk="1" hangingPunct="1">
              <a:lnSpc>
                <a:spcPct val="80000"/>
              </a:lnSpc>
              <a:buFont typeface="Arial" panose="020B0604020202020204" pitchFamily="34" charset="0"/>
              <a:buChar char="•"/>
            </a:pPr>
            <a:r>
              <a:rPr lang="cs-CZ" altLang="cs-CZ" sz="1800" dirty="0"/>
              <a:t>Splnění cíle (vyhledávací)</a:t>
            </a:r>
          </a:p>
          <a:p>
            <a:pPr marL="285750" indent="-285750" eaLnBrk="1" hangingPunct="1">
              <a:lnSpc>
                <a:spcPct val="80000"/>
              </a:lnSpc>
              <a:buFont typeface="Arial" panose="020B0604020202020204" pitchFamily="34" charset="0"/>
              <a:buChar char="•"/>
            </a:pPr>
            <a:r>
              <a:rPr lang="cs-CZ" altLang="cs-CZ" sz="1800" dirty="0"/>
              <a:t>Ochrany osobních údajů</a:t>
            </a:r>
          </a:p>
          <a:p>
            <a:pPr marL="285750" indent="-285750" eaLnBrk="1" hangingPunct="1">
              <a:lnSpc>
                <a:spcPct val="80000"/>
              </a:lnSpc>
              <a:buFont typeface="Arial" panose="020B0604020202020204" pitchFamily="34" charset="0"/>
              <a:buChar char="•"/>
            </a:pPr>
            <a:r>
              <a:rPr lang="cs-CZ" altLang="cs-CZ" sz="1800" dirty="0"/>
              <a:t>Priority jednání daňového subjektu (§ 28/6)</a:t>
            </a:r>
          </a:p>
          <a:p>
            <a:pPr eaLnBrk="1" hangingPunct="1">
              <a:lnSpc>
                <a:spcPct val="80000"/>
              </a:lnSpc>
            </a:pPr>
            <a:endParaRPr lang="cs-CZ" altLang="cs-CZ" sz="1800" dirty="0"/>
          </a:p>
        </p:txBody>
      </p:sp>
    </p:spTree>
    <p:extLst>
      <p:ext uri="{BB962C8B-B14F-4D97-AF65-F5344CB8AC3E}">
        <p14:creationId xmlns:p14="http://schemas.microsoft.com/office/powerpoint/2010/main" val="3973447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73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EB96434-9DC7-4831-95D1-9F08F58C7476}" type="slidenum">
              <a:rPr lang="cs-CZ" altLang="cs-CZ" sz="1200"/>
              <a:pPr>
                <a:spcBef>
                  <a:spcPct val="0"/>
                </a:spcBef>
                <a:buClrTx/>
                <a:buFontTx/>
                <a:buNone/>
              </a:pPr>
              <a:t>68</a:t>
            </a:fld>
            <a:endParaRPr lang="cs-CZ" altLang="cs-CZ" sz="1200" dirty="0"/>
          </a:p>
        </p:txBody>
      </p:sp>
      <p:sp>
        <p:nvSpPr>
          <p:cNvPr id="57348" name="Rectangle 2"/>
          <p:cNvSpPr>
            <a:spLocks noGrp="1" noChangeArrowheads="1"/>
          </p:cNvSpPr>
          <p:nvPr>
            <p:ph type="title"/>
          </p:nvPr>
        </p:nvSpPr>
        <p:spPr/>
        <p:txBody>
          <a:bodyPr/>
          <a:lstStyle/>
          <a:p>
            <a:pPr eaLnBrk="1" hangingPunct="1"/>
            <a:r>
              <a:rPr lang="cs-CZ" altLang="cs-CZ"/>
              <a:t>Ohlašovací povinnost u místních poplatků</a:t>
            </a:r>
          </a:p>
        </p:txBody>
      </p:sp>
      <p:sp>
        <p:nvSpPr>
          <p:cNvPr id="57349" name="Rectangle 3"/>
          <p:cNvSpPr>
            <a:spLocks noGrp="1" noChangeArrowheads="1"/>
          </p:cNvSpPr>
          <p:nvPr>
            <p:ph type="body" idx="1"/>
          </p:nvPr>
        </p:nvSpPr>
        <p:spPr>
          <a:xfrm>
            <a:off x="539193" y="1729048"/>
            <a:ext cx="8066301" cy="4813068"/>
          </a:xfrm>
        </p:spPr>
        <p:txBody>
          <a:bodyPr/>
          <a:lstStyle/>
          <a:p>
            <a:pPr marL="285750" indent="-285750">
              <a:buFont typeface="Arial" panose="020B0604020202020204" pitchFamily="34" charset="0"/>
              <a:buChar char="•"/>
            </a:pPr>
            <a:r>
              <a:rPr lang="cs-CZ" sz="1600" dirty="0"/>
              <a:t>Poplatník nebo plátce poplatku je povinen podat správci poplatku ohlášení, nevyloučí-li obec tuto povinnost v obecně závazné vyhlášce.</a:t>
            </a:r>
          </a:p>
          <a:p>
            <a:pPr marL="285750" indent="-285750">
              <a:buFont typeface="Arial" panose="020B0604020202020204" pitchFamily="34" charset="0"/>
              <a:buChar char="•"/>
            </a:pPr>
            <a:r>
              <a:rPr lang="cs-CZ" sz="1600" dirty="0"/>
              <a:t>Změny: 15 dní nebo delší v OZV</a:t>
            </a:r>
          </a:p>
          <a:p>
            <a:pPr marL="285750" indent="-285750">
              <a:buFont typeface="Arial" panose="020B0604020202020204" pitchFamily="34" charset="0"/>
              <a:buChar char="•"/>
            </a:pPr>
            <a:r>
              <a:rPr lang="cs-CZ" altLang="cs-CZ" sz="1600" dirty="0"/>
              <a:t>Náležitosti:</a:t>
            </a:r>
          </a:p>
          <a:p>
            <a:pPr marL="1200150" lvl="2" indent="-285750">
              <a:lnSpc>
                <a:spcPct val="100000"/>
              </a:lnSpc>
              <a:buFont typeface="Arial" panose="020B0604020202020204" pitchFamily="34" charset="0"/>
              <a:buChar char="•"/>
            </a:pPr>
            <a:r>
              <a:rPr lang="cs-CZ" altLang="cs-CZ" sz="1400" dirty="0"/>
              <a:t>jméno, popřípadě jména, a příjmení nebo název nebo obchodní firmu, </a:t>
            </a:r>
          </a:p>
          <a:p>
            <a:pPr marL="1200150" lvl="2" indent="-285750">
              <a:lnSpc>
                <a:spcPct val="100000"/>
              </a:lnSpc>
              <a:buFont typeface="Arial" panose="020B0604020202020204" pitchFamily="34" charset="0"/>
              <a:buChar char="•"/>
            </a:pPr>
            <a:r>
              <a:rPr lang="cs-CZ" altLang="cs-CZ" sz="1400" dirty="0"/>
              <a:t>obecný identifikátor, byl-li přidělen, </a:t>
            </a:r>
          </a:p>
          <a:p>
            <a:pPr marL="1200150" lvl="2" indent="-285750">
              <a:lnSpc>
                <a:spcPct val="100000"/>
              </a:lnSpc>
              <a:buFont typeface="Arial" panose="020B0604020202020204" pitchFamily="34" charset="0"/>
              <a:buChar char="•"/>
            </a:pPr>
            <a:r>
              <a:rPr lang="cs-CZ" altLang="cs-CZ" sz="1400" dirty="0"/>
              <a:t>místo pobytu nebo sídlo, popřípadě další adresu pro doručování,</a:t>
            </a:r>
          </a:p>
          <a:p>
            <a:pPr marL="1200150" lvl="2" indent="-285750">
              <a:lnSpc>
                <a:spcPct val="100000"/>
              </a:lnSpc>
              <a:buFont typeface="Arial" panose="020B0604020202020204" pitchFamily="34" charset="0"/>
              <a:buChar char="•"/>
            </a:pPr>
            <a:r>
              <a:rPr lang="cs-CZ" altLang="cs-CZ" sz="1400" dirty="0"/>
              <a:t>právnická osoba uvede též osoby, které jsou jejím jménem oprávněny jednat v poplatkových věcech,</a:t>
            </a:r>
          </a:p>
          <a:p>
            <a:pPr marL="1200150" lvl="2" indent="-285750">
              <a:lnSpc>
                <a:spcPct val="100000"/>
              </a:lnSpc>
              <a:buFont typeface="Arial" panose="020B0604020202020204" pitchFamily="34" charset="0"/>
              <a:buChar char="•"/>
            </a:pPr>
            <a:r>
              <a:rPr lang="cs-CZ" altLang="cs-CZ" sz="1400" dirty="0"/>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200150" lvl="2" indent="-285750">
              <a:lnSpc>
                <a:spcPct val="100000"/>
              </a:lnSpc>
              <a:buFont typeface="Arial" panose="020B0604020202020204" pitchFamily="34" charset="0"/>
              <a:buChar char="•"/>
            </a:pPr>
            <a:r>
              <a:rPr lang="cs-CZ" altLang="cs-CZ" sz="1400" dirty="0"/>
              <a:t>údaje rozhodné pro stanovení výše poplatku.</a:t>
            </a:r>
          </a:p>
          <a:p>
            <a:pPr marL="285750" indent="-285750">
              <a:buFont typeface="Arial" panose="020B0604020202020204" pitchFamily="34" charset="0"/>
              <a:buChar char="•"/>
            </a:pPr>
            <a:r>
              <a:rPr lang="cs-CZ" sz="1600" dirty="0"/>
              <a:t>Povinnost se nevztahuje na údaj, který může správce poplatku automatizovaným způsobem zjistit z rejstříků nebo evidencí, do nichž má zřízen automatizovaný přístup. Okruh těchto údajů zveřejní správce poplatku na své úřední desce.</a:t>
            </a:r>
          </a:p>
          <a:p>
            <a:pPr marL="285750" indent="-285750" eaLnBrk="1" hangingPunct="1">
              <a:buFont typeface="Arial" panose="020B0604020202020204" pitchFamily="34" charset="0"/>
              <a:buChar char="•"/>
            </a:pPr>
            <a:r>
              <a:rPr lang="cs-CZ" altLang="cs-CZ" sz="1600" u="sng" dirty="0"/>
              <a:t>V případě, že poplatník nesplní povinnost ohlásit údaj rozhodný pro osvobození nebo úlevu od poplatku ve lhůtě stanovené obecně závaznou vyhláškou nebo ve lhůtě 15 dnů,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1742787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altLang="cs-CZ" dirty="0"/>
              <a:t>Registry</a:t>
            </a:r>
          </a:p>
        </p:txBody>
      </p:sp>
      <p:sp>
        <p:nvSpPr>
          <p:cNvPr id="58371" name="Zástupný symbol pro obsah 2"/>
          <p:cNvSpPr>
            <a:spLocks noGrp="1"/>
          </p:cNvSpPr>
          <p:nvPr>
            <p:ph idx="1"/>
          </p:nvPr>
        </p:nvSpPr>
        <p:spPr/>
        <p:txBody>
          <a:bodyPr/>
          <a:lstStyle/>
          <a:p>
            <a:r>
              <a:rPr lang="cs-CZ" altLang="cs-CZ" dirty="0"/>
              <a:t>Obecní úřad a krajský úřad využívají pro účely řízení o místních poplatcích</a:t>
            </a:r>
          </a:p>
          <a:p>
            <a:pPr marL="457200" indent="-457200">
              <a:buFont typeface="Arial" panose="020B0604020202020204" pitchFamily="34" charset="0"/>
              <a:buChar char="•"/>
            </a:pPr>
            <a:r>
              <a:rPr lang="cs-CZ" altLang="cs-CZ" dirty="0"/>
              <a:t>referenční údaje ze základního registru obyvatel,</a:t>
            </a:r>
          </a:p>
          <a:p>
            <a:pPr marL="457200" indent="-457200">
              <a:buFont typeface="Arial" panose="020B0604020202020204" pitchFamily="34" charset="0"/>
              <a:buChar char="•"/>
            </a:pPr>
            <a:r>
              <a:rPr lang="cs-CZ" altLang="cs-CZ" dirty="0"/>
              <a:t>údaje z informačního systému evidence obyvatel,</a:t>
            </a:r>
          </a:p>
          <a:p>
            <a:pPr marL="457200" indent="-457200">
              <a:buFont typeface="Arial" panose="020B0604020202020204" pitchFamily="34" charset="0"/>
              <a:buChar char="•"/>
            </a:pPr>
            <a:r>
              <a:rPr lang="cs-CZ" altLang="cs-CZ" dirty="0"/>
              <a:t>údaje z informačního systému cizinců.</a:t>
            </a:r>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837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B7F1370-C4F0-405E-A380-BB9BEAC04902}" type="slidenum">
              <a:rPr lang="cs-CZ" altLang="cs-CZ" sz="1200"/>
              <a:pPr>
                <a:spcBef>
                  <a:spcPct val="0"/>
                </a:spcBef>
                <a:buClrTx/>
                <a:buFontTx/>
                <a:buNone/>
              </a:pPr>
              <a:t>69</a:t>
            </a:fld>
            <a:endParaRPr lang="cs-CZ" altLang="cs-CZ" sz="1200"/>
          </a:p>
        </p:txBody>
      </p:sp>
    </p:spTree>
    <p:extLst>
      <p:ext uri="{BB962C8B-B14F-4D97-AF65-F5344CB8AC3E}">
        <p14:creationId xmlns:p14="http://schemas.microsoft.com/office/powerpoint/2010/main" val="309205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33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0C6A85B-F159-4411-9944-1E0B8F5E1AA5}" type="slidenum">
              <a:rPr lang="cs-CZ" altLang="cs-CZ" sz="1200"/>
              <a:pPr>
                <a:spcBef>
                  <a:spcPct val="0"/>
                </a:spcBef>
                <a:buClrTx/>
                <a:buFontTx/>
                <a:buNone/>
              </a:pPr>
              <a:t>7</a:t>
            </a:fld>
            <a:endParaRPr lang="cs-CZ" altLang="cs-CZ" sz="1200"/>
          </a:p>
        </p:txBody>
      </p:sp>
      <p:sp>
        <p:nvSpPr>
          <p:cNvPr id="13316" name="Rectangle 2"/>
          <p:cNvSpPr>
            <a:spLocks noGrp="1" noChangeArrowheads="1"/>
          </p:cNvSpPr>
          <p:nvPr>
            <p:ph type="title"/>
          </p:nvPr>
        </p:nvSpPr>
        <p:spPr/>
        <p:txBody>
          <a:bodyPr/>
          <a:lstStyle/>
          <a:p>
            <a:pPr eaLnBrk="1" hangingPunct="1"/>
            <a:r>
              <a:rPr lang="cs-CZ" altLang="cs-CZ"/>
              <a:t>Funkce poplatku</a:t>
            </a:r>
          </a:p>
        </p:txBody>
      </p:sp>
      <p:sp>
        <p:nvSpPr>
          <p:cNvPr id="13317"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Fiskální - je převažující; jejím účelem je zajistit příjmy státu a dalších veřejnoprávních korporací (</a:t>
            </a:r>
            <a:r>
              <a:rPr lang="cs-CZ" altLang="cs-CZ" sz="1800" dirty="0" err="1"/>
              <a:t>Lafferova</a:t>
            </a:r>
            <a:r>
              <a:rPr lang="cs-CZ" altLang="cs-CZ" sz="1800" dirty="0"/>
              <a:t> křivka)</a:t>
            </a:r>
          </a:p>
          <a:p>
            <a:pPr marL="285750" indent="-285750" eaLnBrk="1" hangingPunct="1">
              <a:lnSpc>
                <a:spcPct val="80000"/>
              </a:lnSpc>
              <a:buFont typeface="Arial" panose="020B0604020202020204" pitchFamily="34" charset="0"/>
              <a:buChar char="•"/>
            </a:pPr>
            <a:r>
              <a:rPr lang="cs-CZ" altLang="cs-CZ" sz="1800" dirty="0"/>
              <a:t>Regulační - prostřednictvím daní a prostřednictvím přesouvání peněžních prostředků v odpovídajících proporcích mezi ekonomickými subjekty a veřejným fondem nastává korektura příjmů.; daň může sloužit k ovlivňování ekonomiky jako celku nebo může ovlivňovat hospodářství selektivně  </a:t>
            </a:r>
          </a:p>
          <a:p>
            <a:pPr marL="285750" indent="-285750" eaLnBrk="1" hangingPunct="1">
              <a:lnSpc>
                <a:spcPct val="80000"/>
              </a:lnSpc>
              <a:buFont typeface="Arial" panose="020B0604020202020204" pitchFamily="34" charset="0"/>
              <a:buChar char="•"/>
            </a:pPr>
            <a:r>
              <a:rPr lang="cs-CZ" altLang="cs-CZ" sz="1800" dirty="0"/>
              <a:t>Stimulační - představuje využití daňových nástrojů s cílem ovlivnit činnost ekonomických jednotek a tempo jejich rozvoje</a:t>
            </a:r>
          </a:p>
        </p:txBody>
      </p:sp>
    </p:spTree>
    <p:extLst>
      <p:ext uri="{BB962C8B-B14F-4D97-AF65-F5344CB8AC3E}">
        <p14:creationId xmlns:p14="http://schemas.microsoft.com/office/powerpoint/2010/main" val="4104305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93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0A24397-4B7F-4400-A8F6-31752F34B0CB}" type="slidenum">
              <a:rPr lang="cs-CZ" altLang="cs-CZ" sz="1200"/>
              <a:pPr>
                <a:spcBef>
                  <a:spcPct val="0"/>
                </a:spcBef>
                <a:buClrTx/>
                <a:buFontTx/>
                <a:buNone/>
              </a:pPr>
              <a:t>70</a:t>
            </a:fld>
            <a:endParaRPr lang="cs-CZ" altLang="cs-CZ" sz="1200"/>
          </a:p>
        </p:txBody>
      </p:sp>
      <p:sp>
        <p:nvSpPr>
          <p:cNvPr id="59396" name="Rectangle 2"/>
          <p:cNvSpPr>
            <a:spLocks noGrp="1" noChangeArrowheads="1"/>
          </p:cNvSpPr>
          <p:nvPr>
            <p:ph type="title"/>
          </p:nvPr>
        </p:nvSpPr>
        <p:spPr/>
        <p:txBody>
          <a:bodyPr/>
          <a:lstStyle/>
          <a:p>
            <a:pPr eaLnBrk="1" hangingPunct="1"/>
            <a:r>
              <a:rPr lang="cs-CZ" altLang="cs-CZ"/>
              <a:t>Podání</a:t>
            </a:r>
          </a:p>
        </p:txBody>
      </p:sp>
      <p:sp>
        <p:nvSpPr>
          <p:cNvPr id="59397" name="Rectangle 3"/>
          <p:cNvSpPr>
            <a:spLocks noGrp="1" noChangeArrowheads="1"/>
          </p:cNvSpPr>
          <p:nvPr>
            <p:ph type="body" idx="1"/>
          </p:nvPr>
        </p:nvSpPr>
        <p:spPr/>
        <p:txBody>
          <a:bodyPr/>
          <a:lstStyle/>
          <a:p>
            <a:pPr eaLnBrk="1" hangingPunct="1"/>
            <a:r>
              <a:rPr lang="cs-CZ" altLang="cs-CZ"/>
              <a:t>Podání je úkonem osoby zúčastněné na správě daní směřujícím vůči správci daně.</a:t>
            </a:r>
          </a:p>
          <a:p>
            <a:pPr eaLnBrk="1" hangingPunct="1"/>
            <a:endParaRPr lang="cs-CZ" altLang="cs-CZ"/>
          </a:p>
          <a:p>
            <a:pPr eaLnBrk="1" hangingPunct="1"/>
            <a:r>
              <a:rPr lang="cs-CZ" altLang="cs-CZ"/>
              <a:t>Podání se posuzuje podle skutečného obsahu a bez ohledu na to, jak je označeno.</a:t>
            </a:r>
          </a:p>
          <a:p>
            <a:pPr eaLnBrk="1" hangingPunct="1"/>
            <a:endParaRPr lang="cs-CZ" altLang="cs-CZ"/>
          </a:p>
          <a:p>
            <a:pPr eaLnBrk="1" hangingPunct="1"/>
            <a:r>
              <a:rPr lang="cs-CZ" altLang="cs-CZ"/>
              <a:t>Z podání musí být zřejmé, kdo je činí, čeho se týká a co se navrhuje.</a:t>
            </a:r>
          </a:p>
        </p:txBody>
      </p:sp>
    </p:spTree>
    <p:extLst>
      <p:ext uri="{BB962C8B-B14F-4D97-AF65-F5344CB8AC3E}">
        <p14:creationId xmlns:p14="http://schemas.microsoft.com/office/powerpoint/2010/main" val="550673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04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74520EB-6F7E-4735-895A-208AAC1C60D2}" type="slidenum">
              <a:rPr lang="cs-CZ" altLang="cs-CZ" sz="1200"/>
              <a:pPr>
                <a:spcBef>
                  <a:spcPct val="0"/>
                </a:spcBef>
                <a:buClrTx/>
                <a:buFontTx/>
                <a:buNone/>
              </a:pPr>
              <a:t>71</a:t>
            </a:fld>
            <a:endParaRPr lang="cs-CZ" altLang="cs-CZ" sz="1200"/>
          </a:p>
        </p:txBody>
      </p:sp>
      <p:sp>
        <p:nvSpPr>
          <p:cNvPr id="60420" name="Rectangle 2"/>
          <p:cNvSpPr>
            <a:spLocks noGrp="1" noChangeArrowheads="1"/>
          </p:cNvSpPr>
          <p:nvPr>
            <p:ph type="title"/>
          </p:nvPr>
        </p:nvSpPr>
        <p:spPr/>
        <p:txBody>
          <a:bodyPr/>
          <a:lstStyle/>
          <a:p>
            <a:pPr eaLnBrk="1" hangingPunct="1"/>
            <a:r>
              <a:rPr lang="cs-CZ" altLang="cs-CZ"/>
              <a:t>Způsob učinění podání</a:t>
            </a:r>
          </a:p>
        </p:txBody>
      </p:sp>
      <p:sp>
        <p:nvSpPr>
          <p:cNvPr id="60421" name="Rectangle 3"/>
          <p:cNvSpPr>
            <a:spLocks noGrp="1" noChangeArrowheads="1"/>
          </p:cNvSpPr>
          <p:nvPr>
            <p:ph type="body" idx="1"/>
          </p:nvPr>
        </p:nvSpPr>
        <p:spPr>
          <a:xfrm>
            <a:off x="457994" y="1600200"/>
            <a:ext cx="8229600" cy="5068888"/>
          </a:xfrm>
        </p:spPr>
        <p:txBody>
          <a:bodyPr/>
          <a:lstStyle/>
          <a:p>
            <a:pPr eaLnBrk="1" hangingPunct="1">
              <a:lnSpc>
                <a:spcPct val="80000"/>
              </a:lnSpc>
            </a:pPr>
            <a:endParaRPr lang="cs-CZ" altLang="cs-CZ" sz="2000"/>
          </a:p>
          <a:p>
            <a:pPr eaLnBrk="1" hangingPunct="1">
              <a:lnSpc>
                <a:spcPct val="80000"/>
              </a:lnSpc>
            </a:pPr>
            <a:r>
              <a:rPr lang="cs-CZ" altLang="cs-CZ" sz="2000"/>
              <a:t>Podání lze učinit písemně, ústně do protokolu nebo datovou zprávou, která je opatřena uznávaným elektronickým podpisem, nebo která je odeslána prostřednictvím datové schránky.</a:t>
            </a:r>
          </a:p>
          <a:p>
            <a:pPr eaLnBrk="1" hangingPunct="1">
              <a:lnSpc>
                <a:spcPct val="80000"/>
              </a:lnSpc>
            </a:pPr>
            <a:endParaRPr lang="cs-CZ" altLang="cs-CZ" sz="2000"/>
          </a:p>
          <a:p>
            <a:pPr eaLnBrk="1" hangingPunct="1">
              <a:lnSpc>
                <a:spcPct val="80000"/>
              </a:lnSpc>
            </a:pPr>
            <a:r>
              <a:rPr lang="cs-CZ" altLang="cs-CZ" sz="2000"/>
              <a:t>Písemná podání a podání ústně do protokolu musí být podepsána osobou, která podání činí.</a:t>
            </a:r>
          </a:p>
          <a:p>
            <a:pPr eaLnBrk="1" hangingPunct="1">
              <a:lnSpc>
                <a:spcPct val="80000"/>
              </a:lnSpc>
            </a:pPr>
            <a:endParaRPr lang="cs-CZ" altLang="cs-CZ" sz="2000"/>
          </a:p>
          <a:p>
            <a:pPr eaLnBrk="1" hangingPunct="1">
              <a:lnSpc>
                <a:spcPct val="80000"/>
              </a:lnSpc>
            </a:pPr>
            <a:r>
              <a:rPr lang="cs-CZ" altLang="cs-CZ" sz="2000"/>
              <a:t>Účinky podání má rovněž úkon učiněný vůči správci daně za použití datové zprávy bez uznávaného elektronického podpisu nebo za použití jiných přenosových technik, které je správce daně způsobilý přijmout, pokud je toto podání do 5 dnů ode dne, kdy došlo správci daně, potvrzeno nebo opakováno způsobem uvedeným v odstavci 1; tuto lhůtu nelze prodloužit ani navrátit v předešlý stav.</a:t>
            </a:r>
          </a:p>
        </p:txBody>
      </p:sp>
    </p:spTree>
    <p:extLst>
      <p:ext uri="{BB962C8B-B14F-4D97-AF65-F5344CB8AC3E}">
        <p14:creationId xmlns:p14="http://schemas.microsoft.com/office/powerpoint/2010/main" val="22630422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14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002F2ED-CE79-43A7-BA13-9CE441DCC408}" type="slidenum">
              <a:rPr lang="cs-CZ" altLang="cs-CZ" sz="1200"/>
              <a:pPr>
                <a:spcBef>
                  <a:spcPct val="0"/>
                </a:spcBef>
                <a:buClrTx/>
                <a:buFontTx/>
                <a:buNone/>
              </a:pPr>
              <a:t>72</a:t>
            </a:fld>
            <a:endParaRPr lang="cs-CZ" altLang="cs-CZ" sz="1200"/>
          </a:p>
        </p:txBody>
      </p:sp>
      <p:sp>
        <p:nvSpPr>
          <p:cNvPr id="61444" name="Rectangle 2"/>
          <p:cNvSpPr>
            <a:spLocks noGrp="1" noChangeArrowheads="1"/>
          </p:cNvSpPr>
          <p:nvPr>
            <p:ph type="title"/>
          </p:nvPr>
        </p:nvSpPr>
        <p:spPr/>
        <p:txBody>
          <a:bodyPr/>
          <a:lstStyle/>
          <a:p>
            <a:pPr eaLnBrk="1" hangingPunct="1"/>
            <a:r>
              <a:rPr lang="cs-CZ" altLang="cs-CZ" sz="2800"/>
              <a:t>Podání na předepsaných tiskopisech</a:t>
            </a:r>
          </a:p>
        </p:txBody>
      </p:sp>
      <p:sp>
        <p:nvSpPr>
          <p:cNvPr id="61445" name="Rectangle 3"/>
          <p:cNvSpPr>
            <a:spLocks noGrp="1" noChangeArrowheads="1"/>
          </p:cNvSpPr>
          <p:nvPr>
            <p:ph type="body" idx="1"/>
          </p:nvPr>
        </p:nvSpPr>
        <p:spPr/>
        <p:txBody>
          <a:bodyPr/>
          <a:lstStyle/>
          <a:p>
            <a:pPr eaLnBrk="1" hangingPunct="1"/>
            <a:r>
              <a:rPr lang="cs-CZ" altLang="cs-CZ" dirty="0"/>
              <a:t>Přihlášku k registraci, řádné daňové tvrzení nebo dodatečné daňové tvrzení lze podat jen na tiskopise vydaném Ministerstvem financí nebo na tiskovém výstupu z počítačové tiskárny, který má údaje, obsah i uspořádání údajů shodné s tímto tiskopisem</a:t>
            </a:r>
          </a:p>
          <a:p>
            <a:pPr eaLnBrk="1" hangingPunct="1"/>
            <a:r>
              <a:rPr lang="cs-CZ" altLang="cs-CZ" dirty="0">
                <a:solidFill>
                  <a:srgbClr val="FF0000"/>
                </a:solidFill>
              </a:rPr>
              <a:t> - judikatura ÚS, dopad do místních poplatků</a:t>
            </a:r>
          </a:p>
          <a:p>
            <a:pPr eaLnBrk="1" hangingPunct="1"/>
            <a:r>
              <a:rPr lang="cs-CZ" altLang="cs-CZ" dirty="0"/>
              <a:t>Lze tak učinit i datovou zprávou ve formátu a struktuře zveřejněné správcem</a:t>
            </a:r>
          </a:p>
        </p:txBody>
      </p:sp>
    </p:spTree>
    <p:extLst>
      <p:ext uri="{BB962C8B-B14F-4D97-AF65-F5344CB8AC3E}">
        <p14:creationId xmlns:p14="http://schemas.microsoft.com/office/powerpoint/2010/main" val="3004676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24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AE388E5-04ED-487E-A48E-8540F3238A97}" type="slidenum">
              <a:rPr lang="cs-CZ" altLang="cs-CZ" sz="1200"/>
              <a:pPr>
                <a:spcBef>
                  <a:spcPct val="0"/>
                </a:spcBef>
                <a:buClrTx/>
                <a:buFontTx/>
                <a:buNone/>
              </a:pPr>
              <a:t>73</a:t>
            </a:fld>
            <a:endParaRPr lang="cs-CZ" altLang="cs-CZ" sz="1200"/>
          </a:p>
        </p:txBody>
      </p:sp>
      <p:sp>
        <p:nvSpPr>
          <p:cNvPr id="62468" name="Rectangle 2"/>
          <p:cNvSpPr>
            <a:spLocks noGrp="1" noChangeArrowheads="1"/>
          </p:cNvSpPr>
          <p:nvPr>
            <p:ph type="title"/>
          </p:nvPr>
        </p:nvSpPr>
        <p:spPr/>
        <p:txBody>
          <a:bodyPr/>
          <a:lstStyle/>
          <a:p>
            <a:pPr eaLnBrk="1" hangingPunct="1"/>
            <a:r>
              <a:rPr lang="cs-CZ" altLang="cs-CZ"/>
              <a:t>Místo učinění podání</a:t>
            </a:r>
          </a:p>
        </p:txBody>
      </p:sp>
      <p:sp>
        <p:nvSpPr>
          <p:cNvPr id="62469" name="Rectangle 3"/>
          <p:cNvSpPr>
            <a:spLocks noGrp="1" noChangeArrowheads="1"/>
          </p:cNvSpPr>
          <p:nvPr>
            <p:ph type="body" idx="1"/>
          </p:nvPr>
        </p:nvSpPr>
        <p:spPr>
          <a:xfrm>
            <a:off x="457994" y="1600200"/>
            <a:ext cx="8229600" cy="5068888"/>
          </a:xfrm>
        </p:spPr>
        <p:txBody>
          <a:bodyPr/>
          <a:lstStyle/>
          <a:p>
            <a:pPr eaLnBrk="1" hangingPunct="1">
              <a:lnSpc>
                <a:spcPct val="80000"/>
              </a:lnSpc>
            </a:pPr>
            <a:endParaRPr lang="cs-CZ" altLang="cs-CZ" sz="1800"/>
          </a:p>
          <a:p>
            <a:pPr eaLnBrk="1" hangingPunct="1">
              <a:lnSpc>
                <a:spcPct val="80000"/>
              </a:lnSpc>
            </a:pPr>
            <a:r>
              <a:rPr lang="cs-CZ" altLang="cs-CZ" sz="1800"/>
              <a:t>Podání se činí u příslušného správce daně.</a:t>
            </a:r>
          </a:p>
          <a:p>
            <a:pPr eaLnBrk="1" hangingPunct="1">
              <a:lnSpc>
                <a:spcPct val="80000"/>
              </a:lnSpc>
            </a:pPr>
            <a:endParaRPr lang="cs-CZ" altLang="cs-CZ" sz="1800"/>
          </a:p>
          <a:p>
            <a:pPr eaLnBrk="1" hangingPunct="1">
              <a:lnSpc>
                <a:spcPct val="80000"/>
              </a:lnSpc>
            </a:pPr>
            <a:r>
              <a:rPr lang="cs-CZ" altLang="cs-CZ" sz="1800"/>
              <a:t>Podání, které je učiněno prostřednictvím datové zprávy s využitím dálkového přístupu, se přijímá na technickém zařízení správce daně nebo prostřednictvím datové schránky správce daně.</a:t>
            </a:r>
          </a:p>
          <a:p>
            <a:pPr eaLnBrk="1" hangingPunct="1">
              <a:lnSpc>
                <a:spcPct val="80000"/>
              </a:lnSpc>
            </a:pPr>
            <a:endParaRPr lang="cs-CZ" altLang="cs-CZ" sz="1800"/>
          </a:p>
          <a:p>
            <a:pPr eaLnBrk="1" hangingPunct="1">
              <a:lnSpc>
                <a:spcPct val="80000"/>
              </a:lnSpc>
            </a:pPr>
            <a:r>
              <a:rPr lang="cs-CZ" altLang="cs-CZ" sz="1800"/>
              <a:t>Správce daně na požádání potvrdí podání učiněné písemně nebo datovou zprávou. Jde-li o datovou zprávu zasílanou na technické zařízení správce daně, je přijetí podání potvrzeno tímto zařízením s uvedením časového údaje o přijetí této datové zprávy.</a:t>
            </a:r>
          </a:p>
          <a:p>
            <a:pPr eaLnBrk="1" hangingPunct="1">
              <a:lnSpc>
                <a:spcPct val="80000"/>
              </a:lnSpc>
            </a:pPr>
            <a:endParaRPr lang="cs-CZ" altLang="cs-CZ" sz="1800"/>
          </a:p>
          <a:p>
            <a:pPr eaLnBrk="1" hangingPunct="1">
              <a:lnSpc>
                <a:spcPct val="80000"/>
              </a:lnSpc>
            </a:pPr>
            <a:r>
              <a:rPr lang="cs-CZ" altLang="cs-CZ" sz="1800"/>
              <a:t>Podání, kterým je zahájeno řízení, může ten, kdo jej učinil, změnit nebo vzít zpět do doby, než je správcem daně vydáno rozhodnutí ve věci. Zpětvzetí podání je však nepřípustné u podání, k němuž je osoba zúčastněná na správě daní povinna buď přímo ze zákona, nebo na výzvu správce daně.</a:t>
            </a:r>
          </a:p>
        </p:txBody>
      </p:sp>
    </p:spTree>
    <p:extLst>
      <p:ext uri="{BB962C8B-B14F-4D97-AF65-F5344CB8AC3E}">
        <p14:creationId xmlns:p14="http://schemas.microsoft.com/office/powerpoint/2010/main" val="1085906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34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47894F6-1ECF-4F4D-B90F-46BD971AB944}" type="slidenum">
              <a:rPr lang="cs-CZ" altLang="cs-CZ" sz="1200"/>
              <a:pPr>
                <a:spcBef>
                  <a:spcPct val="0"/>
                </a:spcBef>
                <a:buClrTx/>
                <a:buFontTx/>
                <a:buNone/>
              </a:pPr>
              <a:t>74</a:t>
            </a:fld>
            <a:endParaRPr lang="cs-CZ" altLang="cs-CZ" sz="1200"/>
          </a:p>
        </p:txBody>
      </p:sp>
      <p:sp>
        <p:nvSpPr>
          <p:cNvPr id="63492" name="Rectangle 2"/>
          <p:cNvSpPr>
            <a:spLocks noGrp="1" noChangeArrowheads="1"/>
          </p:cNvSpPr>
          <p:nvPr>
            <p:ph type="title"/>
          </p:nvPr>
        </p:nvSpPr>
        <p:spPr/>
        <p:txBody>
          <a:bodyPr/>
          <a:lstStyle/>
          <a:p>
            <a:pPr eaLnBrk="1" hangingPunct="1"/>
            <a:r>
              <a:rPr lang="cs-CZ" altLang="cs-CZ"/>
              <a:t>Vady podání</a:t>
            </a:r>
          </a:p>
        </p:txBody>
      </p:sp>
      <p:sp>
        <p:nvSpPr>
          <p:cNvPr id="63493" name="Rectangle 3"/>
          <p:cNvSpPr>
            <a:spLocks noGrp="1" noChangeArrowheads="1"/>
          </p:cNvSpPr>
          <p:nvPr>
            <p:ph type="body" idx="1"/>
          </p:nvPr>
        </p:nvSpPr>
        <p:spPr/>
        <p:txBody>
          <a:bodyPr/>
          <a:lstStyle/>
          <a:p>
            <a:pPr eaLnBrk="1" hangingPunct="1"/>
            <a:r>
              <a:rPr lang="cs-CZ" altLang="cs-CZ" dirty="0"/>
              <a:t>Má-li podání vady, pro které není způsobilé k projednání, nebo vady, pro které nemůže mít předpokládané účinky pro správu daní, vyzve správce daně toho, kdo podání učinil, aby označené vady odstranil podle jeho pokynu a ve lhůtě, kterou stanoví.</a:t>
            </a:r>
          </a:p>
          <a:p>
            <a:pPr eaLnBrk="1" hangingPunct="1"/>
            <a:endParaRPr lang="cs-CZ" altLang="cs-CZ" dirty="0"/>
          </a:p>
          <a:p>
            <a:pPr eaLnBrk="1" hangingPunct="1"/>
            <a:r>
              <a:rPr lang="cs-CZ" altLang="cs-CZ" dirty="0"/>
              <a:t>Výzva obsahuje poučení o následcích spojených s neodstraněním označených vad.</a:t>
            </a:r>
          </a:p>
        </p:txBody>
      </p:sp>
    </p:spTree>
    <p:extLst>
      <p:ext uri="{BB962C8B-B14F-4D97-AF65-F5344CB8AC3E}">
        <p14:creationId xmlns:p14="http://schemas.microsoft.com/office/powerpoint/2010/main" val="24044206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451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FF4DCAD-64CD-418F-B09B-A7AC0F1E6C52}" type="slidenum">
              <a:rPr lang="cs-CZ" altLang="cs-CZ" sz="1200"/>
              <a:pPr>
                <a:spcBef>
                  <a:spcPct val="0"/>
                </a:spcBef>
                <a:buClrTx/>
                <a:buFontTx/>
                <a:buNone/>
              </a:pPr>
              <a:t>75</a:t>
            </a:fld>
            <a:endParaRPr lang="cs-CZ" altLang="cs-CZ" sz="1200"/>
          </a:p>
        </p:txBody>
      </p:sp>
      <p:sp>
        <p:nvSpPr>
          <p:cNvPr id="64516" name="Rectangle 2"/>
          <p:cNvSpPr>
            <a:spLocks noGrp="1" noChangeArrowheads="1"/>
          </p:cNvSpPr>
          <p:nvPr>
            <p:ph type="title"/>
          </p:nvPr>
        </p:nvSpPr>
        <p:spPr/>
        <p:txBody>
          <a:bodyPr/>
          <a:lstStyle/>
          <a:p>
            <a:pPr eaLnBrk="1" hangingPunct="1"/>
            <a:r>
              <a:rPr lang="cs-CZ" altLang="cs-CZ"/>
              <a:t>Postoupení</a:t>
            </a:r>
          </a:p>
        </p:txBody>
      </p:sp>
      <p:sp>
        <p:nvSpPr>
          <p:cNvPr id="64517" name="Rectangle 3"/>
          <p:cNvSpPr>
            <a:spLocks noGrp="1" noChangeArrowheads="1"/>
          </p:cNvSpPr>
          <p:nvPr>
            <p:ph type="body" idx="1"/>
          </p:nvPr>
        </p:nvSpPr>
        <p:spPr/>
        <p:txBody>
          <a:bodyPr/>
          <a:lstStyle/>
          <a:p>
            <a:pPr eaLnBrk="1" hangingPunct="1"/>
            <a:endParaRPr lang="cs-CZ" altLang="cs-CZ"/>
          </a:p>
          <a:p>
            <a:pPr eaLnBrk="1" hangingPunct="1"/>
            <a:endParaRPr lang="cs-CZ" altLang="cs-CZ"/>
          </a:p>
          <a:p>
            <a:pPr eaLnBrk="1" hangingPunct="1"/>
            <a:r>
              <a:rPr lang="cs-CZ" altLang="cs-CZ"/>
              <a:t>Není-li správce daně, vůči němuž bylo učiněno podání nebo připsána platba, příslušný vést v dané věci řízení, podání nebo platbu neprodleně postoupí příslušnému správci daně a uvědomí o tom podatele.</a:t>
            </a:r>
          </a:p>
        </p:txBody>
      </p:sp>
    </p:spTree>
    <p:extLst>
      <p:ext uri="{BB962C8B-B14F-4D97-AF65-F5344CB8AC3E}">
        <p14:creationId xmlns:p14="http://schemas.microsoft.com/office/powerpoint/2010/main" val="977881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55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E9FF67-1535-45F3-B4E1-8AB2F44371EF}" type="slidenum">
              <a:rPr lang="cs-CZ" altLang="cs-CZ" sz="1200"/>
              <a:pPr>
                <a:spcBef>
                  <a:spcPct val="0"/>
                </a:spcBef>
                <a:buClrTx/>
                <a:buFontTx/>
                <a:buNone/>
              </a:pPr>
              <a:t>76</a:t>
            </a:fld>
            <a:endParaRPr lang="cs-CZ" altLang="cs-CZ" sz="1200"/>
          </a:p>
        </p:txBody>
      </p:sp>
      <p:sp>
        <p:nvSpPr>
          <p:cNvPr id="65540" name="Rectangle 2"/>
          <p:cNvSpPr>
            <a:spLocks noGrp="1" noChangeArrowheads="1"/>
          </p:cNvSpPr>
          <p:nvPr>
            <p:ph type="title"/>
          </p:nvPr>
        </p:nvSpPr>
        <p:spPr/>
        <p:txBody>
          <a:bodyPr/>
          <a:lstStyle/>
          <a:p>
            <a:pPr eaLnBrk="1" hangingPunct="1"/>
            <a:r>
              <a:rPr lang="cs-CZ" altLang="cs-CZ"/>
              <a:t>Doručování</a:t>
            </a:r>
          </a:p>
        </p:txBody>
      </p:sp>
      <p:sp>
        <p:nvSpPr>
          <p:cNvPr id="65541" name="Rectangle 3"/>
          <p:cNvSpPr>
            <a:spLocks noGrp="1" noChangeArrowheads="1"/>
          </p:cNvSpPr>
          <p:nvPr>
            <p:ph type="body" idx="1"/>
          </p:nvPr>
        </p:nvSpPr>
        <p:spPr/>
        <p:txBody>
          <a:bodyPr/>
          <a:lstStyle/>
          <a:p>
            <a:pPr eaLnBrk="1" hangingPunct="1">
              <a:lnSpc>
                <a:spcPct val="80000"/>
              </a:lnSpc>
            </a:pPr>
            <a:r>
              <a:rPr lang="cs-CZ" altLang="cs-CZ" sz="1800"/>
              <a:t>Při ústním jednání</a:t>
            </a:r>
          </a:p>
          <a:p>
            <a:pPr eaLnBrk="1" hangingPunct="1">
              <a:lnSpc>
                <a:spcPct val="80000"/>
              </a:lnSpc>
            </a:pPr>
            <a:r>
              <a:rPr lang="cs-CZ" altLang="cs-CZ" sz="1800"/>
              <a:t>Elektronicky</a:t>
            </a:r>
          </a:p>
          <a:p>
            <a:pPr eaLnBrk="1" hangingPunct="1">
              <a:lnSpc>
                <a:spcPct val="80000"/>
              </a:lnSpc>
            </a:pPr>
            <a:r>
              <a:rPr lang="cs-CZ" altLang="cs-CZ" sz="1800"/>
              <a:t>Poštou</a:t>
            </a:r>
          </a:p>
          <a:p>
            <a:pPr eaLnBrk="1" hangingPunct="1">
              <a:lnSpc>
                <a:spcPct val="80000"/>
              </a:lnSpc>
            </a:pPr>
            <a:r>
              <a:rPr lang="cs-CZ" altLang="cs-CZ" sz="1800"/>
              <a:t>Úřední osobou</a:t>
            </a:r>
          </a:p>
          <a:p>
            <a:pPr eaLnBrk="1" hangingPunct="1">
              <a:lnSpc>
                <a:spcPct val="80000"/>
              </a:lnSpc>
            </a:pPr>
            <a:r>
              <a:rPr lang="cs-CZ" altLang="cs-CZ" sz="1800"/>
              <a:t>Jiným orgánem</a:t>
            </a:r>
          </a:p>
          <a:p>
            <a:pPr eaLnBrk="1" hangingPunct="1">
              <a:lnSpc>
                <a:spcPct val="80000"/>
              </a:lnSpc>
            </a:pPr>
            <a:endParaRPr lang="cs-CZ" altLang="cs-CZ" sz="1800"/>
          </a:p>
          <a:p>
            <a:pPr eaLnBrk="1" hangingPunct="1">
              <a:lnSpc>
                <a:spcPct val="80000"/>
              </a:lnSpc>
            </a:pPr>
            <a:r>
              <a:rPr lang="cs-CZ" altLang="cs-CZ" sz="1800"/>
              <a:t>Zástupci/subjektu/oběma</a:t>
            </a:r>
          </a:p>
          <a:p>
            <a:pPr eaLnBrk="1" hangingPunct="1">
              <a:lnSpc>
                <a:spcPct val="80000"/>
              </a:lnSpc>
            </a:pPr>
            <a:endParaRPr lang="cs-CZ" altLang="cs-CZ" sz="1800"/>
          </a:p>
          <a:p>
            <a:pPr eaLnBrk="1" hangingPunct="1">
              <a:lnSpc>
                <a:spcPct val="80000"/>
              </a:lnSpc>
            </a:pPr>
            <a:r>
              <a:rPr lang="cs-CZ" altLang="cs-CZ" sz="1800"/>
              <a:t>Na adresu pobytu/sídla/místa podnikání</a:t>
            </a:r>
          </a:p>
          <a:p>
            <a:pPr eaLnBrk="1" hangingPunct="1">
              <a:lnSpc>
                <a:spcPct val="80000"/>
              </a:lnSpc>
            </a:pPr>
            <a:endParaRPr lang="cs-CZ" altLang="cs-CZ" sz="1800"/>
          </a:p>
          <a:p>
            <a:pPr eaLnBrk="1" hangingPunct="1">
              <a:lnSpc>
                <a:spcPct val="80000"/>
              </a:lnSpc>
            </a:pPr>
            <a:r>
              <a:rPr lang="cs-CZ" altLang="cs-CZ" sz="1800"/>
              <a:t>Uložení po dobu 10 dnů, pak vhození do schránky</a:t>
            </a:r>
          </a:p>
          <a:p>
            <a:pPr eaLnBrk="1" hangingPunct="1">
              <a:lnSpc>
                <a:spcPct val="80000"/>
              </a:lnSpc>
            </a:pPr>
            <a:endParaRPr lang="cs-CZ" altLang="cs-CZ" sz="1800"/>
          </a:p>
          <a:p>
            <a:pPr eaLnBrk="1" hangingPunct="1">
              <a:lnSpc>
                <a:spcPct val="80000"/>
              </a:lnSpc>
            </a:pPr>
            <a:r>
              <a:rPr lang="cs-CZ" altLang="cs-CZ" sz="1800"/>
              <a:t>Neúčinnost doručení; Shledá-li správce daně žádost důvodnou, vysloví neúčinnost doručení, jinak žádost zamítne; písemnost se pak považuje za doručenou </a:t>
            </a:r>
            <a:r>
              <a:rPr lang="cs-CZ" altLang="cs-CZ" sz="1800" b="1"/>
              <a:t>dnem oznámení rozhodnutí o vyslovení neúčinnosti</a:t>
            </a:r>
            <a:r>
              <a:rPr lang="cs-CZ" altLang="cs-CZ" sz="1800"/>
              <a:t> doručení.</a:t>
            </a:r>
          </a:p>
        </p:txBody>
      </p:sp>
    </p:spTree>
    <p:extLst>
      <p:ext uri="{BB962C8B-B14F-4D97-AF65-F5344CB8AC3E}">
        <p14:creationId xmlns:p14="http://schemas.microsoft.com/office/powerpoint/2010/main" val="3780150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65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4428F551-B27A-448B-B845-F5A45AE8DD86}" type="slidenum">
              <a:rPr lang="cs-CZ" altLang="cs-CZ" sz="1200"/>
              <a:pPr>
                <a:spcBef>
                  <a:spcPct val="0"/>
                </a:spcBef>
                <a:buClrTx/>
                <a:buFontTx/>
                <a:buNone/>
              </a:pPr>
              <a:t>77</a:t>
            </a:fld>
            <a:endParaRPr lang="cs-CZ" altLang="cs-CZ" sz="1200"/>
          </a:p>
        </p:txBody>
      </p:sp>
      <p:sp>
        <p:nvSpPr>
          <p:cNvPr id="66564" name="Rectangle 2"/>
          <p:cNvSpPr>
            <a:spLocks noGrp="1" noChangeArrowheads="1"/>
          </p:cNvSpPr>
          <p:nvPr>
            <p:ph type="title"/>
          </p:nvPr>
        </p:nvSpPr>
        <p:spPr/>
        <p:txBody>
          <a:bodyPr/>
          <a:lstStyle/>
          <a:p>
            <a:pPr eaLnBrk="1" hangingPunct="1"/>
            <a:r>
              <a:rPr lang="cs-CZ" altLang="cs-CZ"/>
              <a:t>Doručování</a:t>
            </a:r>
          </a:p>
        </p:txBody>
      </p:sp>
      <p:sp>
        <p:nvSpPr>
          <p:cNvPr id="66565" name="Rectangle 3"/>
          <p:cNvSpPr>
            <a:spLocks noGrp="1" noChangeArrowheads="1"/>
          </p:cNvSpPr>
          <p:nvPr>
            <p:ph type="body" idx="1"/>
          </p:nvPr>
        </p:nvSpPr>
        <p:spPr/>
        <p:txBody>
          <a:bodyPr/>
          <a:lstStyle/>
          <a:p>
            <a:pPr eaLnBrk="1" hangingPunct="1"/>
            <a:r>
              <a:rPr lang="cs-CZ" altLang="cs-CZ"/>
              <a:t>Veřejnou vyhláškou – na úřední desce</a:t>
            </a:r>
          </a:p>
          <a:p>
            <a:pPr eaLnBrk="1" hangingPunct="1"/>
            <a:r>
              <a:rPr lang="cs-CZ" altLang="cs-CZ"/>
              <a:t>Hromadným předpisným seznamem – zveřejnění formou veřejné vyhlášky</a:t>
            </a:r>
          </a:p>
        </p:txBody>
      </p:sp>
    </p:spTree>
    <p:extLst>
      <p:ext uri="{BB962C8B-B14F-4D97-AF65-F5344CB8AC3E}">
        <p14:creationId xmlns:p14="http://schemas.microsoft.com/office/powerpoint/2010/main" val="41722835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75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0D82EA-5ABB-435F-8BA4-CF133B48CF9A}" type="slidenum">
              <a:rPr lang="cs-CZ" altLang="cs-CZ" sz="1200"/>
              <a:pPr>
                <a:spcBef>
                  <a:spcPct val="0"/>
                </a:spcBef>
                <a:buClrTx/>
                <a:buFontTx/>
                <a:buNone/>
              </a:pPr>
              <a:t>78</a:t>
            </a:fld>
            <a:endParaRPr lang="cs-CZ" altLang="cs-CZ" sz="1200"/>
          </a:p>
        </p:txBody>
      </p:sp>
      <p:sp>
        <p:nvSpPr>
          <p:cNvPr id="67588" name="Rectangle 2"/>
          <p:cNvSpPr>
            <a:spLocks noGrp="1" noChangeArrowheads="1"/>
          </p:cNvSpPr>
          <p:nvPr>
            <p:ph type="title"/>
          </p:nvPr>
        </p:nvSpPr>
        <p:spPr/>
        <p:txBody>
          <a:bodyPr/>
          <a:lstStyle/>
          <a:p>
            <a:pPr eaLnBrk="1" hangingPunct="1"/>
            <a:r>
              <a:rPr lang="cs-CZ" altLang="cs-CZ"/>
              <a:t>Lhůty v daňovém řízení</a:t>
            </a:r>
          </a:p>
        </p:txBody>
      </p:sp>
      <p:sp>
        <p:nvSpPr>
          <p:cNvPr id="67589" name="Rectangle 3"/>
          <p:cNvSpPr>
            <a:spLocks noGrp="1" noChangeArrowheads="1"/>
          </p:cNvSpPr>
          <p:nvPr>
            <p:ph type="body" idx="1"/>
          </p:nvPr>
        </p:nvSpPr>
        <p:spPr/>
        <p:txBody>
          <a:bodyPr/>
          <a:lstStyle/>
          <a:p>
            <a:pPr eaLnBrk="1" hangingPunct="1"/>
            <a:r>
              <a:rPr lang="cs-CZ" altLang="cs-CZ"/>
              <a:t>Zákonné</a:t>
            </a:r>
          </a:p>
          <a:p>
            <a:pPr eaLnBrk="1" hangingPunct="1"/>
            <a:r>
              <a:rPr lang="cs-CZ" altLang="cs-CZ"/>
              <a:t>Správcovské (min. 8 dní, i lhůta kratší než 1 den)</a:t>
            </a:r>
          </a:p>
          <a:p>
            <a:pPr eaLnBrk="1" hangingPunct="1"/>
            <a:endParaRPr lang="cs-CZ" altLang="cs-CZ"/>
          </a:p>
          <a:p>
            <a:pPr eaLnBrk="1" hangingPunct="1"/>
            <a:r>
              <a:rPr lang="cs-CZ" altLang="cs-CZ"/>
              <a:t>Počítání lhůt</a:t>
            </a:r>
          </a:p>
          <a:p>
            <a:pPr eaLnBrk="1" hangingPunct="1"/>
            <a:r>
              <a:rPr lang="cs-CZ" altLang="cs-CZ"/>
              <a:t>Zachování lhůt (poslední den lhůty podáno, vč. u jiného </a:t>
            </a:r>
            <a:r>
              <a:rPr lang="cs-CZ" altLang="cs-CZ" b="1"/>
              <a:t>věcně příslušného</a:t>
            </a:r>
            <a:r>
              <a:rPr lang="cs-CZ" altLang="cs-CZ"/>
              <a:t> správce)</a:t>
            </a:r>
          </a:p>
        </p:txBody>
      </p:sp>
    </p:spTree>
    <p:extLst>
      <p:ext uri="{BB962C8B-B14F-4D97-AF65-F5344CB8AC3E}">
        <p14:creationId xmlns:p14="http://schemas.microsoft.com/office/powerpoint/2010/main" val="22632326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6963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5C83B1-3BAD-4418-AE8D-4E28A6B1E742}" type="slidenum">
              <a:rPr lang="cs-CZ" altLang="cs-CZ" sz="1200"/>
              <a:pPr>
                <a:spcBef>
                  <a:spcPct val="0"/>
                </a:spcBef>
                <a:buClrTx/>
                <a:buFontTx/>
                <a:buNone/>
              </a:pPr>
              <a:t>79</a:t>
            </a:fld>
            <a:endParaRPr lang="cs-CZ" altLang="cs-CZ" sz="1200"/>
          </a:p>
        </p:txBody>
      </p:sp>
      <p:sp>
        <p:nvSpPr>
          <p:cNvPr id="69636" name="Rectangle 2"/>
          <p:cNvSpPr>
            <a:spLocks noGrp="1" noChangeArrowheads="1"/>
          </p:cNvSpPr>
          <p:nvPr>
            <p:ph type="title"/>
          </p:nvPr>
        </p:nvSpPr>
        <p:spPr/>
        <p:txBody>
          <a:bodyPr/>
          <a:lstStyle/>
          <a:p>
            <a:pPr eaLnBrk="1" hangingPunct="1"/>
            <a:r>
              <a:rPr lang="cs-CZ" altLang="cs-CZ"/>
              <a:t>Prodloužení lhůty</a:t>
            </a:r>
          </a:p>
        </p:txBody>
      </p:sp>
      <p:sp>
        <p:nvSpPr>
          <p:cNvPr id="69637" name="Rectangle 3"/>
          <p:cNvSpPr>
            <a:spLocks noGrp="1" noChangeArrowheads="1"/>
          </p:cNvSpPr>
          <p:nvPr>
            <p:ph type="body" idx="1"/>
          </p:nvPr>
        </p:nvSpPr>
        <p:spPr/>
        <p:txBody>
          <a:bodyPr/>
          <a:lstStyle/>
          <a:p>
            <a:pPr marL="457200" indent="-457200" eaLnBrk="1" hangingPunct="1">
              <a:lnSpc>
                <a:spcPct val="90000"/>
              </a:lnSpc>
              <a:buFont typeface="Arial" panose="020B0604020202020204" pitchFamily="34" charset="0"/>
              <a:buChar char="•"/>
            </a:pPr>
            <a:r>
              <a:rPr lang="cs-CZ" altLang="cs-CZ" dirty="0"/>
              <a:t>Na žádost (výjimky)</a:t>
            </a:r>
          </a:p>
          <a:p>
            <a:pPr marL="457200" indent="-457200" eaLnBrk="1" hangingPunct="1">
              <a:lnSpc>
                <a:spcPct val="90000"/>
              </a:lnSpc>
              <a:buFont typeface="Arial" panose="020B0604020202020204" pitchFamily="34" charset="0"/>
              <a:buChar char="•"/>
            </a:pPr>
            <a:r>
              <a:rPr lang="cs-CZ" altLang="cs-CZ" dirty="0"/>
              <a:t>U správcovských lhůt napoprvé vždy vyhoví, alespoň o dobu, která v den podání žádosti zbývá do uplynutí původní lhůty</a:t>
            </a:r>
          </a:p>
          <a:p>
            <a:pPr marL="457200" indent="-457200" eaLnBrk="1" hangingPunct="1">
              <a:lnSpc>
                <a:spcPct val="90000"/>
              </a:lnSpc>
              <a:buFont typeface="Arial" panose="020B0604020202020204" pitchFamily="34" charset="0"/>
              <a:buChar char="•"/>
            </a:pPr>
            <a:r>
              <a:rPr lang="cs-CZ" altLang="cs-CZ" dirty="0"/>
              <a:t>Vázanost žádostí – není možné povolit déle</a:t>
            </a:r>
          </a:p>
          <a:p>
            <a:pPr marL="457200" indent="-457200" eaLnBrk="1" hangingPunct="1">
              <a:lnSpc>
                <a:spcPct val="90000"/>
              </a:lnSpc>
              <a:buFont typeface="Arial" panose="020B0604020202020204" pitchFamily="34" charset="0"/>
              <a:buChar char="•"/>
            </a:pPr>
            <a:r>
              <a:rPr lang="cs-CZ" altLang="cs-CZ" dirty="0"/>
              <a:t>Mlčení znamená souhlas</a:t>
            </a:r>
          </a:p>
          <a:p>
            <a:pPr marL="457200" indent="-457200" eaLnBrk="1" hangingPunct="1">
              <a:lnSpc>
                <a:spcPct val="90000"/>
              </a:lnSpc>
              <a:buFont typeface="Arial" panose="020B0604020202020204" pitchFamily="34" charset="0"/>
              <a:buChar char="•"/>
            </a:pPr>
            <a:r>
              <a:rPr lang="cs-CZ" altLang="cs-CZ" dirty="0"/>
              <a:t>„Pozdní“ oznámení nesouhlasu – náhradní delší lhůta (§ 36/3 DŘ)</a:t>
            </a:r>
          </a:p>
          <a:p>
            <a:pPr marL="457200" indent="-457200" eaLnBrk="1" hangingPunct="1">
              <a:lnSpc>
                <a:spcPct val="90000"/>
              </a:lnSpc>
              <a:buFont typeface="Arial" panose="020B0604020202020204" pitchFamily="34" charset="0"/>
              <a:buChar char="•"/>
            </a:pPr>
            <a:r>
              <a:rPr lang="cs-CZ" altLang="cs-CZ" dirty="0"/>
              <a:t>Prodloužení lhůty pro podání DP (daň. tvrzení; o 3 měsíce, na 10 měsíců)</a:t>
            </a:r>
          </a:p>
          <a:p>
            <a:pPr marL="457200" indent="-457200" eaLnBrk="1" hangingPunct="1">
              <a:lnSpc>
                <a:spcPct val="90000"/>
              </a:lnSpc>
              <a:buFont typeface="Arial" panose="020B0604020202020204" pitchFamily="34" charset="0"/>
              <a:buChar char="•"/>
            </a:pPr>
            <a:r>
              <a:rPr lang="cs-CZ" altLang="cs-CZ" dirty="0"/>
              <a:t>Bez </a:t>
            </a:r>
            <a:r>
              <a:rPr lang="cs-CZ" altLang="cs-CZ" dirty="0" err="1"/>
              <a:t>opr</a:t>
            </a:r>
            <a:r>
              <a:rPr lang="cs-CZ" altLang="cs-CZ" dirty="0"/>
              <a:t>. prostředků</a:t>
            </a:r>
          </a:p>
          <a:p>
            <a:pPr eaLnBrk="1" hangingPunct="1">
              <a:lnSpc>
                <a:spcPct val="90000"/>
              </a:lnSpc>
            </a:pPr>
            <a:endParaRPr lang="cs-CZ" altLang="cs-CZ" dirty="0"/>
          </a:p>
        </p:txBody>
      </p:sp>
    </p:spTree>
    <p:extLst>
      <p:ext uri="{BB962C8B-B14F-4D97-AF65-F5344CB8AC3E}">
        <p14:creationId xmlns:p14="http://schemas.microsoft.com/office/powerpoint/2010/main" val="239432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433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049C747-9C8F-4575-8972-D98EA4A29A85}" type="slidenum">
              <a:rPr lang="cs-CZ" altLang="cs-CZ" sz="1200"/>
              <a:pPr>
                <a:spcBef>
                  <a:spcPct val="0"/>
                </a:spcBef>
                <a:buClrTx/>
                <a:buFontTx/>
                <a:buNone/>
              </a:pPr>
              <a:t>8</a:t>
            </a:fld>
            <a:endParaRPr lang="cs-CZ" altLang="cs-CZ" sz="1200"/>
          </a:p>
        </p:txBody>
      </p:sp>
      <p:sp>
        <p:nvSpPr>
          <p:cNvPr id="14340" name="Rectangle 2"/>
          <p:cNvSpPr>
            <a:spLocks noGrp="1" noChangeArrowheads="1"/>
          </p:cNvSpPr>
          <p:nvPr>
            <p:ph type="title"/>
          </p:nvPr>
        </p:nvSpPr>
        <p:spPr/>
        <p:txBody>
          <a:bodyPr/>
          <a:lstStyle/>
          <a:p>
            <a:pPr eaLnBrk="1" hangingPunct="1"/>
            <a:r>
              <a:rPr lang="cs-CZ" altLang="cs-CZ"/>
              <a:t>Konstrukční prvky</a:t>
            </a:r>
          </a:p>
        </p:txBody>
      </p:sp>
      <p:sp>
        <p:nvSpPr>
          <p:cNvPr id="1434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Subjekt</a:t>
            </a:r>
          </a:p>
          <a:p>
            <a:pPr marL="342900" indent="-342900" eaLnBrk="1" hangingPunct="1">
              <a:buFont typeface="Arial" panose="020B0604020202020204" pitchFamily="34" charset="0"/>
              <a:buChar char="•"/>
            </a:pPr>
            <a:r>
              <a:rPr lang="cs-CZ" altLang="cs-CZ" sz="2000" dirty="0"/>
              <a:t>Objekt</a:t>
            </a:r>
          </a:p>
          <a:p>
            <a:pPr marL="342900" indent="-342900" eaLnBrk="1" hangingPunct="1">
              <a:buFont typeface="Arial" panose="020B0604020202020204" pitchFamily="34" charset="0"/>
              <a:buChar char="•"/>
            </a:pPr>
            <a:r>
              <a:rPr lang="cs-CZ" altLang="cs-CZ" sz="2000" dirty="0"/>
              <a:t>Základ</a:t>
            </a:r>
          </a:p>
          <a:p>
            <a:pPr marL="342900" indent="-342900" eaLnBrk="1" hangingPunct="1">
              <a:buFont typeface="Arial" panose="020B0604020202020204" pitchFamily="34" charset="0"/>
              <a:buChar char="•"/>
            </a:pPr>
            <a:r>
              <a:rPr lang="cs-CZ" altLang="cs-CZ" sz="2000" dirty="0"/>
              <a:t>Sazba</a:t>
            </a:r>
          </a:p>
          <a:p>
            <a:pPr marL="342900" indent="-342900" eaLnBrk="1" hangingPunct="1">
              <a:buFont typeface="Arial" panose="020B0604020202020204" pitchFamily="34" charset="0"/>
              <a:buChar char="•"/>
            </a:pPr>
            <a:r>
              <a:rPr lang="cs-CZ" altLang="cs-CZ" sz="2000" dirty="0"/>
              <a:t>Korekční prvky</a:t>
            </a:r>
          </a:p>
          <a:p>
            <a:pPr marL="342900" indent="-342900" eaLnBrk="1" hangingPunct="1">
              <a:buFont typeface="Arial" panose="020B0604020202020204" pitchFamily="34" charset="0"/>
              <a:buChar char="•"/>
            </a:pPr>
            <a:r>
              <a:rPr lang="cs-CZ" altLang="cs-CZ" sz="2000" dirty="0"/>
              <a:t>Rozpočtové určení</a:t>
            </a:r>
          </a:p>
          <a:p>
            <a:pPr marL="342900" indent="-342900" eaLnBrk="1" hangingPunct="1">
              <a:buFont typeface="Arial" panose="020B0604020202020204" pitchFamily="34" charset="0"/>
              <a:buChar char="•"/>
            </a:pPr>
            <a:r>
              <a:rPr lang="cs-CZ" altLang="cs-CZ" sz="2000" dirty="0"/>
              <a:t>Správce daně</a:t>
            </a:r>
          </a:p>
          <a:p>
            <a:pPr marL="342900" indent="-342900" eaLnBrk="1" hangingPunct="1">
              <a:buFont typeface="Arial" panose="020B0604020202020204" pitchFamily="34" charset="0"/>
              <a:buChar char="•"/>
            </a:pPr>
            <a:r>
              <a:rPr lang="cs-CZ" altLang="cs-CZ" sz="2000" dirty="0"/>
              <a:t>Podmínky placení</a:t>
            </a:r>
          </a:p>
        </p:txBody>
      </p:sp>
    </p:spTree>
    <p:extLst>
      <p:ext uri="{BB962C8B-B14F-4D97-AF65-F5344CB8AC3E}">
        <p14:creationId xmlns:p14="http://schemas.microsoft.com/office/powerpoint/2010/main" val="16604173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06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9B005EB-8C1E-4403-AC93-0D1804AB0834}" type="slidenum">
              <a:rPr lang="cs-CZ" altLang="cs-CZ" sz="1200"/>
              <a:pPr>
                <a:spcBef>
                  <a:spcPct val="0"/>
                </a:spcBef>
                <a:buClrTx/>
                <a:buFontTx/>
                <a:buNone/>
              </a:pPr>
              <a:t>80</a:t>
            </a:fld>
            <a:endParaRPr lang="cs-CZ" altLang="cs-CZ" sz="1200"/>
          </a:p>
        </p:txBody>
      </p:sp>
      <p:sp>
        <p:nvSpPr>
          <p:cNvPr id="70660" name="Rectangle 2"/>
          <p:cNvSpPr>
            <a:spLocks noGrp="1" noChangeArrowheads="1"/>
          </p:cNvSpPr>
          <p:nvPr>
            <p:ph type="title"/>
          </p:nvPr>
        </p:nvSpPr>
        <p:spPr/>
        <p:txBody>
          <a:bodyPr/>
          <a:lstStyle/>
          <a:p>
            <a:pPr eaLnBrk="1" hangingPunct="1"/>
            <a:r>
              <a:rPr lang="cs-CZ" altLang="cs-CZ"/>
              <a:t>Navrácení lhůty v předešlý stav</a:t>
            </a:r>
          </a:p>
        </p:txBody>
      </p:sp>
      <p:sp>
        <p:nvSpPr>
          <p:cNvPr id="7066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Na žádost</a:t>
            </a:r>
          </a:p>
          <a:p>
            <a:pPr marL="457200" indent="-457200" eaLnBrk="1" hangingPunct="1">
              <a:buFont typeface="Arial" panose="020B0604020202020204" pitchFamily="34" charset="0"/>
              <a:buChar char="•"/>
            </a:pPr>
            <a:r>
              <a:rPr lang="cs-CZ" altLang="cs-CZ" dirty="0"/>
              <a:t>Závažný důvod</a:t>
            </a:r>
          </a:p>
          <a:p>
            <a:pPr marL="457200" indent="-457200" eaLnBrk="1" hangingPunct="1">
              <a:buFont typeface="Arial" panose="020B0604020202020204" pitchFamily="34" charset="0"/>
              <a:buChar char="•"/>
            </a:pPr>
            <a:r>
              <a:rPr lang="cs-CZ" altLang="cs-CZ" dirty="0"/>
              <a:t>Do 15 dnů od pominutí důvodu</a:t>
            </a:r>
          </a:p>
          <a:p>
            <a:pPr marL="457200" indent="-457200" eaLnBrk="1" hangingPunct="1">
              <a:buFont typeface="Arial" panose="020B0604020202020204" pitchFamily="34" charset="0"/>
              <a:buChar char="•"/>
            </a:pPr>
            <a:r>
              <a:rPr lang="cs-CZ" altLang="cs-CZ" dirty="0"/>
              <a:t>Max. 1 rok od uplynutí původní lhůty</a:t>
            </a:r>
          </a:p>
          <a:p>
            <a:pPr marL="457200" indent="-457200" eaLnBrk="1" hangingPunct="1">
              <a:buFont typeface="Arial" panose="020B0604020202020204" pitchFamily="34" charset="0"/>
              <a:buChar char="•"/>
            </a:pPr>
            <a:r>
              <a:rPr lang="cs-CZ" altLang="cs-CZ" dirty="0"/>
              <a:t>Ne pro stanovení daně, placení daně a podání daň. tvrzení</a:t>
            </a:r>
          </a:p>
          <a:p>
            <a:pPr marL="457200" indent="-457200" eaLnBrk="1" hangingPunct="1">
              <a:buFont typeface="Arial" panose="020B0604020202020204" pitchFamily="34" charset="0"/>
              <a:buChar char="•"/>
            </a:pPr>
            <a:r>
              <a:rPr lang="cs-CZ" altLang="cs-CZ" dirty="0"/>
              <a:t>Správce daně stanoví nový konec lhůty</a:t>
            </a:r>
          </a:p>
        </p:txBody>
      </p:sp>
    </p:spTree>
    <p:extLst>
      <p:ext uri="{BB962C8B-B14F-4D97-AF65-F5344CB8AC3E}">
        <p14:creationId xmlns:p14="http://schemas.microsoft.com/office/powerpoint/2010/main" val="30214232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168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94589C3-A88F-490F-98BE-8861F9A91396}" type="slidenum">
              <a:rPr lang="cs-CZ" altLang="cs-CZ" sz="1200"/>
              <a:pPr>
                <a:spcBef>
                  <a:spcPct val="0"/>
                </a:spcBef>
                <a:buClrTx/>
                <a:buFontTx/>
                <a:buNone/>
              </a:pPr>
              <a:t>81</a:t>
            </a:fld>
            <a:endParaRPr lang="cs-CZ" altLang="cs-CZ" sz="1200"/>
          </a:p>
        </p:txBody>
      </p:sp>
      <p:sp>
        <p:nvSpPr>
          <p:cNvPr id="71684" name="Rectangle 2"/>
          <p:cNvSpPr>
            <a:spLocks noGrp="1" noChangeArrowheads="1"/>
          </p:cNvSpPr>
          <p:nvPr>
            <p:ph type="title"/>
          </p:nvPr>
        </p:nvSpPr>
        <p:spPr/>
        <p:txBody>
          <a:bodyPr/>
          <a:lstStyle/>
          <a:p>
            <a:pPr eaLnBrk="1" hangingPunct="1"/>
            <a:r>
              <a:rPr lang="cs-CZ" altLang="cs-CZ"/>
              <a:t>Evidence placení daní</a:t>
            </a:r>
          </a:p>
        </p:txBody>
      </p:sp>
      <p:sp>
        <p:nvSpPr>
          <p:cNvPr id="71685" name="Rectangle 3"/>
          <p:cNvSpPr>
            <a:spLocks noGrp="1" noChangeArrowheads="1"/>
          </p:cNvSpPr>
          <p:nvPr>
            <p:ph type="body" idx="1"/>
          </p:nvPr>
        </p:nvSpPr>
        <p:spPr/>
        <p:txBody>
          <a:bodyPr/>
          <a:lstStyle/>
          <a:p>
            <a:pPr eaLnBrk="1" hangingPunct="1"/>
            <a:r>
              <a:rPr lang="cs-CZ" altLang="cs-CZ" dirty="0"/>
              <a:t>Osobní daňové účty </a:t>
            </a:r>
          </a:p>
          <a:p>
            <a:pPr marL="285750" lvl="1" indent="-285750" eaLnBrk="1" hangingPunct="1">
              <a:buFont typeface="Arial" panose="020B0604020202020204" pitchFamily="34" charset="0"/>
              <a:buChar char="•"/>
            </a:pPr>
            <a:r>
              <a:rPr lang="cs-CZ" altLang="cs-CZ" dirty="0"/>
              <a:t>vede správce daně</a:t>
            </a:r>
          </a:p>
          <a:p>
            <a:pPr marL="285750" lvl="1" indent="-285750" eaLnBrk="1" hangingPunct="1">
              <a:buFont typeface="Arial" panose="020B0604020202020204" pitchFamily="34" charset="0"/>
              <a:buChar char="•"/>
            </a:pPr>
            <a:r>
              <a:rPr lang="cs-CZ" altLang="cs-CZ" dirty="0"/>
              <a:t>vznik, stanovení, splnění, popřípadě jiný zánik daňových povinností</a:t>
            </a:r>
          </a:p>
          <a:p>
            <a:pPr marL="285750" lvl="1" indent="-285750" eaLnBrk="1" hangingPunct="1">
              <a:buFont typeface="Arial" panose="020B0604020202020204" pitchFamily="34" charset="0"/>
              <a:buChar char="•"/>
            </a:pPr>
            <a:r>
              <a:rPr lang="cs-CZ" altLang="cs-CZ" dirty="0"/>
              <a:t>přeplatky, nedoplatky a případné převody</a:t>
            </a:r>
          </a:p>
          <a:p>
            <a:pPr marL="285750" lvl="1" indent="-285750" eaLnBrk="1" hangingPunct="1">
              <a:buFont typeface="Arial" panose="020B0604020202020204" pitchFamily="34" charset="0"/>
              <a:buChar char="•"/>
            </a:pPr>
            <a:r>
              <a:rPr lang="cs-CZ" altLang="cs-CZ" dirty="0"/>
              <a:t>pro jednotlivé daňové subjekty odděleně za každý druh daně, event. i část daně</a:t>
            </a:r>
          </a:p>
          <a:p>
            <a:pPr eaLnBrk="1" hangingPunct="1"/>
            <a:r>
              <a:rPr lang="cs-CZ" altLang="cs-CZ" dirty="0"/>
              <a:t>Debetní a kreditní strana osobních daňových účtů</a:t>
            </a:r>
          </a:p>
          <a:p>
            <a:pPr eaLnBrk="1" hangingPunct="1"/>
            <a:r>
              <a:rPr lang="cs-CZ" altLang="cs-CZ" dirty="0"/>
              <a:t>Potvrzení o stavu osobního daňového účtu na žádost daňového subjektu </a:t>
            </a:r>
          </a:p>
        </p:txBody>
      </p:sp>
    </p:spTree>
    <p:extLst>
      <p:ext uri="{BB962C8B-B14F-4D97-AF65-F5344CB8AC3E}">
        <p14:creationId xmlns:p14="http://schemas.microsoft.com/office/powerpoint/2010/main" val="922302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27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AE76F-00BB-4221-8F16-BD25F506967D}" type="slidenum">
              <a:rPr lang="cs-CZ" altLang="cs-CZ" sz="1200"/>
              <a:pPr>
                <a:spcBef>
                  <a:spcPct val="0"/>
                </a:spcBef>
                <a:buClrTx/>
                <a:buFontTx/>
                <a:buNone/>
              </a:pPr>
              <a:t>82</a:t>
            </a:fld>
            <a:endParaRPr lang="cs-CZ" altLang="cs-CZ" sz="1200"/>
          </a:p>
        </p:txBody>
      </p:sp>
      <p:sp>
        <p:nvSpPr>
          <p:cNvPr id="72708" name="Rectangle 2"/>
          <p:cNvSpPr>
            <a:spLocks noGrp="1" noChangeArrowheads="1"/>
          </p:cNvSpPr>
          <p:nvPr>
            <p:ph type="title"/>
          </p:nvPr>
        </p:nvSpPr>
        <p:spPr/>
        <p:txBody>
          <a:bodyPr/>
          <a:lstStyle/>
          <a:p>
            <a:pPr eaLnBrk="1" hangingPunct="1"/>
            <a:r>
              <a:rPr lang="cs-CZ" altLang="cs-CZ"/>
              <a:t>Lhůty pro placení daně</a:t>
            </a:r>
          </a:p>
        </p:txBody>
      </p:sp>
      <p:sp>
        <p:nvSpPr>
          <p:cNvPr id="72709" name="Rectangle 3"/>
          <p:cNvSpPr>
            <a:spLocks noGrp="1" noChangeArrowheads="1"/>
          </p:cNvSpPr>
          <p:nvPr>
            <p:ph type="body" idx="1"/>
          </p:nvPr>
        </p:nvSpPr>
        <p:spPr/>
        <p:txBody>
          <a:bodyPr/>
          <a:lstStyle/>
          <a:p>
            <a:pPr eaLnBrk="1" hangingPunct="1"/>
            <a:r>
              <a:rPr lang="cs-CZ" altLang="cs-CZ"/>
              <a:t>Ve vyhlášce</a:t>
            </a:r>
          </a:p>
          <a:p>
            <a:pPr lvl="1" eaLnBrk="1" hangingPunct="1"/>
            <a:endParaRPr lang="cs-CZ" altLang="cs-CZ"/>
          </a:p>
        </p:txBody>
      </p:sp>
    </p:spTree>
    <p:extLst>
      <p:ext uri="{BB962C8B-B14F-4D97-AF65-F5344CB8AC3E}">
        <p14:creationId xmlns:p14="http://schemas.microsoft.com/office/powerpoint/2010/main" val="10500257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37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6A4764-4510-447F-8918-45AE052CBF4D}" type="slidenum">
              <a:rPr lang="cs-CZ" altLang="cs-CZ" sz="1200"/>
              <a:pPr>
                <a:spcBef>
                  <a:spcPct val="0"/>
                </a:spcBef>
                <a:buClrTx/>
                <a:buFontTx/>
                <a:buNone/>
              </a:pPr>
              <a:t>83</a:t>
            </a:fld>
            <a:endParaRPr lang="cs-CZ" altLang="cs-CZ" sz="1200"/>
          </a:p>
        </p:txBody>
      </p:sp>
      <p:sp>
        <p:nvSpPr>
          <p:cNvPr id="73732" name="Rectangle 2"/>
          <p:cNvSpPr>
            <a:spLocks noGrp="1" noChangeArrowheads="1"/>
          </p:cNvSpPr>
          <p:nvPr>
            <p:ph type="title"/>
          </p:nvPr>
        </p:nvSpPr>
        <p:spPr/>
        <p:txBody>
          <a:bodyPr/>
          <a:lstStyle/>
          <a:p>
            <a:pPr eaLnBrk="1" hangingPunct="1"/>
            <a:r>
              <a:rPr lang="cs-CZ" altLang="cs-CZ" sz="2800"/>
              <a:t>Vybírání daní - způsob placení daně</a:t>
            </a:r>
          </a:p>
        </p:txBody>
      </p:sp>
      <p:sp>
        <p:nvSpPr>
          <p:cNvPr id="73733" name="Rectangle 3"/>
          <p:cNvSpPr>
            <a:spLocks noGrp="1" noChangeArrowheads="1"/>
          </p:cNvSpPr>
          <p:nvPr>
            <p:ph type="body" idx="1"/>
          </p:nvPr>
        </p:nvSpPr>
        <p:spPr/>
        <p:txBody>
          <a:bodyPr/>
          <a:lstStyle/>
          <a:p>
            <a:pPr eaLnBrk="1" hangingPunct="1">
              <a:lnSpc>
                <a:spcPct val="80000"/>
              </a:lnSpc>
            </a:pPr>
            <a:endParaRPr lang="cs-CZ" altLang="cs-CZ" sz="1800" dirty="0"/>
          </a:p>
          <a:p>
            <a:pPr eaLnBrk="1" hangingPunct="1">
              <a:lnSpc>
                <a:spcPct val="80000"/>
              </a:lnSpc>
            </a:pPr>
            <a:r>
              <a:rPr lang="cs-CZ" altLang="cs-CZ" sz="1800" dirty="0"/>
              <a:t>a) bezhotovostním převodem z účtu vedeného u poskytovatele platebních služeb na příslušný účet správce daně,</a:t>
            </a:r>
          </a:p>
          <a:p>
            <a:pPr eaLnBrk="1" hangingPunct="1">
              <a:lnSpc>
                <a:spcPct val="80000"/>
              </a:lnSpc>
            </a:pPr>
            <a:r>
              <a:rPr lang="cs-CZ" altLang="cs-CZ" sz="1800" dirty="0"/>
              <a:t>b) v hotovosti</a:t>
            </a:r>
          </a:p>
          <a:p>
            <a:pPr lvl="1" eaLnBrk="1" hangingPunct="1">
              <a:lnSpc>
                <a:spcPct val="80000"/>
              </a:lnSpc>
            </a:pPr>
            <a:r>
              <a:rPr lang="cs-CZ" altLang="cs-CZ" sz="1800" dirty="0"/>
              <a:t>1. prostřednictvím poskytovatele platebních služeb nebo poštovním poukazem na příslušný účet správce daně,</a:t>
            </a:r>
          </a:p>
          <a:p>
            <a:pPr lvl="1" eaLnBrk="1" hangingPunct="1">
              <a:lnSpc>
                <a:spcPct val="80000"/>
              </a:lnSpc>
            </a:pPr>
            <a:r>
              <a:rPr lang="cs-CZ" altLang="cs-CZ" sz="1800" dirty="0"/>
              <a:t>2. úřední osobě pověřené přijímat tyto platby, přičemž součet plateb na všechny druhy daně za jeden daňový subjekt nesmí v průběhu jednoho kalendářního dne u jednoho správce daně přesáhnout částku 500 000 Kč,</a:t>
            </a:r>
          </a:p>
          <a:p>
            <a:pPr lvl="1" eaLnBrk="1" hangingPunct="1">
              <a:lnSpc>
                <a:spcPct val="80000"/>
              </a:lnSpc>
            </a:pPr>
            <a:r>
              <a:rPr lang="cs-CZ" altLang="cs-CZ" sz="1800" dirty="0"/>
              <a:t>3. šekem, jehož proplacení je zajištěno poskytovatelem platebních služeb,</a:t>
            </a:r>
          </a:p>
          <a:p>
            <a:pPr lvl="1" eaLnBrk="1" hangingPunct="1">
              <a:lnSpc>
                <a:spcPct val="80000"/>
              </a:lnSpc>
            </a:pPr>
            <a:r>
              <a:rPr lang="cs-CZ" altLang="cs-CZ" sz="1800" dirty="0"/>
              <a:t>4. daňovému exekutorovi, jde-li o platbu při daňové exekuci, a</a:t>
            </a:r>
          </a:p>
          <a:p>
            <a:pPr lvl="1" eaLnBrk="1" hangingPunct="1">
              <a:lnSpc>
                <a:spcPct val="80000"/>
              </a:lnSpc>
            </a:pPr>
            <a:r>
              <a:rPr lang="cs-CZ" altLang="cs-CZ" sz="1800" dirty="0"/>
              <a:t>5. oprávněné úřední osobě, jde-li o platbu pořádkové pokuty,</a:t>
            </a:r>
          </a:p>
          <a:p>
            <a:pPr eaLnBrk="1" hangingPunct="1">
              <a:lnSpc>
                <a:spcPct val="80000"/>
              </a:lnSpc>
            </a:pPr>
            <a:r>
              <a:rPr lang="cs-CZ" altLang="cs-CZ" sz="1800" dirty="0"/>
              <a:t>c) kolkovými známkami, stanoví-li tak zákon,</a:t>
            </a:r>
          </a:p>
          <a:p>
            <a:pPr eaLnBrk="1" hangingPunct="1">
              <a:lnSpc>
                <a:spcPct val="80000"/>
              </a:lnSpc>
            </a:pPr>
            <a:r>
              <a:rPr lang="cs-CZ" altLang="cs-CZ" sz="1800" dirty="0"/>
              <a:t>d) přeplatkem na jiné dani,</a:t>
            </a:r>
          </a:p>
          <a:p>
            <a:pPr eaLnBrk="1" hangingPunct="1">
              <a:lnSpc>
                <a:spcPct val="80000"/>
              </a:lnSpc>
            </a:pPr>
            <a:r>
              <a:rPr lang="cs-CZ" altLang="cs-CZ" sz="1800" dirty="0"/>
              <a:t>JINAK podle vyhlášky (SIPO).</a:t>
            </a:r>
          </a:p>
        </p:txBody>
      </p:sp>
    </p:spTree>
    <p:extLst>
      <p:ext uri="{BB962C8B-B14F-4D97-AF65-F5344CB8AC3E}">
        <p14:creationId xmlns:p14="http://schemas.microsoft.com/office/powerpoint/2010/main" val="39665751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475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0F30D9A-C7DC-4D61-967D-7DA681E3241A}" type="slidenum">
              <a:rPr lang="cs-CZ" altLang="cs-CZ" sz="1200"/>
              <a:pPr>
                <a:spcBef>
                  <a:spcPct val="0"/>
                </a:spcBef>
                <a:buClrTx/>
                <a:buFontTx/>
                <a:buNone/>
              </a:pPr>
              <a:t>84</a:t>
            </a:fld>
            <a:endParaRPr lang="cs-CZ" altLang="cs-CZ" sz="1200"/>
          </a:p>
        </p:txBody>
      </p:sp>
      <p:sp>
        <p:nvSpPr>
          <p:cNvPr id="74756" name="Rectangle 2"/>
          <p:cNvSpPr>
            <a:spLocks noGrp="1" noChangeArrowheads="1"/>
          </p:cNvSpPr>
          <p:nvPr>
            <p:ph type="title"/>
          </p:nvPr>
        </p:nvSpPr>
        <p:spPr/>
        <p:txBody>
          <a:bodyPr/>
          <a:lstStyle/>
          <a:p>
            <a:pPr eaLnBrk="1" hangingPunct="1"/>
            <a:r>
              <a:rPr lang="cs-CZ" altLang="cs-CZ"/>
              <a:t>Měna</a:t>
            </a:r>
          </a:p>
        </p:txBody>
      </p:sp>
      <p:sp>
        <p:nvSpPr>
          <p:cNvPr id="74757" name="Rectangle 3"/>
          <p:cNvSpPr>
            <a:spLocks noGrp="1" noChangeArrowheads="1"/>
          </p:cNvSpPr>
          <p:nvPr>
            <p:ph type="body" idx="1"/>
          </p:nvPr>
        </p:nvSpPr>
        <p:spPr/>
        <p:txBody>
          <a:bodyPr/>
          <a:lstStyle/>
          <a:p>
            <a:pPr eaLnBrk="1" hangingPunct="1"/>
            <a:r>
              <a:rPr lang="cs-CZ" altLang="cs-CZ"/>
              <a:t>v české měně</a:t>
            </a:r>
          </a:p>
          <a:p>
            <a:pPr eaLnBrk="1" hangingPunct="1"/>
            <a:r>
              <a:rPr lang="cs-CZ" altLang="cs-CZ"/>
              <a:t>je-li platba poukázána v cizí měně, zaeviduje ji správce daně na osobní daňový účet daňového subjektu ve výši, v jaké mu byla připsána na účet v české měně</a:t>
            </a:r>
          </a:p>
        </p:txBody>
      </p:sp>
    </p:spTree>
    <p:extLst>
      <p:ext uri="{BB962C8B-B14F-4D97-AF65-F5344CB8AC3E}">
        <p14:creationId xmlns:p14="http://schemas.microsoft.com/office/powerpoint/2010/main" val="19617607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577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A6B49B5-B79C-45EF-A9F5-10376748A4A4}" type="slidenum">
              <a:rPr lang="cs-CZ" altLang="cs-CZ" sz="1200"/>
              <a:pPr>
                <a:spcBef>
                  <a:spcPct val="0"/>
                </a:spcBef>
                <a:buClrTx/>
                <a:buFontTx/>
                <a:buNone/>
              </a:pPr>
              <a:t>85</a:t>
            </a:fld>
            <a:endParaRPr lang="cs-CZ" altLang="cs-CZ" sz="1200"/>
          </a:p>
        </p:txBody>
      </p:sp>
      <p:sp>
        <p:nvSpPr>
          <p:cNvPr id="75780" name="Rectangle 2"/>
          <p:cNvSpPr>
            <a:spLocks noGrp="1" noChangeArrowheads="1"/>
          </p:cNvSpPr>
          <p:nvPr>
            <p:ph type="title"/>
          </p:nvPr>
        </p:nvSpPr>
        <p:spPr/>
        <p:txBody>
          <a:bodyPr/>
          <a:lstStyle/>
          <a:p>
            <a:pPr eaLnBrk="1" hangingPunct="1"/>
            <a:r>
              <a:rPr lang="cs-CZ" altLang="cs-CZ"/>
              <a:t>Označení platby</a:t>
            </a:r>
          </a:p>
        </p:txBody>
      </p:sp>
      <p:sp>
        <p:nvSpPr>
          <p:cNvPr id="75781"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Daňový subjekt je povinen uvést, na kterou daň je platba určena</a:t>
            </a:r>
          </a:p>
          <a:p>
            <a:pPr marL="342900" lvl="1" indent="-342900" eaLnBrk="1" hangingPunct="1">
              <a:lnSpc>
                <a:spcPct val="90000"/>
              </a:lnSpc>
              <a:buFont typeface="Arial" panose="020B0604020202020204" pitchFamily="34" charset="0"/>
              <a:buChar char="•"/>
            </a:pPr>
            <a:r>
              <a:rPr lang="cs-CZ" altLang="cs-CZ" sz="2000" dirty="0"/>
              <a:t>Číslo účtu, předčíslí, kód banky</a:t>
            </a:r>
          </a:p>
          <a:p>
            <a:pPr marL="342900" indent="-342900" eaLnBrk="1" hangingPunct="1">
              <a:lnSpc>
                <a:spcPct val="90000"/>
              </a:lnSpc>
              <a:buFont typeface="Arial" panose="020B0604020202020204" pitchFamily="34" charset="0"/>
              <a:buChar char="•"/>
            </a:pPr>
            <a:r>
              <a:rPr lang="cs-CZ" altLang="cs-CZ" sz="2000" dirty="0"/>
              <a:t>Platbu vykonanou bez dostatečného označení daně přijme správce daně na účtu nejasných plateb a vyzve daňový subjekt, aby mu ve stanovené lhůtě oznámil, na kterou daň byla platba určena. Obdrží-li správce daně odpověď ve stanovené lhůtě, zaeviduje platbu na daň určenou daňovým subjektem v odpovědi s účinností ke dni, kdy byla vykonána. Neodpoví-li daňový subjekt ve stanovené lhůtě, určí správce daně, na kterou daň se platba zaeviduje; v tomto případě platí za den platby den, kdy ji správce daně zaevidoval.</a:t>
            </a:r>
          </a:p>
          <a:p>
            <a:pPr marL="342900" indent="-342900" eaLnBrk="1" hangingPunct="1">
              <a:lnSpc>
                <a:spcPct val="90000"/>
              </a:lnSpc>
              <a:buFont typeface="Arial" panose="020B0604020202020204" pitchFamily="34" charset="0"/>
              <a:buChar char="•"/>
            </a:pPr>
            <a:r>
              <a:rPr lang="cs-CZ" altLang="cs-CZ" sz="2000" dirty="0"/>
              <a:t>Správce daně přijme každou platbu daně, i když není provedena daňovým subjektem, a zachází s ní stejným způsobem, jako by ji vykonal daňový subjekt.</a:t>
            </a:r>
          </a:p>
        </p:txBody>
      </p:sp>
    </p:spTree>
    <p:extLst>
      <p:ext uri="{BB962C8B-B14F-4D97-AF65-F5344CB8AC3E}">
        <p14:creationId xmlns:p14="http://schemas.microsoft.com/office/powerpoint/2010/main" val="26059665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680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FEC594D-189F-415F-B0D7-D9AB782E991A}" type="slidenum">
              <a:rPr lang="cs-CZ" altLang="cs-CZ" sz="1200"/>
              <a:pPr>
                <a:spcBef>
                  <a:spcPct val="0"/>
                </a:spcBef>
                <a:buClrTx/>
                <a:buFontTx/>
                <a:buNone/>
              </a:pPr>
              <a:t>86</a:t>
            </a:fld>
            <a:endParaRPr lang="cs-CZ" altLang="cs-CZ" sz="1200"/>
          </a:p>
        </p:txBody>
      </p:sp>
      <p:sp>
        <p:nvSpPr>
          <p:cNvPr id="76804" name="Rectangle 2"/>
          <p:cNvSpPr>
            <a:spLocks noGrp="1" noChangeArrowheads="1"/>
          </p:cNvSpPr>
          <p:nvPr>
            <p:ph type="title"/>
          </p:nvPr>
        </p:nvSpPr>
        <p:spPr/>
        <p:txBody>
          <a:bodyPr/>
          <a:lstStyle/>
          <a:p>
            <a:pPr eaLnBrk="1" hangingPunct="1"/>
            <a:r>
              <a:rPr lang="cs-CZ" altLang="cs-CZ"/>
              <a:t>Vrácení platby</a:t>
            </a:r>
          </a:p>
        </p:txBody>
      </p:sp>
      <p:sp>
        <p:nvSpPr>
          <p:cNvPr id="76805" name="Rectangle 3"/>
          <p:cNvSpPr>
            <a:spLocks noGrp="1" noChangeArrowheads="1"/>
          </p:cNvSpPr>
          <p:nvPr>
            <p:ph type="body" idx="1"/>
          </p:nvPr>
        </p:nvSpPr>
        <p:spPr/>
        <p:txBody>
          <a:bodyPr/>
          <a:lstStyle/>
          <a:p>
            <a:pPr eaLnBrk="1" hangingPunct="1"/>
            <a:r>
              <a:rPr lang="cs-CZ" altLang="cs-CZ" dirty="0"/>
              <a:t>Vrácení platby tomu, kdo ji za daňový subjekt uhradil, není přípustné.</a:t>
            </a:r>
          </a:p>
          <a:p>
            <a:pPr eaLnBrk="1" hangingPunct="1"/>
            <a:endParaRPr lang="cs-CZ" altLang="cs-CZ" dirty="0"/>
          </a:p>
          <a:p>
            <a:pPr eaLnBrk="1" hangingPunct="1"/>
            <a:r>
              <a:rPr lang="cs-CZ" altLang="cs-CZ" dirty="0"/>
              <a:t>Výjimka za určitých podmínek</a:t>
            </a:r>
          </a:p>
          <a:p>
            <a:pPr marL="285750" lvl="1" indent="-285750">
              <a:buFont typeface="Arial" panose="020B0604020202020204" pitchFamily="34" charset="0"/>
              <a:buChar char="•"/>
            </a:pPr>
            <a:r>
              <a:rPr lang="cs-CZ" dirty="0"/>
              <a:t>posoudit jako žádost o vrácení vratitelného přeplatku</a:t>
            </a:r>
            <a:endParaRPr lang="cs-CZ" altLang="cs-CZ" dirty="0"/>
          </a:p>
        </p:txBody>
      </p:sp>
    </p:spTree>
    <p:extLst>
      <p:ext uri="{BB962C8B-B14F-4D97-AF65-F5344CB8AC3E}">
        <p14:creationId xmlns:p14="http://schemas.microsoft.com/office/powerpoint/2010/main" val="1875986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78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70B78E-9AD0-40A0-9607-56FCD6FBFBF2}" type="slidenum">
              <a:rPr lang="cs-CZ" altLang="cs-CZ" sz="1200"/>
              <a:pPr>
                <a:spcBef>
                  <a:spcPct val="0"/>
                </a:spcBef>
                <a:buClrTx/>
                <a:buFontTx/>
                <a:buNone/>
              </a:pPr>
              <a:t>87</a:t>
            </a:fld>
            <a:endParaRPr lang="cs-CZ" altLang="cs-CZ" sz="1200"/>
          </a:p>
        </p:txBody>
      </p:sp>
      <p:sp>
        <p:nvSpPr>
          <p:cNvPr id="77828" name="Rectangle 2"/>
          <p:cNvSpPr>
            <a:spLocks noGrp="1" noChangeArrowheads="1"/>
          </p:cNvSpPr>
          <p:nvPr>
            <p:ph type="title"/>
          </p:nvPr>
        </p:nvSpPr>
        <p:spPr/>
        <p:txBody>
          <a:bodyPr/>
          <a:lstStyle/>
          <a:p>
            <a:pPr eaLnBrk="1" hangingPunct="1"/>
            <a:r>
              <a:rPr lang="cs-CZ" altLang="cs-CZ"/>
              <a:t>Den platby</a:t>
            </a:r>
          </a:p>
        </p:txBody>
      </p:sp>
      <p:sp>
        <p:nvSpPr>
          <p:cNvPr id="77829" name="Rectangle 3"/>
          <p:cNvSpPr>
            <a:spLocks noGrp="1" noChangeArrowheads="1"/>
          </p:cNvSpPr>
          <p:nvPr>
            <p:ph type="body" idx="1"/>
          </p:nvPr>
        </p:nvSpPr>
        <p:spPr/>
        <p:txBody>
          <a:bodyPr/>
          <a:lstStyle/>
          <a:p>
            <a:pPr eaLnBrk="1" hangingPunct="1"/>
            <a:r>
              <a:rPr lang="cs-CZ" altLang="cs-CZ"/>
              <a:t>Za den platby se považuje</a:t>
            </a:r>
          </a:p>
          <a:p>
            <a:pPr eaLnBrk="1" hangingPunct="1">
              <a:buFont typeface="Wingdings" panose="05000000000000000000" pitchFamily="2" charset="2"/>
              <a:buNone/>
            </a:pPr>
            <a:r>
              <a:rPr lang="cs-CZ" altLang="cs-CZ"/>
              <a:t>a) u platby, která byla prováděna poskytovatelem platebních služeb nebo provozovatelem poštovních služeb, den, kdy byla připsána na účet správce daně, nebo</a:t>
            </a:r>
          </a:p>
          <a:p>
            <a:pPr eaLnBrk="1" hangingPunct="1">
              <a:buFont typeface="Wingdings" panose="05000000000000000000" pitchFamily="2" charset="2"/>
              <a:buNone/>
            </a:pPr>
            <a:r>
              <a:rPr lang="cs-CZ" altLang="cs-CZ"/>
              <a:t>b) u platby prováděné v hotovosti u správce daně den, kdy úřední osoba platbu převzala.</a:t>
            </a:r>
          </a:p>
        </p:txBody>
      </p:sp>
    </p:spTree>
    <p:extLst>
      <p:ext uri="{BB962C8B-B14F-4D97-AF65-F5344CB8AC3E}">
        <p14:creationId xmlns:p14="http://schemas.microsoft.com/office/powerpoint/2010/main" val="9861776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88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340ECDB-60BA-465E-9E48-8040CFB1D47E}" type="slidenum">
              <a:rPr lang="cs-CZ" altLang="cs-CZ" sz="1200"/>
              <a:pPr>
                <a:spcBef>
                  <a:spcPct val="0"/>
                </a:spcBef>
                <a:buClrTx/>
                <a:buFontTx/>
                <a:buNone/>
              </a:pPr>
              <a:t>88</a:t>
            </a:fld>
            <a:endParaRPr lang="cs-CZ" altLang="cs-CZ" sz="1200"/>
          </a:p>
        </p:txBody>
      </p:sp>
      <p:sp>
        <p:nvSpPr>
          <p:cNvPr id="78852" name="Rectangle 2"/>
          <p:cNvSpPr>
            <a:spLocks noGrp="1" noChangeArrowheads="1"/>
          </p:cNvSpPr>
          <p:nvPr>
            <p:ph type="title"/>
          </p:nvPr>
        </p:nvSpPr>
        <p:spPr/>
        <p:txBody>
          <a:bodyPr/>
          <a:lstStyle/>
          <a:p>
            <a:pPr eaLnBrk="1" hangingPunct="1"/>
            <a:r>
              <a:rPr lang="cs-CZ" altLang="cs-CZ"/>
              <a:t>Pořadí úhrady daně</a:t>
            </a:r>
          </a:p>
        </p:txBody>
      </p:sp>
      <p:sp>
        <p:nvSpPr>
          <p:cNvPr id="78853" name="Rectangle 3"/>
          <p:cNvSpPr>
            <a:spLocks noGrp="1" noChangeArrowheads="1"/>
          </p:cNvSpPr>
          <p:nvPr>
            <p:ph type="body" idx="1"/>
          </p:nvPr>
        </p:nvSpPr>
        <p:spPr/>
        <p:txBody>
          <a:bodyPr/>
          <a:lstStyle/>
          <a:p>
            <a:pPr eaLnBrk="1" hangingPunct="1">
              <a:lnSpc>
                <a:spcPct val="80000"/>
              </a:lnSpc>
            </a:pPr>
            <a:r>
              <a:rPr lang="cs-CZ" altLang="cs-CZ"/>
              <a:t>Úhrada daně se na osobním daňovém účtu použije na úhradu nedoplatků postupně podle těchto skupin:</a:t>
            </a:r>
          </a:p>
          <a:p>
            <a:pPr eaLnBrk="1" hangingPunct="1">
              <a:lnSpc>
                <a:spcPct val="80000"/>
              </a:lnSpc>
              <a:buFont typeface="Wingdings" panose="05000000000000000000" pitchFamily="2" charset="2"/>
              <a:buNone/>
            </a:pPr>
            <a:r>
              <a:rPr lang="cs-CZ" altLang="cs-CZ"/>
              <a:t>a) nedoplatky na dani,</a:t>
            </a:r>
          </a:p>
          <a:p>
            <a:pPr eaLnBrk="1" hangingPunct="1">
              <a:lnSpc>
                <a:spcPct val="80000"/>
              </a:lnSpc>
              <a:buFont typeface="Wingdings" panose="05000000000000000000" pitchFamily="2" charset="2"/>
              <a:buNone/>
            </a:pPr>
            <a:r>
              <a:rPr lang="cs-CZ" altLang="cs-CZ"/>
              <a:t>b) nedoplatky na příslušenství daně,</a:t>
            </a:r>
          </a:p>
          <a:p>
            <a:pPr eaLnBrk="1" hangingPunct="1">
              <a:lnSpc>
                <a:spcPct val="80000"/>
              </a:lnSpc>
              <a:buFont typeface="Wingdings" panose="05000000000000000000" pitchFamily="2" charset="2"/>
              <a:buNone/>
            </a:pPr>
            <a:r>
              <a:rPr lang="cs-CZ" altLang="cs-CZ"/>
              <a:t>c) vymáhané nedoplatky na dani,</a:t>
            </a:r>
          </a:p>
          <a:p>
            <a:pPr eaLnBrk="1" hangingPunct="1">
              <a:lnSpc>
                <a:spcPct val="80000"/>
              </a:lnSpc>
              <a:buFont typeface="Wingdings" panose="05000000000000000000" pitchFamily="2" charset="2"/>
              <a:buNone/>
            </a:pPr>
            <a:r>
              <a:rPr lang="cs-CZ" altLang="cs-CZ"/>
              <a:t>d) vymáhané nedoplatky na příslušenství daně.</a:t>
            </a:r>
          </a:p>
          <a:p>
            <a:pPr eaLnBrk="1" hangingPunct="1"/>
            <a:r>
              <a:rPr lang="cs-CZ" altLang="cs-CZ"/>
              <a:t>Nejdříve na nedoplatky s dřívějším datem splatnosti.</a:t>
            </a:r>
          </a:p>
          <a:p>
            <a:pPr eaLnBrk="1" hangingPunct="1">
              <a:buFont typeface="Wingdings" panose="05000000000000000000" pitchFamily="2" charset="2"/>
              <a:buNone/>
            </a:pPr>
            <a:endParaRPr lang="cs-CZ" altLang="cs-CZ"/>
          </a:p>
          <a:p>
            <a:pPr eaLnBrk="1" hangingPunct="1">
              <a:lnSpc>
                <a:spcPct val="80000"/>
              </a:lnSpc>
              <a:buFont typeface="Wingdings" panose="05000000000000000000" pitchFamily="2" charset="2"/>
              <a:buNone/>
            </a:pPr>
            <a:r>
              <a:rPr lang="cs-CZ" altLang="cs-CZ"/>
              <a:t> </a:t>
            </a:r>
          </a:p>
        </p:txBody>
      </p:sp>
    </p:spTree>
    <p:extLst>
      <p:ext uri="{BB962C8B-B14F-4D97-AF65-F5344CB8AC3E}">
        <p14:creationId xmlns:p14="http://schemas.microsoft.com/office/powerpoint/2010/main" val="9313355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98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159A488-E930-474A-A40A-79F7399890AF}" type="slidenum">
              <a:rPr lang="cs-CZ" altLang="cs-CZ" sz="1200"/>
              <a:pPr>
                <a:spcBef>
                  <a:spcPct val="0"/>
                </a:spcBef>
                <a:buClrTx/>
                <a:buFontTx/>
                <a:buNone/>
              </a:pPr>
              <a:t>89</a:t>
            </a:fld>
            <a:endParaRPr lang="cs-CZ" altLang="cs-CZ" sz="1200"/>
          </a:p>
        </p:txBody>
      </p:sp>
      <p:sp>
        <p:nvSpPr>
          <p:cNvPr id="79876" name="Rectangle 2"/>
          <p:cNvSpPr>
            <a:spLocks noGrp="1" noChangeArrowheads="1"/>
          </p:cNvSpPr>
          <p:nvPr>
            <p:ph type="title"/>
          </p:nvPr>
        </p:nvSpPr>
        <p:spPr/>
        <p:txBody>
          <a:bodyPr/>
          <a:lstStyle/>
          <a:p>
            <a:pPr eaLnBrk="1" hangingPunct="1"/>
            <a:r>
              <a:rPr lang="cs-CZ" altLang="cs-CZ"/>
              <a:t>Nedoplatek</a:t>
            </a:r>
          </a:p>
        </p:txBody>
      </p:sp>
      <p:sp>
        <p:nvSpPr>
          <p:cNvPr id="79877" name="Rectangle 3"/>
          <p:cNvSpPr>
            <a:spLocks noGrp="1" noChangeArrowheads="1"/>
          </p:cNvSpPr>
          <p:nvPr>
            <p:ph type="body" idx="1"/>
          </p:nvPr>
        </p:nvSpPr>
        <p:spPr>
          <a:xfrm>
            <a:off x="539193" y="1319753"/>
            <a:ext cx="8066301" cy="4512247"/>
          </a:xfrm>
        </p:spPr>
        <p:txBody>
          <a:bodyPr/>
          <a:lstStyle/>
          <a:p>
            <a:pPr marL="457200" indent="-457200" eaLnBrk="1" hangingPunct="1">
              <a:lnSpc>
                <a:spcPct val="90000"/>
              </a:lnSpc>
              <a:buFont typeface="Arial" panose="020B0604020202020204" pitchFamily="34" charset="0"/>
              <a:buChar char="•"/>
            </a:pPr>
            <a:r>
              <a:rPr lang="cs-CZ" altLang="cs-CZ" dirty="0"/>
              <a:t>Nedoplatek je částka daně, která není uhrazena, a uplynul již den splatnosti této daně; nedoplatek je rovněž neuhrazené příslušenství daně, u kterého již uplynul den splatnosti, popřípadě též neuhrazená částka zajištěné daně.</a:t>
            </a:r>
          </a:p>
          <a:p>
            <a:pPr marL="457200" indent="-457200" eaLnBrk="1" hangingPunct="1">
              <a:lnSpc>
                <a:spcPct val="90000"/>
              </a:lnSpc>
              <a:buFont typeface="Arial" panose="020B0604020202020204" pitchFamily="34" charset="0"/>
              <a:buChar char="•"/>
            </a:pPr>
            <a:r>
              <a:rPr lang="cs-CZ" altLang="cs-CZ" dirty="0"/>
              <a:t>Správce daně </a:t>
            </a:r>
            <a:r>
              <a:rPr lang="cs-CZ" altLang="cs-CZ" u="sng" dirty="0"/>
              <a:t>musí</a:t>
            </a:r>
            <a:r>
              <a:rPr lang="cs-CZ" altLang="cs-CZ" dirty="0"/>
              <a:t> daňový subjekt vhodným způsobem vyrozumět o výši jeho nedoplatků a upozornit jej na následky spojené s jejich neuhrazením.</a:t>
            </a:r>
          </a:p>
          <a:p>
            <a:pPr marL="457200" indent="-457200" eaLnBrk="1" hangingPunct="1">
              <a:lnSpc>
                <a:spcPct val="90000"/>
              </a:lnSpc>
              <a:buFont typeface="Arial" panose="020B0604020202020204" pitchFamily="34" charset="0"/>
              <a:buChar char="•"/>
            </a:pPr>
            <a:r>
              <a:rPr lang="cs-CZ" altLang="cs-CZ" dirty="0"/>
              <a:t>Po marném uplynutí lhůty pro placení daně nedoplatek zaniká.</a:t>
            </a:r>
          </a:p>
        </p:txBody>
      </p:sp>
    </p:spTree>
    <p:extLst>
      <p:ext uri="{BB962C8B-B14F-4D97-AF65-F5344CB8AC3E}">
        <p14:creationId xmlns:p14="http://schemas.microsoft.com/office/powerpoint/2010/main" val="25931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53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7C66EB7-131F-4D99-81AF-DFF39D93D895}" type="slidenum">
              <a:rPr lang="cs-CZ" altLang="cs-CZ" sz="1200"/>
              <a:pPr>
                <a:spcBef>
                  <a:spcPct val="0"/>
                </a:spcBef>
                <a:buClrTx/>
                <a:buFontTx/>
                <a:buNone/>
              </a:pPr>
              <a:t>9</a:t>
            </a:fld>
            <a:endParaRPr lang="cs-CZ" altLang="cs-CZ" sz="1200"/>
          </a:p>
        </p:txBody>
      </p:sp>
      <p:sp>
        <p:nvSpPr>
          <p:cNvPr id="15364" name="Rectangle 2"/>
          <p:cNvSpPr>
            <a:spLocks noGrp="1" noChangeArrowheads="1"/>
          </p:cNvSpPr>
          <p:nvPr>
            <p:ph type="title"/>
          </p:nvPr>
        </p:nvSpPr>
        <p:spPr/>
        <p:txBody>
          <a:bodyPr/>
          <a:lstStyle/>
          <a:p>
            <a:pPr eaLnBrk="1" hangingPunct="1"/>
            <a:r>
              <a:rPr lang="cs-CZ" altLang="cs-CZ" dirty="0"/>
              <a:t>Subjekt</a:t>
            </a:r>
          </a:p>
        </p:txBody>
      </p:sp>
      <p:sp>
        <p:nvSpPr>
          <p:cNvPr id="15365"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Poplatník daně – osoba, jejíž příjmy, majetek nebo úkony jsou přímo podrobeny dani</a:t>
            </a:r>
          </a:p>
          <a:p>
            <a:pPr marL="342900" indent="-342900" eaLnBrk="1" hangingPunct="1">
              <a:buFont typeface="Arial" panose="020B0604020202020204" pitchFamily="34" charset="0"/>
              <a:buChar char="•"/>
            </a:pPr>
            <a:r>
              <a:rPr lang="cs-CZ" altLang="cs-CZ" sz="2000" dirty="0"/>
              <a:t>Plátce daně – osoba, která je ze zákona a pod vlastní majetkovou odpovědností povinna daň vypočítat, vybrat ji od poplatníka nebo mu ji srazit a odvést ji správci daně</a:t>
            </a:r>
          </a:p>
          <a:p>
            <a:pPr marL="342900" indent="-342900" eaLnBrk="1" hangingPunct="1">
              <a:buFont typeface="Arial" panose="020B0604020202020204" pitchFamily="34" charset="0"/>
              <a:buChar char="•"/>
            </a:pPr>
            <a:r>
              <a:rPr lang="cs-CZ" altLang="cs-CZ" sz="2000" dirty="0"/>
              <a:t>Další osoby – např. nástupce, ručitel</a:t>
            </a:r>
          </a:p>
          <a:p>
            <a:pPr marL="342900" indent="-342900" eaLnBrk="1" hangingPunct="1">
              <a:buFont typeface="Arial" panose="020B0604020202020204" pitchFamily="34" charset="0"/>
              <a:buChar char="•"/>
            </a:pPr>
            <a:r>
              <a:rPr lang="cs-CZ" altLang="cs-CZ" sz="2000" dirty="0"/>
              <a:t>Otázky způsobilosti k právům a povinnostem a k právním úkonům</a:t>
            </a:r>
          </a:p>
          <a:p>
            <a:pPr marL="342900" indent="-342900" eaLnBrk="1" hangingPunct="1">
              <a:buFont typeface="Arial" panose="020B0604020202020204" pitchFamily="34" charset="0"/>
              <a:buChar char="•"/>
            </a:pPr>
            <a:endParaRPr lang="cs-CZ" altLang="cs-CZ" sz="2000" dirty="0"/>
          </a:p>
          <a:p>
            <a:pPr marL="342900" indent="-342900" eaLnBrk="1" hangingPunct="1">
              <a:buFont typeface="Arial" panose="020B0604020202020204" pitchFamily="34" charset="0"/>
              <a:buChar char="•"/>
            </a:pPr>
            <a:r>
              <a:rPr lang="cs-CZ" altLang="cs-CZ" sz="2000" dirty="0"/>
              <a:t>osoba, kterou za daňový subjekt označuje zákon, jakož i osoba, kterou zákon označuje jako poplatníka nebo jako plátce daně</a:t>
            </a:r>
          </a:p>
          <a:p>
            <a:pPr marL="342900" indent="-342900" eaLnBrk="1" hangingPunct="1">
              <a:buFont typeface="Arial" panose="020B0604020202020204" pitchFamily="34" charset="0"/>
              <a:buChar char="•"/>
            </a:pPr>
            <a:endParaRPr lang="cs-CZ" altLang="cs-CZ" sz="2000" dirty="0"/>
          </a:p>
          <a:p>
            <a:pPr marL="342900" indent="-342900" eaLnBrk="1" hangingPunct="1">
              <a:buFont typeface="Arial" panose="020B0604020202020204" pitchFamily="34" charset="0"/>
              <a:buChar char="•"/>
            </a:pPr>
            <a:r>
              <a:rPr lang="cs-CZ" altLang="cs-CZ" sz="2000" dirty="0"/>
              <a:t>Odpadá dělení na poplatníka a plátce v DŘ</a:t>
            </a:r>
          </a:p>
          <a:p>
            <a:pPr eaLnBrk="1" hangingPunct="1">
              <a:buFont typeface="Wingdings" panose="05000000000000000000" pitchFamily="2" charset="2"/>
              <a:buNone/>
            </a:pPr>
            <a:endParaRPr lang="cs-CZ" altLang="cs-CZ" sz="2000" dirty="0"/>
          </a:p>
        </p:txBody>
      </p:sp>
      <p:pic>
        <p:nvPicPr>
          <p:cNvPr id="2" name="Obrázek 1"/>
          <p:cNvPicPr>
            <a:picLocks noChangeAspect="1"/>
          </p:cNvPicPr>
          <p:nvPr/>
        </p:nvPicPr>
        <p:blipFill>
          <a:blip r:embed="rId2"/>
          <a:stretch>
            <a:fillRect/>
          </a:stretch>
        </p:blipFill>
        <p:spPr>
          <a:xfrm>
            <a:off x="7328262" y="0"/>
            <a:ext cx="1746213" cy="1872000"/>
          </a:xfrm>
          <a:prstGeom prst="rect">
            <a:avLst/>
          </a:prstGeom>
        </p:spPr>
      </p:pic>
    </p:spTree>
    <p:extLst>
      <p:ext uri="{BB962C8B-B14F-4D97-AF65-F5344CB8AC3E}">
        <p14:creationId xmlns:p14="http://schemas.microsoft.com/office/powerpoint/2010/main" val="12265439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08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BFE58373-6C75-4942-91CF-8D6EDBD69F54}" type="slidenum">
              <a:rPr lang="cs-CZ" altLang="cs-CZ" sz="1200"/>
              <a:pPr>
                <a:spcBef>
                  <a:spcPct val="0"/>
                </a:spcBef>
                <a:buClrTx/>
                <a:buFontTx/>
                <a:buNone/>
              </a:pPr>
              <a:t>90</a:t>
            </a:fld>
            <a:endParaRPr lang="cs-CZ" altLang="cs-CZ" sz="1200"/>
          </a:p>
        </p:txBody>
      </p:sp>
      <p:sp>
        <p:nvSpPr>
          <p:cNvPr id="80900" name="Rectangle 2"/>
          <p:cNvSpPr>
            <a:spLocks noGrp="1" noChangeArrowheads="1"/>
          </p:cNvSpPr>
          <p:nvPr>
            <p:ph type="title"/>
          </p:nvPr>
        </p:nvSpPr>
        <p:spPr/>
        <p:txBody>
          <a:bodyPr/>
          <a:lstStyle/>
          <a:p>
            <a:pPr eaLnBrk="1" hangingPunct="1"/>
            <a:r>
              <a:rPr lang="cs-CZ" altLang="cs-CZ"/>
              <a:t>Přeplatek</a:t>
            </a:r>
          </a:p>
        </p:txBody>
      </p:sp>
      <p:sp>
        <p:nvSpPr>
          <p:cNvPr id="80901" name="Rectangle 3"/>
          <p:cNvSpPr>
            <a:spLocks noGrp="1" noChangeArrowheads="1"/>
          </p:cNvSpPr>
          <p:nvPr>
            <p:ph type="body" idx="1"/>
          </p:nvPr>
        </p:nvSpPr>
        <p:spPr/>
        <p:txBody>
          <a:bodyPr/>
          <a:lstStyle/>
          <a:p>
            <a:pPr marL="342900" indent="-342900" eaLnBrk="1" hangingPunct="1">
              <a:buFont typeface="Arial" panose="020B0604020202020204" pitchFamily="34" charset="0"/>
              <a:buChar char="•"/>
            </a:pPr>
            <a:r>
              <a:rPr lang="cs-CZ" altLang="cs-CZ" sz="2000" dirty="0"/>
              <a:t>Přeplatek je částka, o kterou úhrn plateb a vratek na kreditní straně osobního daňového účtu převyšuje úhrn předpisů a odpisů na debetní straně osobního daňového účtu.</a:t>
            </a:r>
          </a:p>
          <a:p>
            <a:pPr marL="342900" indent="-342900" eaLnBrk="1" hangingPunct="1">
              <a:buFont typeface="Arial" panose="020B0604020202020204" pitchFamily="34" charset="0"/>
              <a:buChar char="•"/>
            </a:pPr>
            <a:r>
              <a:rPr lang="cs-CZ" altLang="cs-CZ" sz="2000" dirty="0"/>
              <a:t>Správce daně převede přeplatek na úhradu případného nedoplatku téhož daňového subjektu na jiném osobním daňovém účtu, popřípadě na úhradu nedoplatku u jiného správce daně. Není-li takového nedoplatku, stává se přeplatek vratitelným přeplatkem a zůstává jako platba na dosud neuhrazenou daň na osobním daňovém účtu, na kterém je evidován. </a:t>
            </a:r>
          </a:p>
          <a:p>
            <a:pPr marL="342900" indent="-342900" eaLnBrk="1" hangingPunct="1">
              <a:buFont typeface="Arial" panose="020B0604020202020204" pitchFamily="34" charset="0"/>
              <a:buChar char="•"/>
            </a:pPr>
            <a:r>
              <a:rPr lang="cs-CZ" altLang="cs-CZ" sz="2000" dirty="0"/>
              <a:t>O převedení přeplatku nad 1 000 Kč se daňový subjekt vyrozumí.</a:t>
            </a:r>
          </a:p>
          <a:p>
            <a:pPr marL="342900" indent="-342900" eaLnBrk="1" hangingPunct="1">
              <a:buFont typeface="Arial" panose="020B0604020202020204" pitchFamily="34" charset="0"/>
              <a:buChar char="•"/>
            </a:pPr>
            <a:r>
              <a:rPr lang="cs-CZ" altLang="cs-CZ" sz="2000" dirty="0"/>
              <a:t>Za den úhrady nedoplatku převodem přeplatku se považuje den, který následuje po dni vzniku přeplatku, pokud tento nastal po dni vzniku nedoplatku; jinak den vzniku nedoplatku.</a:t>
            </a:r>
          </a:p>
          <a:p>
            <a:pPr lvl="1" eaLnBrk="1" hangingPunct="1"/>
            <a:endParaRPr lang="cs-CZ" altLang="cs-CZ" sz="2000" dirty="0"/>
          </a:p>
        </p:txBody>
      </p:sp>
    </p:spTree>
    <p:extLst>
      <p:ext uri="{BB962C8B-B14F-4D97-AF65-F5344CB8AC3E}">
        <p14:creationId xmlns:p14="http://schemas.microsoft.com/office/powerpoint/2010/main" val="3006224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2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0B2919D-1F14-48F6-9675-FD894F6A8A42}" type="slidenum">
              <a:rPr lang="cs-CZ" altLang="cs-CZ" sz="1200"/>
              <a:pPr>
                <a:spcBef>
                  <a:spcPct val="0"/>
                </a:spcBef>
                <a:buClrTx/>
                <a:buFontTx/>
                <a:buNone/>
              </a:pPr>
              <a:t>91</a:t>
            </a:fld>
            <a:endParaRPr lang="cs-CZ" altLang="cs-CZ" sz="1200"/>
          </a:p>
        </p:txBody>
      </p:sp>
      <p:sp>
        <p:nvSpPr>
          <p:cNvPr id="81924" name="Rectangle 2"/>
          <p:cNvSpPr>
            <a:spLocks noGrp="1" noChangeArrowheads="1"/>
          </p:cNvSpPr>
          <p:nvPr>
            <p:ph type="title"/>
          </p:nvPr>
        </p:nvSpPr>
        <p:spPr/>
        <p:txBody>
          <a:bodyPr/>
          <a:lstStyle/>
          <a:p>
            <a:pPr eaLnBrk="1" hangingPunct="1"/>
            <a:r>
              <a:rPr lang="cs-CZ" altLang="cs-CZ"/>
              <a:t>Vrácení přeplatku</a:t>
            </a:r>
          </a:p>
        </p:txBody>
      </p:sp>
      <p:sp>
        <p:nvSpPr>
          <p:cNvPr id="81925" name="Rectangle 3"/>
          <p:cNvSpPr>
            <a:spLocks noGrp="1" noChangeArrowheads="1"/>
          </p:cNvSpPr>
          <p:nvPr>
            <p:ph type="body" idx="1"/>
          </p:nvPr>
        </p:nvSpPr>
        <p:spPr/>
        <p:txBody>
          <a:bodyPr/>
          <a:lstStyle/>
          <a:p>
            <a:pPr eaLnBrk="1" hangingPunct="1"/>
            <a:r>
              <a:rPr lang="cs-CZ" altLang="cs-CZ" dirty="0"/>
              <a:t>Daňový subjekt je oprávněn požádat správce daně, u něhož má vratitelný přeplatek, o použití tohoto přeplatku na </a:t>
            </a:r>
          </a:p>
          <a:p>
            <a:pPr marL="285750" lvl="1" indent="-285750" eaLnBrk="1" hangingPunct="1">
              <a:buFont typeface="Arial" panose="020B0604020202020204" pitchFamily="34" charset="0"/>
              <a:buChar char="•"/>
            </a:pPr>
            <a:r>
              <a:rPr lang="cs-CZ" altLang="cs-CZ" dirty="0"/>
              <a:t>úhradu nedoplatku, který má u jiného správce daně, nebo na </a:t>
            </a:r>
          </a:p>
          <a:p>
            <a:pPr marL="285750" lvl="1" indent="-285750" eaLnBrk="1" hangingPunct="1">
              <a:buFont typeface="Arial" panose="020B0604020202020204" pitchFamily="34" charset="0"/>
              <a:buChar char="•"/>
            </a:pPr>
            <a:r>
              <a:rPr lang="cs-CZ" altLang="cs-CZ" dirty="0"/>
              <a:t>úhradu nedoplatku jiného daňového subjektu u téhož nebo jiného správce daně. </a:t>
            </a:r>
          </a:p>
          <a:p>
            <a:pPr eaLnBrk="1" hangingPunct="1"/>
            <a:r>
              <a:rPr lang="cs-CZ" altLang="cs-CZ" dirty="0"/>
              <a:t>Je-li této žádosti vyhověno, považuje se za den úhrady nedoplatku den, kdy došla žádost správci daně.</a:t>
            </a:r>
          </a:p>
        </p:txBody>
      </p:sp>
    </p:spTree>
    <p:extLst>
      <p:ext uri="{BB962C8B-B14F-4D97-AF65-F5344CB8AC3E}">
        <p14:creationId xmlns:p14="http://schemas.microsoft.com/office/powerpoint/2010/main" val="12853257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29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88A0883-E950-4073-AE11-E758D1741845}" type="slidenum">
              <a:rPr lang="cs-CZ" altLang="cs-CZ" sz="1200"/>
              <a:pPr>
                <a:spcBef>
                  <a:spcPct val="0"/>
                </a:spcBef>
                <a:buClrTx/>
                <a:buFontTx/>
                <a:buNone/>
              </a:pPr>
              <a:t>92</a:t>
            </a:fld>
            <a:endParaRPr lang="cs-CZ" altLang="cs-CZ" sz="1200"/>
          </a:p>
        </p:txBody>
      </p:sp>
      <p:sp>
        <p:nvSpPr>
          <p:cNvPr id="82948" name="Rectangle 2"/>
          <p:cNvSpPr>
            <a:spLocks noGrp="1" noChangeArrowheads="1"/>
          </p:cNvSpPr>
          <p:nvPr>
            <p:ph type="title"/>
          </p:nvPr>
        </p:nvSpPr>
        <p:spPr/>
        <p:txBody>
          <a:bodyPr/>
          <a:lstStyle/>
          <a:p>
            <a:pPr eaLnBrk="1" hangingPunct="1"/>
            <a:endParaRPr lang="cs-CZ" altLang="cs-CZ"/>
          </a:p>
        </p:txBody>
      </p:sp>
      <p:sp>
        <p:nvSpPr>
          <p:cNvPr id="82949" name="Rectangle 3"/>
          <p:cNvSpPr>
            <a:spLocks noGrp="1" noChangeArrowheads="1"/>
          </p:cNvSpPr>
          <p:nvPr>
            <p:ph type="body" idx="1"/>
          </p:nvPr>
        </p:nvSpPr>
        <p:spPr/>
        <p:txBody>
          <a:bodyPr/>
          <a:lstStyle/>
          <a:p>
            <a:pPr marL="342900" indent="-342900" eaLnBrk="1" hangingPunct="1">
              <a:lnSpc>
                <a:spcPct val="90000"/>
              </a:lnSpc>
              <a:buFont typeface="Arial" panose="020B0604020202020204" pitchFamily="34" charset="0"/>
              <a:buChar char="•"/>
            </a:pPr>
            <a:r>
              <a:rPr lang="cs-CZ" altLang="cs-CZ" sz="2000" dirty="0"/>
              <a:t>Správce daně vrátí daňovému subjektu na základě žádosti (min. 200 Kč) nebo ze zákona</a:t>
            </a:r>
          </a:p>
          <a:p>
            <a:pPr marL="342900" indent="-342900" eaLnBrk="1" hangingPunct="1">
              <a:lnSpc>
                <a:spcPct val="90000"/>
              </a:lnSpc>
              <a:buFont typeface="Arial" panose="020B0604020202020204" pitchFamily="34" charset="0"/>
              <a:buChar char="•"/>
            </a:pPr>
            <a:r>
              <a:rPr lang="cs-CZ" altLang="cs-CZ" sz="2000" dirty="0"/>
              <a:t>Do 30 dnů ode dne obdržení žádosti; je-li daňový subjekt u správce daně registrován, bude se vracet na bankovní účet</a:t>
            </a:r>
          </a:p>
          <a:p>
            <a:pPr marL="342900" indent="-342900" eaLnBrk="1" hangingPunct="1">
              <a:lnSpc>
                <a:spcPct val="90000"/>
              </a:lnSpc>
              <a:buFont typeface="Arial" panose="020B0604020202020204" pitchFamily="34" charset="0"/>
              <a:buChar char="•"/>
            </a:pPr>
            <a:r>
              <a:rPr lang="cs-CZ" altLang="cs-CZ" sz="2000" dirty="0"/>
              <a:t>Je-li poukazován správcem daně vratitelný přeplatek na žádost po 30tidenní lhůtě, náleží daňovému subjektu úrok z prodlení</a:t>
            </a:r>
          </a:p>
          <a:p>
            <a:pPr marL="342900" indent="-342900" eaLnBrk="1" hangingPunct="1">
              <a:lnSpc>
                <a:spcPct val="90000"/>
              </a:lnSpc>
              <a:buFont typeface="Arial" panose="020B0604020202020204" pitchFamily="34" charset="0"/>
              <a:buChar char="•"/>
            </a:pPr>
            <a:r>
              <a:rPr lang="cs-CZ" altLang="cs-CZ" sz="2000" dirty="0"/>
              <a:t>Za den poukázání vratitelného přeplatku se považuje den, kdy došlo k jeho odepsání z účtu správce daně. </a:t>
            </a:r>
          </a:p>
          <a:p>
            <a:pPr marL="342900" indent="-342900" eaLnBrk="1" hangingPunct="1">
              <a:lnSpc>
                <a:spcPct val="90000"/>
              </a:lnSpc>
              <a:buFont typeface="Arial" panose="020B0604020202020204" pitchFamily="34" charset="0"/>
              <a:buChar char="•"/>
            </a:pPr>
            <a:r>
              <a:rPr lang="cs-CZ" altLang="cs-CZ" sz="2000" dirty="0"/>
              <a:t>Nepožádá-li daňový subjekt o vrácení vratitelného přeplatku do 6 let od konce roku, ve kterém přeplatek vznikl, přeplatek zaniká a stává se příjmem rozpočtu, ze kterého je hrazena činnost správce daně, který o něm evidoval.</a:t>
            </a:r>
          </a:p>
        </p:txBody>
      </p:sp>
    </p:spTree>
    <p:extLst>
      <p:ext uri="{BB962C8B-B14F-4D97-AF65-F5344CB8AC3E}">
        <p14:creationId xmlns:p14="http://schemas.microsoft.com/office/powerpoint/2010/main" val="35741296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39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10F40AF-C551-45F9-964A-AA164CF69663}" type="slidenum">
              <a:rPr lang="cs-CZ" altLang="cs-CZ" sz="1200"/>
              <a:pPr>
                <a:spcBef>
                  <a:spcPct val="0"/>
                </a:spcBef>
                <a:buClrTx/>
                <a:buFontTx/>
                <a:buNone/>
              </a:pPr>
              <a:t>93</a:t>
            </a:fld>
            <a:endParaRPr lang="cs-CZ" altLang="cs-CZ" sz="1200"/>
          </a:p>
        </p:txBody>
      </p:sp>
      <p:sp>
        <p:nvSpPr>
          <p:cNvPr id="83972" name="Rectangle 2"/>
          <p:cNvSpPr>
            <a:spLocks noGrp="1" noChangeArrowheads="1"/>
          </p:cNvSpPr>
          <p:nvPr>
            <p:ph type="title"/>
          </p:nvPr>
        </p:nvSpPr>
        <p:spPr/>
        <p:txBody>
          <a:bodyPr/>
          <a:lstStyle/>
          <a:p>
            <a:pPr eaLnBrk="1" hangingPunct="1"/>
            <a:r>
              <a:rPr lang="cs-CZ" altLang="cs-CZ" sz="2800"/>
              <a:t>Instituty pro zabránění nadbytečné kriminalizaci</a:t>
            </a:r>
          </a:p>
        </p:txBody>
      </p:sp>
      <p:sp>
        <p:nvSpPr>
          <p:cNvPr id="83973"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Posečkání</a:t>
            </a:r>
          </a:p>
          <a:p>
            <a:pPr marL="457200" indent="-457200" eaLnBrk="1" hangingPunct="1">
              <a:buFont typeface="Arial" panose="020B0604020202020204" pitchFamily="34" charset="0"/>
              <a:buChar char="•"/>
            </a:pPr>
            <a:r>
              <a:rPr lang="cs-CZ" altLang="cs-CZ" dirty="0"/>
              <a:t>Splátky</a:t>
            </a:r>
          </a:p>
          <a:p>
            <a:pPr marL="457200" indent="-457200" eaLnBrk="1" hangingPunct="1">
              <a:buFont typeface="Arial" panose="020B0604020202020204" pitchFamily="34" charset="0"/>
              <a:buChar char="•"/>
            </a:pPr>
            <a:r>
              <a:rPr lang="cs-CZ" altLang="cs-CZ" dirty="0"/>
              <a:t>Odpis pro nedobytnost</a:t>
            </a:r>
          </a:p>
          <a:p>
            <a:pPr eaLnBrk="1" hangingPunct="1"/>
            <a:endParaRPr lang="cs-CZ" altLang="cs-CZ" dirty="0"/>
          </a:p>
        </p:txBody>
      </p:sp>
    </p:spTree>
    <p:extLst>
      <p:ext uri="{BB962C8B-B14F-4D97-AF65-F5344CB8AC3E}">
        <p14:creationId xmlns:p14="http://schemas.microsoft.com/office/powerpoint/2010/main" val="9298693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49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977E9B4-534C-4A90-8C7A-AE9A3998456E}" type="slidenum">
              <a:rPr lang="cs-CZ" altLang="cs-CZ" sz="1200"/>
              <a:pPr>
                <a:spcBef>
                  <a:spcPct val="0"/>
                </a:spcBef>
                <a:buClrTx/>
                <a:buFontTx/>
                <a:buNone/>
              </a:pPr>
              <a:t>94</a:t>
            </a:fld>
            <a:endParaRPr lang="cs-CZ" altLang="cs-CZ" sz="1200"/>
          </a:p>
        </p:txBody>
      </p:sp>
      <p:sp>
        <p:nvSpPr>
          <p:cNvPr id="84996" name="Rectangle 2"/>
          <p:cNvSpPr>
            <a:spLocks noGrp="1" noChangeArrowheads="1"/>
          </p:cNvSpPr>
          <p:nvPr>
            <p:ph type="title"/>
          </p:nvPr>
        </p:nvSpPr>
        <p:spPr/>
        <p:txBody>
          <a:bodyPr/>
          <a:lstStyle/>
          <a:p>
            <a:pPr eaLnBrk="1" hangingPunct="1"/>
            <a:r>
              <a:rPr lang="cs-CZ" altLang="cs-CZ"/>
              <a:t>Posečkání a splátky</a:t>
            </a:r>
          </a:p>
        </p:txBody>
      </p:sp>
      <p:sp>
        <p:nvSpPr>
          <p:cNvPr id="84997" name="Rectangle 3"/>
          <p:cNvSpPr>
            <a:spLocks noGrp="1" noChangeArrowheads="1"/>
          </p:cNvSpPr>
          <p:nvPr>
            <p:ph type="body" idx="1"/>
          </p:nvPr>
        </p:nvSpPr>
        <p:spPr>
          <a:xfrm>
            <a:off x="457994" y="1600200"/>
            <a:ext cx="8229600" cy="5068888"/>
          </a:xfrm>
        </p:spPr>
        <p:txBody>
          <a:bodyPr/>
          <a:lstStyle/>
          <a:p>
            <a:pPr eaLnBrk="1" hangingPunct="1">
              <a:lnSpc>
                <a:spcPct val="80000"/>
              </a:lnSpc>
            </a:pPr>
            <a:r>
              <a:rPr lang="cs-CZ" altLang="cs-CZ" sz="2000" dirty="0"/>
              <a:t>Na žádost daňového subjektu nebo z moci úřední může správce daně povolit posečkání úhrady daně, popřípadě rozložení její úhrady na splátky,</a:t>
            </a:r>
          </a:p>
          <a:p>
            <a:pPr lvl="1" eaLnBrk="1" hangingPunct="1">
              <a:lnSpc>
                <a:spcPct val="80000"/>
              </a:lnSpc>
              <a:buFont typeface="Wingdings" panose="05000000000000000000" pitchFamily="2" charset="2"/>
              <a:buNone/>
            </a:pPr>
            <a:r>
              <a:rPr lang="cs-CZ" altLang="cs-CZ" sz="2000" dirty="0"/>
              <a:t>a) pokud by neprodlená úhrada znamenala pro daňový subjekt vážnou újmu,</a:t>
            </a:r>
          </a:p>
          <a:p>
            <a:pPr lvl="1" eaLnBrk="1" hangingPunct="1">
              <a:lnSpc>
                <a:spcPct val="80000"/>
              </a:lnSpc>
              <a:buFont typeface="Wingdings" panose="05000000000000000000" pitchFamily="2" charset="2"/>
              <a:buNone/>
            </a:pPr>
            <a:r>
              <a:rPr lang="cs-CZ" altLang="cs-CZ" sz="2000" dirty="0"/>
              <a:t>b) pokud by byla ohrožena výživa daňového subjektu nebo osob na jeho výživu odkázaných,</a:t>
            </a:r>
          </a:p>
          <a:p>
            <a:pPr lvl="1" eaLnBrk="1" hangingPunct="1">
              <a:lnSpc>
                <a:spcPct val="80000"/>
              </a:lnSpc>
              <a:buFont typeface="Wingdings" panose="05000000000000000000" pitchFamily="2" charset="2"/>
              <a:buNone/>
            </a:pPr>
            <a:r>
              <a:rPr lang="cs-CZ" altLang="cs-CZ" sz="2000" dirty="0"/>
              <a:t>c) pokud by neprodlená úhrada vedla k zániku podnikání daňového subjektu, přičemž výnos z ukončení podnikání by byl pravděpodobně nižší než jím vytvořená daň v příštím zdaňovacím období,</a:t>
            </a:r>
          </a:p>
          <a:p>
            <a:pPr lvl="1" eaLnBrk="1" hangingPunct="1">
              <a:lnSpc>
                <a:spcPct val="80000"/>
              </a:lnSpc>
              <a:buFont typeface="Wingdings" panose="05000000000000000000" pitchFamily="2" charset="2"/>
              <a:buNone/>
            </a:pPr>
            <a:r>
              <a:rPr lang="cs-CZ" altLang="cs-CZ" sz="2000" dirty="0"/>
              <a:t>d) není-li možné vybrat daň od daňového subjektu najednou, nebo</a:t>
            </a:r>
          </a:p>
          <a:p>
            <a:pPr lvl="1" eaLnBrk="1" hangingPunct="1">
              <a:lnSpc>
                <a:spcPct val="80000"/>
              </a:lnSpc>
              <a:buFont typeface="Wingdings" panose="05000000000000000000" pitchFamily="2" charset="2"/>
              <a:buNone/>
            </a:pPr>
            <a:r>
              <a:rPr lang="cs-CZ" altLang="cs-CZ" sz="2000" dirty="0"/>
              <a:t>e) při důvodném očekávání částečného nebo úplného zániku povinnosti uhradit daň.</a:t>
            </a:r>
          </a:p>
          <a:p>
            <a:pPr lvl="1" eaLnBrk="1" hangingPunct="1">
              <a:lnSpc>
                <a:spcPct val="80000"/>
              </a:lnSpc>
              <a:buFont typeface="Wingdings" panose="05000000000000000000" pitchFamily="2" charset="2"/>
              <a:buNone/>
            </a:pPr>
            <a:endParaRPr lang="cs-CZ" altLang="cs-CZ" sz="2000" dirty="0"/>
          </a:p>
          <a:p>
            <a:pPr eaLnBrk="1" hangingPunct="1">
              <a:lnSpc>
                <a:spcPct val="80000"/>
              </a:lnSpc>
            </a:pPr>
            <a:r>
              <a:rPr lang="cs-CZ" altLang="cs-CZ" sz="2000" dirty="0"/>
              <a:t>V rozhodnutí, kterým bylo vyhověno žádosti o posečkání (splátky), se stanoví doba posečkání (</a:t>
            </a:r>
            <a:r>
              <a:rPr lang="cs-CZ" altLang="cs-CZ" sz="2000" dirty="0" err="1"/>
              <a:t>splátkování</a:t>
            </a:r>
            <a:r>
              <a:rPr lang="cs-CZ" altLang="cs-CZ" sz="2000" dirty="0"/>
              <a:t>) a posečkání může být vázáno i na další podmínky.</a:t>
            </a:r>
          </a:p>
        </p:txBody>
      </p:sp>
    </p:spTree>
    <p:extLst>
      <p:ext uri="{BB962C8B-B14F-4D97-AF65-F5344CB8AC3E}">
        <p14:creationId xmlns:p14="http://schemas.microsoft.com/office/powerpoint/2010/main" val="22846750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60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6221F7BD-5314-47C7-8C1E-F28478749A6C}" type="slidenum">
              <a:rPr lang="cs-CZ" altLang="cs-CZ" sz="1200"/>
              <a:pPr>
                <a:spcBef>
                  <a:spcPct val="0"/>
                </a:spcBef>
                <a:buClrTx/>
                <a:buFontTx/>
                <a:buNone/>
              </a:pPr>
              <a:t>95</a:t>
            </a:fld>
            <a:endParaRPr lang="cs-CZ" altLang="cs-CZ" sz="1200"/>
          </a:p>
        </p:txBody>
      </p:sp>
      <p:sp>
        <p:nvSpPr>
          <p:cNvPr id="86020" name="Rectangle 2"/>
          <p:cNvSpPr>
            <a:spLocks noGrp="1" noChangeArrowheads="1"/>
          </p:cNvSpPr>
          <p:nvPr>
            <p:ph type="title"/>
          </p:nvPr>
        </p:nvSpPr>
        <p:spPr/>
        <p:txBody>
          <a:bodyPr/>
          <a:lstStyle/>
          <a:p>
            <a:pPr eaLnBrk="1" hangingPunct="1"/>
            <a:r>
              <a:rPr lang="cs-CZ" altLang="cs-CZ"/>
              <a:t>Úroky při posečkání</a:t>
            </a:r>
          </a:p>
        </p:txBody>
      </p:sp>
      <p:sp>
        <p:nvSpPr>
          <p:cNvPr id="86021" name="Rectangle 3"/>
          <p:cNvSpPr>
            <a:spLocks noGrp="1" noChangeArrowheads="1"/>
          </p:cNvSpPr>
          <p:nvPr>
            <p:ph type="body" idx="1"/>
          </p:nvPr>
        </p:nvSpPr>
        <p:spPr/>
        <p:txBody>
          <a:bodyPr/>
          <a:lstStyle/>
          <a:p>
            <a:pPr eaLnBrk="1" hangingPunct="1"/>
            <a:r>
              <a:rPr lang="cs-CZ" altLang="cs-CZ" sz="2000" dirty="0"/>
              <a:t>Po dobu povoleného posečkání nevzniká daňovému subjektu povinnost uhradit úrok z prodlení.</a:t>
            </a:r>
          </a:p>
          <a:p>
            <a:pPr eaLnBrk="1" hangingPunct="1"/>
            <a:r>
              <a:rPr lang="cs-CZ" altLang="cs-CZ" sz="2000" dirty="0"/>
              <a:t>Za dobu posečkání vzniká daňovému subjektu povinnost uhradit poloviční úrok z prodlení.</a:t>
            </a:r>
          </a:p>
          <a:p>
            <a:pPr eaLnBrk="1" hangingPunct="1"/>
            <a:r>
              <a:rPr lang="cs-CZ" altLang="cs-CZ" sz="2000" dirty="0"/>
              <a:t>O předpisu úroku z posečkané částky za dobu posečkání vydá správce daně platební výměr bezodkladně po skončení posečkání. </a:t>
            </a:r>
          </a:p>
          <a:p>
            <a:pPr eaLnBrk="1" hangingPunct="1"/>
            <a:r>
              <a:rPr lang="cs-CZ" altLang="cs-CZ" sz="2000" dirty="0"/>
              <a:t>Úrok z posečkané částky je splatný do 30 dnů ode dne doručení platebního výměru.</a:t>
            </a:r>
          </a:p>
          <a:p>
            <a:r>
              <a:rPr lang="cs-CZ" altLang="cs-CZ" sz="2000" dirty="0"/>
              <a:t>Daňový subjekt může požádat o prominutí úroku z prodlení nebo úroku z posečkané částky, pokud uhradil daň. Správce daně může úroky prominout zcela nebo zčásti, podle okolností případu, přičemž zohlední také ekonomické a sociální poměry daňového subjektu.</a:t>
            </a:r>
          </a:p>
        </p:txBody>
      </p:sp>
    </p:spTree>
    <p:extLst>
      <p:ext uri="{BB962C8B-B14F-4D97-AF65-F5344CB8AC3E}">
        <p14:creationId xmlns:p14="http://schemas.microsoft.com/office/powerpoint/2010/main" val="27571808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70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5A02ECCA-426A-4291-9E4B-FC34BC1FB9D2}" type="slidenum">
              <a:rPr lang="cs-CZ" altLang="cs-CZ" sz="1200"/>
              <a:pPr>
                <a:spcBef>
                  <a:spcPct val="0"/>
                </a:spcBef>
                <a:buClrTx/>
                <a:buFontTx/>
                <a:buNone/>
              </a:pPr>
              <a:t>96</a:t>
            </a:fld>
            <a:endParaRPr lang="cs-CZ" altLang="cs-CZ" sz="1200"/>
          </a:p>
        </p:txBody>
      </p:sp>
      <p:sp>
        <p:nvSpPr>
          <p:cNvPr id="87044" name="Rectangle 2"/>
          <p:cNvSpPr>
            <a:spLocks noGrp="1" noChangeArrowheads="1"/>
          </p:cNvSpPr>
          <p:nvPr>
            <p:ph type="title"/>
          </p:nvPr>
        </p:nvSpPr>
        <p:spPr/>
        <p:txBody>
          <a:bodyPr/>
          <a:lstStyle/>
          <a:p>
            <a:pPr eaLnBrk="1" hangingPunct="1"/>
            <a:r>
              <a:rPr lang="cs-CZ" altLang="cs-CZ" sz="2800"/>
              <a:t>Odpis nedoplatku pro nedobytnost</a:t>
            </a:r>
          </a:p>
        </p:txBody>
      </p:sp>
      <p:sp>
        <p:nvSpPr>
          <p:cNvPr id="87045" name="Rectangle 3"/>
          <p:cNvSpPr>
            <a:spLocks noGrp="1" noChangeArrowheads="1"/>
          </p:cNvSpPr>
          <p:nvPr>
            <p:ph type="body" idx="1"/>
          </p:nvPr>
        </p:nvSpPr>
        <p:spPr/>
        <p:txBody>
          <a:bodyPr/>
          <a:lstStyle/>
          <a:p>
            <a:pPr eaLnBrk="1" hangingPunct="1">
              <a:lnSpc>
                <a:spcPct val="90000"/>
              </a:lnSpc>
            </a:pPr>
            <a:r>
              <a:rPr lang="cs-CZ" altLang="cs-CZ" sz="2000"/>
              <a:t>Správce daně odepíše</a:t>
            </a:r>
          </a:p>
          <a:p>
            <a:pPr lvl="1" eaLnBrk="1" hangingPunct="1">
              <a:lnSpc>
                <a:spcPct val="90000"/>
              </a:lnSpc>
              <a:buFont typeface="Wingdings" panose="05000000000000000000" pitchFamily="2" charset="2"/>
              <a:buNone/>
            </a:pPr>
            <a:r>
              <a:rPr lang="cs-CZ" altLang="cs-CZ" sz="2000"/>
              <a:t>a) nedobytný nedoplatek,</a:t>
            </a:r>
          </a:p>
          <a:p>
            <a:pPr lvl="1" eaLnBrk="1" hangingPunct="1">
              <a:lnSpc>
                <a:spcPct val="90000"/>
              </a:lnSpc>
              <a:buFont typeface="Wingdings" panose="05000000000000000000" pitchFamily="2" charset="2"/>
              <a:buNone/>
            </a:pPr>
            <a:r>
              <a:rPr lang="cs-CZ" altLang="cs-CZ" sz="2000"/>
              <a:t>b) nedoplatek, jehož vymáhání je spojeno se zvláštními a nepoměrnými obtížemi</a:t>
            </a:r>
          </a:p>
          <a:p>
            <a:pPr eaLnBrk="1" hangingPunct="1">
              <a:lnSpc>
                <a:spcPct val="90000"/>
              </a:lnSpc>
              <a:buFont typeface="Wingdings" panose="05000000000000000000" pitchFamily="2" charset="2"/>
              <a:buNone/>
            </a:pPr>
            <a:endParaRPr lang="cs-CZ" altLang="cs-CZ" sz="2000"/>
          </a:p>
          <a:p>
            <a:pPr eaLnBrk="1" hangingPunct="1">
              <a:lnSpc>
                <a:spcPct val="90000"/>
              </a:lnSpc>
            </a:pPr>
            <a:r>
              <a:rPr lang="cs-CZ" altLang="cs-CZ" sz="2000"/>
              <a:t>Nedobytným se rozumí nedoplatek, který byl bezvýsledně vymáhán na daňovém subjektu i na jiných osobách, na nichž mohl být vymáhán, nebo jehož vymáhání by zřejmě nevedlo k výsledku, anebo u něhož je pravděpodobné, že by náklady vymáhání přesáhly jeho výtěžek.</a:t>
            </a:r>
          </a:p>
        </p:txBody>
      </p:sp>
    </p:spTree>
    <p:extLst>
      <p:ext uri="{BB962C8B-B14F-4D97-AF65-F5344CB8AC3E}">
        <p14:creationId xmlns:p14="http://schemas.microsoft.com/office/powerpoint/2010/main" val="12280191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80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C6CDEB2-B4A8-43F9-89D1-A836396A0DAB}" type="slidenum">
              <a:rPr lang="cs-CZ" altLang="cs-CZ" sz="1200"/>
              <a:pPr>
                <a:spcBef>
                  <a:spcPct val="0"/>
                </a:spcBef>
                <a:buClrTx/>
                <a:buFontTx/>
                <a:buNone/>
              </a:pPr>
              <a:t>97</a:t>
            </a:fld>
            <a:endParaRPr lang="cs-CZ" altLang="cs-CZ" sz="1200"/>
          </a:p>
        </p:txBody>
      </p:sp>
      <p:sp>
        <p:nvSpPr>
          <p:cNvPr id="88068" name="Rectangle 2"/>
          <p:cNvSpPr>
            <a:spLocks noGrp="1" noChangeArrowheads="1"/>
          </p:cNvSpPr>
          <p:nvPr>
            <p:ph type="title"/>
          </p:nvPr>
        </p:nvSpPr>
        <p:spPr/>
        <p:txBody>
          <a:bodyPr/>
          <a:lstStyle/>
          <a:p>
            <a:pPr eaLnBrk="1" hangingPunct="1"/>
            <a:r>
              <a:rPr lang="cs-CZ" altLang="cs-CZ"/>
              <a:t>Opravný prostředek - námitka</a:t>
            </a:r>
          </a:p>
        </p:txBody>
      </p:sp>
      <p:sp>
        <p:nvSpPr>
          <p:cNvPr id="88069" name="Rectangle 3"/>
          <p:cNvSpPr>
            <a:spLocks noGrp="1" noChangeArrowheads="1"/>
          </p:cNvSpPr>
          <p:nvPr>
            <p:ph type="body" idx="1"/>
          </p:nvPr>
        </p:nvSpPr>
        <p:spPr/>
        <p:txBody>
          <a:bodyPr/>
          <a:lstStyle/>
          <a:p>
            <a:pPr eaLnBrk="1" hangingPunct="1"/>
            <a:r>
              <a:rPr lang="cs-CZ" altLang="cs-CZ"/>
              <a:t>Proti úkonu správce daně při placení daní, nejde-li o rozhodnutí, u kterého zákon připouští podání odvolání, může osoba zúčastněná na správě daní uplatnit námitku ve lhůtě 30 dnů ode dne, kdy se o úkonu dozvěděla, a to ke správci daně, který úkon provedl.</a:t>
            </a:r>
          </a:p>
          <a:p>
            <a:pPr eaLnBrk="1" hangingPunct="1"/>
            <a:r>
              <a:rPr lang="cs-CZ" altLang="cs-CZ"/>
              <a:t>Rozhodnutí, kterým je námitce v plném rozsahu vyhověno, se neodůvodňuje.</a:t>
            </a:r>
          </a:p>
        </p:txBody>
      </p:sp>
    </p:spTree>
    <p:extLst>
      <p:ext uri="{BB962C8B-B14F-4D97-AF65-F5344CB8AC3E}">
        <p14:creationId xmlns:p14="http://schemas.microsoft.com/office/powerpoint/2010/main" val="28797520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90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EEF3D38-79F7-4721-83F4-CDF092F0FAF4}" type="slidenum">
              <a:rPr lang="cs-CZ" altLang="cs-CZ" sz="1200"/>
              <a:pPr>
                <a:spcBef>
                  <a:spcPct val="0"/>
                </a:spcBef>
                <a:buClrTx/>
                <a:buFontTx/>
                <a:buNone/>
              </a:pPr>
              <a:t>98</a:t>
            </a:fld>
            <a:endParaRPr lang="cs-CZ" altLang="cs-CZ" sz="1200"/>
          </a:p>
        </p:txBody>
      </p:sp>
      <p:sp>
        <p:nvSpPr>
          <p:cNvPr id="89092" name="Rectangle 2"/>
          <p:cNvSpPr>
            <a:spLocks noGrp="1" noChangeArrowheads="1"/>
          </p:cNvSpPr>
          <p:nvPr>
            <p:ph type="title"/>
          </p:nvPr>
        </p:nvSpPr>
        <p:spPr/>
        <p:txBody>
          <a:bodyPr/>
          <a:lstStyle/>
          <a:p>
            <a:pPr eaLnBrk="1" hangingPunct="1"/>
            <a:r>
              <a:rPr lang="cs-CZ" altLang="cs-CZ"/>
              <a:t>Prodlení s placením poplatku</a:t>
            </a:r>
          </a:p>
        </p:txBody>
      </p:sp>
      <p:sp>
        <p:nvSpPr>
          <p:cNvPr id="89093" name="Rectangle 3"/>
          <p:cNvSpPr>
            <a:spLocks noGrp="1" noChangeArrowheads="1"/>
          </p:cNvSpPr>
          <p:nvPr>
            <p:ph type="body" idx="1"/>
          </p:nvPr>
        </p:nvSpPr>
        <p:spPr>
          <a:xfrm>
            <a:off x="539193" y="1872000"/>
            <a:ext cx="8066301" cy="4054975"/>
          </a:xfrm>
        </p:spPr>
        <p:txBody>
          <a:bodyPr/>
          <a:lstStyle/>
          <a:p>
            <a:pPr eaLnBrk="1" hangingPunct="1"/>
            <a:r>
              <a:rPr lang="cs-CZ" altLang="cs-CZ" sz="2400" dirty="0"/>
              <a:t>Povinnost platit řádně a včas (</a:t>
            </a:r>
            <a:r>
              <a:rPr lang="cs-CZ" altLang="cs-CZ" sz="2400" dirty="0" err="1"/>
              <a:t>autoaplikace</a:t>
            </a:r>
            <a:r>
              <a:rPr lang="cs-CZ" altLang="cs-CZ" sz="2400" dirty="0"/>
              <a:t>) </a:t>
            </a:r>
          </a:p>
          <a:p>
            <a:pPr marL="457200" indent="-457200">
              <a:buFont typeface="Arial" panose="020B0604020202020204" pitchFamily="34" charset="0"/>
              <a:buChar char="•"/>
            </a:pPr>
            <a:r>
              <a:rPr lang="cs-CZ" altLang="cs-CZ" sz="2400" dirty="0"/>
              <a:t>Nebudou-li poplatky zaplaceny poplatníkem včas nebo ve správné výši, vyměří mu správce poplatku poplatek platebním výměrem nebo hromadným předpisným seznamem.</a:t>
            </a:r>
          </a:p>
          <a:p>
            <a:pPr marL="457200" indent="-457200">
              <a:buFont typeface="Arial" panose="020B0604020202020204" pitchFamily="34" charset="0"/>
              <a:buChar char="•"/>
            </a:pPr>
            <a:r>
              <a:rPr lang="cs-CZ" altLang="cs-CZ" sz="2400" dirty="0"/>
              <a:t>Nebudou-li poplatky odvedeny plátcem poplatku včas nebo ve správné výši, vyměří mu správce poplatku poplatek platebním výměrem k přímé úhradě.</a:t>
            </a:r>
          </a:p>
          <a:p>
            <a:pPr eaLnBrk="1" hangingPunct="1"/>
            <a:r>
              <a:rPr lang="cs-CZ" altLang="cs-CZ" sz="2400" dirty="0"/>
              <a:t>Platební výměr, kterému by měla předcházet výzva</a:t>
            </a:r>
          </a:p>
        </p:txBody>
      </p:sp>
    </p:spTree>
    <p:extLst>
      <p:ext uri="{BB962C8B-B14F-4D97-AF65-F5344CB8AC3E}">
        <p14:creationId xmlns:p14="http://schemas.microsoft.com/office/powerpoint/2010/main" val="30272336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Sankce</a:t>
            </a:r>
          </a:p>
        </p:txBody>
      </p:sp>
      <p:sp>
        <p:nvSpPr>
          <p:cNvPr id="3" name="Zástupný symbol pro obsah 2"/>
          <p:cNvSpPr>
            <a:spLocks noGrp="1"/>
          </p:cNvSpPr>
          <p:nvPr>
            <p:ph idx="1"/>
          </p:nvPr>
        </p:nvSpPr>
        <p:spPr/>
        <p:txBody>
          <a:bodyPr/>
          <a:lstStyle/>
          <a:p>
            <a:r>
              <a:rPr lang="cs-CZ" altLang="cs-CZ" dirty="0"/>
              <a:t>3násobek nedoplatku (speciální ustanovení k DŘ, vliv ÚS – </a:t>
            </a:r>
            <a:r>
              <a:rPr lang="cs-CZ" altLang="cs-CZ" dirty="0">
                <a:solidFill>
                  <a:srgbClr val="FF0000"/>
                </a:solidFill>
              </a:rPr>
              <a:t>Chrastava</a:t>
            </a:r>
            <a:r>
              <a:rPr lang="cs-CZ" altLang="cs-CZ" dirty="0"/>
              <a:t> ohledně úpravy sankcí ve vyhlášce)</a:t>
            </a:r>
          </a:p>
          <a:p>
            <a:r>
              <a:rPr lang="cs-CZ" altLang="cs-CZ" dirty="0"/>
              <a:t>Penále, úroky a pokuty, upravené daňovým řádem, s výjimkou pořádkových pokut a pokut za nesplnění povinnosti nepeněžité povahy, se neuplatňují.</a:t>
            </a:r>
            <a:endParaRPr lang="cs-CZ" dirty="0"/>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 name="Zástupný symbol pro číslo snímku 4"/>
          <p:cNvSpPr>
            <a:spLocks noGrp="1"/>
          </p:cNvSpPr>
          <p:nvPr>
            <p:ph type="sldNum" sz="quarter" idx="11"/>
          </p:nvPr>
        </p:nvSpPr>
        <p:spPr/>
        <p:txBody>
          <a:bodyPr/>
          <a:lstStyle/>
          <a:p>
            <a:pPr>
              <a:defRPr/>
            </a:pPr>
            <a:fld id="{B677F63C-0006-409F-B126-4667C2E1B6EE}" type="slidenum">
              <a:rPr lang="cs-CZ" altLang="cs-CZ" smtClean="0"/>
              <a:pPr>
                <a:defRPr/>
              </a:pPr>
              <a:t>99</a:t>
            </a:fld>
            <a:endParaRPr lang="cs-CZ" altLang="cs-CZ"/>
          </a:p>
        </p:txBody>
      </p:sp>
    </p:spTree>
    <p:extLst>
      <p:ext uri="{BB962C8B-B14F-4D97-AF65-F5344CB8AC3E}">
        <p14:creationId xmlns:p14="http://schemas.microsoft.com/office/powerpoint/2010/main" val="1853223411"/>
      </p:ext>
    </p:extLst>
  </p:cSld>
  <p:clrMapOvr>
    <a:masterClrMapping/>
  </p:clrMapOvr>
</p:sld>
</file>

<file path=ppt/theme/theme1.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Blank Presentation">
  <a:themeElements>
    <a:clrScheme name="Lincon Institute">
      <a:dk1>
        <a:srgbClr val="48535B"/>
      </a:dk1>
      <a:lt1>
        <a:srgbClr val="FFFFFF"/>
      </a:lt1>
      <a:dk2>
        <a:srgbClr val="92C82A"/>
      </a:dk2>
      <a:lt2>
        <a:srgbClr val="EFF5DA"/>
      </a:lt2>
      <a:accent1>
        <a:srgbClr val="92C82A"/>
      </a:accent1>
      <a:accent2>
        <a:srgbClr val="008A77"/>
      </a:accent2>
      <a:accent3>
        <a:srgbClr val="59B691"/>
      </a:accent3>
      <a:accent4>
        <a:srgbClr val="C9DC5D"/>
      </a:accent4>
      <a:accent5>
        <a:srgbClr val="EFF5DA"/>
      </a:accent5>
      <a:accent6>
        <a:srgbClr val="FFD546"/>
      </a:accent6>
      <a:hlink>
        <a:srgbClr val="59B691"/>
      </a:hlink>
      <a:folHlink>
        <a:srgbClr val="008A7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4" ma:contentTypeDescription="Vytvoří nový dokument" ma:contentTypeScope="" ma:versionID="e407ce75989f0b67106091c25c1086bb">
  <xsd:schema xmlns:xsd="http://www.w3.org/2001/XMLSchema" xmlns:xs="http://www.w3.org/2001/XMLSchema" xmlns:p="http://schemas.microsoft.com/office/2006/metadata/properties" xmlns:ns3="27c1b692-2977-4ea6-b000-57ed6bef5cd5" xmlns:ns4="3425f3a8-868c-4490-8382-87865621be67" targetNamespace="http://schemas.microsoft.com/office/2006/metadata/properties" ma:root="true" ma:fieldsID="85593cd4ee14b52b87ecde40a7d0a2be" ns3:_="" ns4:_="">
    <xsd:import namespace="27c1b692-2977-4ea6-b000-57ed6bef5cd5"/>
    <xsd:import namespace="3425f3a8-868c-4490-8382-87865621be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25f3a8-868c-4490-8382-87865621be67"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728BC1-22A5-41E9-94B6-8045707B1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3425f3a8-868c-4490-8382-87865621b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8DA8BF-0CA5-439D-A485-D198D9130EC8}">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3425f3a8-868c-4490-8382-87865621be67"/>
    <ds:schemaRef ds:uri="27c1b692-2977-4ea6-b000-57ed6bef5cd5"/>
    <ds:schemaRef ds:uri="http://www.w3.org/XML/1998/namespace"/>
  </ds:schemaRefs>
</ds:datastoreItem>
</file>

<file path=customXml/itemProps3.xml><?xml version="1.0" encoding="utf-8"?>
<ds:datastoreItem xmlns:ds="http://schemas.openxmlformats.org/officeDocument/2006/customXml" ds:itemID="{88ACE765-DBCD-4ACB-B399-72A672C14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Prezentace-LAW-EN-4×3</Template>
  <TotalTime>58</TotalTime>
  <Words>9551</Words>
  <Application>Microsoft Office PowerPoint</Application>
  <PresentationFormat>Vlastní</PresentationFormat>
  <Paragraphs>1039</Paragraphs>
  <Slides>131</Slides>
  <Notes>2</Notes>
  <HiddenSlides>0</HiddenSlides>
  <MMClips>0</MMClips>
  <ScaleCrop>false</ScaleCrop>
  <HeadingPairs>
    <vt:vector size="6" baseType="variant">
      <vt:variant>
        <vt:lpstr>Použitá písma</vt:lpstr>
      </vt:variant>
      <vt:variant>
        <vt:i4>10</vt:i4>
      </vt:variant>
      <vt:variant>
        <vt:lpstr>Motiv</vt:lpstr>
      </vt:variant>
      <vt:variant>
        <vt:i4>3</vt:i4>
      </vt:variant>
      <vt:variant>
        <vt:lpstr>Nadpisy snímků</vt:lpstr>
      </vt:variant>
      <vt:variant>
        <vt:i4>131</vt:i4>
      </vt:variant>
    </vt:vector>
  </HeadingPairs>
  <TitlesOfParts>
    <vt:vector size="144" baseType="lpstr">
      <vt:lpstr>ＭＳ Ｐゴシック</vt:lpstr>
      <vt:lpstr>ＭＳ Ｐゴシック</vt:lpstr>
      <vt:lpstr>Arial</vt:lpstr>
      <vt:lpstr>Comic Sans MS</vt:lpstr>
      <vt:lpstr>Lucida Sans Unicode</vt:lpstr>
      <vt:lpstr>News Gothic MT</vt:lpstr>
      <vt:lpstr>Tahoma</vt:lpstr>
      <vt:lpstr>Times New Roman</vt:lpstr>
      <vt:lpstr>Trebuchet MS</vt:lpstr>
      <vt:lpstr>Wingdings</vt:lpstr>
      <vt:lpstr>Prezentace-LAW-EN-4×3</vt:lpstr>
      <vt:lpstr>Blank Presentation</vt:lpstr>
      <vt:lpstr>3558[1]</vt:lpstr>
      <vt:lpstr>Místní poplatky</vt:lpstr>
      <vt:lpstr>Pojem „daň“</vt:lpstr>
      <vt:lpstr>Pojem „poplatek“</vt:lpstr>
      <vt:lpstr>Požadavek zákonné úpravy vybírání daní</vt:lpstr>
      <vt:lpstr>Pojem „cena“</vt:lpstr>
      <vt:lpstr>Pojem „berně“</vt:lpstr>
      <vt:lpstr>Funkce poplatku</vt:lpstr>
      <vt:lpstr>Konstrukční prvky</vt:lpstr>
      <vt:lpstr>Subjekt</vt:lpstr>
      <vt:lpstr>Lex specialis k DŘ ve věci nezletilých</vt:lpstr>
      <vt:lpstr>Zastupování</vt:lpstr>
      <vt:lpstr>Objekt zpoplatnění</vt:lpstr>
      <vt:lpstr>Základ poplatku</vt:lpstr>
      <vt:lpstr>Sazba poplatku</vt:lpstr>
      <vt:lpstr>Korekční prvky</vt:lpstr>
      <vt:lpstr>Rozpočtové určení</vt:lpstr>
      <vt:lpstr>Ekonomická autonomie obcí ve vztahu k ústavněprávní úpravě</vt:lpstr>
      <vt:lpstr>Evropská charta územní samosprávy (čl. 9)</vt:lpstr>
      <vt:lpstr>Ekonomická autonomie v praxi</vt:lpstr>
      <vt:lpstr>Vlastní příjmy obcí</vt:lpstr>
      <vt:lpstr>Správce poplatku</vt:lpstr>
      <vt:lpstr>Správce poplatku - pokračování</vt:lpstr>
      <vt:lpstr>Podmínky placení</vt:lpstr>
      <vt:lpstr>Místní daň</vt:lpstr>
      <vt:lpstr>Daň z nemovitých věcí</vt:lpstr>
      <vt:lpstr>Obecně závazná vyhláška </vt:lpstr>
      <vt:lpstr>Osvobození od daně I</vt:lpstr>
      <vt:lpstr>Osvobození od daně II</vt:lpstr>
      <vt:lpstr>Osvobození od daně III</vt:lpstr>
      <vt:lpstr>Koeficient polohové renty</vt:lpstr>
      <vt:lpstr>Obecní koeficient</vt:lpstr>
      <vt:lpstr>Místní koeficient</vt:lpstr>
      <vt:lpstr>Daň z nemovitých věcí – druh pozemku</vt:lpstr>
      <vt:lpstr>Klasifikace poplatků</vt:lpstr>
      <vt:lpstr>Klasifikace místních poplatků</vt:lpstr>
      <vt:lpstr>Místní poplatky</vt:lpstr>
      <vt:lpstr>Zavedení poplatku - OZV</vt:lpstr>
      <vt:lpstr>Poplatek ze psů</vt:lpstr>
      <vt:lpstr>Poplatek ze psů</vt:lpstr>
      <vt:lpstr>Poplatek ze psů</vt:lpstr>
      <vt:lpstr>Poplatek ze psů – sazby</vt:lpstr>
      <vt:lpstr>Poplatek z pobytu </vt:lpstr>
      <vt:lpstr>Poplatek z pobytu </vt:lpstr>
      <vt:lpstr>Poplatek z pobytu </vt:lpstr>
      <vt:lpstr>Poplatek za užívání veřejného prostranství</vt:lpstr>
      <vt:lpstr>Poplatek za užívání veřejného prostranství</vt:lpstr>
      <vt:lpstr>Poplatek ze vstupného</vt:lpstr>
      <vt:lpstr>Poplatek za povolení k vjezdu s motorovým vozidlem do vybraných míst a částí měst </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Poplatek za provoz systému shromažďování, sběru, přepravy, třídění, využívání a odstraňování komunálních odpadů</vt:lpstr>
      <vt:lpstr>Nové odpadové poplatky</vt:lpstr>
      <vt:lpstr>Poplatek za obecní systém odpadového hospodářství </vt:lpstr>
      <vt:lpstr>Prezentace aplikace PowerPoint</vt:lpstr>
      <vt:lpstr>Prezentace aplikace PowerPoint</vt:lpstr>
      <vt:lpstr>Poplatek za odkládání komunálního odpadu z nemovité věci </vt:lpstr>
      <vt:lpstr>Prezentace aplikace PowerPoint</vt:lpstr>
      <vt:lpstr>Prezentace aplikace PowerPoint</vt:lpstr>
      <vt:lpstr>Prezentace aplikace PowerPoint</vt:lpstr>
      <vt:lpstr>Stanovení poplatku</vt:lpstr>
      <vt:lpstr>Poplatek za zhodnocení stavebního pozemku možností jeho připojení na stavbu vodovodu nebo kanalizace</vt:lpstr>
      <vt:lpstr>Poplatek za zhodnocení stavebního pozemku možností jeho připojení na stavbu vodovodu nebo kanalizace</vt:lpstr>
      <vt:lpstr>Poplatek za zhodnocení stavebního pozemku možností jeho připojení na stavbu vodovodu nebo kanalizace</vt:lpstr>
      <vt:lpstr>Správa poplatků</vt:lpstr>
      <vt:lpstr>Zásady daňového řízení</vt:lpstr>
      <vt:lpstr>Ohlašovací povinnost u místních poplatků</vt:lpstr>
      <vt:lpstr>Registry</vt:lpstr>
      <vt:lpstr>Podání</vt:lpstr>
      <vt:lpstr>Způsob učinění podání</vt:lpstr>
      <vt:lpstr>Podání na předepsaných tiskopisech</vt:lpstr>
      <vt:lpstr>Místo učinění podání</vt:lpstr>
      <vt:lpstr>Vady podání</vt:lpstr>
      <vt:lpstr>Postoupení</vt:lpstr>
      <vt:lpstr>Doručování</vt:lpstr>
      <vt:lpstr>Doručování</vt:lpstr>
      <vt:lpstr>Lhůty v daňovém řízení</vt:lpstr>
      <vt:lpstr>Prodloužení lhůty</vt:lpstr>
      <vt:lpstr>Navrácení lhůty v předešlý stav</vt:lpstr>
      <vt:lpstr>Evidence placení daní</vt:lpstr>
      <vt:lpstr>Lhůty pro placení daně</vt:lpstr>
      <vt:lpstr>Vybírání daní - způsob placení daně</vt:lpstr>
      <vt:lpstr>Měna</vt:lpstr>
      <vt:lpstr>Označení platby</vt:lpstr>
      <vt:lpstr>Vrácení platby</vt:lpstr>
      <vt:lpstr>Den platby</vt:lpstr>
      <vt:lpstr>Pořadí úhrady daně</vt:lpstr>
      <vt:lpstr>Nedoplatek</vt:lpstr>
      <vt:lpstr>Přeplatek</vt:lpstr>
      <vt:lpstr>Vrácení přeplatku</vt:lpstr>
      <vt:lpstr>Prezentace aplikace PowerPoint</vt:lpstr>
      <vt:lpstr>Instituty pro zabránění nadbytečné kriminalizaci</vt:lpstr>
      <vt:lpstr>Posečkání a splátky</vt:lpstr>
      <vt:lpstr>Úroky při posečkání</vt:lpstr>
      <vt:lpstr>Odpis nedoplatku pro nedobytnost</vt:lpstr>
      <vt:lpstr>Opravný prostředek - námitka</vt:lpstr>
      <vt:lpstr>Prodlení s placením poplatku</vt:lpstr>
      <vt:lpstr>Sankce</vt:lpstr>
      <vt:lpstr>Pokuty</vt:lpstr>
      <vt:lpstr>Prekluze poplatkové povinnosti</vt:lpstr>
      <vt:lpstr>Lhůta pro placení daně</vt:lpstr>
      <vt:lpstr>Lhůta pro placení daně - prodloužení</vt:lpstr>
      <vt:lpstr>Prezentace aplikace PowerPoint</vt:lpstr>
      <vt:lpstr>Zajištění</vt:lpstr>
      <vt:lpstr>Zajišťovací příkaz</vt:lpstr>
      <vt:lpstr>Zástavní právo</vt:lpstr>
      <vt:lpstr>Ručení</vt:lpstr>
      <vt:lpstr>Zajištění daně ručením nebo bankovní zárukou</vt:lpstr>
      <vt:lpstr>Zálohy</vt:lpstr>
      <vt:lpstr>   Opravné prostředky - vazba na rozhodnutí</vt:lpstr>
      <vt:lpstr>Odkladný účinek opr. prostředků</vt:lpstr>
      <vt:lpstr> </vt:lpstr>
      <vt:lpstr>Odvolání (a rozklad)</vt:lpstr>
      <vt:lpstr>Odvolání</vt:lpstr>
      <vt:lpstr>Postup prvoinstančního správce</vt:lpstr>
      <vt:lpstr>Postup druhoinstančního správce</vt:lpstr>
      <vt:lpstr>Obnova řízení</vt:lpstr>
      <vt:lpstr>1. Fáze obnovy – řízení o povolení/nařízení obnovy</vt:lpstr>
      <vt:lpstr>2. Fáze – obnovené řízení</vt:lpstr>
      <vt:lpstr>Přezkumné řízení</vt:lpstr>
      <vt:lpstr>1. fáze – nařízení přezkumu</vt:lpstr>
      <vt:lpstr>2. fáze – přezkumné řízení</vt:lpstr>
      <vt:lpstr>Opravy zřejmých nesprávností </vt:lpstr>
      <vt:lpstr>Námitka</vt:lpstr>
      <vt:lpstr>Stížnost na postup plátce daně</vt:lpstr>
      <vt:lpstr>Stížnost</vt:lpstr>
      <vt:lpstr>Prominutí daně</vt:lpstr>
      <vt:lpstr>Prominutí poplatku</vt:lpstr>
      <vt:lpstr>Prominutí poplatku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Sinkulová Irena</cp:lastModifiedBy>
  <cp:revision>100</cp:revision>
  <cp:lastPrinted>1601-01-01T00:00:00Z</cp:lastPrinted>
  <dcterms:created xsi:type="dcterms:W3CDTF">2019-04-16T14:16:57Z</dcterms:created>
  <dcterms:modified xsi:type="dcterms:W3CDTF">2021-11-18T05:14:39Z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