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6" r:id="rId4"/>
    <p:sldId id="267" r:id="rId5"/>
    <p:sldId id="268" r:id="rId6"/>
    <p:sldId id="269" r:id="rId7"/>
    <p:sldId id="270" r:id="rId8"/>
    <p:sldId id="265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53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/>
              <a:t>Záhlaví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78CD7-80B2-49F9-A2A5-FC0AF35C453A}" type="datetimeFigureOut">
              <a:rPr lang="cs-CZ" smtClean="0"/>
              <a:t>24.04.2019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4EF64D-BB8B-4A71-95C3-67DEB856D6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15426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/>
              <a:t>Záhlaví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2EE71B-5620-4C68-8DA7-C64C5CD00BBA}" type="datetimeFigureOut">
              <a:rPr lang="cs-CZ" smtClean="0"/>
              <a:t>24.04.2019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822548-E79E-46AC-B8DC-4382670794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8884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73188" y="3447206"/>
            <a:ext cx="4485011" cy="1755031"/>
          </a:xfrm>
        </p:spPr>
        <p:txBody>
          <a:bodyPr anchor="b">
            <a:normAutofit/>
          </a:bodyPr>
          <a:lstStyle>
            <a:lvl1pPr algn="r">
              <a:defRPr sz="3600" b="1"/>
            </a:lvl1pPr>
          </a:lstStyle>
          <a:p>
            <a:r>
              <a:rPr lang="cs-CZ" dirty="0"/>
              <a:t>Název prezentace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00200" y="5202238"/>
            <a:ext cx="6858000" cy="818236"/>
          </a:xfr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Podnadpis prezentace</a:t>
            </a:r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4205" y="1072450"/>
            <a:ext cx="1879697" cy="4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930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1744133"/>
            <a:ext cx="4633912" cy="2022476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 dirty="0"/>
              <a:t>Nadpis sekce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766609"/>
            <a:ext cx="463391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4205" y="1072450"/>
            <a:ext cx="1879697" cy="4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022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09640"/>
              </a:buClr>
              <a:defRPr/>
            </a:lvl1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4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903" y="416191"/>
            <a:ext cx="914447" cy="24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223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rázek 14"/>
          <p:cNvSpPr>
            <a:spLocks noGrp="1"/>
          </p:cNvSpPr>
          <p:nvPr>
            <p:ph type="pic" sz="quarter" idx="12"/>
          </p:nvPr>
        </p:nvSpPr>
        <p:spPr>
          <a:xfrm>
            <a:off x="5653616" y="1993902"/>
            <a:ext cx="3490384" cy="4864098"/>
          </a:xfrm>
          <a:custGeom>
            <a:avLst/>
            <a:gdLst>
              <a:gd name="connsiteX0" fmla="*/ 3152775 w 3490384"/>
              <a:gd name="connsiteY0" fmla="*/ 0 h 4864098"/>
              <a:gd name="connsiteX1" fmla="*/ 3475128 w 3490384"/>
              <a:gd name="connsiteY1" fmla="*/ 16278 h 4864098"/>
              <a:gd name="connsiteX2" fmla="*/ 3490384 w 3490384"/>
              <a:gd name="connsiteY2" fmla="*/ 18216 h 4864098"/>
              <a:gd name="connsiteX3" fmla="*/ 3490384 w 3490384"/>
              <a:gd name="connsiteY3" fmla="*/ 4864098 h 4864098"/>
              <a:gd name="connsiteX4" fmla="*/ 507205 w 3490384"/>
              <a:gd name="connsiteY4" fmla="*/ 4864098 h 4864098"/>
              <a:gd name="connsiteX5" fmla="*/ 380523 w 3490384"/>
              <a:gd name="connsiteY5" fmla="*/ 4655575 h 4864098"/>
              <a:gd name="connsiteX6" fmla="*/ 0 w 3490384"/>
              <a:gd name="connsiteY6" fmla="*/ 3152775 h 4864098"/>
              <a:gd name="connsiteX7" fmla="*/ 3152775 w 3490384"/>
              <a:gd name="connsiteY7" fmla="*/ 0 h 4864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0384" h="4864098">
                <a:moveTo>
                  <a:pt x="3152775" y="0"/>
                </a:moveTo>
                <a:cubicBezTo>
                  <a:pt x="3261602" y="0"/>
                  <a:pt x="3369141" y="5514"/>
                  <a:pt x="3475128" y="16278"/>
                </a:cubicBezTo>
                <a:lnTo>
                  <a:pt x="3490384" y="18216"/>
                </a:lnTo>
                <a:lnTo>
                  <a:pt x="3490384" y="4864098"/>
                </a:lnTo>
                <a:lnTo>
                  <a:pt x="507205" y="4864098"/>
                </a:lnTo>
                <a:lnTo>
                  <a:pt x="380523" y="4655575"/>
                </a:lnTo>
                <a:cubicBezTo>
                  <a:pt x="137847" y="4208848"/>
                  <a:pt x="0" y="3696910"/>
                  <a:pt x="0" y="3152775"/>
                </a:cubicBezTo>
                <a:cubicBezTo>
                  <a:pt x="0" y="1411545"/>
                  <a:pt x="1411545" y="0"/>
                  <a:pt x="3152775" y="0"/>
                </a:cubicBezTo>
                <a:close/>
              </a:path>
            </a:pathLst>
          </a:custGeom>
          <a:noFill/>
        </p:spPr>
        <p:txBody>
          <a:bodyPr wrap="square">
            <a:noAutofit/>
          </a:bodyPr>
          <a:lstStyle/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49" y="1825625"/>
            <a:ext cx="4536017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25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2503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cxnSp>
        <p:nvCxnSpPr>
          <p:cNvPr id="7" name="Přímá spojnice 6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1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7529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Přímá spojnice 5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555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06997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3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9287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06997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3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5941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134533"/>
            <a:ext cx="7886700" cy="556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Nadpis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7233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  <p:sldLayoutId id="2147483666" r:id="rId5"/>
    <p:sldLayoutId id="2147483667" r:id="rId6"/>
    <p:sldLayoutId id="2147483668" r:id="rId7"/>
    <p:sldLayoutId id="2147483669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1000"/>
        </a:spcBef>
        <a:buClr>
          <a:srgbClr val="00964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1145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62747" y="3147948"/>
            <a:ext cx="5182984" cy="1755031"/>
          </a:xfrm>
        </p:spPr>
        <p:txBody>
          <a:bodyPr/>
          <a:lstStyle/>
          <a:p>
            <a:r>
              <a:rPr lang="cs-CZ" dirty="0" smtClean="0"/>
              <a:t>Judikatura</a:t>
            </a:r>
            <a:br>
              <a:rPr lang="cs-CZ" dirty="0" smtClean="0"/>
            </a:br>
            <a:r>
              <a:rPr lang="cs-CZ" dirty="0" smtClean="0"/>
              <a:t>v </a:t>
            </a:r>
            <a:r>
              <a:rPr lang="cs-CZ" dirty="0" smtClean="0"/>
              <a:t>územní plánování</a:t>
            </a:r>
            <a:endParaRPr lang="cs-CZ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Babylon, duben 2019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941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2</a:t>
            </a:fld>
            <a:r>
              <a:rPr lang="cs-CZ" smtClean="0"/>
              <a:t> </a:t>
            </a:r>
            <a:endParaRPr lang="cs-CZ" dirty="0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628649" y="1147637"/>
            <a:ext cx="7886700" cy="505844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cs-CZ" sz="2000" dirty="0" smtClean="0"/>
              <a:t>NSS ze dne 16. 11. 2018, č. j. 2 As 354/2018 – 20</a:t>
            </a:r>
          </a:p>
          <a:p>
            <a:endParaRPr lang="cs-CZ" sz="1800" dirty="0" smtClean="0"/>
          </a:p>
          <a:p>
            <a:pPr marL="285750" indent="-285750">
              <a:buFontTx/>
              <a:buChar char="-"/>
            </a:pPr>
            <a:r>
              <a:rPr lang="cs-CZ" sz="1800" dirty="0" smtClean="0"/>
              <a:t>nelze vyloučit účastníka řízení / zamítnout námitku uplatněnou k ÚPD, pokud podatel žije mimo řešené území</a:t>
            </a:r>
          </a:p>
          <a:p>
            <a:pPr marL="457200" indent="-457200">
              <a:buFontTx/>
              <a:buChar char="-"/>
            </a:pPr>
            <a:endParaRPr lang="cs-CZ" sz="1800" dirty="0"/>
          </a:p>
          <a:p>
            <a:pPr marL="457200" indent="-457200">
              <a:buFontTx/>
              <a:buChar char="-"/>
            </a:pPr>
            <a:endParaRPr lang="cs-CZ" sz="1800" dirty="0" smtClean="0"/>
          </a:p>
          <a:p>
            <a:r>
              <a:rPr lang="cs-CZ" sz="2000" dirty="0" smtClean="0"/>
              <a:t>NSS ze dne 21. 11. 2018, č. j. 2 As 81/2016 – 157</a:t>
            </a:r>
          </a:p>
          <a:p>
            <a:pPr marL="342900" indent="-342900">
              <a:buFontTx/>
              <a:buChar char="-"/>
            </a:pPr>
            <a:endParaRPr lang="cs-CZ" sz="1800" dirty="0" smtClean="0"/>
          </a:p>
          <a:p>
            <a:pPr marL="342900" indent="-342900">
              <a:buFontTx/>
              <a:buChar char="-"/>
            </a:pPr>
            <a:r>
              <a:rPr lang="cs-CZ" sz="1800" dirty="0" smtClean="0"/>
              <a:t>v územním plánování dochází k vážení veřejných a soukromých zájmů, k upřednostnění některých musí být zachována proporcionalita a ochrana základních práv před svévolnými excesivními zásahy. Nelze však upřít zastupitelstvu jeho politické pravomoci.</a:t>
            </a:r>
          </a:p>
          <a:p>
            <a:pPr marL="342900" indent="-342900">
              <a:buFontTx/>
              <a:buChar char="-"/>
            </a:pPr>
            <a:endParaRPr lang="cs-CZ" sz="1800" dirty="0"/>
          </a:p>
          <a:p>
            <a:r>
              <a:rPr lang="cs-CZ" sz="2000" dirty="0" smtClean="0"/>
              <a:t>NSS ze dne 24. 1. 2019, č. j. 5 As 257/2016 – 49</a:t>
            </a:r>
          </a:p>
          <a:p>
            <a:endParaRPr lang="cs-CZ" sz="2000" dirty="0"/>
          </a:p>
          <a:p>
            <a:r>
              <a:rPr lang="cs-CZ" sz="2000" dirty="0" smtClean="0"/>
              <a:t>- dotčení vlastníci pozemků mohou uplatnit námitky až při veřejném projednání. Pokud této možnosti nevyužili a neuplatnili plnohodnotnou námitku o nepřiměřenosti zásahu do svého vlastnického práva, nelze se domáhat soudního přezkumu.</a:t>
            </a:r>
          </a:p>
          <a:p>
            <a:pPr marL="457200" indent="-457200">
              <a:buFontTx/>
              <a:buChar char="-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905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3</a:t>
            </a:fld>
            <a:r>
              <a:rPr lang="cs-CZ" smtClean="0"/>
              <a:t> </a:t>
            </a:r>
            <a:endParaRPr lang="cs-CZ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628649" y="1147637"/>
            <a:ext cx="7886700" cy="505844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cs-CZ" sz="2000" dirty="0" smtClean="0"/>
              <a:t>Ústavní soud ze dne 15. 1. 2019, spisová zn. I. ÚS 3197/18</a:t>
            </a:r>
          </a:p>
          <a:p>
            <a:endParaRPr lang="cs-CZ" sz="1800" dirty="0"/>
          </a:p>
          <a:p>
            <a:pPr marL="285750" indent="-285750">
              <a:buFontTx/>
              <a:buChar char="-"/>
            </a:pPr>
            <a:r>
              <a:rPr lang="cs-CZ" sz="1800" dirty="0" smtClean="0"/>
              <a:t>pokles ceny věci daný sousední zástavbou v mezích územního plánu nepředstavuje zásah do vlastnického práva dle čl. 11 Listiny základních práv a svobod</a:t>
            </a:r>
          </a:p>
          <a:p>
            <a:endParaRPr lang="cs-CZ" sz="1800" dirty="0"/>
          </a:p>
          <a:p>
            <a:r>
              <a:rPr lang="cs-CZ" sz="1800" dirty="0" smtClean="0"/>
              <a:t>NSS ze dne 20. 2. 2019, č. j. 9 As 230/2017 – 90</a:t>
            </a:r>
          </a:p>
          <a:p>
            <a:endParaRPr lang="cs-CZ" sz="1800" dirty="0"/>
          </a:p>
          <a:p>
            <a:pPr marL="285750" indent="-285750">
              <a:buFontTx/>
              <a:buChar char="-"/>
            </a:pPr>
            <a:r>
              <a:rPr lang="cs-CZ" sz="1800" dirty="0" smtClean="0"/>
              <a:t>maximální výška zástavby byla stanovena nejen odkaz na okolní zástavbu, ale i nadmořskou výškou (285 m. n. m.), podmínky nelze soudně přezkoumat, jedná se o politické rozhodnutí</a:t>
            </a:r>
          </a:p>
          <a:p>
            <a:endParaRPr lang="cs-CZ" sz="1800" dirty="0"/>
          </a:p>
          <a:p>
            <a:r>
              <a:rPr lang="cs-CZ" sz="1800" dirty="0" smtClean="0"/>
              <a:t>Nejvyšší soud ze dne 11. 9. 2018, </a:t>
            </a:r>
            <a:r>
              <a:rPr lang="cs-CZ" sz="1800" dirty="0" err="1" smtClean="0"/>
              <a:t>sp</a:t>
            </a:r>
            <a:r>
              <a:rPr lang="cs-CZ" sz="1800" dirty="0" smtClean="0"/>
              <a:t>. zn. 30 </a:t>
            </a:r>
            <a:r>
              <a:rPr lang="cs-CZ" sz="1800" dirty="0" err="1" smtClean="0"/>
              <a:t>Cdo</a:t>
            </a:r>
            <a:r>
              <a:rPr lang="cs-CZ" sz="1800" dirty="0" smtClean="0"/>
              <a:t> 3079/2016</a:t>
            </a:r>
          </a:p>
          <a:p>
            <a:endParaRPr lang="cs-CZ" sz="1800" dirty="0"/>
          </a:p>
          <a:p>
            <a:r>
              <a:rPr lang="cs-CZ" sz="1800" dirty="0" smtClean="0"/>
              <a:t>- stát neodpovídá za škodu, jež vznikla následkem zrušení nezákonného rozhodnutí. Územní plán nebyl příčinou vzniku škody (snížení ceny pozemku), tou příčinou bylo až zrušovací rozhodnutí.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547536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4</a:t>
            </a:fld>
            <a:r>
              <a:rPr lang="cs-CZ" smtClean="0"/>
              <a:t> </a:t>
            </a:r>
            <a:endParaRPr lang="cs-CZ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628649" y="1147637"/>
            <a:ext cx="7886700" cy="505844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cs-CZ" sz="2000" dirty="0" smtClean="0"/>
              <a:t>NSS ze dne 15. 11. 2018, č. j. 1 As 161/2018 – 44</a:t>
            </a:r>
          </a:p>
          <a:p>
            <a:endParaRPr lang="cs-CZ" sz="2000" dirty="0" smtClean="0"/>
          </a:p>
          <a:p>
            <a:pPr marL="342900" indent="-342900">
              <a:buFontTx/>
              <a:buChar char="-"/>
            </a:pPr>
            <a:r>
              <a:rPr lang="cs-CZ" sz="2000" dirty="0" smtClean="0"/>
              <a:t>přijetím územního plánu vždy dochází k omezení vlastnického práva soukromých osob, využívat nemovitosti pak lze pouze územním plánem stanoveným účelem. Úkoly a cíle musí být zákonné, legitimní, a omezení vlastnických práv jen nezbytně nutné míře. Soud nezkoumá vymezení systému veřejné zeleně, nepřijal námitku vlastníka pozemku, aby se veřejná zeleň vymezovala pouze na pozemcích města.</a:t>
            </a:r>
          </a:p>
          <a:p>
            <a:pPr marL="342900" indent="-342900">
              <a:buFontTx/>
              <a:buChar char="-"/>
            </a:pPr>
            <a:endParaRPr lang="cs-CZ" sz="2000" dirty="0"/>
          </a:p>
          <a:p>
            <a:r>
              <a:rPr lang="cs-CZ" sz="2000" dirty="0" smtClean="0"/>
              <a:t>NSS ze dne 1. 11. 2018, č. j. 2 As 111/2018 – 41</a:t>
            </a:r>
          </a:p>
          <a:p>
            <a:endParaRPr lang="cs-CZ" sz="2000" dirty="0"/>
          </a:p>
          <a:p>
            <a:pPr marL="342900" indent="-342900">
              <a:buFontTx/>
              <a:buChar char="-"/>
            </a:pPr>
            <a:r>
              <a:rPr lang="cs-CZ" sz="2000" dirty="0" smtClean="0"/>
              <a:t>funkční zařazení pozemku nemůže vyplývat pouze z grafické části územního plánu, ale musí být zakotveno též v textové části.</a:t>
            </a:r>
          </a:p>
          <a:p>
            <a:r>
              <a:rPr lang="cs-CZ" sz="2000" dirty="0"/>
              <a:t>	</a:t>
            </a:r>
            <a:r>
              <a:rPr lang="cs-CZ" sz="2000" dirty="0" smtClean="0"/>
              <a:t>( viz Příloha č. 7 </a:t>
            </a:r>
            <a:r>
              <a:rPr lang="cs-CZ" sz="2000" dirty="0" err="1" smtClean="0"/>
              <a:t>vyhl</a:t>
            </a:r>
            <a:r>
              <a:rPr lang="cs-CZ" sz="2000" dirty="0" smtClean="0"/>
              <a:t>. 500/2006 Sb.)</a:t>
            </a:r>
          </a:p>
          <a:p>
            <a:pPr marL="342900" indent="-342900">
              <a:buFontTx/>
              <a:buChar char="-"/>
            </a:pP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44893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5</a:t>
            </a:fld>
            <a:r>
              <a:rPr lang="cs-CZ" smtClean="0"/>
              <a:t> </a:t>
            </a:r>
            <a:endParaRPr lang="cs-CZ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628649" y="1147637"/>
            <a:ext cx="7886700" cy="505844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cs-CZ" sz="2000" dirty="0" smtClean="0"/>
              <a:t>NSS ze dne 25. 10. 2018, č. j. 2 As 51/2018 – 140</a:t>
            </a:r>
          </a:p>
          <a:p>
            <a:endParaRPr lang="cs-CZ" sz="2000" dirty="0"/>
          </a:p>
          <a:p>
            <a:pPr marL="342900" indent="-342900">
              <a:buFontTx/>
              <a:buChar char="-"/>
            </a:pPr>
            <a:r>
              <a:rPr lang="cs-CZ" sz="2000" dirty="0" smtClean="0"/>
              <a:t>stěžovatel namítal nepřiměřenost zásahu do vlastnického práva ochranným pásmem kulturní památky</a:t>
            </a:r>
          </a:p>
          <a:p>
            <a:pPr marL="342900" indent="-342900">
              <a:buFontTx/>
              <a:buChar char="-"/>
            </a:pPr>
            <a:endParaRPr lang="cs-CZ" sz="2000" dirty="0"/>
          </a:p>
          <a:p>
            <a:r>
              <a:rPr lang="cs-CZ" sz="2000" dirty="0" smtClean="0"/>
              <a:t>NSS ze dne 18. 10. 2018, č. j. 7 As 261/2018 – 93</a:t>
            </a:r>
          </a:p>
          <a:p>
            <a:endParaRPr lang="cs-CZ" sz="2000" dirty="0"/>
          </a:p>
          <a:p>
            <a:pPr marL="342900" indent="-342900">
              <a:buFontTx/>
              <a:buChar char="-"/>
            </a:pPr>
            <a:r>
              <a:rPr lang="cs-CZ" sz="2000" dirty="0" smtClean="0"/>
              <a:t>změna územního plánu umožní vybudování obchodního centr, dojde k nárůstu dopravy, hluku a emisí, legitimní námitka</a:t>
            </a:r>
          </a:p>
          <a:p>
            <a:pPr marL="342900" indent="-342900">
              <a:buFontTx/>
              <a:buChar char="-"/>
            </a:pPr>
            <a:endParaRPr lang="cs-CZ" sz="2000" dirty="0"/>
          </a:p>
          <a:p>
            <a:r>
              <a:rPr lang="cs-CZ" sz="2000" dirty="0" smtClean="0"/>
              <a:t>NSS ze dne 17. 1. 2019, č. j. 2 As 139/2018 – 23</a:t>
            </a:r>
          </a:p>
          <a:p>
            <a:endParaRPr lang="cs-CZ" sz="2000" dirty="0"/>
          </a:p>
          <a:p>
            <a:pPr marL="342900" indent="-342900">
              <a:buFontTx/>
              <a:buChar char="-"/>
            </a:pPr>
            <a:r>
              <a:rPr lang="cs-CZ" sz="2000" dirty="0" smtClean="0"/>
              <a:t>z žádné zákonné normy ústavního práva ČR nelze dovodit existenci subjektivního práva nemovitosti, aby byla v rámci ÚPD zahrnuta do konkrétního způsobu využití</a:t>
            </a:r>
          </a:p>
          <a:p>
            <a:r>
              <a:rPr lang="cs-CZ" sz="2000" dirty="0"/>
              <a:t>	</a:t>
            </a:r>
            <a:r>
              <a:rPr lang="cs-CZ" sz="2000" dirty="0" smtClean="0"/>
              <a:t>(rozsudek NSS ze dne 29. 4. 2018, č. j. 4 </a:t>
            </a:r>
            <a:r>
              <a:rPr lang="cs-CZ" sz="2000" dirty="0" err="1" smtClean="0"/>
              <a:t>Ao</a:t>
            </a:r>
            <a:r>
              <a:rPr lang="cs-CZ" sz="2000" dirty="0" smtClean="0"/>
              <a:t> 2/2008 – 42)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52617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6</a:t>
            </a:fld>
            <a:r>
              <a:rPr lang="cs-CZ" smtClean="0"/>
              <a:t> </a:t>
            </a:r>
            <a:endParaRPr lang="cs-CZ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628649" y="1147637"/>
            <a:ext cx="7886700" cy="505844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cs-CZ" sz="2000" dirty="0" smtClean="0"/>
              <a:t>NSS ze dne 24. 1. 2019, č. j. 7 As 461/2018 – 23</a:t>
            </a:r>
          </a:p>
          <a:p>
            <a:endParaRPr lang="cs-CZ" sz="2000" dirty="0"/>
          </a:p>
          <a:p>
            <a:pPr marL="342900" indent="-342900">
              <a:buFontTx/>
              <a:buChar char="-"/>
            </a:pPr>
            <a:r>
              <a:rPr lang="cs-CZ" sz="2000" dirty="0" smtClean="0"/>
              <a:t>schválené zadání ÚP nebo jeho změny není zakonzervovaný výčet změn k prověření a provedení. Nový ÚP nemusí zcela přebírat funkční využití „starého“ územního plánu. Stěžovatel nebyl aktivní v průběhu pořizování ÚP.</a:t>
            </a:r>
          </a:p>
          <a:p>
            <a:pPr marL="342900" indent="-342900">
              <a:buFontTx/>
              <a:buChar char="-"/>
            </a:pPr>
            <a:endParaRPr lang="cs-CZ" sz="2000" dirty="0"/>
          </a:p>
          <a:p>
            <a:r>
              <a:rPr lang="cs-CZ" sz="2000" dirty="0" smtClean="0"/>
              <a:t>NSS ze dne 30. 1. 2019, č. j. 1 As 224/2018 – 62</a:t>
            </a:r>
          </a:p>
          <a:p>
            <a:endParaRPr lang="cs-CZ" sz="2000" dirty="0"/>
          </a:p>
          <a:p>
            <a:pPr marL="342900" indent="-342900">
              <a:buFontTx/>
              <a:buChar char="-"/>
            </a:pPr>
            <a:r>
              <a:rPr lang="cs-CZ" sz="2000" dirty="0" smtClean="0"/>
              <a:t>jsou-li stanoviska DO z hlediska obsahu v rozporu s právními předpisy, neobstojí rozhodnutí o námitkách stěžovatelů, která na tato stanoviska odkazují.</a:t>
            </a:r>
          </a:p>
          <a:p>
            <a:pPr marL="342900" indent="-342900">
              <a:buFontTx/>
              <a:buChar char="-"/>
            </a:pPr>
            <a:endParaRPr lang="cs-CZ" sz="2000" dirty="0"/>
          </a:p>
          <a:p>
            <a:r>
              <a:rPr lang="cs-CZ" sz="2000" dirty="0" smtClean="0"/>
              <a:t>NSS ze dne 11. 2. 2019, č. j. 5 As 308/2016 – 50</a:t>
            </a:r>
          </a:p>
          <a:p>
            <a:endParaRPr lang="cs-CZ" sz="2000" dirty="0"/>
          </a:p>
          <a:p>
            <a:r>
              <a:rPr lang="cs-CZ" sz="2000" dirty="0" smtClean="0"/>
              <a:t>- soud hlídá dodržování zákonných mantinelů, nemůže územní plán tvořit, to přísluší primárně zastupitelstvu obce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348381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7</a:t>
            </a:fld>
            <a:r>
              <a:rPr lang="cs-CZ" smtClean="0"/>
              <a:t> </a:t>
            </a:r>
            <a:endParaRPr lang="cs-CZ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628649" y="1147637"/>
            <a:ext cx="7886700" cy="505844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cs-CZ" sz="2000" dirty="0" smtClean="0"/>
              <a:t>NSS ze dne 13. 2. 2019, č. j. 9 As 260/2017 – 53</a:t>
            </a:r>
          </a:p>
          <a:p>
            <a:endParaRPr lang="cs-CZ" sz="2000" dirty="0"/>
          </a:p>
          <a:p>
            <a:pPr marL="342900" indent="-342900">
              <a:buFontTx/>
              <a:buChar char="-"/>
            </a:pPr>
            <a:r>
              <a:rPr lang="cs-CZ" sz="2000" dirty="0" smtClean="0"/>
              <a:t>spolek dle stanov hájící životní prostředí může podávat námitky týkající se právě ochrany přírody</a:t>
            </a:r>
          </a:p>
          <a:p>
            <a:pPr marL="342900" indent="-342900">
              <a:buFontTx/>
              <a:buChar char="-"/>
            </a:pPr>
            <a:endParaRPr lang="cs-CZ" sz="2000" dirty="0"/>
          </a:p>
          <a:p>
            <a:r>
              <a:rPr lang="cs-CZ" sz="2000" dirty="0" smtClean="0"/>
              <a:t>NSS ze dne 21. 2. 2019, č. j. 1 As 232/2018 – 38</a:t>
            </a:r>
          </a:p>
          <a:p>
            <a:endParaRPr lang="cs-CZ" sz="2000" dirty="0"/>
          </a:p>
          <a:p>
            <a:pPr marL="342900" indent="-342900">
              <a:buFontTx/>
              <a:buChar char="-"/>
            </a:pPr>
            <a:r>
              <a:rPr lang="cs-CZ" sz="2000" dirty="0" smtClean="0"/>
              <a:t>úkolem dotčených orgánů není posuzovat, zda je projednávaná ÚPD v souladu s veřejnými zájmy, ale zda není v rozporu s veřejným zájmem, který DO chrání</a:t>
            </a:r>
          </a:p>
          <a:p>
            <a:pPr marL="342900" indent="-342900">
              <a:buFontTx/>
              <a:buChar char="-"/>
            </a:pPr>
            <a:endParaRPr lang="cs-CZ" sz="2000" dirty="0"/>
          </a:p>
          <a:p>
            <a:r>
              <a:rPr lang="cs-CZ" sz="2000" dirty="0" smtClean="0"/>
              <a:t>NSS ze dne 14. 3. 2019, č. j. 5 As 19/2018 – 34</a:t>
            </a:r>
          </a:p>
          <a:p>
            <a:endParaRPr lang="cs-CZ" sz="2000" dirty="0"/>
          </a:p>
          <a:p>
            <a:r>
              <a:rPr lang="cs-CZ" sz="2000" dirty="0" smtClean="0"/>
              <a:t>- stanovisko krajského úřadu z hlediska posouzení vlivů na ŽP bylo nesrozumitelné a nekorektní ve vztahu k předmětu změny ÚP (sběrný dvůr), změna ÚP vydána bez vyhodnocení SEA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03745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sz="1800" dirty="0" smtClean="0"/>
          </a:p>
          <a:p>
            <a:r>
              <a:rPr lang="cs-CZ" sz="1800" dirty="0" smtClean="0"/>
              <a:t>Bc. Josef Velíšek</a:t>
            </a:r>
          </a:p>
          <a:p>
            <a:r>
              <a:rPr lang="cs-CZ" sz="1800" dirty="0" smtClean="0"/>
              <a:t>Odbor regionálního rozvoje</a:t>
            </a:r>
          </a:p>
          <a:p>
            <a:r>
              <a:rPr lang="cs-CZ" sz="1800" dirty="0" smtClean="0"/>
              <a:t>Krajský úřad Plzeňského kraje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94988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8B6722D6-0584-4B7E-A4FB-D297BDBBC31E}" vid="{BA8B70A0-803C-4640-9ECA-FA8ACE5BFB6F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plzenskykraj_prezentace_ppt</Template>
  <TotalTime>670</TotalTime>
  <Words>795</Words>
  <Application>Microsoft Office PowerPoint</Application>
  <PresentationFormat>Předvádění na obrazovce (4:3)</PresentationFormat>
  <Paragraphs>78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Calibri</vt:lpstr>
      <vt:lpstr>Motiv Office</vt:lpstr>
      <vt:lpstr>Judikatura v územní plánování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za pozornost</vt:lpstr>
    </vt:vector>
  </TitlesOfParts>
  <Company>Plzeňský kraj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Velíšek Josef</dc:creator>
  <cp:lastModifiedBy>Velíšek Josef</cp:lastModifiedBy>
  <cp:revision>33</cp:revision>
  <dcterms:created xsi:type="dcterms:W3CDTF">2017-10-17T07:58:20Z</dcterms:created>
  <dcterms:modified xsi:type="dcterms:W3CDTF">2019-04-24T09:28:32Z</dcterms:modified>
</cp:coreProperties>
</file>