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3" r:id="rId12"/>
    <p:sldId id="264" r:id="rId13"/>
  </p:sldIdLst>
  <p:sldSz cx="9144000" cy="6858000" type="screen4x3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9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zensky-kraj.cz/" TargetMode="External"/><Relationship Id="rId2" Type="http://schemas.openxmlformats.org/officeDocument/2006/relationships/hyperlink" Target="mailto:filip.zapletal@plzensky-kraj.cz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Dotační programy v oblasti sociálních věcí a plánování sociálních služeb na území </a:t>
            </a:r>
            <a:r>
              <a:rPr lang="cs-CZ" dirty="0" smtClean="0"/>
              <a:t>obce, veřejné opatrovnictví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Odbor sociálních věcí KUPK</a:t>
            </a:r>
          </a:p>
          <a:p>
            <a:r>
              <a:rPr lang="cs-CZ" dirty="0" smtClean="0"/>
              <a:t>listopad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výkon přenesené působnosti</a:t>
            </a:r>
          </a:p>
          <a:p>
            <a:r>
              <a:rPr lang="cs-CZ" dirty="0" smtClean="0"/>
              <a:t>soud určí obec kteréhokoliv stupně</a:t>
            </a:r>
          </a:p>
          <a:p>
            <a:r>
              <a:rPr lang="cs-CZ" dirty="0" smtClean="0"/>
              <a:t>starosta může písemně pověřit pracovníka obce</a:t>
            </a:r>
          </a:p>
          <a:p>
            <a:r>
              <a:rPr lang="cs-CZ" dirty="0" smtClean="0"/>
              <a:t>spolupráce se soudem</a:t>
            </a:r>
          </a:p>
          <a:p>
            <a:r>
              <a:rPr lang="cs-CZ" dirty="0" smtClean="0"/>
              <a:t>metodická a kontrolní činnost OSV</a:t>
            </a:r>
          </a:p>
          <a:p>
            <a:r>
              <a:rPr lang="cs-CZ" dirty="0" smtClean="0"/>
              <a:t>1. pol. 2023 metodický den pro veřejné </a:t>
            </a:r>
            <a:r>
              <a:rPr lang="cs-CZ" dirty="0" err="1" smtClean="0"/>
              <a:t>opatroníky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veřejné opatrovnictví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10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835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shrnutí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plánování sociálních služeb může </a:t>
            </a:r>
            <a:r>
              <a:rPr lang="cs-CZ" dirty="0" smtClean="0"/>
              <a:t>uspořit finanční prostředky</a:t>
            </a:r>
          </a:p>
          <a:p>
            <a:r>
              <a:rPr lang="cs-CZ" dirty="0" smtClean="0"/>
              <a:t>zřízení či rozšíření sociální služby doporučujeme </a:t>
            </a:r>
            <a:r>
              <a:rPr lang="cs-CZ" b="1" dirty="0" smtClean="0"/>
              <a:t>konzultovat</a:t>
            </a:r>
          </a:p>
          <a:p>
            <a:r>
              <a:rPr lang="cs-CZ" dirty="0" smtClean="0"/>
              <a:t>na obcích II. a III. stupně jsou </a:t>
            </a:r>
            <a:r>
              <a:rPr lang="cs-CZ" b="1" dirty="0" smtClean="0"/>
              <a:t>sociální pracovníci </a:t>
            </a:r>
            <a:r>
              <a:rPr lang="cs-CZ" dirty="0" smtClean="0"/>
              <a:t>s přehledem o sociálních službách v regionu</a:t>
            </a:r>
          </a:p>
          <a:p>
            <a:r>
              <a:rPr lang="cs-CZ" b="1" dirty="0" smtClean="0"/>
              <a:t>každoroční semináře </a:t>
            </a:r>
            <a:r>
              <a:rPr lang="cs-CZ" dirty="0" smtClean="0"/>
              <a:t>k financování a rozvoji sociálních služeb v kraji (březen)</a:t>
            </a:r>
          </a:p>
          <a:p>
            <a:r>
              <a:rPr lang="cs-CZ" b="1" dirty="0" smtClean="0"/>
              <a:t>metodická pomoc </a:t>
            </a:r>
            <a:r>
              <a:rPr lang="cs-CZ" dirty="0" smtClean="0"/>
              <a:t>pro veřejné opatrovníky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11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96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prostor pro Vaše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D</a:t>
            </a:r>
            <a:r>
              <a:rPr lang="cs-CZ" sz="2000" dirty="0" smtClean="0"/>
              <a:t>ěkuji </a:t>
            </a:r>
            <a:r>
              <a:rPr lang="cs-CZ" sz="2000" dirty="0"/>
              <a:t>za </a:t>
            </a:r>
            <a:r>
              <a:rPr lang="cs-CZ" sz="2000" dirty="0" smtClean="0"/>
              <a:t>pozornost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b="1" dirty="0" smtClean="0"/>
              <a:t>Mgr</a:t>
            </a:r>
            <a:r>
              <a:rPr lang="cs-CZ" sz="2000" b="1" dirty="0"/>
              <a:t>. Filip Zapletal </a:t>
            </a:r>
          </a:p>
          <a:p>
            <a:pPr marL="0" indent="0">
              <a:buNone/>
            </a:pPr>
            <a:r>
              <a:rPr lang="cs-CZ" sz="2000" dirty="0"/>
              <a:t>vedoucí odboru sociálních věcí </a:t>
            </a:r>
            <a:br>
              <a:rPr lang="cs-CZ" sz="2000" dirty="0"/>
            </a:br>
            <a:r>
              <a:rPr lang="cs-CZ" sz="2000" dirty="0"/>
              <a:t>Krajský úřad Plzeňského kraje </a:t>
            </a:r>
            <a:br>
              <a:rPr lang="cs-CZ" sz="2000" dirty="0"/>
            </a:br>
            <a:r>
              <a:rPr lang="cs-CZ" sz="2000" dirty="0"/>
              <a:t>Škroupova 18 </a:t>
            </a:r>
            <a:br>
              <a:rPr lang="cs-CZ" sz="2000" dirty="0"/>
            </a:br>
            <a:r>
              <a:rPr lang="cs-CZ" sz="2000" dirty="0"/>
              <a:t>306 13 Plzeň </a:t>
            </a:r>
            <a:br>
              <a:rPr lang="cs-CZ" sz="2000" dirty="0"/>
            </a:br>
            <a:r>
              <a:rPr lang="cs-CZ" sz="2000" dirty="0"/>
              <a:t>tel.: +420 377 195 164 </a:t>
            </a:r>
            <a:br>
              <a:rPr lang="cs-CZ" sz="2000" dirty="0"/>
            </a:br>
            <a:r>
              <a:rPr lang="cs-CZ" sz="2000" dirty="0"/>
              <a:t>mob.: +420 733 698 620 </a:t>
            </a:r>
            <a:br>
              <a:rPr lang="cs-CZ" sz="2000" dirty="0"/>
            </a:br>
            <a:r>
              <a:rPr lang="cs-CZ" sz="2000" dirty="0" smtClean="0"/>
              <a:t>e-mail</a:t>
            </a:r>
            <a:r>
              <a:rPr lang="cs-CZ" sz="2000" dirty="0"/>
              <a:t>: </a:t>
            </a:r>
            <a:r>
              <a:rPr lang="cs-CZ" sz="2000" u="sng" dirty="0">
                <a:hlinkClick r:id="rId2"/>
              </a:rPr>
              <a:t>filip.zapletal@plzensky-kraj.cz</a:t>
            </a:r>
            <a:r>
              <a:rPr lang="cs-CZ" sz="2000" dirty="0"/>
              <a:t> </a:t>
            </a:r>
            <a:br>
              <a:rPr lang="cs-CZ" sz="2000" dirty="0"/>
            </a:br>
            <a:r>
              <a:rPr lang="cs-CZ" sz="2000" u="sng" dirty="0">
                <a:hlinkClick r:id="rId3"/>
              </a:rPr>
              <a:t>http://www.plzensky-kraj.cz</a:t>
            </a:r>
            <a:r>
              <a:rPr lang="cs-CZ" sz="2000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12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67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12108"/>
            <a:ext cx="7886700" cy="5064855"/>
          </a:xfrm>
        </p:spPr>
        <p:txBody>
          <a:bodyPr>
            <a:normAutofit/>
          </a:bodyPr>
          <a:lstStyle/>
          <a:p>
            <a:r>
              <a:rPr lang="cs-CZ" dirty="0" smtClean="0"/>
              <a:t>dotační řízení PK v sociální oblasti - přehled</a:t>
            </a:r>
          </a:p>
          <a:p>
            <a:r>
              <a:rPr lang="cs-CZ" dirty="0" smtClean="0"/>
              <a:t>dotační řízení pro obce v sociální oblasti</a:t>
            </a:r>
          </a:p>
          <a:p>
            <a:r>
              <a:rPr lang="cs-CZ" dirty="0" smtClean="0"/>
              <a:t>zákon č. 108/2006 Sb., o sociálních službách</a:t>
            </a:r>
          </a:p>
          <a:p>
            <a:r>
              <a:rPr lang="cs-CZ" dirty="0" smtClean="0"/>
              <a:t>plánování sociálních služeb</a:t>
            </a:r>
          </a:p>
          <a:p>
            <a:r>
              <a:rPr lang="cs-CZ" dirty="0" smtClean="0"/>
              <a:t>veřejné opatrovnictví</a:t>
            </a:r>
          </a:p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24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přehled dotačních řízení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372822"/>
              </p:ext>
            </p:extLst>
          </p:nvPr>
        </p:nvGraphicFramePr>
        <p:xfrm>
          <a:off x="628649" y="1683986"/>
          <a:ext cx="7727182" cy="4974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23883">
                  <a:extLst>
                    <a:ext uri="{9D8B030D-6E8A-4147-A177-3AD203B41FA5}">
                      <a16:colId xmlns:a16="http://schemas.microsoft.com/office/drawing/2014/main" val="1059194216"/>
                    </a:ext>
                  </a:extLst>
                </a:gridCol>
                <a:gridCol w="1903299">
                  <a:extLst>
                    <a:ext uri="{9D8B030D-6E8A-4147-A177-3AD203B41FA5}">
                      <a16:colId xmlns:a16="http://schemas.microsoft.com/office/drawing/2014/main" val="3122746748"/>
                    </a:ext>
                  </a:extLst>
                </a:gridCol>
              </a:tblGrid>
              <a:tr h="16640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Název dotačního titulu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 předpokládaná</a:t>
                      </a:r>
                      <a:r>
                        <a:rPr lang="cs-CZ" sz="1400" baseline="0" dirty="0" smtClean="0">
                          <a:effectLst/>
                        </a:rPr>
                        <a:t> částka </a:t>
                      </a:r>
                      <a:r>
                        <a:rPr lang="cs-CZ" sz="1400" dirty="0" smtClean="0">
                          <a:effectLst/>
                        </a:rPr>
                        <a:t>2023 </a:t>
                      </a:r>
                      <a:r>
                        <a:rPr lang="cs-CZ" sz="1400" dirty="0">
                          <a:effectLst/>
                        </a:rPr>
                        <a:t>(v tis.)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extLst>
                  <a:ext uri="{0D108BD9-81ED-4DB2-BD59-A6C34878D82A}">
                    <a16:rowId xmlns:a16="http://schemas.microsoft.com/office/drawing/2014/main" val="3176910231"/>
                  </a:ext>
                </a:extLst>
              </a:tr>
              <a:tr h="64219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Program podpory sociálních služeb v PK </a:t>
                      </a:r>
                      <a:r>
                        <a:rPr lang="cs-CZ" sz="1400" dirty="0" smtClean="0">
                          <a:effectLst/>
                        </a:rPr>
                        <a:t>(</a:t>
                      </a:r>
                      <a:r>
                        <a:rPr lang="cs-CZ" sz="1400" dirty="0">
                          <a:effectLst/>
                        </a:rPr>
                        <a:t>žadatelé registrovaní poskytovatelé sociálních služeb s výjimkou organizací zřízených krajem a městy/obcemi) + oblast investičních dotací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19</a:t>
                      </a: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000 </a:t>
                      </a:r>
                      <a:r>
                        <a:rPr lang="cs-CZ" sz="1400" dirty="0">
                          <a:effectLst/>
                        </a:rPr>
                        <a:t>+ 5 000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extLst>
                  <a:ext uri="{0D108BD9-81ED-4DB2-BD59-A6C34878D82A}">
                    <a16:rowId xmlns:a16="http://schemas.microsoft.com/office/drawing/2014/main" val="1069662055"/>
                  </a:ext>
                </a:extLst>
              </a:tr>
              <a:tr h="61568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Program podpory sociálních služeb v PK </a:t>
                      </a:r>
                      <a:r>
                        <a:rPr lang="cs-CZ" sz="1400" dirty="0" smtClean="0">
                          <a:effectLst/>
                        </a:rPr>
                        <a:t>- </a:t>
                      </a:r>
                      <a:r>
                        <a:rPr lang="cs-CZ" sz="1400" dirty="0">
                          <a:effectLst/>
                        </a:rPr>
                        <a:t>pečovatelská služba poskytovaná obcemi (žadatelé obce)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5 </a:t>
                      </a:r>
                      <a:r>
                        <a:rPr lang="cs-CZ" sz="1400" dirty="0">
                          <a:effectLst/>
                        </a:rPr>
                        <a:t>000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extLst>
                  <a:ext uri="{0D108BD9-81ED-4DB2-BD59-A6C34878D82A}">
                    <a16:rowId xmlns:a16="http://schemas.microsoft.com/office/drawing/2014/main" val="1749462514"/>
                  </a:ext>
                </a:extLst>
              </a:tr>
              <a:tr h="64219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Podpora pro obce, které mají uzavřenu smlouvu s registrovaným poskytovatelem sociálních služeb na zajišťování pečovatelské služby na území PK </a:t>
                      </a:r>
                      <a:r>
                        <a:rPr lang="cs-CZ" sz="1400" dirty="0" smtClean="0">
                          <a:effectLst/>
                        </a:rPr>
                        <a:t>(</a:t>
                      </a:r>
                      <a:r>
                        <a:rPr lang="cs-CZ" sz="1400" dirty="0">
                          <a:effectLst/>
                        </a:rPr>
                        <a:t>žadatelé obce)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3 000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extLst>
                  <a:ext uri="{0D108BD9-81ED-4DB2-BD59-A6C34878D82A}">
                    <a16:rowId xmlns:a16="http://schemas.microsoft.com/office/drawing/2014/main" val="1964216761"/>
                  </a:ext>
                </a:extLst>
              </a:tr>
              <a:tr h="83315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Program podpory činností organizací sdružujících zdravotně postižené a chronicky nemocné v PK </a:t>
                      </a:r>
                      <a:r>
                        <a:rPr lang="cs-CZ" sz="1400" dirty="0" smtClean="0">
                          <a:effectLst/>
                        </a:rPr>
                        <a:t>(</a:t>
                      </a:r>
                      <a:r>
                        <a:rPr lang="cs-CZ" sz="1400" dirty="0">
                          <a:effectLst/>
                        </a:rPr>
                        <a:t>žadatelé NNO sdružující osoby se zdravotním postižením a chronicky nemocné)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3 800 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extLst>
                  <a:ext uri="{0D108BD9-81ED-4DB2-BD59-A6C34878D82A}">
                    <a16:rowId xmlns:a16="http://schemas.microsoft.com/office/drawing/2014/main" val="3562329308"/>
                  </a:ext>
                </a:extLst>
              </a:tr>
              <a:tr h="48164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Program podpory projektů protidrogové prevence v PK </a:t>
                      </a:r>
                      <a:r>
                        <a:rPr lang="cs-CZ" sz="1400" dirty="0" smtClean="0">
                          <a:effectLst/>
                        </a:rPr>
                        <a:t>(</a:t>
                      </a:r>
                      <a:r>
                        <a:rPr lang="cs-CZ" sz="1400" dirty="0">
                          <a:effectLst/>
                        </a:rPr>
                        <a:t>žadatelé organizace realizující projekty sekundární a terciální protidrogové prevence)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 </a:t>
                      </a:r>
                      <a:r>
                        <a:rPr lang="cs-CZ" sz="1400" dirty="0" smtClean="0">
                          <a:effectLst/>
                        </a:rPr>
                        <a:t>800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extLst>
                  <a:ext uri="{0D108BD9-81ED-4DB2-BD59-A6C34878D82A}">
                    <a16:rowId xmlns:a16="http://schemas.microsoft.com/office/drawing/2014/main" val="2739636033"/>
                  </a:ext>
                </a:extLst>
              </a:tr>
              <a:tr h="44977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Program podpory </a:t>
                      </a:r>
                      <a:r>
                        <a:rPr lang="cs-CZ" sz="1400" dirty="0" smtClean="0">
                          <a:effectLst/>
                        </a:rPr>
                        <a:t>mateřských,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rodičovských a komunitních center </a:t>
                      </a:r>
                      <a:r>
                        <a:rPr lang="cs-CZ" sz="1400" dirty="0">
                          <a:effectLst/>
                        </a:rPr>
                        <a:t>v PK </a:t>
                      </a:r>
                      <a:r>
                        <a:rPr lang="cs-CZ" sz="1400" dirty="0" smtClean="0">
                          <a:effectLst/>
                        </a:rPr>
                        <a:t>(</a:t>
                      </a:r>
                      <a:r>
                        <a:rPr lang="cs-CZ" sz="1400" dirty="0">
                          <a:effectLst/>
                        </a:rPr>
                        <a:t>žadatelé NNO provozující </a:t>
                      </a:r>
                      <a:r>
                        <a:rPr lang="cs-CZ" sz="1400" dirty="0" smtClean="0">
                          <a:effectLst/>
                        </a:rPr>
                        <a:t>mateřská. rodičovská či komunitní </a:t>
                      </a:r>
                      <a:r>
                        <a:rPr lang="cs-CZ" sz="1400" dirty="0">
                          <a:effectLst/>
                        </a:rPr>
                        <a:t>centra)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1 000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extLst>
                  <a:ext uri="{0D108BD9-81ED-4DB2-BD59-A6C34878D82A}">
                    <a16:rowId xmlns:a16="http://schemas.microsoft.com/office/drawing/2014/main" val="2101217526"/>
                  </a:ext>
                </a:extLst>
              </a:tr>
              <a:tr h="55827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Podpora sociálních služeb dle § 101a zákona o sociálních službách, Plzeňský kraj"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1 206 860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extLst>
                  <a:ext uri="{0D108BD9-81ED-4DB2-BD59-A6C34878D82A}">
                    <a16:rowId xmlns:a16="http://schemas.microsoft.com/office/drawing/2014/main" val="1325046715"/>
                  </a:ext>
                </a:extLst>
              </a:tr>
              <a:tr h="17500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6" marR="40166" marT="0" marB="0"/>
                </a:tc>
                <a:extLst>
                  <a:ext uri="{0D108BD9-81ED-4DB2-BD59-A6C34878D82A}">
                    <a16:rowId xmlns:a16="http://schemas.microsoft.com/office/drawing/2014/main" val="3719618746"/>
                  </a:ext>
                </a:extLst>
              </a:tr>
            </a:tbl>
          </a:graphicData>
        </a:graphic>
      </p:graphicFrame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dotační řízení PK v sociální </a:t>
            </a:r>
            <a:r>
              <a:rPr lang="cs-CZ" dirty="0" smtClean="0"/>
              <a:t>oblasti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3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12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951419"/>
            <a:ext cx="78867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Program podpory sociálních služeb v PK </a:t>
            </a:r>
            <a:r>
              <a:rPr lang="cs-CZ" dirty="0" smtClean="0"/>
              <a:t>- </a:t>
            </a:r>
            <a:r>
              <a:rPr lang="cs-CZ" b="1" dirty="0"/>
              <a:t>pečovatelská služba poskytovaná obcemi </a:t>
            </a:r>
            <a:endParaRPr lang="cs-CZ" b="1" dirty="0" smtClean="0"/>
          </a:p>
          <a:p>
            <a:r>
              <a:rPr lang="cs-CZ" b="1" dirty="0" smtClean="0"/>
              <a:t>žadatelé:</a:t>
            </a:r>
            <a:r>
              <a:rPr lang="cs-CZ" dirty="0" smtClean="0"/>
              <a:t> obce</a:t>
            </a:r>
          </a:p>
          <a:p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výše dotace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záleží na počtu pracovníků peč. služby a stanovené hodnotě na úvazek pracovníka měsíčně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b="1" dirty="0" smtClean="0"/>
              <a:t>rozdělovaná částka: </a:t>
            </a:r>
            <a:r>
              <a:rPr lang="cs-CZ" dirty="0"/>
              <a:t>5</a:t>
            </a:r>
            <a:r>
              <a:rPr lang="cs-CZ" dirty="0" smtClean="0"/>
              <a:t> 000 tis Kč (předpoklad)</a:t>
            </a:r>
          </a:p>
          <a:p>
            <a:r>
              <a:rPr lang="cs-CZ" b="1" dirty="0"/>
              <a:t>vyhlášení:</a:t>
            </a:r>
            <a:r>
              <a:rPr lang="cs-CZ" dirty="0"/>
              <a:t> 20.března 2023</a:t>
            </a:r>
          </a:p>
          <a:p>
            <a:r>
              <a:rPr lang="cs-CZ" b="1" dirty="0"/>
              <a:t>podávání žádostí:</a:t>
            </a:r>
            <a:r>
              <a:rPr lang="cs-CZ" dirty="0"/>
              <a:t> do 22. 5. 2023</a:t>
            </a:r>
          </a:p>
          <a:p>
            <a:r>
              <a:rPr lang="cs-CZ" b="1" dirty="0"/>
              <a:t>rozdělení dotací:</a:t>
            </a:r>
            <a:r>
              <a:rPr lang="cs-CZ" dirty="0"/>
              <a:t> jednání ZPK 4. září </a:t>
            </a:r>
            <a:r>
              <a:rPr lang="cs-CZ" dirty="0" smtClean="0"/>
              <a:t>2023</a:t>
            </a:r>
          </a:p>
          <a:p>
            <a:r>
              <a:rPr lang="cs-CZ" dirty="0" smtClean="0"/>
              <a:t>připravován </a:t>
            </a:r>
            <a:r>
              <a:rPr lang="cs-CZ" b="1" dirty="0" smtClean="0"/>
              <a:t>projekt</a:t>
            </a:r>
            <a:r>
              <a:rPr lang="cs-CZ" dirty="0" smtClean="0"/>
              <a:t> s Institutem sociální práce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dotační řízení pro obce v sociální oblasti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4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134533"/>
            <a:ext cx="7886700" cy="4351338"/>
          </a:xfrm>
        </p:spPr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Podpora pro obce, které mají </a:t>
            </a:r>
            <a:r>
              <a:rPr lang="cs-CZ" b="1" dirty="0" smtClean="0"/>
              <a:t>uzavřenu smlouvu s registrovaným poskytovatelem </a:t>
            </a:r>
            <a:r>
              <a:rPr lang="cs-CZ" dirty="0" smtClean="0"/>
              <a:t>sociálních služeb na zajišťování </a:t>
            </a:r>
            <a:r>
              <a:rPr lang="cs-CZ" b="1" dirty="0" smtClean="0"/>
              <a:t>pečovatelské služby</a:t>
            </a:r>
            <a:r>
              <a:rPr lang="cs-CZ" dirty="0" smtClean="0"/>
              <a:t> na území PK</a:t>
            </a:r>
          </a:p>
          <a:p>
            <a:r>
              <a:rPr lang="cs-CZ" b="1" dirty="0" smtClean="0"/>
              <a:t>žadatelé:</a:t>
            </a:r>
            <a:r>
              <a:rPr lang="cs-CZ" dirty="0" smtClean="0"/>
              <a:t> obce</a:t>
            </a:r>
          </a:p>
          <a:p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výše dotace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záleží na skutečné úhradě za pečovatelskou službu za poslední 3 roky</a:t>
            </a:r>
            <a:endParaRPr lang="cs-CZ" dirty="0" smtClean="0"/>
          </a:p>
          <a:p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rozdělovaná částka: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3 000 tis Kč (předpoklad)</a:t>
            </a:r>
          </a:p>
          <a:p>
            <a:r>
              <a:rPr lang="cs-CZ" b="1" dirty="0"/>
              <a:t>vyhlášení:</a:t>
            </a:r>
            <a:r>
              <a:rPr lang="cs-CZ" dirty="0"/>
              <a:t> 20. března 2023</a:t>
            </a:r>
          </a:p>
          <a:p>
            <a:r>
              <a:rPr lang="cs-CZ" b="1" dirty="0"/>
              <a:t>podávání žádostí:</a:t>
            </a:r>
            <a:r>
              <a:rPr lang="cs-CZ" dirty="0"/>
              <a:t> do 22. 5. 2023</a:t>
            </a:r>
          </a:p>
          <a:p>
            <a:r>
              <a:rPr lang="cs-CZ" b="1" dirty="0"/>
              <a:t>rozdělení dotací:</a:t>
            </a:r>
            <a:r>
              <a:rPr lang="cs-CZ" dirty="0"/>
              <a:t> jednání ZPK 4. září 2023</a:t>
            </a:r>
          </a:p>
          <a:p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dotační řízení pro obce v sociální oblasti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5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49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779425"/>
            <a:ext cx="7886700" cy="4351338"/>
          </a:xfrm>
        </p:spPr>
        <p:txBody>
          <a:bodyPr/>
          <a:lstStyle/>
          <a:p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sociálních služeb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dle § 101a zákona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sociálních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službách, Plzeňský kraj„ pro rok </a:t>
            </a:r>
            <a:r>
              <a:rPr lang="cs-CZ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 smtClean="0"/>
              <a:t>pro rok 2023 podávání žádostí </a:t>
            </a:r>
            <a:r>
              <a:rPr lang="cs-CZ" b="1" dirty="0" smtClean="0"/>
              <a:t>uzavřeno</a:t>
            </a:r>
          </a:p>
          <a:p>
            <a:r>
              <a:rPr lang="cs-CZ" b="1" dirty="0" smtClean="0"/>
              <a:t>rozdělovaná částka:</a:t>
            </a:r>
            <a:r>
              <a:rPr lang="cs-CZ" dirty="0" smtClean="0"/>
              <a:t> závisí na schválení státního rozpočtu na rok </a:t>
            </a:r>
            <a:r>
              <a:rPr lang="cs-CZ" b="1" dirty="0" smtClean="0"/>
              <a:t>2024</a:t>
            </a:r>
          </a:p>
          <a:p>
            <a:r>
              <a:rPr lang="cs-CZ" b="1" dirty="0" smtClean="0"/>
              <a:t>vyhlášení:</a:t>
            </a:r>
            <a:r>
              <a:rPr lang="cs-CZ" dirty="0" smtClean="0"/>
              <a:t> 21. 8. 2023</a:t>
            </a:r>
          </a:p>
          <a:p>
            <a:r>
              <a:rPr lang="cs-CZ" b="1" dirty="0" smtClean="0"/>
              <a:t>podávání žádostí:</a:t>
            </a:r>
            <a:r>
              <a:rPr lang="cs-CZ" dirty="0" smtClean="0"/>
              <a:t> </a:t>
            </a:r>
            <a:r>
              <a:rPr lang="cs-CZ" dirty="0"/>
              <a:t>cca </a:t>
            </a:r>
            <a:r>
              <a:rPr lang="cs-CZ" dirty="0" smtClean="0"/>
              <a:t>22.9. </a:t>
            </a:r>
            <a:r>
              <a:rPr lang="cs-CZ" dirty="0"/>
              <a:t>- </a:t>
            </a:r>
            <a:r>
              <a:rPr lang="cs-CZ" dirty="0" smtClean="0"/>
              <a:t>13.10.2023</a:t>
            </a:r>
          </a:p>
          <a:p>
            <a:r>
              <a:rPr lang="cs-CZ" b="1" dirty="0" smtClean="0"/>
              <a:t>rozdělení dotací:</a:t>
            </a:r>
            <a:r>
              <a:rPr lang="cs-CZ" dirty="0" smtClean="0"/>
              <a:t> jednání </a:t>
            </a:r>
            <a:r>
              <a:rPr lang="cs-CZ" dirty="0"/>
              <a:t>ZPK </a:t>
            </a:r>
            <a:r>
              <a:rPr lang="cs-CZ" dirty="0" smtClean="0"/>
              <a:t>v únoru 2024</a:t>
            </a:r>
            <a:endParaRPr lang="cs-CZ" dirty="0"/>
          </a:p>
          <a:p>
            <a:endParaRPr lang="cs-CZ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dotační řízení pro obce v sociální oblasti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6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31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134533"/>
            <a:ext cx="7886700" cy="435133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kraj zpracovává </a:t>
            </a:r>
            <a:r>
              <a:rPr lang="cs-CZ" b="1" dirty="0" smtClean="0"/>
              <a:t>střednědobý plán rozvoje sociálních služeb </a:t>
            </a:r>
            <a:r>
              <a:rPr lang="cs-CZ" dirty="0" smtClean="0"/>
              <a:t>a určuje síť sociálních služeb </a:t>
            </a:r>
          </a:p>
          <a:p>
            <a:r>
              <a:rPr lang="cs-CZ" b="1" dirty="0"/>
              <a:t>síť sociálních služeb </a:t>
            </a:r>
            <a:r>
              <a:rPr lang="cs-CZ" dirty="0"/>
              <a:t>– služby uvedené </a:t>
            </a:r>
            <a:r>
              <a:rPr lang="cs-CZ" dirty="0" smtClean="0"/>
              <a:t>v síti </a:t>
            </a:r>
            <a:r>
              <a:rPr lang="cs-CZ" dirty="0"/>
              <a:t>mohou získat dotace</a:t>
            </a:r>
          </a:p>
          <a:p>
            <a:r>
              <a:rPr lang="cs-CZ" b="1" dirty="0" smtClean="0"/>
              <a:t>obce</a:t>
            </a:r>
            <a:r>
              <a:rPr lang="cs-CZ" dirty="0" smtClean="0"/>
              <a:t> jsou hlavním partnerem kraje v plánování sociálních služeb</a:t>
            </a:r>
          </a:p>
          <a:p>
            <a:r>
              <a:rPr lang="cs-CZ" b="1" dirty="0" smtClean="0"/>
              <a:t>aktualizace sítě služeb:</a:t>
            </a:r>
            <a:r>
              <a:rPr lang="cs-CZ" dirty="0" smtClean="0"/>
              <a:t> do 20. 6. sběr žádostí</a:t>
            </a:r>
          </a:p>
          <a:p>
            <a:r>
              <a:rPr lang="cs-CZ" b="1" dirty="0" smtClean="0"/>
              <a:t>schůzky k plánování na ORP:</a:t>
            </a:r>
            <a:r>
              <a:rPr lang="cs-CZ" dirty="0" smtClean="0"/>
              <a:t> 03 </a:t>
            </a:r>
            <a:r>
              <a:rPr lang="cs-CZ" dirty="0"/>
              <a:t>– </a:t>
            </a:r>
            <a:r>
              <a:rPr lang="cs-CZ" dirty="0" smtClean="0"/>
              <a:t>06/2023</a:t>
            </a:r>
          </a:p>
          <a:p>
            <a:r>
              <a:rPr lang="cs-CZ" dirty="0" smtClean="0"/>
              <a:t>obce </a:t>
            </a:r>
            <a:r>
              <a:rPr lang="cs-CZ" dirty="0"/>
              <a:t>mají </a:t>
            </a:r>
            <a:r>
              <a:rPr lang="cs-CZ" b="1" dirty="0"/>
              <a:t>povinnosti dané zákonem</a:t>
            </a:r>
            <a:r>
              <a:rPr lang="cs-CZ" dirty="0"/>
              <a:t> č. 108/2006 Sb., o sociálních službách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plánování sociálních služeb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7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92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800" b="1" dirty="0"/>
              <a:t>§ 94       </a:t>
            </a:r>
            <a:r>
              <a:rPr lang="cs-CZ" sz="1800" b="1" dirty="0" smtClean="0"/>
              <a:t>Zákona </a:t>
            </a:r>
            <a:r>
              <a:rPr lang="cs-CZ" sz="1800" b="1" dirty="0"/>
              <a:t>č. 108/2006 Sb., o sociálních službách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b="1" dirty="0" smtClean="0"/>
              <a:t>O </a:t>
            </a:r>
            <a:r>
              <a:rPr lang="cs-CZ" sz="1800" b="1" dirty="0"/>
              <a:t>B E 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dirty="0" smtClean="0"/>
              <a:t>a) zjišťuje </a:t>
            </a:r>
            <a:r>
              <a:rPr lang="cs-CZ" dirty="0"/>
              <a:t>potřeby poskytování sociálních služeb osobám nebo skupinám osob na </a:t>
            </a:r>
            <a:r>
              <a:rPr lang="cs-CZ" dirty="0" smtClean="0"/>
              <a:t>        svém </a:t>
            </a:r>
            <a:r>
              <a:rPr lang="cs-CZ" dirty="0"/>
              <a:t>území,</a:t>
            </a:r>
          </a:p>
          <a:p>
            <a:pPr algn="just"/>
            <a:r>
              <a:rPr lang="cs-CZ" dirty="0" smtClean="0"/>
              <a:t>b) zajišťuje </a:t>
            </a:r>
            <a:r>
              <a:rPr lang="cs-CZ" dirty="0"/>
              <a:t>dostupnost informací o možnostech a způsobech poskytování sociálních služeb na svém území,</a:t>
            </a:r>
          </a:p>
          <a:p>
            <a:pPr algn="just"/>
            <a:r>
              <a:rPr lang="cs-CZ" dirty="0" smtClean="0"/>
              <a:t>c) spolupracuje </a:t>
            </a:r>
            <a:r>
              <a:rPr lang="cs-CZ" dirty="0"/>
              <a:t>s dalšími obcemi, kraji a s poskytovateli sociálních služeb při zprostředkování pomoci osobám, popřípadě zprostředkování kontaktu mezi poskytovatelem a osobou,</a:t>
            </a:r>
          </a:p>
          <a:p>
            <a:pPr algn="just"/>
            <a:r>
              <a:rPr lang="cs-CZ" dirty="0" smtClean="0"/>
              <a:t>d) může </a:t>
            </a:r>
            <a:r>
              <a:rPr lang="cs-CZ" dirty="0"/>
              <a:t>zpracovat střednědobý plán rozvoje sociálních služeb ve spolupráci s krajem, poskytovateli sociálních služeb na území obce a za účasti osob, kterým jsou poskytovány sociální služby,</a:t>
            </a:r>
          </a:p>
          <a:p>
            <a:pPr algn="just"/>
            <a:r>
              <a:rPr lang="cs-CZ" dirty="0" smtClean="0"/>
              <a:t>e) spolupracuje </a:t>
            </a:r>
            <a:r>
              <a:rPr lang="cs-CZ" dirty="0"/>
              <a:t>s krajem při přípravě a realizaci střednědobého plánu rozvoje sociálních služeb kraje; za tím účelem sděluje kraji informace o potřebách poskytování sociálních služeb osobám nebo skupinám osob na území obce, o možnostech uspokojování těchto potřeb prostřednictvím sociálních služeb a o jejich dostupných zdrojích,</a:t>
            </a:r>
          </a:p>
          <a:p>
            <a:pPr algn="just"/>
            <a:r>
              <a:rPr lang="cs-CZ" dirty="0" smtClean="0"/>
              <a:t>f) spolupracuje </a:t>
            </a:r>
            <a:r>
              <a:rPr lang="cs-CZ" dirty="0"/>
              <a:t>s krajem při určování sítě sociálních služeb na území kraje; za tím účelem sděluje kraji informace o kapacitě sociálních služeb, které jsou potřebné pro zajištění potřeb osob na území obce a spoluvytváří podmínky pro zajištění potřeb těchto osob.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plánování sociálních služeb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dirty="0" smtClean="0"/>
              <a:t>Strana </a:t>
            </a:r>
            <a:fld id="{20A22714-1925-4CB5-873C-0DA602053BBE}" type="slidenum">
              <a:rPr lang="cs-CZ" smtClean="0"/>
              <a:pPr/>
              <a:t>8</a:t>
            </a:fld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69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800" b="1" dirty="0"/>
              <a:t>§ 92 </a:t>
            </a:r>
            <a:r>
              <a:rPr lang="cs-CZ" sz="1800" b="1" dirty="0" smtClean="0"/>
              <a:t>Zákona </a:t>
            </a:r>
            <a:r>
              <a:rPr lang="cs-CZ" sz="1800" b="1" dirty="0"/>
              <a:t>č. 108/2006 Sb., o sociálních službách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b="1" dirty="0" smtClean="0"/>
              <a:t>OBECNÍ ÚŘAD OBCE S ROZŠÍŘENOU PŮSOBNOSTÍ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744664"/>
            <a:ext cx="7886700" cy="435133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cs-CZ" dirty="0" smtClean="0"/>
              <a:t>a) </a:t>
            </a:r>
            <a:r>
              <a:rPr lang="cs-CZ" dirty="0"/>
              <a:t>zajišťuje osobě, které není poskytována sociální služba, a je v takové situaci, kdy neposkytnutí okamžité pomoci by ohrozilo její život nebo zdraví, poskytnutí sociální služby nebo jiné formy pomoci, a to v nezbytném rozsahu; místní příslušnost se řídí místem trvalého nebo hlášeného pobytu osoby,</a:t>
            </a:r>
          </a:p>
          <a:p>
            <a:pPr algn="just"/>
            <a:r>
              <a:rPr lang="cs-CZ" dirty="0" smtClean="0"/>
              <a:t>b) koordinuje poskytování sociálních služeb a poskytuje odborné sociální poradenství osobám ohroženým sociálním vyloučením z důvodu předchozí ústavní nebo ochranné výchovy nebo výkonu trestu, osobám, jejichž práva a zájmy jsou ohroženy trestnou činností jiné osoby, a osobám, jejichž způsob života může vést ke konfliktu se společností; přitom spolupracuje se zařízeními pro výkon ústavní nebo ochranné výchovy, s Vězeňskou službou České republiky, Probační a mediační službou České republiky, správními úřady a územními samosprávnými celky,</a:t>
            </a:r>
          </a:p>
          <a:p>
            <a:pPr algn="just"/>
            <a:r>
              <a:rPr lang="cs-CZ" dirty="0" smtClean="0"/>
              <a:t>c</a:t>
            </a:r>
            <a:r>
              <a:rPr lang="cs-CZ" dirty="0"/>
              <a:t>) na základě oznámení poskytovatele zdravotních </a:t>
            </a:r>
            <a:r>
              <a:rPr lang="cs-CZ" dirty="0" smtClean="0"/>
              <a:t>služeb </a:t>
            </a:r>
            <a:r>
              <a:rPr lang="cs-CZ" dirty="0"/>
              <a:t>zjišťuje, zda je nezbytné poskytnout osobě umístěné ve zdravotnickém zařízení služby sociální péče a zprostředkovává možnost jejich poskytnutí; v případě, že nelze služby sociální péče osobě poskytnout, sděluje neprodleně tuto skutečnost poskytovateli zdravotních služeb, v jehož zdravotnickém zařízení je osoba umístěna,</a:t>
            </a:r>
          </a:p>
          <a:p>
            <a:pPr algn="just"/>
            <a:r>
              <a:rPr lang="cs-CZ" dirty="0" smtClean="0"/>
              <a:t>d</a:t>
            </a:r>
            <a:r>
              <a:rPr lang="cs-CZ" dirty="0"/>
              <a:t>) na území svého správního obvodu koordinuje poskytování sociálních služeb a realizuje činnosti sociální práce vedoucí k řešení nepříznivé sociální situace a k sociálnímu začleňování osob; přitom spolupracuje s krajskou pobočkou Úřadu práce a krajským úřadem.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plánování sociálních služeb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9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76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plzenskykraj_prezentace_ppt</Template>
  <TotalTime>583</TotalTime>
  <Words>1142</Words>
  <Application>Microsoft Office PowerPoint</Application>
  <PresentationFormat>Předvádění na obrazovce (4:3)</PresentationFormat>
  <Paragraphs>106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Motiv Office</vt:lpstr>
      <vt:lpstr>Dotační programy v oblasti sociálních věcí a plánování sociálních služeb na území obce, veřejné opatrovnictví</vt:lpstr>
      <vt:lpstr>Prezentace aplikace PowerPoint</vt:lpstr>
      <vt:lpstr>přehled dotačních řízení</vt:lpstr>
      <vt:lpstr>Prezentace aplikace PowerPoint</vt:lpstr>
      <vt:lpstr>Prezentace aplikace PowerPoint</vt:lpstr>
      <vt:lpstr>Prezentace aplikace PowerPoint</vt:lpstr>
      <vt:lpstr>Prezentace aplikace PowerPoint</vt:lpstr>
      <vt:lpstr>§ 94       Zákona č. 108/2006 Sb., o sociálních službách O B E C</vt:lpstr>
      <vt:lpstr>§ 92 Zákona č. 108/2006 Sb., o sociálních službách OBECNÍ ÚŘAD OBCE S ROZŠÍŘENOU PŮSOBNOSTÍ</vt:lpstr>
      <vt:lpstr>Prezentace aplikace PowerPoint</vt:lpstr>
      <vt:lpstr>shrnutí</vt:lpstr>
      <vt:lpstr>prostor pro Vaše dotazy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Zapletal Filip</dc:creator>
  <cp:lastModifiedBy>Nová Helena</cp:lastModifiedBy>
  <cp:revision>44</cp:revision>
  <cp:lastPrinted>2017-11-27T13:03:07Z</cp:lastPrinted>
  <dcterms:created xsi:type="dcterms:W3CDTF">2017-11-23T07:09:00Z</dcterms:created>
  <dcterms:modified xsi:type="dcterms:W3CDTF">2022-11-16T06:28:36Z</dcterms:modified>
</cp:coreProperties>
</file>