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3" r:id="rId3"/>
  </p:sldMasterIdLst>
  <p:notesMasterIdLst>
    <p:notesMasterId r:id="rId74"/>
  </p:notesMasterIdLst>
  <p:handoutMasterIdLst>
    <p:handoutMasterId r:id="rId75"/>
  </p:handoutMasterIdLst>
  <p:sldIdLst>
    <p:sldId id="256" r:id="rId4"/>
    <p:sldId id="303" r:id="rId5"/>
    <p:sldId id="259" r:id="rId6"/>
    <p:sldId id="359" r:id="rId7"/>
    <p:sldId id="301" r:id="rId8"/>
    <p:sldId id="408" r:id="rId9"/>
    <p:sldId id="415" r:id="rId10"/>
    <p:sldId id="413" r:id="rId11"/>
    <p:sldId id="409" r:id="rId12"/>
    <p:sldId id="410" r:id="rId13"/>
    <p:sldId id="412" r:id="rId14"/>
    <p:sldId id="414" r:id="rId15"/>
    <p:sldId id="416" r:id="rId16"/>
    <p:sldId id="411" r:id="rId17"/>
    <p:sldId id="384" r:id="rId18"/>
    <p:sldId id="362" r:id="rId19"/>
    <p:sldId id="417" r:id="rId20"/>
    <p:sldId id="418" r:id="rId21"/>
    <p:sldId id="419" r:id="rId22"/>
    <p:sldId id="385" r:id="rId23"/>
    <p:sldId id="420" r:id="rId24"/>
    <p:sldId id="407" r:id="rId25"/>
    <p:sldId id="300" r:id="rId26"/>
    <p:sldId id="423" r:id="rId27"/>
    <p:sldId id="425" r:id="rId28"/>
    <p:sldId id="421" r:id="rId29"/>
    <p:sldId id="424" r:id="rId30"/>
    <p:sldId id="426" r:id="rId31"/>
    <p:sldId id="427" r:id="rId32"/>
    <p:sldId id="304" r:id="rId33"/>
    <p:sldId id="428" r:id="rId34"/>
    <p:sldId id="429" r:id="rId35"/>
    <p:sldId id="430" r:id="rId36"/>
    <p:sldId id="431" r:id="rId37"/>
    <p:sldId id="432" r:id="rId38"/>
    <p:sldId id="433" r:id="rId39"/>
    <p:sldId id="434" r:id="rId40"/>
    <p:sldId id="435" r:id="rId41"/>
    <p:sldId id="436" r:id="rId42"/>
    <p:sldId id="437" r:id="rId43"/>
    <p:sldId id="438" r:id="rId44"/>
    <p:sldId id="464" r:id="rId45"/>
    <p:sldId id="440" r:id="rId46"/>
    <p:sldId id="441" r:id="rId47"/>
    <p:sldId id="442" r:id="rId48"/>
    <p:sldId id="305" r:id="rId49"/>
    <p:sldId id="306" r:id="rId50"/>
    <p:sldId id="443" r:id="rId51"/>
    <p:sldId id="444" r:id="rId52"/>
    <p:sldId id="445" r:id="rId53"/>
    <p:sldId id="446" r:id="rId54"/>
    <p:sldId id="447" r:id="rId55"/>
    <p:sldId id="448" r:id="rId56"/>
    <p:sldId id="449" r:id="rId57"/>
    <p:sldId id="450" r:id="rId58"/>
    <p:sldId id="451" r:id="rId59"/>
    <p:sldId id="452" r:id="rId60"/>
    <p:sldId id="453" r:id="rId61"/>
    <p:sldId id="454" r:id="rId62"/>
    <p:sldId id="455" r:id="rId63"/>
    <p:sldId id="456" r:id="rId64"/>
    <p:sldId id="457" r:id="rId65"/>
    <p:sldId id="458" r:id="rId66"/>
    <p:sldId id="459" r:id="rId67"/>
    <p:sldId id="460" r:id="rId68"/>
    <p:sldId id="461" r:id="rId69"/>
    <p:sldId id="462" r:id="rId70"/>
    <p:sldId id="463" r:id="rId71"/>
    <p:sldId id="307" r:id="rId72"/>
    <p:sldId id="280" r:id="rId73"/>
  </p:sldIdLst>
  <p:sldSz cx="12192000" cy="6858000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5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ris\data\dokumenty\Odbor_&#352;MS\fouskova\_P&#344;IJ&#205;MAC&#205;%20A%20ODVOLAC&#205;%20&#344;&#205;ZEN&#205;%20NA%20S&#352;%202021-22\_P&#344;EHLEDY\P&#345;ehled%20k%2020.8.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ris\data\dokumenty\Odbor_&#352;MS\fouskova\_P&#344;IJ&#205;MAC&#205;%20A%20ODVOLAC&#205;%20&#344;&#205;ZEN&#205;%20NA%20S&#352;%202021-22\_P&#344;EHLEDY\P&#345;ehled%20k%2020.8.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184024860240982E-2"/>
          <c:y val="4.371647509578544E-2"/>
          <c:w val="0.92832600303944968"/>
          <c:h val="0.79276495610462483"/>
        </c:manualLayout>
      </c:layout>
      <c:bar3DChart>
        <c:barDir val="col"/>
        <c:grouping val="clustered"/>
        <c:varyColors val="0"/>
        <c:ser>
          <c:idx val="0"/>
          <c:order val="0"/>
          <c:tx>
            <c:v>Nabídka</c:v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0800"/>
            </a:sp3d>
          </c:spPr>
          <c:invertIfNegative val="0"/>
          <c:dLbls>
            <c:dLbl>
              <c:idx val="0"/>
              <c:layout>
                <c:manualLayout>
                  <c:x val="3.7986704653371322E-3"/>
                  <c:y val="-1.532567049808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40-4342-92C7-6305184BE19F}"/>
                </c:ext>
              </c:extLst>
            </c:dLbl>
            <c:dLbl>
              <c:idx val="1"/>
              <c:layout>
                <c:manualLayout>
                  <c:x val="-6.964148736010936E-17"/>
                  <c:y val="-1.1494252873563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40-4342-92C7-6305184BE19F}"/>
                </c:ext>
              </c:extLst>
            </c:dLbl>
            <c:dLbl>
              <c:idx val="2"/>
              <c:layout>
                <c:manualLayout>
                  <c:x val="-6.964148736010936E-17"/>
                  <c:y val="-1.149425287356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40-4342-92C7-6305184BE19F}"/>
                </c:ext>
              </c:extLst>
            </c:dLbl>
            <c:dLbl>
              <c:idx val="3"/>
              <c:layout>
                <c:manualLayout>
                  <c:x val="1.3295346628679962E-2"/>
                  <c:y val="-1.1494252873563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40-4342-92C7-6305184BE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List2!$A$50:$A$53</c:f>
              <c:strCache>
                <c:ptCount val="4"/>
                <c:pt idx="0">
                  <c:v>Čtyřletá gymnázia</c:v>
                </c:pt>
                <c:pt idx="1">
                  <c:v>Obory s maturitní zkouškou</c:v>
                </c:pt>
                <c:pt idx="2">
                  <c:v>Obory s výučním listem</c:v>
                </c:pt>
                <c:pt idx="3">
                  <c:v>Jiné obory</c:v>
                </c:pt>
              </c:strCache>
            </c:strRef>
          </c:cat>
          <c:val>
            <c:numRef>
              <c:f>List2!$B$50:$B$53</c:f>
              <c:numCache>
                <c:formatCode>#,##0</c:formatCode>
                <c:ptCount val="4"/>
                <c:pt idx="0">
                  <c:v>435</c:v>
                </c:pt>
                <c:pt idx="1">
                  <c:v>3309</c:v>
                </c:pt>
                <c:pt idx="2">
                  <c:v>2512</c:v>
                </c:pt>
                <c:pt idx="3">
                  <c:v>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40-4342-92C7-6305184BE19F}"/>
            </c:ext>
          </c:extLst>
        </c:ser>
        <c:ser>
          <c:idx val="1"/>
          <c:order val="1"/>
          <c:tx>
            <c:v>Přihlášky</c:v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0800"/>
            </a:sp3d>
          </c:spPr>
          <c:invertIfNegative val="0"/>
          <c:dLbls>
            <c:dLbl>
              <c:idx val="0"/>
              <c:layout>
                <c:manualLayout>
                  <c:x val="1.3295346628679927E-2"/>
                  <c:y val="-1.532567049808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40-4342-92C7-6305184BE19F}"/>
                </c:ext>
              </c:extLst>
            </c:dLbl>
            <c:dLbl>
              <c:idx val="1"/>
              <c:layout>
                <c:manualLayout>
                  <c:x val="1.7094017094017096E-2"/>
                  <c:y val="-1.5325670498084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40-4342-92C7-6305184BE19F}"/>
                </c:ext>
              </c:extLst>
            </c:dLbl>
            <c:dLbl>
              <c:idx val="2"/>
              <c:layout>
                <c:manualLayout>
                  <c:x val="1.3295346628679962E-2"/>
                  <c:y val="-1.1494252873563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40-4342-92C7-6305184BE19F}"/>
                </c:ext>
              </c:extLst>
            </c:dLbl>
            <c:dLbl>
              <c:idx val="3"/>
              <c:layout>
                <c:manualLayout>
                  <c:x val="1.7094017094016953E-2"/>
                  <c:y val="-1.1494252873563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40-4342-92C7-6305184BE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List2!$A$50:$A$53</c:f>
              <c:strCache>
                <c:ptCount val="4"/>
                <c:pt idx="0">
                  <c:v>Čtyřletá gymnázia</c:v>
                </c:pt>
                <c:pt idx="1">
                  <c:v>Obory s maturitní zkouškou</c:v>
                </c:pt>
                <c:pt idx="2">
                  <c:v>Obory s výučním listem</c:v>
                </c:pt>
                <c:pt idx="3">
                  <c:v>Jiné obory</c:v>
                </c:pt>
              </c:strCache>
            </c:strRef>
          </c:cat>
          <c:val>
            <c:numRef>
              <c:f>List2!$C$50:$C$53</c:f>
              <c:numCache>
                <c:formatCode>#,##0</c:formatCode>
                <c:ptCount val="4"/>
                <c:pt idx="0">
                  <c:v>924</c:v>
                </c:pt>
                <c:pt idx="1">
                  <c:v>6006</c:v>
                </c:pt>
                <c:pt idx="2">
                  <c:v>3149</c:v>
                </c:pt>
                <c:pt idx="3">
                  <c:v>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40-4342-92C7-6305184BE19F}"/>
            </c:ext>
          </c:extLst>
        </c:ser>
        <c:ser>
          <c:idx val="2"/>
          <c:order val="2"/>
          <c:tx>
            <c:v>Zápisové lístky</c:v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50800"/>
            </a:sp3d>
          </c:spPr>
          <c:invertIfNegative val="0"/>
          <c:dLbls>
            <c:dLbl>
              <c:idx val="0"/>
              <c:layout>
                <c:manualLayout>
                  <c:x val="2.0892687559354192E-2"/>
                  <c:y val="-2.2988505747126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040-4342-92C7-6305184BE19F}"/>
                </c:ext>
              </c:extLst>
            </c:dLbl>
            <c:dLbl>
              <c:idx val="1"/>
              <c:layout>
                <c:manualLayout>
                  <c:x val="2.2792022792022793E-2"/>
                  <c:y val="-3.83141762452107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40-4342-92C7-6305184BE19F}"/>
                </c:ext>
              </c:extLst>
            </c:dLbl>
            <c:dLbl>
              <c:idx val="2"/>
              <c:layout>
                <c:manualLayout>
                  <c:x val="2.2792022792022793E-2"/>
                  <c:y val="-1.9157088122605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40-4342-92C7-6305184BE19F}"/>
                </c:ext>
              </c:extLst>
            </c:dLbl>
            <c:dLbl>
              <c:idx val="3"/>
              <c:layout>
                <c:manualLayout>
                  <c:x val="2.0892687559354087E-2"/>
                  <c:y val="-3.0651340996168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40-4342-92C7-6305184BE1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List2!$A$50:$A$53</c:f>
              <c:strCache>
                <c:ptCount val="4"/>
                <c:pt idx="0">
                  <c:v>Čtyřletá gymnázia</c:v>
                </c:pt>
                <c:pt idx="1">
                  <c:v>Obory s maturitní zkouškou</c:v>
                </c:pt>
                <c:pt idx="2">
                  <c:v>Obory s výučním listem</c:v>
                </c:pt>
                <c:pt idx="3">
                  <c:v>Jiné obory</c:v>
                </c:pt>
              </c:strCache>
            </c:strRef>
          </c:cat>
          <c:val>
            <c:numRef>
              <c:f>List2!$D$50:$D$53</c:f>
              <c:numCache>
                <c:formatCode>#,##0</c:formatCode>
                <c:ptCount val="4"/>
                <c:pt idx="0">
                  <c:v>420</c:v>
                </c:pt>
                <c:pt idx="1">
                  <c:v>2728</c:v>
                </c:pt>
                <c:pt idx="2">
                  <c:v>1544</c:v>
                </c:pt>
                <c:pt idx="3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040-4342-92C7-6305184BE1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81098680"/>
        <c:axId val="681099664"/>
        <c:axId val="0"/>
      </c:bar3DChart>
      <c:catAx>
        <c:axId val="681098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1099664"/>
        <c:crosses val="autoZero"/>
        <c:auto val="1"/>
        <c:lblAlgn val="ctr"/>
        <c:lblOffset val="100"/>
        <c:noMultiLvlLbl val="0"/>
      </c:catAx>
      <c:valAx>
        <c:axId val="68109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10986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0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724019508652766E-2"/>
          <c:y val="0.14019978526510621"/>
          <c:w val="0.85274648522131935"/>
          <c:h val="0.806488106970065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9C0-48D3-91D9-3AD91140019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9C0-48D3-91D9-3AD91140019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9C0-48D3-91D9-3AD91140019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9C0-48D3-91D9-3AD911400190}"/>
              </c:ext>
            </c:extLst>
          </c:dPt>
          <c:dLbls>
            <c:dLbl>
              <c:idx val="0"/>
              <c:layout>
                <c:manualLayout>
                  <c:x val="0"/>
                  <c:y val="2.7777777777777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C0-48D3-91D9-3AD911400190}"/>
                </c:ext>
              </c:extLst>
            </c:dLbl>
            <c:dLbl>
              <c:idx val="1"/>
              <c:layout>
                <c:manualLayout>
                  <c:x val="2.6620144367593093E-2"/>
                  <c:y val="-0.632920208614789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69431443483129"/>
                      <c:h val="0.286203703703703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9C0-48D3-91D9-3AD911400190}"/>
                </c:ext>
              </c:extLst>
            </c:dLbl>
            <c:dLbl>
              <c:idx val="2"/>
              <c:layout>
                <c:manualLayout>
                  <c:x val="-2.1120204281039594E-3"/>
                  <c:y val="6.4024945798299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99917694850665"/>
                      <c:h val="0.207807276229718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9C0-48D3-91D9-3AD911400190}"/>
                </c:ext>
              </c:extLst>
            </c:dLbl>
            <c:dLbl>
              <c:idx val="3"/>
              <c:layout>
                <c:manualLayout>
                  <c:x val="1.958847768860968E-2"/>
                  <c:y val="-0.101851851851851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C0-48D3-91D9-3AD911400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List2!$A$7:$A$10</c:f>
              <c:strCache>
                <c:ptCount val="4"/>
                <c:pt idx="0">
                  <c:v>Čtyřletá gymnázia</c:v>
                </c:pt>
                <c:pt idx="1">
                  <c:v>Obory s maturitní zkouškou</c:v>
                </c:pt>
                <c:pt idx="2">
                  <c:v>Obory s výučním listem</c:v>
                </c:pt>
                <c:pt idx="3">
                  <c:v>Jiné obory</c:v>
                </c:pt>
              </c:strCache>
            </c:strRef>
          </c:cat>
          <c:val>
            <c:numRef>
              <c:f>List2!$D$7:$D$10</c:f>
              <c:numCache>
                <c:formatCode>#,##0</c:formatCode>
                <c:ptCount val="4"/>
                <c:pt idx="0">
                  <c:v>420</c:v>
                </c:pt>
                <c:pt idx="1">
                  <c:v>2728</c:v>
                </c:pt>
                <c:pt idx="2">
                  <c:v>1544</c:v>
                </c:pt>
                <c:pt idx="3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9C0-48D3-91D9-3AD91140019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0F8E-5899-4716-950A-FDAC48DB555C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592224" y="6456613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D43B9-FEEF-4596-ACD3-97A05418E0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602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76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591864" y="1"/>
            <a:ext cx="42792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61FE4-E06D-4180-8BF6-09399C4245CB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87267" y="3271839"/>
            <a:ext cx="789813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363"/>
            <a:ext cx="42776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591864" y="6456363"/>
            <a:ext cx="42792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E8C27-688F-435F-883A-3DC7FB2D20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33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E09C83-0EF3-42D6-8534-4CB91491AE75}" type="datetime1">
              <a:rPr lang="cs-CZ" smtClean="0"/>
              <a:pPr lvl="0"/>
              <a:t>03.09.2021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1EFBD4-132A-40EB-BC05-945AF19F3D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7260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B541DE-3C11-430B-B497-7850FA215378}" type="datetime1">
              <a:rPr lang="cs-CZ" smtClean="0"/>
              <a:pPr lvl="0"/>
              <a:t>03.09.2021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1B8D6E-7A07-428C-8951-906CF24FC8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07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0BA8BDD-8CFD-440B-8D3C-083082936D01}" type="datetime1">
              <a:rPr lang="cs-CZ" smtClean="0"/>
              <a:pPr lvl="0"/>
              <a:t>03.09.2021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A3811A-5E3B-43F7-89AB-00453AFBFB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36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"/>
            <a:ext cx="12191998" cy="68540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454443"/>
            <a:ext cx="6653463" cy="3601452"/>
          </a:xfrm>
        </p:spPr>
        <p:txBody>
          <a:bodyPr anchor="b">
            <a:norm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4" y="382327"/>
            <a:ext cx="2823843" cy="11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4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1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207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7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06A43C"/>
              </a:buClr>
              <a:defRPr/>
            </a:lvl1pPr>
            <a:lvl2pPr>
              <a:buClr>
                <a:srgbClr val="06A43C"/>
              </a:buClr>
              <a:defRPr/>
            </a:lvl2pPr>
            <a:lvl3pPr>
              <a:buClr>
                <a:srgbClr val="06A43C"/>
              </a:buClr>
              <a:defRPr/>
            </a:lvl3pPr>
            <a:lvl4pPr>
              <a:buClr>
                <a:srgbClr val="06A43C"/>
              </a:buClr>
              <a:defRPr/>
            </a:lvl4pPr>
            <a:lvl5pPr>
              <a:buClr>
                <a:srgbClr val="06A43C"/>
              </a:buClr>
              <a:defRPr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3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050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9328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37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FA13B3-4BA6-4807-AEA2-0F4BAB9C7FA6}" type="datetime1">
              <a:rPr lang="cs-CZ" smtClean="0"/>
              <a:pPr lvl="0"/>
              <a:t>03.09.2021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C126E4-1D08-44EC-B427-5EB0494A6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570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112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EE8D-FDF3-4138-9D52-52ACAC454218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5862A-C217-428F-96C1-F3CD9D13BB5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861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7585" y="3447207"/>
            <a:ext cx="5980015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33600" y="5202238"/>
            <a:ext cx="9144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74" y="1072451"/>
            <a:ext cx="2506263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8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44133"/>
            <a:ext cx="6178549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66610"/>
            <a:ext cx="617854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274" y="1072451"/>
            <a:ext cx="2506263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3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8200" y="792000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0364"/>
            <a:ext cx="7605184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538" y="416191"/>
            <a:ext cx="1219263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7538155" y="1993902"/>
            <a:ext cx="4653845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48023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838200" y="792000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0364"/>
            <a:ext cx="7605184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10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8200" y="792000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0364"/>
            <a:ext cx="7605184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7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838200" y="792000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0364"/>
            <a:ext cx="7605184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48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8200" y="792000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0364"/>
            <a:ext cx="7605184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34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8200" y="792000"/>
            <a:ext cx="10515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0364"/>
            <a:ext cx="7605184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55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EAF124-F436-4365-BED4-72C81D1B60DB}" type="datetime1">
              <a:rPr lang="cs-CZ" smtClean="0"/>
              <a:pPr lvl="0"/>
              <a:t>03.09.2021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7737BD-2007-4671-8E83-E5558794E4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964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6A8E4-E554-407F-926D-5E6761D0AA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22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259B-2592-43ED-8ECD-171A2E3F20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63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77A5-14FB-42CE-B49E-BB49703826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13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1EF66FE-1828-408C-ACC1-C858AA3F1530}" type="datetime1">
              <a:rPr lang="cs-CZ" smtClean="0"/>
              <a:pPr lvl="0"/>
              <a:t>03.09.2021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F36E8C-9622-4A6D-A8FF-BBC22BE7D9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39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32C4FA-59C1-4A12-915F-1CC86287057F}" type="datetime1">
              <a:rPr lang="cs-CZ" smtClean="0"/>
              <a:pPr lvl="0"/>
              <a:t>03.09.2021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AF73C8-2E53-4A1C-BDDB-F377AA6146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75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3FA13B3-4BA6-4807-AEA2-0F4BAB9C7FA6}" type="datetime1">
              <a:rPr lang="cs-CZ" smtClean="0"/>
              <a:pPr lvl="0"/>
              <a:t>03.09.2021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C126E4-1D08-44EC-B427-5EB0494A6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09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EDF86DA-73F1-45E2-A741-38F4C93D5562}" type="datetime1">
              <a:rPr lang="cs-CZ" smtClean="0"/>
              <a:pPr lvl="0"/>
              <a:t>03.09.2021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2C0848-5A09-4CE4-9EB7-6AF8588BA2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50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344391F-9599-44C9-9CC4-F361131A97C2}" type="datetime1">
              <a:rPr lang="cs-CZ" smtClean="0"/>
              <a:pPr lvl="0"/>
              <a:t>03.09.2021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28386D-BBC7-461A-AD51-1FFF64AAF3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95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6AEC974-898A-427E-82F2-3FCFC9EA8FBB}" type="datetime1">
              <a:rPr lang="cs-CZ" smtClean="0"/>
              <a:pPr lvl="0"/>
              <a:t>03.09.2021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00BA8E-E038-4225-A3C0-A5376867B6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39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D3FA13B3-4BA6-4807-AEA2-0F4BAB9C7FA6}" type="datetime1">
              <a:rPr lang="cs-CZ" smtClean="0"/>
              <a:pPr lvl="0"/>
              <a:t>03.09.2021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E7C126E4-1D08-44EC-B427-5EB0494A6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91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82299"/>
            <a:ext cx="10515600" cy="992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9994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EE8D-FDF3-4138-9D52-52ACAC454218}" type="datetimeFigureOut">
              <a:rPr lang="cs-CZ" smtClean="0"/>
              <a:t>03.09.2021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982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5862A-C217-428F-96C1-F3CD9D13BB5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-1" y="1"/>
            <a:ext cx="96253" cy="6858000"/>
          </a:xfrm>
          <a:prstGeom prst="rect">
            <a:avLst/>
          </a:prstGeom>
          <a:solidFill>
            <a:srgbClr val="00A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16" y="0"/>
            <a:ext cx="1403684" cy="16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4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3C3C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6A43C"/>
        </a:buClr>
        <a:buFont typeface="Arial" panose="020B0604020202020204" pitchFamily="34" charset="0"/>
        <a:buChar char="•"/>
        <a:defRPr sz="2000" kern="1200">
          <a:solidFill>
            <a:srgbClr val="3C3C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3C"/>
        </a:buClr>
        <a:buFont typeface="Arial" panose="020B0604020202020204" pitchFamily="34" charset="0"/>
        <a:buChar char="•"/>
        <a:defRPr sz="1800" kern="1200">
          <a:solidFill>
            <a:srgbClr val="3C3C3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3C"/>
        </a:buClr>
        <a:buFont typeface="Arial" panose="020B0604020202020204" pitchFamily="34" charset="0"/>
        <a:buChar char="•"/>
        <a:defRPr sz="1600" kern="1200">
          <a:solidFill>
            <a:srgbClr val="3C3C3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3C"/>
        </a:buClr>
        <a:buFont typeface="Arial" panose="020B0604020202020204" pitchFamily="34" charset="0"/>
        <a:buChar char="•"/>
        <a:defRPr sz="1400" kern="1200">
          <a:solidFill>
            <a:srgbClr val="3C3C3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6A43C"/>
        </a:buClr>
        <a:buFont typeface="Arial" panose="020B0604020202020204" pitchFamily="34" charset="0"/>
        <a:buChar char="•"/>
        <a:defRPr sz="1000" kern="1200">
          <a:solidFill>
            <a:srgbClr val="3C3C3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34533"/>
            <a:ext cx="105156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37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talentovani.cz/system-podpory-nadani/krajske-site/plzensky-kraj?start=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prevence-plzenskykraj.cz/progra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ra-pk.cz/" TargetMode="External"/><Relationship Id="rId2" Type="http://schemas.openxmlformats.org/officeDocument/2006/relationships/hyperlink" Target="http://www.pzpk.cz/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uhlik@rra-pk.cz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6" y="-11078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2209800" y="3347540"/>
            <a:ext cx="7772400" cy="932870"/>
          </a:xfrm>
        </p:spPr>
        <p:txBody>
          <a:bodyPr>
            <a:noAutofit/>
          </a:bodyPr>
          <a:lstStyle/>
          <a:p>
            <a:pPr lvl="0"/>
            <a:r>
              <a:rPr lang="cs-CZ" sz="44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17. ZASEDÁNÍ PS VZDĚLÁVÁNÍ</a:t>
            </a:r>
            <a:endParaRPr lang="cs-CZ" sz="4400" b="1" dirty="0">
              <a:solidFill>
                <a:srgbClr val="0067AC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Podnadpis 2"/>
          <p:cNvSpPr txBox="1">
            <a:spLocks noGrp="1"/>
          </p:cNvSpPr>
          <p:nvPr>
            <p:ph type="subTitle" idx="1"/>
          </p:nvPr>
        </p:nvSpPr>
        <p:spPr>
          <a:xfrm>
            <a:off x="2656936" y="5080003"/>
            <a:ext cx="6878128" cy="768705"/>
          </a:xfrm>
        </p:spPr>
        <p:txBody>
          <a:bodyPr>
            <a:normAutofit/>
          </a:bodyPr>
          <a:lstStyle/>
          <a:p>
            <a:pPr lvl="0"/>
            <a:r>
              <a:rPr lang="cs-CZ" b="1" dirty="0" smtClean="0">
                <a:solidFill>
                  <a:srgbClr val="028939"/>
                </a:solidFill>
              </a:rPr>
              <a:t>PLZEŇ</a:t>
            </a:r>
            <a:r>
              <a:rPr lang="cs-CZ" b="1" dirty="0" smtClean="0">
                <a:solidFill>
                  <a:srgbClr val="028939"/>
                </a:solidFill>
              </a:rPr>
              <a:t>, </a:t>
            </a:r>
            <a:r>
              <a:rPr lang="cs-CZ" b="1" dirty="0">
                <a:solidFill>
                  <a:srgbClr val="028939"/>
                </a:solidFill>
              </a:rPr>
              <a:t>3</a:t>
            </a:r>
            <a:r>
              <a:rPr lang="cs-CZ" b="1" dirty="0" smtClean="0">
                <a:solidFill>
                  <a:srgbClr val="028939"/>
                </a:solidFill>
              </a:rPr>
              <a:t>. </a:t>
            </a:r>
            <a:r>
              <a:rPr lang="cs-CZ" b="1" dirty="0">
                <a:solidFill>
                  <a:srgbClr val="028939"/>
                </a:solidFill>
              </a:rPr>
              <a:t>9</a:t>
            </a:r>
            <a:r>
              <a:rPr lang="cs-CZ" b="1" dirty="0" smtClean="0">
                <a:solidFill>
                  <a:srgbClr val="028939"/>
                </a:solidFill>
              </a:rPr>
              <a:t>. 2021</a:t>
            </a:r>
            <a:endParaRPr lang="cs-CZ" b="1" dirty="0">
              <a:solidFill>
                <a:srgbClr val="02893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Letní </a:t>
            </a:r>
            <a:r>
              <a:rPr lang="cs-CZ" sz="3200" b="1" dirty="0">
                <a:latin typeface="Arial" pitchFamily="34"/>
                <a:cs typeface="Arial" pitchFamily="34"/>
              </a:rPr>
              <a:t>setkání s pedagogy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010509" cy="453204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„Získané znalosti a zde sdílené zkušenosti jistě uplatním ke zlepšení komunikace se studenty a rodiči. Už loňské setkání mě inspirovalo, jak lépe komunikovat a navodit pocit vzájemné důvěry mezi mnou a studenty. Letošní téma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mi připomnělo důležitost aktivní péče o sebe sama, aby se člověk cítil spokojený a nebyl ohrožený syndromem vyhoření.“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„Uvědomil jsem si, že jsem ohrožen syndromem vyhoření. Získal jsem rady a tipy, jak se tomu bránit.“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/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6719" y="2100625"/>
            <a:ext cx="5106838" cy="38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 fontScale="90000"/>
          </a:bodyPr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Seminář „Je problematika nadaných žáků na SŠ problém?“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319176" y="1618591"/>
            <a:ext cx="4477111" cy="4532042"/>
          </a:xfrm>
        </p:spPr>
        <p:txBody>
          <a:bodyPr>
            <a:normAutofit/>
          </a:bodyPr>
          <a:lstStyle/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30. 8. 2021,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Plzeň</a:t>
            </a:r>
          </a:p>
          <a:p>
            <a:pPr algn="just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lektor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PaedDr. Jana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Škrabánková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Ph.D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 spolupráci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 NPI, RNDr. Zdeňka Chocholoušková, PhD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400" dirty="0" smtClean="0">
                <a:hlinkClick r:id="rId2"/>
              </a:rPr>
              <a:t>Plzeňská </a:t>
            </a:r>
            <a:r>
              <a:rPr lang="cs-CZ" sz="2400" dirty="0">
                <a:hlinkClick r:id="rId2"/>
              </a:rPr>
              <a:t>síť podpory nadání - Plzeňský (talentovani.cz)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dirty="0"/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10" y="1623922"/>
            <a:ext cx="6035614" cy="45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5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/>
          </a:bodyPr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Jednání platforem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733244" y="1725283"/>
            <a:ext cx="10619117" cy="445168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Společné vzdělávání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17. 5. 2021, online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průběžná evaluace, aktivity projektu IKAP II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Kariérové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poradenství, rozvoj škol jako center celoživotního vzdělávání a další vzdělávání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dospělých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25. 6. 2021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průběžná evaluace, aktivity projektu IKAP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informace k projektu KVASAR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256" y="3937793"/>
            <a:ext cx="3179163" cy="22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 fontScale="90000"/>
          </a:bodyPr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Přehled aktivit závěrečné fáze projektu KAP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733244" y="1725283"/>
            <a:ext cx="10619117" cy="445168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realizace projektu KAP končí 31.1.2022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dopracování a podání žádosti KAP II (září)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evaluace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KAP na období 2020-2022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jednání platforem (září – prosinec)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zpracování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(říjen) a závěrečné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(únor)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setkání s řediteli SŠ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plánovaná tematická setkání: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kulatý stůl Úprava ŠVP pro technické obory (8. 9. 2021)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konference primární prevence v Plzeňském kraji (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23.11.2021)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pt-BR" sz="2000" dirty="0">
                <a:hlinkClick r:id="rId2"/>
              </a:rPr>
              <a:t>Program - Prevence Plzeňský kraj (prevence-plzenskykraj.cz)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dokončení rámců pro IROP 2021-2027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852" y="1867004"/>
            <a:ext cx="3179163" cy="22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Plánovaná setkání ředitelů SŠ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62098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Setkání ředitelů gymnázií: 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5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10. 2021, Klatovy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Setkání ředitelů SOŠ: </a:t>
            </a:r>
          </a:p>
          <a:p>
            <a:pPr marL="0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– 6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10. 2021,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Klatovy</a:t>
            </a:r>
          </a:p>
          <a:p>
            <a:pPr marL="0" indent="0">
              <a:buNone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Setkání ředitelů SOU: </a:t>
            </a: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2021, Sušice</a:t>
            </a: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Setkání ředitelů </a:t>
            </a:r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soukromých a církevních škol: </a:t>
            </a:r>
            <a:endParaRPr lang="cs-CZ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15. 11.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2021,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Plzeň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56" y="1620981"/>
            <a:ext cx="5070598" cy="35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6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IROP 2021-2027 </a:t>
            </a:r>
            <a:r>
              <a:rPr lang="cs-CZ" sz="2000" b="1" dirty="0" smtClean="0">
                <a:latin typeface="Arial" pitchFamily="34"/>
                <a:cs typeface="Arial" pitchFamily="34"/>
              </a:rPr>
              <a:t>(SŠ a VOŠ)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670349"/>
            <a:ext cx="10515600" cy="4592427"/>
          </a:xfrm>
        </p:spPr>
        <p:txBody>
          <a:bodyPr>
            <a:normAutofit/>
          </a:bodyPr>
          <a:lstStyle/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Souhrnný rámec pro investice do infrastruktury SŠ a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VOŠ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bude součástí RAP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musí projít schválením v PS Vzdělávání a RSK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projekty v souhrnné výši do 130 % alokace na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kraj</a:t>
            </a:r>
          </a:p>
          <a:p>
            <a:pPr marL="457200" lvl="1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Harmonogram tvorby rámce: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byl proveden sběr projektových záměrů SŠ</a:t>
            </a:r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byla schválena kritéria pro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prioritizaci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(5. 3. 2021, 2.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KEH)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provedena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prioritizace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projektů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 současnosti jsou možné ještě dílčí aktualizace projektových záměrů v seznamu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 zveřejnění výše alokace bude rámec dokončen a předložen ke schválení</a:t>
            </a:r>
          </a:p>
          <a:p>
            <a:pPr lvl="1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446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>
                <a:latin typeface="Arial" pitchFamily="34"/>
                <a:cs typeface="Arial" pitchFamily="34"/>
              </a:rPr>
              <a:t>Kritéria pro </a:t>
            </a:r>
            <a:r>
              <a:rPr lang="cs-CZ" sz="3200" b="1" dirty="0" err="1">
                <a:latin typeface="Arial" pitchFamily="34"/>
                <a:cs typeface="Arial" pitchFamily="34"/>
              </a:rPr>
              <a:t>prioritizaci</a:t>
            </a:r>
            <a:r>
              <a:rPr lang="cs-CZ" sz="3200" b="1" dirty="0">
                <a:latin typeface="Arial" pitchFamily="34"/>
                <a:cs typeface="Arial" pitchFamily="34"/>
              </a:rPr>
              <a:t> projektů SŠ a VOŠ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837568"/>
              </p:ext>
            </p:extLst>
          </p:nvPr>
        </p:nvGraphicFramePr>
        <p:xfrm>
          <a:off x="1712108" y="1600545"/>
          <a:ext cx="8777612" cy="4317179"/>
        </p:xfrm>
        <a:graphic>
          <a:graphicData uri="http://schemas.openxmlformats.org/drawingml/2006/table">
            <a:tbl>
              <a:tblPr firstRow="1" firstCol="1" bandRow="1"/>
              <a:tblGrid>
                <a:gridCol w="4098720">
                  <a:extLst>
                    <a:ext uri="{9D8B030D-6E8A-4147-A177-3AD203B41FA5}">
                      <a16:colId xmlns:a16="http://schemas.microsoft.com/office/drawing/2014/main" val="266954409"/>
                    </a:ext>
                  </a:extLst>
                </a:gridCol>
                <a:gridCol w="1234426">
                  <a:extLst>
                    <a:ext uri="{9D8B030D-6E8A-4147-A177-3AD203B41FA5}">
                      <a16:colId xmlns:a16="http://schemas.microsoft.com/office/drawing/2014/main" val="3883550916"/>
                    </a:ext>
                  </a:extLst>
                </a:gridCol>
                <a:gridCol w="1029071">
                  <a:extLst>
                    <a:ext uri="{9D8B030D-6E8A-4147-A177-3AD203B41FA5}">
                      <a16:colId xmlns:a16="http://schemas.microsoft.com/office/drawing/2014/main" val="2345333063"/>
                    </a:ext>
                  </a:extLst>
                </a:gridCol>
                <a:gridCol w="746080">
                  <a:extLst>
                    <a:ext uri="{9D8B030D-6E8A-4147-A177-3AD203B41FA5}">
                      <a16:colId xmlns:a16="http://schemas.microsoft.com/office/drawing/2014/main" val="775877582"/>
                    </a:ext>
                  </a:extLst>
                </a:gridCol>
                <a:gridCol w="1669315">
                  <a:extLst>
                    <a:ext uri="{9D8B030D-6E8A-4147-A177-3AD203B41FA5}">
                      <a16:colId xmlns:a16="http://schemas.microsoft.com/office/drawing/2014/main" val="4045512968"/>
                    </a:ext>
                  </a:extLst>
                </a:gridCol>
              </a:tblGrid>
              <a:tr h="3350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Projekty v IROP 2014-2020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 12 mil. Kč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Nad 12 mil. Kč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995383"/>
                  </a:ext>
                </a:extLst>
              </a:tr>
              <a:tr h="335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423857"/>
                  </a:ext>
                </a:extLst>
              </a:tr>
              <a:tr h="6311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Zapojení školy v rámci projektů IKAP*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Buď IKAP I nebo IKAP II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Oba IKAP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775553"/>
                  </a:ext>
                </a:extLst>
              </a:tr>
              <a:tr h="335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571498"/>
                  </a:ext>
                </a:extLst>
              </a:tr>
              <a:tr h="3350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Zaměření na práci s digitálními technologiemi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Ano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151631"/>
                  </a:ext>
                </a:extLst>
              </a:tr>
              <a:tr h="335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44003"/>
                  </a:ext>
                </a:extLst>
              </a:tr>
              <a:tr h="3350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Výše projektu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1-12 </a:t>
                      </a: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mil. Kč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12-20 mil Kč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Nad 20 mil Kč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64110"/>
                  </a:ext>
                </a:extLst>
              </a:tr>
              <a:tr h="335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376077"/>
                  </a:ext>
                </a:extLst>
              </a:tr>
              <a:tr h="3350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Počet žáků ve škole k 30. 9. 2020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700 a více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400-699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Méně než 400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244231"/>
                  </a:ext>
                </a:extLst>
              </a:tr>
              <a:tr h="335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842310"/>
                  </a:ext>
                </a:extLst>
              </a:tr>
              <a:tr h="3350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Špatný technický nebo havarijní stav výukových prostor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Ano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32965"/>
                  </a:ext>
                </a:extLst>
              </a:tr>
              <a:tr h="33509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cs-CZ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112852"/>
                  </a:ext>
                </a:extLst>
              </a:tr>
            </a:tbl>
          </a:graphicData>
        </a:graphic>
      </p:graphicFrame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sp>
        <p:nvSpPr>
          <p:cNvPr id="6" name="Obdélník 5"/>
          <p:cNvSpPr/>
          <p:nvPr/>
        </p:nvSpPr>
        <p:spPr>
          <a:xfrm>
            <a:off x="1598762" y="5858328"/>
            <a:ext cx="8890957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cs-C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výjimkou škol zapojených do IKAP II pouze kvůli realizaci šablon</a:t>
            </a:r>
            <a:endParaRPr lang="cs-CZ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427671" y="274640"/>
            <a:ext cx="9336657" cy="960440"/>
          </a:xfrm>
        </p:spPr>
        <p:txBody>
          <a:bodyPr>
            <a:normAutofit fontScale="90000"/>
          </a:bodyPr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Předpokládaná krajská alokace výzvy pro SŠ a VOŠ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881" y="1854601"/>
            <a:ext cx="11533661" cy="28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8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61255"/>
              </p:ext>
            </p:extLst>
          </p:nvPr>
        </p:nvGraphicFramePr>
        <p:xfrm>
          <a:off x="1708031" y="0"/>
          <a:ext cx="9144000" cy="6864944"/>
        </p:xfrm>
        <a:graphic>
          <a:graphicData uri="http://schemas.openxmlformats.org/drawingml/2006/table">
            <a:tbl>
              <a:tblPr/>
              <a:tblGrid>
                <a:gridCol w="677847">
                  <a:extLst>
                    <a:ext uri="{9D8B030D-6E8A-4147-A177-3AD203B41FA5}">
                      <a16:colId xmlns:a16="http://schemas.microsoft.com/office/drawing/2014/main" val="3584044317"/>
                    </a:ext>
                  </a:extLst>
                </a:gridCol>
                <a:gridCol w="3859570">
                  <a:extLst>
                    <a:ext uri="{9D8B030D-6E8A-4147-A177-3AD203B41FA5}">
                      <a16:colId xmlns:a16="http://schemas.microsoft.com/office/drawing/2014/main" val="2486131151"/>
                    </a:ext>
                  </a:extLst>
                </a:gridCol>
                <a:gridCol w="3043388">
                  <a:extLst>
                    <a:ext uri="{9D8B030D-6E8A-4147-A177-3AD203B41FA5}">
                      <a16:colId xmlns:a16="http://schemas.microsoft.com/office/drawing/2014/main" val="3064892504"/>
                    </a:ext>
                  </a:extLst>
                </a:gridCol>
                <a:gridCol w="913017">
                  <a:extLst>
                    <a:ext uri="{9D8B030D-6E8A-4147-A177-3AD203B41FA5}">
                      <a16:colId xmlns:a16="http://schemas.microsoft.com/office/drawing/2014/main" val="415362087"/>
                    </a:ext>
                  </a:extLst>
                </a:gridCol>
                <a:gridCol w="650178">
                  <a:extLst>
                    <a:ext uri="{9D8B030D-6E8A-4147-A177-3AD203B41FA5}">
                      <a16:colId xmlns:a16="http://schemas.microsoft.com/office/drawing/2014/main" val="3154006374"/>
                    </a:ext>
                  </a:extLst>
                </a:gridCol>
              </a:tblGrid>
              <a:tr h="4340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Pořadí projektu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Žadatel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projektu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Výdaje projektu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bodů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968131"/>
                  </a:ext>
                </a:extLst>
              </a:tr>
              <a:tr h="289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škola, Bor, Plzeňská 231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Rekonstrukce dílen pro výuku odborného výcviku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060285"/>
                  </a:ext>
                </a:extLst>
              </a:tr>
              <a:tr h="4340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zdravotnická škola a Vyšší odborná škola zdravotnická, Plzeň, Karlovarská 99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Simulační centrum pro odborné vzdělávání a modernizace odborných učeben školy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0986271"/>
                  </a:ext>
                </a:extLst>
              </a:tr>
              <a:tr h="4340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Vyšší odborná škola, Obchodní akademie, Střední zdravotnická škola a Jazyková škola s právem státní jazykové zkoušky, Klatovy, Plánická 196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Půdní vestavba a přístavba výtahu v budově OA v Klatovech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845786"/>
                  </a:ext>
                </a:extLst>
              </a:tr>
              <a:tr h="289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odborná škola, Stříbro, Benešova 508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Rekonstrukce školní zahrady pro praktické vyučování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5442899"/>
                  </a:ext>
                </a:extLst>
              </a:tr>
              <a:tr h="4340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průmyslová škola stavební, Plzeň, Chodské nám. 2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Vybudování zázemí pro ŠPP a zlepšení podmínek pro práci s digitálními technologiemi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185083"/>
                  </a:ext>
                </a:extLst>
              </a:tr>
              <a:tr h="289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Gymnázium a Střední odborná škola, Plasy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Rozvoj moderní výuky a prostředí školy GaSOŠ Plasy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232238"/>
                  </a:ext>
                </a:extLst>
              </a:tr>
              <a:tr h="289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Integrovaná střední škola živnostenská, Plzeň, Škroupova 13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Vybudování moderních odborných učeben na ISŠŽ Plzeň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93298"/>
                  </a:ext>
                </a:extLst>
              </a:tr>
              <a:tr h="3065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průmyslová škola, Klatovy, nábřeží Kpt. Nálepky 362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Rekonstrukce a modernizace odborných učeben a kabinetů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971130"/>
                  </a:ext>
                </a:extLst>
              </a:tr>
              <a:tr h="289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škola, Kralovice, nám. Osvobození 32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Výstavba nových dílen odborného výcviku SŠ Kralovice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494421"/>
                  </a:ext>
                </a:extLst>
              </a:tr>
              <a:tr h="3065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odborná škola a Střední odborné učiliště, Horšovský Týn,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Littrowa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122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Modernizace výuky na SOŠ a SOU Horšovský Týn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657963"/>
                  </a:ext>
                </a:extLst>
              </a:tr>
              <a:tr h="289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průmyslová škola dopravní, Plzeň, Karlovarská 99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učeben do dílen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594604"/>
                  </a:ext>
                </a:extLst>
              </a:tr>
              <a:tr h="289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škola živnostenská a Základní škola, Planá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Vybudování multifunkčních výukových prostor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481080"/>
                  </a:ext>
                </a:extLst>
              </a:tr>
              <a:tr h="30650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Vyšší odborná škola a střední průmyslová škola elekrtotechnická, Plzeň, Koterovská 85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Modernizace učeben VOŠ a SPŠE Plzeň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0299824"/>
                  </a:ext>
                </a:extLst>
              </a:tr>
              <a:tr h="5787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Gymnázium a Střední odborná škola, Rokycany, Mládežníků 1115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Zajištění bezbariérovosti, modernizace učeben a řešení prostorové nedostatečnosti na G+SOŠ Rokycany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351446"/>
                  </a:ext>
                </a:extLst>
              </a:tr>
              <a:tr h="289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odborné učiliště, Domažlice, Prokopa Velikého 640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Modernizace odborných učeben SOU Domažlice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38369"/>
                  </a:ext>
                </a:extLst>
              </a:tr>
              <a:tr h="289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odborná škola a Střední odborné učiliště, Sušice, U Kapličky 761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Výukové centrum auto-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elektromobility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600604"/>
                  </a:ext>
                </a:extLst>
              </a:tr>
              <a:tr h="4340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průmyslová škola, Tachov, Světce 1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Vestavba odborných dílen pro technické obory a vybudování jazykových učeben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016851"/>
                  </a:ext>
                </a:extLst>
              </a:tr>
              <a:tr h="289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odborné učiliště elektrotechnické, Plzeň, Vejprnická 56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Moderní inteligentní dům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538999"/>
                  </a:ext>
                </a:extLst>
              </a:tr>
              <a:tr h="2956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022" marR="4022" marT="40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škola, Horažďovice, Blatenská 313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Venkovní sociální a gastronomické centrum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6 000 000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22" marR="4022" marT="40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753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7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720517" y="274640"/>
            <a:ext cx="8710862" cy="960440"/>
          </a:xfrm>
        </p:spPr>
        <p:txBody>
          <a:bodyPr>
            <a:normAutofit fontScale="90000"/>
          </a:bodyPr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Seznam projektových záměrů soukromých a církevních škol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207718"/>
              </p:ext>
            </p:extLst>
          </p:nvPr>
        </p:nvGraphicFramePr>
        <p:xfrm>
          <a:off x="802256" y="1466492"/>
          <a:ext cx="10133523" cy="1847564"/>
        </p:xfrm>
        <a:graphic>
          <a:graphicData uri="http://schemas.openxmlformats.org/drawingml/2006/table">
            <a:tbl>
              <a:tblPr/>
              <a:tblGrid>
                <a:gridCol w="730219">
                  <a:extLst>
                    <a:ext uri="{9D8B030D-6E8A-4147-A177-3AD203B41FA5}">
                      <a16:colId xmlns:a16="http://schemas.microsoft.com/office/drawing/2014/main" val="1791145588"/>
                    </a:ext>
                  </a:extLst>
                </a:gridCol>
                <a:gridCol w="3788877">
                  <a:extLst>
                    <a:ext uri="{9D8B030D-6E8A-4147-A177-3AD203B41FA5}">
                      <a16:colId xmlns:a16="http://schemas.microsoft.com/office/drawing/2014/main" val="2174011884"/>
                    </a:ext>
                  </a:extLst>
                </a:gridCol>
                <a:gridCol w="3585655">
                  <a:extLst>
                    <a:ext uri="{9D8B030D-6E8A-4147-A177-3AD203B41FA5}">
                      <a16:colId xmlns:a16="http://schemas.microsoft.com/office/drawing/2014/main" val="1636665549"/>
                    </a:ext>
                  </a:extLst>
                </a:gridCol>
                <a:gridCol w="1105663">
                  <a:extLst>
                    <a:ext uri="{9D8B030D-6E8A-4147-A177-3AD203B41FA5}">
                      <a16:colId xmlns:a16="http://schemas.microsoft.com/office/drawing/2014/main" val="1283115764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val="1808309261"/>
                    </a:ext>
                  </a:extLst>
                </a:gridCol>
              </a:tblGrid>
              <a:tr h="4618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Pořadí projektu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Žadatel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projektu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Výdaje projektu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bodů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343538"/>
                  </a:ext>
                </a:extLst>
              </a:tr>
              <a:tr h="4618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Sportovní a podnikatelská střední škola, s. r. 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Vybudování kulturně vzdělávacího a sportovního centra včetně zajištění bezbariérovosti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4 200 000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794787"/>
                  </a:ext>
                </a:extLst>
              </a:tr>
              <a:tr h="4618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uměleckoprůmyslová škola a Základní umělecká škola Zámeček s.r.o.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Rozšíření a digitalizace odborných učeben pro výuku uměleckořemeslných oborů SŠ a ZUŠ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8 000 000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936897"/>
                  </a:ext>
                </a:extLst>
              </a:tr>
              <a:tr h="46189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Gymnázium Františka Křižíka a základní škola s.r.o.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Rozvoj a modernizace školy pro výuku přírodních věd na GFK - část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12 000 000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631711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26843"/>
              </p:ext>
            </p:extLst>
          </p:nvPr>
        </p:nvGraphicFramePr>
        <p:xfrm>
          <a:off x="802255" y="3714823"/>
          <a:ext cx="10133523" cy="1521410"/>
        </p:xfrm>
        <a:graphic>
          <a:graphicData uri="http://schemas.openxmlformats.org/drawingml/2006/table">
            <a:tbl>
              <a:tblPr/>
              <a:tblGrid>
                <a:gridCol w="730219">
                  <a:extLst>
                    <a:ext uri="{9D8B030D-6E8A-4147-A177-3AD203B41FA5}">
                      <a16:colId xmlns:a16="http://schemas.microsoft.com/office/drawing/2014/main" val="890564149"/>
                    </a:ext>
                  </a:extLst>
                </a:gridCol>
                <a:gridCol w="3788877">
                  <a:extLst>
                    <a:ext uri="{9D8B030D-6E8A-4147-A177-3AD203B41FA5}">
                      <a16:colId xmlns:a16="http://schemas.microsoft.com/office/drawing/2014/main" val="2839567721"/>
                    </a:ext>
                  </a:extLst>
                </a:gridCol>
                <a:gridCol w="3585655">
                  <a:extLst>
                    <a:ext uri="{9D8B030D-6E8A-4147-A177-3AD203B41FA5}">
                      <a16:colId xmlns:a16="http://schemas.microsoft.com/office/drawing/2014/main" val="3293485246"/>
                    </a:ext>
                  </a:extLst>
                </a:gridCol>
                <a:gridCol w="1105663">
                  <a:extLst>
                    <a:ext uri="{9D8B030D-6E8A-4147-A177-3AD203B41FA5}">
                      <a16:colId xmlns:a16="http://schemas.microsoft.com/office/drawing/2014/main" val="3923784810"/>
                    </a:ext>
                  </a:extLst>
                </a:gridCol>
                <a:gridCol w="923109">
                  <a:extLst>
                    <a:ext uri="{9D8B030D-6E8A-4147-A177-3AD203B41FA5}">
                      <a16:colId xmlns:a16="http://schemas.microsoft.com/office/drawing/2014/main" val="1385615820"/>
                    </a:ext>
                  </a:extLst>
                </a:gridCol>
              </a:tblGrid>
              <a:tr h="6085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Pořadí projektu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Žadatel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Název projektu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Výdaje projektu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bodů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822254"/>
                  </a:ext>
                </a:extLst>
              </a:tr>
              <a:tr h="6085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Církevní základní škola a střední škola, Táborská 28, Plzeň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Rozvoj a modernizace odborných učeben včetně zajištění bezbariérovosti a konektivity školy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9 500 000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361763"/>
                  </a:ext>
                </a:extLst>
              </a:tr>
              <a:tr h="3042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Církevní gymnázium Plzeň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Půdní vestavba v budově Církevního gymnázia Plzeň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42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6" y="-11078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2209800" y="3347540"/>
            <a:ext cx="7020464" cy="932870"/>
          </a:xfrm>
        </p:spPr>
        <p:txBody>
          <a:bodyPr>
            <a:noAutofit/>
          </a:bodyPr>
          <a:lstStyle/>
          <a:p>
            <a:pPr lvl="0"/>
            <a:r>
              <a:rPr lang="cs-CZ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1. </a:t>
            </a:r>
            <a:r>
              <a:rPr lang="cs-CZ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/>
                <a:cs typeface="Arial" pitchFamily="34"/>
              </a:rPr>
              <a:t>Zahájení</a:t>
            </a: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  <a:latin typeface="Arial" pitchFamily="34"/>
                <a:cs typeface="Arial" pitchFamily="34"/>
              </a:rPr>
              <a:t>, projednání programu</a:t>
            </a:r>
          </a:p>
        </p:txBody>
      </p:sp>
    </p:spTree>
    <p:extLst>
      <p:ext uri="{BB962C8B-B14F-4D97-AF65-F5344CB8AC3E}">
        <p14:creationId xmlns:p14="http://schemas.microsoft.com/office/powerpoint/2010/main" val="32099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IROP 2021-2027 </a:t>
            </a:r>
            <a:r>
              <a:rPr lang="cs-CZ" sz="2000" b="1" dirty="0" smtClean="0">
                <a:latin typeface="Arial" pitchFamily="34"/>
                <a:cs typeface="Arial" pitchFamily="34"/>
              </a:rPr>
              <a:t>(speciální školství)</a:t>
            </a:r>
            <a:endParaRPr lang="cs-CZ" sz="20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670349"/>
            <a:ext cx="10515600" cy="4592427"/>
          </a:xfrm>
        </p:spPr>
        <p:txBody>
          <a:bodyPr>
            <a:normAutofit/>
          </a:bodyPr>
          <a:lstStyle/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Souhrnný rámec pro investice do infrastruktury školských poradenských zařízení a vzdělávání ve školách a třídách zřízených dle § 16 odst. 9 školského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zákona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bude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součástí RAP</a:t>
            </a:r>
          </a:p>
          <a:p>
            <a:pPr lvl="1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musí projít schválením v PS Vzdělávání a RSK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nebude krajská alokace</a:t>
            </a:r>
          </a:p>
          <a:p>
            <a:pPr marL="457200" lvl="1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Harmonogram tvorby rámce: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proběhl sběr projektových záměrů 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rámec bude schválen společně s rámcem pro SŠ a VOŠ</a:t>
            </a:r>
          </a:p>
          <a:p>
            <a:pPr lvl="1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33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Seznam projektů speciálních škol</a:t>
            </a:r>
            <a:endParaRPr lang="cs-CZ" sz="20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670349"/>
            <a:ext cx="10515600" cy="4592427"/>
          </a:xfrm>
        </p:spPr>
        <p:txBody>
          <a:bodyPr>
            <a:normAutofit/>
          </a:bodyPr>
          <a:lstStyle/>
          <a:p>
            <a:pPr lvl="1"/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72" y="1670348"/>
            <a:ext cx="11401256" cy="45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6" y="-11078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1778480" y="3237529"/>
            <a:ext cx="7772400" cy="1272339"/>
          </a:xfrm>
        </p:spPr>
        <p:txBody>
          <a:bodyPr>
            <a:noAutofit/>
          </a:bodyPr>
          <a:lstStyle/>
          <a:p>
            <a:pPr lvl="0"/>
            <a:r>
              <a:rPr lang="cs-CZ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3</a:t>
            </a:r>
            <a:r>
              <a:rPr lang="cs-CZ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. Představení projektového záměru „Krajský akční plán rozvoje vzdělávání Plzeňského kraje II“</a:t>
            </a:r>
            <a:endParaRPr lang="cs-CZ" sz="2800" b="1" dirty="0">
              <a:solidFill>
                <a:srgbClr val="0067AC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756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Výzva č. 02_20_082 Akční plánování v území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29573" y="1416234"/>
            <a:ext cx="10764328" cy="5269237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yhlášení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výzvy 30.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2020, podávání žádostí do 31. 3. 2022, OP VVV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aktivity: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č. 1: Řízení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Povinně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volitelné aktivity (žadatel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zvolí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pouze jednu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A: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Místní akční plány rozvoje vzdělávání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  <a:p>
            <a:pPr lvl="2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aktualizace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MAP</a:t>
            </a:r>
          </a:p>
          <a:p>
            <a:pPr lvl="2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procesu místního akčního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plánování</a:t>
            </a:r>
          </a:p>
          <a:p>
            <a:pPr lvl="1"/>
            <a:r>
              <a:rPr lang="cs-CZ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B: </a:t>
            </a:r>
            <a:r>
              <a:rPr lang="cs-CZ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Krajské akční plány rozvoje vzdělávání </a:t>
            </a:r>
            <a:r>
              <a:rPr lang="cs-CZ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  <a:p>
            <a:pPr lvl="2"/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aktualizace 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</a:p>
          <a:p>
            <a:pPr lvl="2"/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Evaluace </a:t>
            </a:r>
            <a:r>
              <a:rPr lang="cs-CZ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procesu krajského akčního </a:t>
            </a:r>
            <a:r>
              <a:rPr lang="cs-CZ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C: Metodická podpora akčního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plánování</a:t>
            </a:r>
          </a:p>
          <a:p>
            <a:pPr lvl="2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Metodická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podpora MAP a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</a:p>
          <a:p>
            <a:pPr lvl="2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Evaluace</a:t>
            </a:r>
          </a:p>
          <a:p>
            <a:pPr lvl="0"/>
            <a:endParaRPr lang="cs-CZ" sz="2400" dirty="0">
              <a:solidFill>
                <a:prstClr val="black"/>
              </a:solidFill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1034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Výzva AP v území – klíčová témata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20947" y="1423358"/>
            <a:ext cx="10764328" cy="5080958"/>
          </a:xfrm>
        </p:spPr>
        <p:txBody>
          <a:bodyPr>
            <a:normAutofit/>
          </a:bodyPr>
          <a:lstStyle/>
          <a:p>
            <a:pPr lvl="0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podnikavosti, iniciativy a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kreativity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polytechnické vzdělávání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odborného vzdělávání a spolupráce škol se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zaměstnavateli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kariérové poradenství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čtenářské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gramotnosti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matematické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gramotnosti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potenciálu každého dítě/žáka/studenta/účastníka neformálního vzdělávání </a:t>
            </a:r>
            <a:endParaRPr lang="cs-CZ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pedagogických, didaktických a manažerských kompetencí pracovníků ve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34236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 AP v území – průřezová témata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20947" y="1518249"/>
            <a:ext cx="10764328" cy="4986067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proměna obsahu a způsobu vzdělávání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podpora schopností hlubšího porozumění problémům v širších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souvislostech,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badatelské a projektové výuky či metod kreativního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učení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učitelů, ředitelů a dalších pracovníků ve vzdělávání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podpora vzájemného profesního sdílení, přenosu osvědčených a funkčních inovativních metod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důraz na to, aby pedagogické týmy škol dokázaly zaměřit vzdělávání svých dětí/žáků/studentů/účastníků neformálního vzdělávání více na získávání kompetencí, potřebných pro aktivní občanský, profesní i osobní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digitální kompetence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seznámení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se silnými i slabými stránkami využívání informačních technologií, riziky s nimi spojenými a získání kompetencí pro využívání těchto technologií k získávání relevantních informací – rozvoj schopností vyhledávat, třídit a kriticky hodnotit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snižování 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nerovností v přístupu ke </a:t>
            </a:r>
            <a:r>
              <a:rPr lang="cs-CZ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inkluzivní (společné) vzdělávání a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dětí/žáků/studentů/účastníků neformálního vzdělávání ohrožených školním neúspěchem, naplňování cílů společného vzdělávání, rozvoj kompetencí pedagogů v oblastech, které směřují ke schopnosti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vzdělávat různorodé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kolektivy dětí a rozvíjet potenciál dětí/žáků/studentů se sociálním a jiným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znevýhodněním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cs-CZ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ZŠ a SŠ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SŠ </a:t>
            </a:r>
            <a:r>
              <a:rPr lang="cs-CZ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VŠ</a:t>
            </a:r>
            <a:endParaRPr lang="cs-CZ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5466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 II – základní informace o projektu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20947" y="1431985"/>
            <a:ext cx="10764328" cy="5072331"/>
          </a:xfrm>
        </p:spPr>
        <p:txBody>
          <a:bodyPr>
            <a:normAutofit lnSpcReduction="10000"/>
          </a:bodyPr>
          <a:lstStyle/>
          <a:p>
            <a:pPr lvl="0"/>
            <a:r>
              <a:rPr lang="cs-CZ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projektu: 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Krajský akční plán rozvoje vzdělávání Plzeňského kraje II</a:t>
            </a:r>
          </a:p>
          <a:p>
            <a:pPr lvl="0"/>
            <a:r>
              <a:rPr lang="cs-CZ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Realizace:</a:t>
            </a:r>
            <a:r>
              <a:rPr lang="cs-C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2. 2022 – 30. 11. 2023 (22 měsíců)</a:t>
            </a:r>
          </a:p>
          <a:p>
            <a:pPr lvl="0"/>
            <a:r>
              <a:rPr lang="cs-CZ" sz="24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projektu:</a:t>
            </a:r>
          </a:p>
          <a:p>
            <a:pPr lvl="1"/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prohloubení společného plánování v území vedoucí ke zlepšení kvality vzdělávání. V území bude pokračovat spolupráce jednotlivých typů škol, zřizovatelů škol a dalších aktérů ve vzdělávání formou společného informování, plánování a vyhodnocování aktivit.</a:t>
            </a:r>
          </a:p>
          <a:p>
            <a:pPr lvl="1"/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Zjednodušení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procesu akčního plánování, aby prvky akčního plánování byly pro odbornou veřejnost přehledné, dobře uchopitelné a snadno realizovatelné.</a:t>
            </a:r>
          </a:p>
          <a:p>
            <a:pPr lvl="1"/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procesu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akčního plánování tak, aby byl udržitelný i po skončení realizace projektu.</a:t>
            </a:r>
          </a:p>
          <a:p>
            <a:pPr lvl="1"/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spolupráce s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MŠMT a ostatními kraji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včetně přenosu zkušeností v oblasti vzdělávací politiky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Zajištění souladu akčního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 v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Dlouhodobým záměrem vzdělávání a rozvoje vzdělávací soustavy Plzeňského kraje, Vizí vzdělávání v Plzeňském kraji v roce 2035 a se Strategií vzdělávací politiky České republiky do roku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2030+, implementace a komunikace těchto strategií do území.</a:t>
            </a: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000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cs-CZ" sz="2000" dirty="0">
              <a:solidFill>
                <a:prstClr val="black"/>
              </a:solidFill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9009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 II – klíčové aktivity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20947" y="1509623"/>
            <a:ext cx="10764328" cy="499469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KA1 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projektu </a:t>
            </a:r>
            <a:endParaRPr lang="cs-CZ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realizační tým zaměstnanci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OŠMS</a:t>
            </a:r>
          </a:p>
          <a:p>
            <a:pPr lvl="2"/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manažer: Mgr. Petr Duda</a:t>
            </a:r>
          </a:p>
          <a:p>
            <a:pPr lvl="2"/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manažer: Mgr. Martina Černá</a:t>
            </a:r>
          </a:p>
          <a:p>
            <a:pPr lvl="2"/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administrativní pracovník: Ing. Danuše Jedličková</a:t>
            </a:r>
          </a:p>
          <a:p>
            <a:pPr lvl="2"/>
            <a:r>
              <a:rPr lang="cs-CZ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věcní manažeři:</a:t>
            </a:r>
          </a:p>
          <a:p>
            <a:pPr lvl="3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Petr Mašinda</a:t>
            </a:r>
          </a:p>
          <a:p>
            <a:pPr lvl="3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Bc. Jan Honomichl</a:t>
            </a:r>
          </a:p>
          <a:p>
            <a:pPr lvl="3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Zuzana Švehlová</a:t>
            </a:r>
          </a:p>
          <a:p>
            <a:pPr marL="457200" lvl="1" indent="0">
              <a:buNone/>
            </a:pPr>
            <a:endParaRPr lang="cs-CZ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3,9 úvazku</a:t>
            </a:r>
          </a:p>
          <a:p>
            <a:pPr lvl="1"/>
            <a:endParaRPr lang="cs-CZ" sz="1600" dirty="0">
              <a:solidFill>
                <a:prstClr val="black"/>
              </a:solidFill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7647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 II – klíčové aktivity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20947" y="1406106"/>
            <a:ext cx="10764328" cy="509821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KA2 Krajské akční plány rozvoje vzdělávání </a:t>
            </a:r>
            <a:r>
              <a:rPr lang="cs-CZ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 se skládá z několika na sebe navazujících </a:t>
            </a:r>
            <a:r>
              <a:rPr lang="cs-CZ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s-CZ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Podaktivita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– Tvorba KAP III</a:t>
            </a:r>
          </a:p>
          <a:p>
            <a:pPr marL="457200" lvl="1" indent="0">
              <a:buNone/>
            </a:pP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1a) Analýza 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 (Analýza potřeb v území, Analýza potřeb škol)</a:t>
            </a:r>
            <a:endParaRPr lang="cs-CZ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Prioritizace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potřeb na území kraje</a:t>
            </a:r>
          </a:p>
          <a:p>
            <a:pPr marL="457200" lvl="1" indent="0">
              <a:buNone/>
            </a:pP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r>
              <a:rPr lang="cs-CZ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Tvorba Akčních plánů rozvoje vzdělávání </a:t>
            </a:r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výstupem budou roční akční plány pro roky 2023, 2024 a 2025</a:t>
            </a:r>
            <a:endParaRPr lang="cs-CZ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Podaktivita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– Schválení KAP</a:t>
            </a:r>
          </a:p>
          <a:p>
            <a:r>
              <a:rPr lang="cs-CZ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Podaktivita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– Realizace a průběžné vyhodnocování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</a:t>
            </a:r>
          </a:p>
          <a:p>
            <a:pPr lvl="1"/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jednání platforem</a:t>
            </a:r>
          </a:p>
          <a:p>
            <a:pPr lvl="1"/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setkání ředitelů SŠ, letní setkání s pedagogy, workshopy, semináře</a:t>
            </a:r>
          </a:p>
          <a:p>
            <a:pPr lvl="1"/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dílčí analýzy</a:t>
            </a:r>
            <a:endParaRPr lang="cs-CZ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Podaktivita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– Spolupráce s </a:t>
            </a:r>
            <a:r>
              <a:rPr lang="cs-CZ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MAPy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dalšími aktéry v území</a:t>
            </a:r>
          </a:p>
          <a:p>
            <a:r>
              <a:rPr lang="cs-CZ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Podaktivita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Evaluace procesu krajského akčního plánování</a:t>
            </a:r>
          </a:p>
          <a:p>
            <a:pPr lvl="1"/>
            <a:endParaRPr lang="cs-CZ" sz="1600" dirty="0">
              <a:solidFill>
                <a:prstClr val="black"/>
              </a:solidFill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2588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KAP II – PS Vzdělávání a platformy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20947" y="1406106"/>
            <a:ext cx="10764328" cy="509821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 Vzdělávání</a:t>
            </a:r>
          </a:p>
          <a:p>
            <a:pPr lvl="2"/>
            <a:r>
              <a:rPr lang="cs-CZ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beze změny</a:t>
            </a:r>
          </a:p>
          <a:p>
            <a:pPr marL="914400" lvl="2" indent="0">
              <a:buNone/>
            </a:pPr>
            <a:endParaRPr lang="cs-CZ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 1: Odborné a polytechnické </a:t>
            </a:r>
            <a:r>
              <a:rPr lang="cs-CZ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polytechnické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odborného vzdělávání a spolupráce škol se zaměstnavateli</a:t>
            </a: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investice škol</a:t>
            </a:r>
          </a:p>
          <a:p>
            <a:pPr marL="457200" lvl="1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Platforma 2: Rozvoj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potenciálu</a:t>
            </a: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potenciálu každého dítěte/žáka/studenta/účastníka neformálního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společné vzdělávání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kariérové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poradenství a CŽU</a:t>
            </a: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pedagogických, didaktických a manažerských kompetencí pracovníků ve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Platforma 3: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Gramotnosti</a:t>
            </a: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rozvoj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podnikavosti, iniciativy a kreativity</a:t>
            </a: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gramotnosti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(matematická, čtenářská, jazyková apod.)</a:t>
            </a:r>
          </a:p>
          <a:p>
            <a:pPr lvl="2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digitální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vzdělávání</a:t>
            </a:r>
          </a:p>
          <a:p>
            <a:pPr marL="914400" lvl="2" indent="0">
              <a:buNone/>
            </a:pPr>
            <a:endParaRPr lang="cs-CZ" sz="1200" dirty="0">
              <a:solidFill>
                <a:prstClr val="black"/>
              </a:solidFill>
            </a:endParaRP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31145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Program zasedání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Zahájení, projednání programu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Aktuální informace k realizaci projektu „Krajský akční plán rozvoje vzdělávání Plzeňského kraje“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Představení projektového záměru „Krajský akční plán rozvoje vzdělávání Plzeňského kraje II“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Představení analýzy „Pohyb do škol v Plzeňském kraji“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Metodické kabinety SYPO – aktuální informace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Aktuální informace ve školství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Diskuse, různé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Závěr</a:t>
            </a: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984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6" y="-11078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1778480" y="3237529"/>
            <a:ext cx="7772400" cy="1272339"/>
          </a:xfrm>
        </p:spPr>
        <p:txBody>
          <a:bodyPr>
            <a:noAutofit/>
          </a:bodyPr>
          <a:lstStyle/>
          <a:p>
            <a:pPr lvl="0"/>
            <a:r>
              <a:rPr lang="cs-CZ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4</a:t>
            </a:r>
            <a:r>
              <a:rPr lang="cs-CZ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. Představení analýzy „Pohyb do škol v Plzeňském kraji“</a:t>
            </a:r>
            <a:endParaRPr lang="cs-CZ" sz="2800" b="1" dirty="0">
              <a:solidFill>
                <a:srgbClr val="0067AC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177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2454443"/>
            <a:ext cx="6916838" cy="3601452"/>
          </a:xfrm>
        </p:spPr>
        <p:txBody>
          <a:bodyPr/>
          <a:lstStyle/>
          <a:p>
            <a:r>
              <a:rPr lang="cs-CZ" dirty="0"/>
              <a:t>Pohyb do škol</a:t>
            </a:r>
            <a:br>
              <a:rPr lang="cs-CZ" dirty="0"/>
            </a:br>
            <a:r>
              <a:rPr lang="cs-CZ" dirty="0"/>
              <a:t>v Plzeňském kraji</a:t>
            </a:r>
            <a:br>
              <a:rPr lang="cs-CZ" dirty="0"/>
            </a:br>
            <a:r>
              <a:rPr lang="cs-CZ" sz="3000" dirty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sz="2400" dirty="0"/>
              <a:t>Pracovní skupina Vzdělávání, 3. 9. 2021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3766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D181C-00FB-44CA-8810-8B13BD4A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Úvodní informace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9DB50-1542-45BC-97E7-D3769210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154"/>
            <a:ext cx="10934700" cy="5482845"/>
          </a:xfrm>
        </p:spPr>
        <p:txBody>
          <a:bodyPr>
            <a:normAutofit/>
          </a:bodyPr>
          <a:lstStyle/>
          <a:p>
            <a:pPr marL="360000" indent="-36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Dokončena pro OŠMS KÚ Plzeňského kraje v červnu 2021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Impuls pro zpracování analýzy 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MŠMT poprvé poskytlo Plzeňskému kraji data o pohybu žáků </a:t>
            </a: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bydlících v Plzeňském kraji a vyjíždějících mimo kraj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(v letech 2016 až 2020)</a:t>
            </a:r>
          </a:p>
          <a:p>
            <a:pPr marL="972000" lvl="2" indent="-216000">
              <a:buFont typeface="Arial" panose="020B0604020202020204" pitchFamily="34" charset="0"/>
              <a:buChar char="-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žáci ZŠ</a:t>
            </a:r>
          </a:p>
          <a:p>
            <a:pPr marL="972000" lvl="2" indent="-216000">
              <a:buFont typeface="Arial" panose="020B0604020202020204" pitchFamily="34" charset="0"/>
              <a:buChar char="-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žáci SŠ 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Dosud pouze informace o žácích navštěvujících školy v Plzeňském kraji</a:t>
            </a:r>
          </a:p>
          <a:p>
            <a:pPr marL="360000" lvl="1" indent="-36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Bylo možné získat komplexní přehled o pohybu žáků za posledních 5 let:</a:t>
            </a:r>
          </a:p>
          <a:p>
            <a:pPr marL="828000" lvl="2" indent="-360000">
              <a:spcBef>
                <a:spcPts val="600"/>
              </a:spcBef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pohyb v rámci kraje</a:t>
            </a:r>
          </a:p>
          <a:p>
            <a:pPr marL="828000" lvl="2" indent="-360000">
              <a:spcBef>
                <a:spcPts val="600"/>
              </a:spcBef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pohyb z jiných krajů do škol v Plzeňském kraji</a:t>
            </a:r>
          </a:p>
          <a:p>
            <a:pPr marL="828000" lvl="2" indent="-360000">
              <a:spcBef>
                <a:spcPts val="600"/>
              </a:spcBef>
              <a:buFont typeface="+mj-lt"/>
              <a:buAutoNum type="arabicPeriod"/>
            </a:pPr>
            <a:r>
              <a:rPr lang="cs-CZ" sz="2000" u="sng" dirty="0">
                <a:latin typeface="Arial" panose="020B0604020202020204" pitchFamily="34" charset="0"/>
                <a:cs typeface="Arial" panose="020B0604020202020204" pitchFamily="34" charset="0"/>
              </a:rPr>
              <a:t>pohyb z Plzeňského kraje do škol v jiných krajích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od úrovně jednotlivých obcí bydliště a škol (a oborů SŠ)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anonymizovaná data byla data agregována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cizinci nemají uvedeno místo bydliště</a:t>
            </a:r>
          </a:p>
        </p:txBody>
      </p:sp>
    </p:spTree>
    <p:extLst>
      <p:ext uri="{BB962C8B-B14F-4D97-AF65-F5344CB8AC3E}">
        <p14:creationId xmlns:p14="http://schemas.microsoft.com/office/powerpoint/2010/main" val="1320256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94AAA-4D7F-4577-B1F9-CFA63B27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stupeň základních škol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D11B9B-35F2-4BAA-8F4E-F4CE3CF71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poskytovalo ve školním roce 2020/21 v Plzeňském kraji</a:t>
            </a:r>
          </a:p>
          <a:p>
            <a:pPr>
              <a:spcBef>
                <a:spcPts val="0"/>
              </a:spcBef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lang="cs-CZ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škol ve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</a:t>
            </a:r>
            <a:r>
              <a:rPr lang="cs-CZ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obcích.</a:t>
            </a:r>
          </a:p>
        </p:txBody>
      </p:sp>
    </p:spTree>
    <p:extLst>
      <p:ext uri="{BB962C8B-B14F-4D97-AF65-F5344CB8AC3E}">
        <p14:creationId xmlns:p14="http://schemas.microsoft.com/office/powerpoint/2010/main" val="2087865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D181C-00FB-44CA-8810-8B13BD4A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Bilance pohybu na 1. stupni ZŠ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9DB50-1542-45BC-97E7-D3769210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4708"/>
            <a:ext cx="3087849" cy="5185459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Od roku 2017 na 1. stupni klesá počet žáků: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bydlících v kraji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navštěvujících ZŠ v kraji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Pokračuje rostoucí trend počtu: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vyjíždějících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dojíždějících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cizinců</a:t>
            </a:r>
          </a:p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1D6FAA-166B-433D-811C-7BE1681CF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017" y="1579639"/>
            <a:ext cx="8005659" cy="33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74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9B99FC2C-F2B2-4410-B741-7D019F2DF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408" y="1521486"/>
            <a:ext cx="4533850" cy="496157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B9D181C-00FB-44CA-8810-8B13BD4A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299"/>
            <a:ext cx="9465129" cy="992856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v Plzeňském kraji s větší vyjížďkou žáků na 1. stupni ZŠ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9DB50-1542-45BC-97E7-D3769210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4708"/>
            <a:ext cx="5933454" cy="5185459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Největší podíl žáků 1. stupně ZŠ vyjíždí do SO ORP Plzeň z SO ORP: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Nýřany (18 %)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Blovice (11 %)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Přeštice (6 %)</a:t>
            </a:r>
          </a:p>
          <a:p>
            <a:pPr lvl="1">
              <a:spcBef>
                <a:spcPts val="600"/>
              </a:spcBef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Rokycany a Stod (5 %)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Další významné směry vyjížďky na 1. stupeň ZŠ jsou (dle SO ORP):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Nepomucka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Blovicko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(7 %)</a:t>
            </a:r>
          </a:p>
          <a:p>
            <a:pPr lvl="1">
              <a:spcBef>
                <a:spcPts val="600"/>
              </a:spcBef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Horšovskotýnska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na Domažlicko (5 %)</a:t>
            </a:r>
          </a:p>
          <a:p>
            <a:pPr lvl="1">
              <a:spcBef>
                <a:spcPts val="600"/>
              </a:spcBef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Stodska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Přešticko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(5 %)</a:t>
            </a:r>
          </a:p>
          <a:p>
            <a:pPr lvl="1">
              <a:spcBef>
                <a:spcPts val="600"/>
              </a:spcBef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z Rokycanska na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Sušicko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(5 %)</a:t>
            </a:r>
          </a:p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3AC8A353-45FF-4ED2-8F1C-F855CEC5DDA0}"/>
              </a:ext>
            </a:extLst>
          </p:cNvPr>
          <p:cNvSpPr/>
          <p:nvPr/>
        </p:nvSpPr>
        <p:spPr>
          <a:xfrm>
            <a:off x="11250283" y="4965700"/>
            <a:ext cx="341310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6F853718-B904-44BF-A66D-567EA22EF386}"/>
              </a:ext>
            </a:extLst>
          </p:cNvPr>
          <p:cNvSpPr/>
          <p:nvPr/>
        </p:nvSpPr>
        <p:spPr>
          <a:xfrm>
            <a:off x="10248451" y="4673600"/>
            <a:ext cx="263071" cy="2921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9F242B94-37AE-456D-A998-F582F51A320F}"/>
              </a:ext>
            </a:extLst>
          </p:cNvPr>
          <p:cNvSpPr/>
          <p:nvPr/>
        </p:nvSpPr>
        <p:spPr>
          <a:xfrm>
            <a:off x="9217362" y="4111575"/>
            <a:ext cx="263071" cy="2921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21B52ED6-F820-464B-BB6F-292139C76CF2}"/>
              </a:ext>
            </a:extLst>
          </p:cNvPr>
          <p:cNvSpPr/>
          <p:nvPr/>
        </p:nvSpPr>
        <p:spPr>
          <a:xfrm>
            <a:off x="10760529" y="5278291"/>
            <a:ext cx="263071" cy="2921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FCD96F1B-FFD9-424A-9BE1-AEF7FD70703D}"/>
              </a:ext>
            </a:extLst>
          </p:cNvPr>
          <p:cNvSpPr/>
          <p:nvPr/>
        </p:nvSpPr>
        <p:spPr>
          <a:xfrm>
            <a:off x="9739018" y="5858294"/>
            <a:ext cx="263071" cy="2921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62E662F5-BC49-479B-9219-4B1E91AFF197}"/>
              </a:ext>
            </a:extLst>
          </p:cNvPr>
          <p:cNvSpPr/>
          <p:nvPr/>
        </p:nvSpPr>
        <p:spPr>
          <a:xfrm>
            <a:off x="11299324" y="4386422"/>
            <a:ext cx="263071" cy="292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31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94AAA-4D7F-4577-B1F9-CFA63B27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stupeň základních škol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D11B9B-35F2-4BAA-8F4E-F4CE3CF71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poskytovalo ve školním roce 2020/21 v Plzeňském kraji </a:t>
            </a:r>
          </a:p>
          <a:p>
            <a:pPr>
              <a:spcBef>
                <a:spcPts val="0"/>
              </a:spcBef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</a:t>
            </a:r>
            <a:r>
              <a:rPr lang="cs-CZ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škol v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cs-CZ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obcích.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565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D181C-00FB-44CA-8810-8B13BD4A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Bilance pohybu na 2. stupni ZŠ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9DB50-1542-45BC-97E7-D3769210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708"/>
            <a:ext cx="3129794" cy="5185459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 celé sledované období na 2. stupni  stoupá počet žáků: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bydlících v kraji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navštěvujících ZŠ v kraji</a:t>
            </a:r>
          </a:p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Pokračuje rostoucí trend počtu: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vyjíždějících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dojíždějících?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cizinců</a:t>
            </a:r>
          </a:p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0569B6-3B93-49BB-A23D-5D3D9B667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806" y="1610686"/>
            <a:ext cx="8036876" cy="33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92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D181C-00FB-44CA-8810-8B13BD4A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299"/>
            <a:ext cx="9465129" cy="992856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Území v Plzeňském kraji s větší vyjížďkou žáků na 2. stupni ZŠ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9DB50-1542-45BC-97E7-D3769210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4708"/>
            <a:ext cx="5933454" cy="5353292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Největší podíl žáků 2. stupně ZŠ vyjíždí do SO ORP Plzeň z SO ORP: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Nýřany (24 %)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Blovice (12 %)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Přeštice (9 %)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Stod (7 %)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Kralovice a Rokycany (6 %)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0000" indent="-3600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Další významné směry vyjížďky na 2. stupeň ZŠ jsou (dle SO ORP):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Nepomucka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Blovicko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(6 %)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Horšovskotýnska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na Domažlicko (6 %)</a:t>
            </a:r>
          </a:p>
          <a:p>
            <a:pPr lvl="1">
              <a:spcBef>
                <a:spcPts val="600"/>
              </a:spcBef>
            </a:pP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z Rokycanska na </a:t>
            </a:r>
            <a:r>
              <a:rPr lang="cs-CZ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Sušicko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 (5 %)</a:t>
            </a:r>
          </a:p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56B5710-8A79-4E33-9FAD-0A18D8CA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744" y="1504708"/>
            <a:ext cx="3920280" cy="5116298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180351EE-410F-4D5B-A13C-4804B0A732A2}"/>
              </a:ext>
            </a:extLst>
          </p:cNvPr>
          <p:cNvSpPr/>
          <p:nvPr/>
        </p:nvSpPr>
        <p:spPr>
          <a:xfrm>
            <a:off x="10663053" y="4840448"/>
            <a:ext cx="341310" cy="1463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C313D43-0FE5-4F51-A2CF-AB417710ED50}"/>
              </a:ext>
            </a:extLst>
          </p:cNvPr>
          <p:cNvSpPr/>
          <p:nvPr/>
        </p:nvSpPr>
        <p:spPr>
          <a:xfrm>
            <a:off x="10198467" y="4585948"/>
            <a:ext cx="263071" cy="2921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1F58D168-AECA-411D-953F-5FF436E43CB9}"/>
              </a:ext>
            </a:extLst>
          </p:cNvPr>
          <p:cNvSpPr/>
          <p:nvPr/>
        </p:nvSpPr>
        <p:spPr>
          <a:xfrm>
            <a:off x="9194608" y="4018526"/>
            <a:ext cx="263071" cy="2921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F3DB066-0136-4F52-A212-F988C435CB70}"/>
              </a:ext>
            </a:extLst>
          </p:cNvPr>
          <p:cNvSpPr/>
          <p:nvPr/>
        </p:nvSpPr>
        <p:spPr>
          <a:xfrm>
            <a:off x="9697073" y="5995322"/>
            <a:ext cx="263071" cy="2921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09DBFF4A-E998-4FB5-AF6A-9823E460DD5A}"/>
              </a:ext>
            </a:extLst>
          </p:cNvPr>
          <p:cNvSpPr/>
          <p:nvPr/>
        </p:nvSpPr>
        <p:spPr>
          <a:xfrm>
            <a:off x="10718951" y="4302237"/>
            <a:ext cx="263071" cy="2921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6766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894AAA-4D7F-4577-B1F9-CFA63B27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 školy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D11B9B-35F2-4BAA-8F4E-F4CE3CF71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778513" cy="15001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školním roce 2020/21 bylo v Plzeňském kraji</a:t>
            </a:r>
          </a:p>
          <a:p>
            <a:pPr>
              <a:spcBef>
                <a:spcPts val="0"/>
              </a:spcBef>
            </a:pP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cs-CZ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SŠ se sídlem v 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cs-CZ" dirty="0">
                <a:solidFill>
                  <a:srgbClr val="3C3C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obcích.</a:t>
            </a:r>
          </a:p>
        </p:txBody>
      </p:sp>
    </p:spTree>
    <p:extLst>
      <p:ext uri="{BB962C8B-B14F-4D97-AF65-F5344CB8AC3E}">
        <p14:creationId xmlns:p14="http://schemas.microsoft.com/office/powerpoint/2010/main" val="283341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6" y="-11078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1778480" y="3237529"/>
            <a:ext cx="7772400" cy="1272339"/>
          </a:xfrm>
        </p:spPr>
        <p:txBody>
          <a:bodyPr>
            <a:noAutofit/>
          </a:bodyPr>
          <a:lstStyle/>
          <a:p>
            <a:pPr lvl="0"/>
            <a:r>
              <a:rPr lang="cs-CZ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2</a:t>
            </a:r>
            <a:r>
              <a:rPr lang="cs-CZ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. Aktuální informace k realizaci projektu „Krajský akční plán rozvoje vzdělávání Plzeňského kraje“</a:t>
            </a:r>
            <a:endParaRPr lang="cs-CZ" sz="2800" b="1" dirty="0">
              <a:solidFill>
                <a:srgbClr val="0067AC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57594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D181C-00FB-44CA-8810-8B13BD4A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Bilance pohybu za středním vzděláním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9DB50-1542-45BC-97E7-D3769210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4708"/>
            <a:ext cx="3624744" cy="5185459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 roce 2018 na SŠ stoupá počet žáků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bydlících v kraji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navštěvujících ZŠ v kraji</a:t>
            </a:r>
          </a:p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Stoupá počet: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vyjíždějících po r. 2017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dojíždějících po r. 2018</a:t>
            </a:r>
          </a:p>
          <a:p>
            <a:pPr marL="360000" lvl="1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Počet cizinců stagnuje</a:t>
            </a:r>
          </a:p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BB36ED0-9827-415E-8BBC-39DE0EB7C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517" y="1619249"/>
            <a:ext cx="7522403" cy="32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29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D181C-00FB-44CA-8810-8B13BD4A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299"/>
            <a:ext cx="9465129" cy="992856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Pohyb na SŠ v Plzeňském kraji podle okresů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9DB50-1542-45BC-97E7-D3769210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30" y="1607473"/>
            <a:ext cx="5470323" cy="5250527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Okres PM má na žácích SŠ bydlících v kraji nadpoloviční podíl (56 %)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podchytí 90 % „domácích“ žáků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zásadní význam i pro okresy PJ a PS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významný i pro další okresy kraje</a:t>
            </a:r>
          </a:p>
          <a:p>
            <a:pPr>
              <a:spcBef>
                <a:spcPts val="1200"/>
              </a:spcBef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Nadpoloviční podíl na „domácích“ žácích mají SŠ v okresech DO a TC</a:t>
            </a:r>
          </a:p>
          <a:p>
            <a:pPr>
              <a:spcBef>
                <a:spcPts val="1200"/>
              </a:spcBef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Téměř 8 % žáků bydlících v kraji vyjíždí mimo kraj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nejvíce z okresů KT, TC (14 %) a RO  (13 %)</a:t>
            </a:r>
          </a:p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8BC0E18-3C62-4DA6-87AF-20FC9F019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209" y="1607473"/>
            <a:ext cx="5669293" cy="50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27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3C96D91B-44EA-40C5-BDA2-57BF92E0E2FB}"/>
              </a:ext>
            </a:extLst>
          </p:cNvPr>
          <p:cNvSpPr/>
          <p:nvPr/>
        </p:nvSpPr>
        <p:spPr>
          <a:xfrm>
            <a:off x="11685864" y="0"/>
            <a:ext cx="506136" cy="1375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F47A0313-A2C8-4A17-AAFD-6DEDF92CB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007" y="0"/>
            <a:ext cx="6824816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B9D181C-00FB-44CA-8810-8B13BD4A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82299"/>
            <a:ext cx="5419726" cy="992856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Pohyb na SŠ v Plzeňském kraji podle obcí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9DB50-1542-45BC-97E7-D3769210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30" y="1607473"/>
            <a:ext cx="4438477" cy="5250527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SŠ v Plzni mají nadpoloviční podíl na žácích bydlících v 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obcích kraje (41 % z 501 obce)</a:t>
            </a:r>
          </a:p>
          <a:p>
            <a:pPr marL="360000" indent="-36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Podle počtu obcí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s nadpolovičním podílem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bydlících žáků SŠ následují: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Klatovy (34 obcí)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Domažlice (26)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Sušice (16 obcí)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Rokycany (13)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Horšovský Týn (8)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Bor, Blovice, Stříbro (2)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Plasy (1)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33660F-6A10-46CF-A25E-10A817154CB2}"/>
              </a:ext>
            </a:extLst>
          </p:cNvPr>
          <p:cNvSpPr txBox="1"/>
          <p:nvPr/>
        </p:nvSpPr>
        <p:spPr>
          <a:xfrm>
            <a:off x="6699183" y="134754"/>
            <a:ext cx="2319689" cy="2475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Spád SŠ v Plzeňském kraji</a:t>
            </a:r>
          </a:p>
        </p:txBody>
      </p:sp>
    </p:spTree>
    <p:extLst>
      <p:ext uri="{BB962C8B-B14F-4D97-AF65-F5344CB8AC3E}">
        <p14:creationId xmlns:p14="http://schemas.microsoft.com/office/powerpoint/2010/main" val="14704171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D181C-00FB-44CA-8810-8B13BD4A4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299"/>
            <a:ext cx="9465129" cy="992856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Pohyb na SŠ </a:t>
            </a:r>
            <a:r>
              <a:rPr lang="cs-CZ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Plzeňského kraje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9DB50-1542-45BC-97E7-D3769210E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31" y="1607474"/>
            <a:ext cx="4052583" cy="5053386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Také pro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mimokrajské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žáky jsou nejvýznamnějším cílem (nad 50 žáků) SŠ v Plzni</a:t>
            </a:r>
          </a:p>
          <a:p>
            <a:pPr marL="360000" indent="-36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Nejvýznamnější zdroje: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okres Cheb a další okresy Karlovarského kraje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okres Strakonice</a:t>
            </a:r>
          </a:p>
          <a:p>
            <a:pPr marL="360000" indent="-36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 oborů je nejčastějším cílem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Elektrikář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na SOU elektrotechnickém, Plzeň (54 žáků)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350D7D-4843-44AE-AE40-D2A7E92AF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835" y="1607474"/>
            <a:ext cx="7056253" cy="50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85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D181C-00FB-44CA-8810-8B13BD4A4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Pohyb na SŠ </a:t>
            </a:r>
            <a:r>
              <a:rPr lang="cs-CZ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Plzeňského kraje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9DB50-1542-45BC-97E7-D3769210E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3574"/>
            <a:ext cx="5181600" cy="5314426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Správní obvody obcí s pověřeným obecním úřadem s nejvyšším podílem vyjíždějících mimo kraj: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Horažďovice (180 žáků, tj. 40 %)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Zbiroh (75 žáků, tj. 35 %)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Planá (88 žáků, tj. 24 %)</a:t>
            </a:r>
          </a:p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Okresy mimo kraj s největším počtem dojíždějících z Plzeňského kraje: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Praha (403)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Strakonice (269)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Beroun (223)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Cheb (152)</a:t>
            </a:r>
          </a:p>
          <a:p>
            <a:pPr lvl="1">
              <a:spcBef>
                <a:spcPts val="600"/>
              </a:spcBef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Karlovy Vary (102)</a:t>
            </a:r>
          </a:p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DDFA36-2CFA-4F43-9B17-2A645AE6A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43574"/>
            <a:ext cx="5181600" cy="5125674"/>
          </a:xfrm>
        </p:spPr>
        <p:txBody>
          <a:bodyPr>
            <a:normAutofit/>
          </a:bodyPr>
          <a:lstStyle/>
          <a:p>
            <a:pPr marL="360000" indent="-3600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Nejvýznamnější obory podle počtu vyjíždějících v letech 2016-2020:</a:t>
            </a: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Předškolní a mimoškolní pedagogika</a:t>
            </a:r>
            <a:endParaRPr lang="cs-CZ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2000" lvl="2" indent="-216000"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Střední pedagogická škola v Berouně (98 žáků)</a:t>
            </a:r>
          </a:p>
          <a:p>
            <a:pPr marL="972000" lvl="2" indent="-216000"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Pelhřimově (31), v Praze (30)</a:t>
            </a:r>
          </a:p>
          <a:p>
            <a:pPr marL="972000" lvl="2" indent="-216000">
              <a:buFont typeface="Arial" panose="020B0604020202020204" pitchFamily="34" charset="0"/>
              <a:buChar char="-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celkem 185 žáků!</a:t>
            </a:r>
          </a:p>
          <a:p>
            <a:pPr marL="514800" lvl="1" indent="-216000">
              <a:buFont typeface="Arial" panose="020B0604020202020204" pitchFamily="34" charset="0"/>
              <a:buChar char="-"/>
            </a:pP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4leté Gymnázium ve Strakonicích (49)</a:t>
            </a:r>
          </a:p>
          <a:p>
            <a:pPr marL="514800" lvl="1" indent="-216000">
              <a:buFont typeface="Arial" panose="020B0604020202020204" pitchFamily="34" charset="0"/>
              <a:buChar char="-"/>
            </a:pP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Lesnictví v Písku (4</a:t>
            </a:r>
            <a:r>
              <a:rPr lang="cs-CZ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31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93111-5519-47FC-BC9A-A7CE8E37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Váš zájem.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B50A12-9D6B-4CEF-82F4-52C41C6F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691322"/>
            <a:ext cx="10515600" cy="448881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za realizační tým Paktu zaměstnanosti Plzeňského kraje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www.pzpk.cz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>
              <a:lnSpc>
                <a:spcPct val="15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Regionální rozvojová agentura Plzeňského kraje, o.p.s. (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www.rra-pk.cz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2">
              <a:lnSpc>
                <a:spcPct val="150000"/>
              </a:lnSpc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Ing. Pavel Beneš (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benes@rra-pk.cz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36292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7" y="0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1778480" y="3237529"/>
            <a:ext cx="7772400" cy="1272339"/>
          </a:xfrm>
        </p:spPr>
        <p:txBody>
          <a:bodyPr>
            <a:noAutofit/>
          </a:bodyPr>
          <a:lstStyle/>
          <a:p>
            <a:pPr lvl="0"/>
            <a:r>
              <a:rPr lang="cs-CZ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5</a:t>
            </a:r>
            <a:r>
              <a:rPr lang="cs-CZ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. Metodické kabinety SYPO – aktuální informace</a:t>
            </a:r>
            <a:endParaRPr lang="cs-CZ" sz="2800" b="1" dirty="0">
              <a:solidFill>
                <a:srgbClr val="0067AC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80516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7" y="14801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1881997" y="3253499"/>
            <a:ext cx="7772400" cy="1272339"/>
          </a:xfrm>
        </p:spPr>
        <p:txBody>
          <a:bodyPr>
            <a:noAutofit/>
          </a:bodyPr>
          <a:lstStyle/>
          <a:p>
            <a:pPr lvl="0"/>
            <a:r>
              <a:rPr lang="cs-CZ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6</a:t>
            </a:r>
            <a:r>
              <a:rPr lang="cs-CZ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. Aktuální informace ve školství</a:t>
            </a:r>
            <a:endParaRPr lang="cs-CZ" sz="2800" b="1" dirty="0">
              <a:solidFill>
                <a:srgbClr val="0067AC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711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513347" y="144154"/>
            <a:ext cx="11197390" cy="5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PŘIJÍMACÍ ŘÍZENÍ NA STŘEDNÍ ŠKOLY PRO ŠKOLNÍ ROK 2021/2022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 rot="16200000">
            <a:off x="9663994" y="2471143"/>
            <a:ext cx="15636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zdroj: </a:t>
            </a:r>
            <a:r>
              <a:rPr kumimoji="0" lang="cs-CZ" alt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Kevis</a:t>
            </a:r>
            <a:r>
              <a:rPr kumimoji="0" lang="cs-CZ" altLang="cs-C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k </a:t>
            </a:r>
            <a:r>
              <a:rPr kumimoji="0" lang="cs-CZ" altLang="cs-C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2.9.2021</a:t>
            </a:r>
            <a:endParaRPr kumimoji="0" lang="cs-CZ" altLang="cs-C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1820933" y="709548"/>
          <a:ext cx="8494082" cy="2674229"/>
        </p:xfrm>
        <a:graphic>
          <a:graphicData uri="http://schemas.openxmlformats.org/drawingml/2006/table">
            <a:tbl>
              <a:tblPr/>
              <a:tblGrid>
                <a:gridCol w="3093929">
                  <a:extLst>
                    <a:ext uri="{9D8B030D-6E8A-4147-A177-3AD203B41FA5}">
                      <a16:colId xmlns:a16="http://schemas.microsoft.com/office/drawing/2014/main" val="1890046926"/>
                    </a:ext>
                  </a:extLst>
                </a:gridCol>
                <a:gridCol w="1916483">
                  <a:extLst>
                    <a:ext uri="{9D8B030D-6E8A-4147-A177-3AD203B41FA5}">
                      <a16:colId xmlns:a16="http://schemas.microsoft.com/office/drawing/2014/main" val="2116869229"/>
                    </a:ext>
                  </a:extLst>
                </a:gridCol>
                <a:gridCol w="1728591">
                  <a:extLst>
                    <a:ext uri="{9D8B030D-6E8A-4147-A177-3AD203B41FA5}">
                      <a16:colId xmlns:a16="http://schemas.microsoft.com/office/drawing/2014/main" val="1846653861"/>
                    </a:ext>
                  </a:extLst>
                </a:gridCol>
                <a:gridCol w="1755079">
                  <a:extLst>
                    <a:ext uri="{9D8B030D-6E8A-4147-A177-3AD203B41FA5}">
                      <a16:colId xmlns:a16="http://schemas.microsoft.com/office/drawing/2014/main" val="2248771227"/>
                    </a:ext>
                  </a:extLst>
                </a:gridCol>
              </a:tblGrid>
              <a:tr h="64730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žáků 9. tříd 4962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Nabídka míst na středních školách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odevzdaných přihlášek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odevzdaných zápisových lístků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289351"/>
                  </a:ext>
                </a:extLst>
              </a:tr>
              <a:tr h="2456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míst pro žáky 9. tříd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842697"/>
                  </a:ext>
                </a:extLst>
              </a:tr>
              <a:tr h="2339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Čtyřletá gymnázia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435660"/>
                  </a:ext>
                </a:extLst>
              </a:tr>
              <a:tr h="2339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Obory s maturitní zkouškou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6 006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759964"/>
                  </a:ext>
                </a:extLst>
              </a:tr>
              <a:tr h="2339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Obory s výučním listem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4136066"/>
                  </a:ext>
                </a:extLst>
              </a:tr>
              <a:tr h="2456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Jiné obory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624860"/>
                  </a:ext>
                </a:extLst>
              </a:tr>
              <a:tr h="2456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Víceletá gymnázia celkem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538101"/>
                  </a:ext>
                </a:extLst>
              </a:tr>
              <a:tr h="23392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Osmiletá gymnázia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534235"/>
                  </a:ext>
                </a:extLst>
              </a:tr>
              <a:tr h="24562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Šestiletá gymnázia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359370"/>
                  </a:ext>
                </a:extLst>
              </a:tr>
            </a:tbl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/>
          </p:nvPr>
        </p:nvGraphicFramePr>
        <p:xfrm>
          <a:off x="1524001" y="3383776"/>
          <a:ext cx="9018738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70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561473" y="153787"/>
            <a:ext cx="11101136" cy="74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PŘIJÍMACÍ ŘÍZENÍ NA STŘEDNÍ ŠKOLY PRO ŠKOLNÍ ROK 2021/22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61472" y="1132706"/>
            <a:ext cx="1110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Poměr odevzdaných zápisových lístků</a:t>
            </a:r>
          </a:p>
        </p:txBody>
      </p:sp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2852259" y="5514254"/>
            <a:ext cx="160800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zdroj: </a:t>
            </a:r>
            <a:r>
              <a:rPr kumimoji="0" lang="cs-CZ" altLang="cs-CZ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Kevis</a:t>
            </a:r>
            <a:r>
              <a:rPr kumimoji="0" lang="cs-CZ" altLang="cs-CZ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k </a:t>
            </a:r>
            <a:r>
              <a:rPr kumimoji="0" lang="cs-CZ" altLang="cs-CZ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2.9.2021</a:t>
            </a:r>
            <a:endParaRPr kumimoji="0" lang="cs-CZ" altLang="cs-CZ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Graf 9"/>
          <p:cNvGraphicFramePr>
            <a:graphicFrameLocks/>
          </p:cNvGraphicFramePr>
          <p:nvPr>
            <p:extLst/>
          </p:nvPr>
        </p:nvGraphicFramePr>
        <p:xfrm>
          <a:off x="2852259" y="1749612"/>
          <a:ext cx="6369968" cy="376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4600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Změny členů PS Vzdělávání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76767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Zástupce ITI 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Ing. Eva Jindrová</a:t>
            </a: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Lorenc Logistic, s.r.o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Václav Lorenc</a:t>
            </a:r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28" y="2084417"/>
            <a:ext cx="4704272" cy="35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1" y="5021944"/>
            <a:ext cx="9035341" cy="610761"/>
          </a:xfrm>
        </p:spPr>
        <p:txBody>
          <a:bodyPr>
            <a:normAutofit/>
          </a:bodyPr>
          <a:lstStyle/>
          <a:p>
            <a:pPr algn="ctr"/>
            <a:r>
              <a:rPr lang="cs-CZ" sz="2800" dirty="0"/>
              <a:t>MOTIVACE PRO TECHNICKÉ VZDĚLÁVÁNÍ</a:t>
            </a:r>
          </a:p>
        </p:txBody>
      </p:sp>
    </p:spTree>
    <p:extLst>
      <p:ext uri="{BB962C8B-B14F-4D97-AF65-F5344CB8AC3E}">
        <p14:creationId xmlns:p14="http://schemas.microsoft.com/office/powerpoint/2010/main" val="3243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8148" y="1117241"/>
            <a:ext cx="6208294" cy="506933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ClrTx/>
            </a:pPr>
            <a:r>
              <a:rPr lang="cs-CZ" sz="1900" b="1" dirty="0">
                <a:latin typeface="Calibri" panose="020F0502020204030204" pitchFamily="34" charset="0"/>
                <a:cs typeface="Calibri" panose="020F0502020204030204" pitchFamily="34" charset="0"/>
              </a:rPr>
              <a:t>Střední školy organizují pro žáky základních škol motivační technické kroužky v těchto oborech: 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elektrotechnika, robotika, počítačové konstruování, práce s kovem,   práce </a:t>
            </a:r>
            <a:r>
              <a:rPr lang="cs-CZ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sz="19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dřevem, keramika, strojní obrábění, strojírenství, instalatérství, klempířství, zámečnictví, stavebnictví, autoopravárenství, malířství, čalounictví...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</a:pPr>
            <a:endParaRPr lang="cs-CZ" sz="1000" dirty="0"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</a:pPr>
            <a:r>
              <a:rPr lang="cs-CZ" sz="1900" dirty="0">
                <a:latin typeface="+mn-lt"/>
              </a:rPr>
              <a:t>Žáci základních škol si mohou vyzkoušet, jak jsou zdatní a jak zvládají jednoduché úkoly při ručním zpracovávání materiálů, ovládání elektronických zařízení apod.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</a:pPr>
            <a:endParaRPr lang="cs-CZ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Tx/>
            </a:pPr>
            <a:r>
              <a:rPr lang="cs-CZ" sz="1900" b="1" dirty="0">
                <a:latin typeface="Calibri" panose="020F0502020204030204" pitchFamily="34" charset="0"/>
                <a:cs typeface="Calibri" panose="020F0502020204030204" pitchFamily="34" charset="0"/>
              </a:rPr>
              <a:t>Cíl: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zvýšení motivace žáků základních škol </a:t>
            </a:r>
            <a:b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ke studiu technických oborů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poskytnutí účelových finančních prostředků na podporu středních škol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získání většího počtu zájemců</a:t>
            </a:r>
            <a:b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1900" dirty="0">
                <a:latin typeface="Calibri" panose="020F0502020204030204" pitchFamily="34" charset="0"/>
                <a:cs typeface="Calibri" panose="020F0502020204030204" pitchFamily="34" charset="0"/>
              </a:rPr>
              <a:t>o studium technických oborů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2152649" y="360364"/>
            <a:ext cx="7926628" cy="352966"/>
          </a:xfrm>
        </p:spPr>
        <p:txBody>
          <a:bodyPr/>
          <a:lstStyle/>
          <a:p>
            <a:pPr algn="ctr"/>
            <a:r>
              <a:rPr lang="cs-CZ" sz="2800" b="1" dirty="0"/>
              <a:t>MOTIVACE PRO TECHNICKÉ VZDĚLÁVÁNÍ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5"/>
          <a:stretch/>
        </p:blipFill>
        <p:spPr>
          <a:xfrm>
            <a:off x="7388239" y="1025066"/>
            <a:ext cx="1801800" cy="248089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30" y="1025066"/>
            <a:ext cx="1688030" cy="248089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39" y="3735230"/>
            <a:ext cx="3715521" cy="245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3"/>
          </p:nvPr>
        </p:nvSpPr>
        <p:spPr>
          <a:xfrm>
            <a:off x="2152649" y="360364"/>
            <a:ext cx="7926628" cy="352966"/>
          </a:xfrm>
          <a:noFill/>
        </p:spPr>
        <p:txBody>
          <a:bodyPr/>
          <a:lstStyle/>
          <a:p>
            <a:pPr algn="ctr"/>
            <a:r>
              <a:rPr lang="cs-CZ" sz="2800" b="1" dirty="0"/>
              <a:t>MOTIVACE PRO TECHNICKÉ VZDĚLÁVÁNÍ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1414714" y="969557"/>
          <a:ext cx="3600450" cy="5594962"/>
        </p:xfrm>
        <a:graphic>
          <a:graphicData uri="http://schemas.openxmlformats.org/drawingml/2006/table">
            <a:tbl>
              <a:tblPr/>
              <a:tblGrid>
                <a:gridCol w="71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9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29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Rok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žadatelů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Počet žádostí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Poskytnutá dotace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820 863 Kč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kumimoji="0" lang="cs-CZ" altLang="cs-CZ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891 500 Kč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795 000 Kč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731 000 Kč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638 000 Kč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680 000 Kč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kumimoji="0" lang="cs-CZ" altLang="cs-CZ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897 000 Kč</a:t>
                      </a:r>
                      <a:endParaRPr kumimoji="0" lang="cs-CZ" alt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811 000 Kč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617 000 Kč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582 000 Kč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00157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484 000 Kč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21589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8B3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372 000 Kč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704232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16" y="4791593"/>
            <a:ext cx="2638832" cy="182687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70"/>
          <a:stretch/>
        </p:blipFill>
        <p:spPr>
          <a:xfrm>
            <a:off x="8183816" y="2756691"/>
            <a:ext cx="2638832" cy="183154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1"/>
          <a:stretch/>
        </p:blipFill>
        <p:spPr>
          <a:xfrm>
            <a:off x="8183816" y="865006"/>
            <a:ext cx="2638832" cy="174030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46" y="3922125"/>
            <a:ext cx="2022255" cy="26963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546" y="969557"/>
            <a:ext cx="2022255" cy="269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0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345" y="5318150"/>
            <a:ext cx="8786624" cy="55595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TECHNIKA MÁ ZLATÉ DNO</a:t>
            </a:r>
          </a:p>
        </p:txBody>
      </p:sp>
    </p:spTree>
    <p:extLst>
      <p:ext uri="{BB962C8B-B14F-4D97-AF65-F5344CB8AC3E}">
        <p14:creationId xmlns:p14="http://schemas.microsoft.com/office/powerpoint/2010/main" val="6911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1999990" y="297734"/>
            <a:ext cx="8192022" cy="352966"/>
          </a:xfrm>
        </p:spPr>
        <p:txBody>
          <a:bodyPr/>
          <a:lstStyle/>
          <a:p>
            <a:pPr algn="ctr"/>
            <a:r>
              <a:rPr lang="cs-CZ" sz="2800" b="1" dirty="0"/>
              <a:t>TECHNIKA MÁ ZLATÉ DNO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8561" y="1059054"/>
            <a:ext cx="574307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Soutěž vyhlášená Radou Plzeňského kraje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rámci projektu na podporu technického vzdělávání.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Úkolem soutěžního týmu žáků středních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základních škol  je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sestrojit pomocí stavebnice Merkur  a  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Boffin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funkční hledač světla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Cíl soutěže: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zvýšení zájmu žáků o technické obory vzdělávání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motivace žáků studovat tyto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obory na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středních školách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podpora řemeslné zručnosti dětí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spolupráce středních a základních škol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Šestý ročník soutěže se  uskuteční  12. října  2021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sále Středního odborného učiliště elektrotechnického v Plzni.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2562" y="1059054"/>
            <a:ext cx="2614112" cy="180713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51" y="1059054"/>
            <a:ext cx="2605296" cy="1818235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51" y="3013429"/>
            <a:ext cx="2594013" cy="1722889"/>
          </a:xfrm>
          <a:prstGeom prst="rect">
            <a:avLst/>
          </a:prstGeom>
        </p:spPr>
      </p:pic>
      <p:pic>
        <p:nvPicPr>
          <p:cNvPr id="7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20" y="4872459"/>
            <a:ext cx="2596086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62" y="4854055"/>
            <a:ext cx="2682875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" b="4042"/>
          <a:stretch>
            <a:fillRect/>
          </a:stretch>
        </p:blipFill>
        <p:spPr bwMode="auto">
          <a:xfrm>
            <a:off x="9102562" y="2986205"/>
            <a:ext cx="2670175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9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345" y="5318150"/>
            <a:ext cx="8786624" cy="555956"/>
          </a:xfrm>
        </p:spPr>
        <p:txBody>
          <a:bodyPr>
            <a:normAutofit/>
          </a:bodyPr>
          <a:lstStyle/>
          <a:p>
            <a:r>
              <a:rPr lang="cs-CZ" sz="2800" dirty="0"/>
              <a:t>TECHNICKÁ OLYMPIÁDA  PLZEŇSKÉHO KRAJE</a:t>
            </a:r>
          </a:p>
        </p:txBody>
      </p:sp>
    </p:spTree>
    <p:extLst>
      <p:ext uri="{BB962C8B-B14F-4D97-AF65-F5344CB8AC3E}">
        <p14:creationId xmlns:p14="http://schemas.microsoft.com/office/powerpoint/2010/main" val="135791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1836058" y="360364"/>
            <a:ext cx="8449898" cy="352966"/>
          </a:xfrm>
        </p:spPr>
        <p:txBody>
          <a:bodyPr/>
          <a:lstStyle/>
          <a:p>
            <a:r>
              <a:rPr lang="cs-CZ" sz="2800" b="1" dirty="0"/>
              <a:t>TECHNICKÁ OLYMPIÁDA  PLZEŇSKÉHO KRAJE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18148" y="852957"/>
            <a:ext cx="56628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 spolupráce mezi středními školami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Západočeskou univerzitou v Plzni vyhlašovaný Radou Plzeňského kraje.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Soutěž týmů středních škol vedených pedagogem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řešení tematických okruhů technických  problémů.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18147" y="2786111"/>
            <a:ext cx="42525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Zapojené fakulty ZČU: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aplikovaných věd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strojní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elektrotechnická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Soutěž probíhá ve dvou kategoriích: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gymnázia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střední odborné školy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18147" y="5334819"/>
            <a:ext cx="5662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Devátý ročník soutěže se uskuteční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února  2022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prostorách Západočeské univerzity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Plzni.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50" y="966617"/>
            <a:ext cx="3007068" cy="2404592"/>
          </a:xfrm>
          <a:prstGeom prst="rect">
            <a:avLst/>
          </a:prstGeom>
        </p:spPr>
      </p:pic>
      <p:pic>
        <p:nvPicPr>
          <p:cNvPr id="10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/>
          <a:stretch/>
        </p:blipFill>
        <p:spPr bwMode="auto">
          <a:xfrm>
            <a:off x="6670950" y="3624496"/>
            <a:ext cx="3007068" cy="25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 b="3512"/>
          <a:stretch/>
        </p:blipFill>
        <p:spPr>
          <a:xfrm>
            <a:off x="9867956" y="966617"/>
            <a:ext cx="2092670" cy="243705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6" r="25889"/>
          <a:stretch/>
        </p:blipFill>
        <p:spPr>
          <a:xfrm>
            <a:off x="9849853" y="3624496"/>
            <a:ext cx="2133600" cy="250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345" y="5318150"/>
            <a:ext cx="8786624" cy="55595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SOUTĚŽ ŘEMESLO MÁ ZLATÉ DNO</a:t>
            </a:r>
          </a:p>
        </p:txBody>
      </p:sp>
    </p:spTree>
    <p:extLst>
      <p:ext uri="{BB962C8B-B14F-4D97-AF65-F5344CB8AC3E}">
        <p14:creationId xmlns:p14="http://schemas.microsoft.com/office/powerpoint/2010/main" val="36692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092530" y="200963"/>
            <a:ext cx="7838946" cy="352966"/>
          </a:xfrm>
        </p:spPr>
        <p:txBody>
          <a:bodyPr/>
          <a:lstStyle/>
          <a:p>
            <a:pPr algn="ctr"/>
            <a:r>
              <a:rPr lang="cs-CZ" sz="2800" b="1" dirty="0"/>
              <a:t>ŘEMESLO MÁ ZLATÉ DNO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39862" y="907872"/>
            <a:ext cx="5480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Rukodělná soutěž  pro žáky základních a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středních škol a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 účastníky zájmového a neformálního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vzdělávání v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Domech dětí a mládeže, Středisku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volného času a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Techmania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Science Center o. p. s.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60" y="2939589"/>
            <a:ext cx="2479230" cy="165389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60" y="1007269"/>
            <a:ext cx="2479230" cy="167777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839862" y="2224643"/>
            <a:ext cx="5480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Cíl soutěže: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popularizace řemeslných oborů mezi žáky základních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středních škol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zvýšení zájmu žáků o technické obory vzdělávání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motivace žáků studovat tyto obory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 středních školách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podpora řemeslné zručnosti dětí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4943" y="4834235"/>
            <a:ext cx="5535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Žáci mohou zasílat do soutěže různé typy výrobků: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hračky, suvenýry, vyučovací pomůcky,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oděvní doplňky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vybavení domácnosti, hlavolamy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939" b="6662"/>
          <a:stretch/>
        </p:blipFill>
        <p:spPr>
          <a:xfrm>
            <a:off x="9218939" y="4779188"/>
            <a:ext cx="2242501" cy="1826591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39863" y="5897894"/>
            <a:ext cx="5535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Slavnostní vyhlášení vítězů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proběhne v prostorách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Techmania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Science Center o. p. s. 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26. května 2022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362" y="2939589"/>
            <a:ext cx="2213078" cy="167304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11" y="4816158"/>
            <a:ext cx="2428079" cy="178962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"/>
          <a:stretch/>
        </p:blipFill>
        <p:spPr>
          <a:xfrm>
            <a:off x="9218939" y="988784"/>
            <a:ext cx="2242501" cy="16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065325" y="5100163"/>
            <a:ext cx="7556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GYMNAZISTA ROKU 2022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/>
          </a:bodyPr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Realizovaná tematická setkání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480922" y="1464100"/>
            <a:ext cx="11230155" cy="4841809"/>
          </a:xfrm>
        </p:spPr>
        <p:txBody>
          <a:bodyPr>
            <a:normAutofit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Kulatý stůl „Klíčové kompetence pro automatizaci a robotiku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</a:p>
          <a:p>
            <a:pPr marL="457200" lvl="1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(29. 3. 2021)</a:t>
            </a:r>
            <a:endParaRPr 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Závěrečná porada ředitelů škol a školských zařízení zřizovaných PK</a:t>
            </a:r>
          </a:p>
          <a:p>
            <a:pPr marL="457200" lvl="1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(8. 6. 2021)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Letní setkání s pedagogy </a:t>
            </a:r>
          </a:p>
          <a:p>
            <a:pPr marL="457200" lvl="1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(26. – 29. 7. 2021)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Zahajovací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porada ředitelů škol a školských zařízení zřizovaných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PK </a:t>
            </a:r>
          </a:p>
          <a:p>
            <a:pPr marL="457200" lvl="1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(24. 8. 2021)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Seminář „Je problematika nadaných žáků na SŠ problém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?“ </a:t>
            </a:r>
          </a:p>
          <a:p>
            <a:pPr marL="457200" lvl="1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(30. 8. 2021)</a:t>
            </a:r>
          </a:p>
          <a:p>
            <a:endParaRPr lang="cs-CZ" dirty="0"/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2212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1" y="442914"/>
            <a:ext cx="9317831" cy="587375"/>
          </a:xfrm>
        </p:spPr>
        <p:txBody>
          <a:bodyPr>
            <a:normAutofit/>
          </a:bodyPr>
          <a:lstStyle/>
          <a:p>
            <a:pPr algn="ctr">
              <a:spcAft>
                <a:spcPts val="400"/>
              </a:spcAft>
              <a:defRPr/>
            </a:pP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GYMNAZISTA ROKU 2022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4" name="Obdélník 2"/>
          <p:cNvSpPr>
            <a:spLocks noChangeArrowheads="1"/>
          </p:cNvSpPr>
          <p:nvPr/>
        </p:nvSpPr>
        <p:spPr bwMode="auto">
          <a:xfrm>
            <a:off x="1524001" y="1371545"/>
            <a:ext cx="5454316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23850" indent="-3238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23850" marR="0" lvl="0" indent="-3238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Vědomostní soutěž pro žáky gymnázií Plzeňského kraje. Uzavřené testové otázky budou zaměřeny na oblast přírodních, společenských věd </a:t>
            </a:r>
            <a:r>
              <a:rPr kumimoji="0" lang="cs-CZ" alt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cs-CZ" altLang="cs-CZ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všeobecný přehled.</a:t>
            </a:r>
            <a:endParaRPr kumimoji="0" lang="cs-CZ" altLang="cs-CZ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323850" marR="0" lvl="0" indent="-3238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Pátý ročník soutěže se bude konat  dne </a:t>
            </a:r>
            <a:r>
              <a:rPr kumimoji="0" lang="cs-CZ" alt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cs-CZ" alt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cs-CZ" altLang="cs-CZ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24</a:t>
            </a:r>
            <a:r>
              <a:rPr kumimoji="0" lang="cs-CZ" altLang="cs-CZ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. března 2022 </a:t>
            </a:r>
            <a:r>
              <a:rPr kumimoji="0" lang="cs-CZ" altLang="cs-CZ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v sále ZPK </a:t>
            </a:r>
            <a:r>
              <a:rPr kumimoji="0" lang="cs-CZ" altLang="cs-CZ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na </a:t>
            </a:r>
            <a:r>
              <a:rPr kumimoji="0" lang="cs-CZ" altLang="cs-CZ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Krajském úřadu Plzeňského kraje.</a:t>
            </a:r>
          </a:p>
          <a:p>
            <a:pPr marL="323850" marR="0" lvl="0" indent="-3238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Nejlepší řešitelé získají hodnotné ceny.</a:t>
            </a:r>
            <a:endParaRPr kumimoji="0" lang="cs-CZ" altLang="cs-CZ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323850" marR="0" lvl="0" indent="-32385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altLang="cs-CZ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Účastnit se mohou všichni žáci čtyřletého gymnázia a vyššího stupně víceletého gymnázia.</a:t>
            </a:r>
            <a:r>
              <a:rPr kumimoji="0" lang="cs-CZ" altLang="cs-CZ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45" y="3823819"/>
            <a:ext cx="3214687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17955" r="12202" b="4238"/>
          <a:stretch/>
        </p:blipFill>
        <p:spPr>
          <a:xfrm>
            <a:off x="7627145" y="1499882"/>
            <a:ext cx="3165835" cy="20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2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065325" y="5100163"/>
            <a:ext cx="7556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MEZINÁRODNÍ ROBOTICKÁ SOUTĚŽ </a:t>
            </a:r>
            <a:b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„ROBO-VOZÍTKO PLZEŇ 2022“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801979" y="247060"/>
            <a:ext cx="8639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MEZINÁRODNÍ ROBOTICKÁ SOUTĚŽ </a:t>
            </a:r>
            <a:b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„ROBO-VOZÍTKO PLZEŇ 2022“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106905" y="1236777"/>
            <a:ext cx="539014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Soutěž pořádá Plzeňský kraj ve spolupráci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Západočeskou univerzitou v Plzni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Středním odborným učilištěm elektrotechnickým, Plzeň, Vejprnická 56.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Třetí ročník Mezinárodní robotické soutěže se bude konat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10. – 13. ledna 2022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Soutěžit se bude v těchto kategoriích: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nejlepší prezentace v anglickém jazyce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nejlepší jízda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nejlepší design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celkové pořadí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soutěži se utkají dvoučlenné týmy studentů ve věku 17 – 21 let z České republiky, Chorvatské republiky, Spolkové republiky Německo, Slovenské republiky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Čínské lidové republiky.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" r="222" b="-1"/>
          <a:stretch/>
        </p:blipFill>
        <p:spPr>
          <a:xfrm>
            <a:off x="7118112" y="1265226"/>
            <a:ext cx="3582099" cy="236451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" t="7982" r="5738" b="14350"/>
          <a:stretch/>
        </p:blipFill>
        <p:spPr>
          <a:xfrm>
            <a:off x="6871361" y="3938403"/>
            <a:ext cx="4075599" cy="22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5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345" y="5318150"/>
            <a:ext cx="8786624" cy="555956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KONTEXT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45" y="1030284"/>
            <a:ext cx="1880593" cy="4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152649" y="360364"/>
            <a:ext cx="7856525" cy="352966"/>
          </a:xfrm>
        </p:spPr>
        <p:txBody>
          <a:bodyPr/>
          <a:lstStyle/>
          <a:p>
            <a:pPr algn="ctr"/>
            <a:r>
              <a:rPr lang="cs-CZ" sz="2800" b="1" dirty="0"/>
              <a:t>KONTEXT</a:t>
            </a:r>
          </a:p>
        </p:txBody>
      </p:sp>
      <p:sp>
        <p:nvSpPr>
          <p:cNvPr id="4" name="Obdélník 3"/>
          <p:cNvSpPr/>
          <p:nvPr/>
        </p:nvSpPr>
        <p:spPr>
          <a:xfrm>
            <a:off x="818147" y="1084978"/>
            <a:ext cx="7507706" cy="5324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Soutěž v porozumění odbornému anglickému textu pořádaná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spolupráci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Západočeskou univerzitou v Plzni.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Soutěž probíhá v pěti kategoriích: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žáci gymnázií 1.–2. ročník (kvinty a sexty víceletých gymnázií)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I.b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žáci gymnázií 3.–4. ročník (septimy a oktávy víceletých gymnázií)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II.a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žáci středních odborných škol a učňovských oborů s maturitou 1.–2. ročník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II.b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žáci středních odborných škol a učňovských oborů s maturitou 3.–4. ročník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III: žáci středních odborných učilišť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Tématem pro 4. ročník soutěže KONTEXT 2021/2022 je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On-line soutěž bude zahájena 1. listopadu 2021.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Finálová kola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budou konat prezenčně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a 7. ledna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</a:t>
            </a:r>
            <a:b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Západočeské univerzitě v Plzni.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869" y="287061"/>
            <a:ext cx="1880593" cy="42626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93" y="969024"/>
            <a:ext cx="2714562" cy="180970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13" y="2906579"/>
            <a:ext cx="2714562" cy="18097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12" y="4844134"/>
            <a:ext cx="2714563" cy="180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7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5345" y="5318150"/>
            <a:ext cx="8786624" cy="555956"/>
          </a:xfrm>
        </p:spPr>
        <p:txBody>
          <a:bodyPr>
            <a:normAutofit/>
          </a:bodyPr>
          <a:lstStyle/>
          <a:p>
            <a:pPr algn="ctr"/>
            <a:r>
              <a:rPr lang="cs-CZ" sz="3200" dirty="0" err="1"/>
              <a:t>m</a:t>
            </a:r>
            <a:r>
              <a:rPr lang="cs-CZ" sz="3200" dirty="0" err="1" smtClean="0"/>
              <a:t>KONTEXT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45" y="1124608"/>
            <a:ext cx="1724600" cy="3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933322" y="912579"/>
            <a:ext cx="10424489" cy="476219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On-line soutěž v matematice pořádaná ve spolupráci se Západočeskou univerzitou v Plzni </a:t>
            </a:r>
            <a:b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 Krajským centrem vzdělávání a Jazykovou školou, Plzeň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Zaměření soutěže: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Matematika a 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5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Kategorie: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Žáci 1. ročníku středních škol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Žáci 1. ročníku gymnázií (kvinta)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Žáci 1. ročníku středních odborných učilišť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Registrace do 24. září 2021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Od pondělí 4. října 2021 bude každé pondělí zveřejněno nové kolo matematické soutěže. Test bude možné vyplňovat od pondělí do pátku v předem stanovený čas. Každá přihlášená třída nahlásí </a:t>
            </a:r>
            <a:b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 předstihem přesný čas, kdy bude testy vyplňovat a na tento čas jí budou testy zpřístupněny. Účastnit se je možné prostřednictvím počítače. Aktivita zabere nejvýše 45 minut výuky. Na testu bude nastaven časový limit. V průběhu měsíce září obdrží přihlášené školy přístupové údaje. Přístupové údaje budou anonymizovány, každá škola bude mít svůj kurz v LMS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Moodle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Soutěže se zúčastní všichni žáci přihlášené třídy.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Finále proběhne 25. listopadu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00185" y="234763"/>
            <a:ext cx="10605477" cy="556156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mKONTEXT</a:t>
            </a:r>
            <a:endParaRPr lang="cs-C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212" y="413408"/>
            <a:ext cx="1724600" cy="3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003" y="8514"/>
            <a:ext cx="1838774" cy="76741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59692" y="775924"/>
            <a:ext cx="104804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Soutěž robotiky je realizována v rámci projektu „Vzdělávání 4.0 v Plzeňském kraji”,  ve spolupráci se Západočeskou univerzitou v Plzni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Čtvrtý ročník soutěže se bude konat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11. 2021 v prostorách Středního odborného učiliště elektrotechnického, v Plzni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Soutěž probíhá ve 2 kategoriích: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žáci základních škol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žáci středních škol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V každé kategorii bude soutěžit 19 týmů. V každém týmu budou 4 žáci.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Princip soutěžní úlohy pro rok 2021 spočívá v tom, že robot sbírá po vytyčené dráze předměty a vozí je zpět do startovního prostoru. Vyhrává ten, kdo posbírá nejvíce předmětů v co nejkratším čase. 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text 1"/>
          <p:cNvSpPr txBox="1">
            <a:spLocks/>
          </p:cNvSpPr>
          <p:nvPr/>
        </p:nvSpPr>
        <p:spPr>
          <a:xfrm>
            <a:off x="758849" y="275536"/>
            <a:ext cx="8479693" cy="500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64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640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64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SOUTĚŽ ROBOTIKY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2" y="4499298"/>
            <a:ext cx="2806825" cy="187151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84" y="4499298"/>
            <a:ext cx="2806823" cy="18715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831" y="4499298"/>
            <a:ext cx="2806823" cy="18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119935" y="472651"/>
            <a:ext cx="9669333" cy="83831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cs-CZ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ODBORNÁ KONFERENCE </a:t>
            </a:r>
            <a:r>
              <a:rPr lang="cs-CZ" sz="2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cs-CZ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HACKATHON OTEVŘENÝCH DAT </a:t>
            </a:r>
            <a:r>
              <a:rPr lang="cs-CZ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PLZEŇSKÉHO </a:t>
            </a:r>
            <a:r>
              <a:rPr lang="cs-CZ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KRAJE 2021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r="19539"/>
          <a:stretch/>
        </p:blipFill>
        <p:spPr>
          <a:xfrm>
            <a:off x="1010653" y="343441"/>
            <a:ext cx="1109282" cy="109673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010653" y="1654478"/>
            <a:ext cx="1037740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Cíl </a:t>
            </a:r>
            <a:r>
              <a:rPr kumimoji="0" lang="cs-CZ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hackathonu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 tvorba využitelné webové aplikace širokou veřejností Plzeňského kraje, která 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čerpá doporučené 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datové sady.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Termín konání: 22. 10. – 23. 10. 2021</a:t>
            </a:r>
            <a:endParaRPr kumimoji="0" lang="cs-CZ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Soutěžící: 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pětičlenné týmy (3 žáci + 2 pedagogové), může být i více týmů </a:t>
            </a:r>
            <a:r>
              <a:rPr kumimoji="0" lang="cs-CZ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za 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jednu SŠ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Hodnocení: 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dvoukolové (1. kolo – pět nejlepších, 2. kolo – tři nejlepší)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 Poskytnuté datové sady</a:t>
            </a: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VOLBY ČR, PK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DOPRAVA v PK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VYBAVENÍ ICT škol v PK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Rychlost mobilního internetu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Údaje o obyvatelstvu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ostatní...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1045148" y="5871930"/>
            <a:ext cx="5829020" cy="3847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V průběhu akce se budou konat odborné workshopy.</a:t>
            </a:r>
          </a:p>
        </p:txBody>
      </p:sp>
    </p:spTree>
    <p:extLst>
      <p:ext uri="{BB962C8B-B14F-4D97-AF65-F5344CB8AC3E}">
        <p14:creationId xmlns:p14="http://schemas.microsoft.com/office/powerpoint/2010/main" val="9195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6828" b="7457"/>
          <a:stretch/>
        </p:blipFill>
        <p:spPr>
          <a:xfrm>
            <a:off x="1500997" y="0"/>
            <a:ext cx="10691003" cy="684319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3440" cy="3480816"/>
          </a:xfrm>
          <a:prstGeom prst="rect">
            <a:avLst/>
          </a:prstGeom>
        </p:spPr>
      </p:pic>
      <p:sp>
        <p:nvSpPr>
          <p:cNvPr id="3" name="Nadpis 1"/>
          <p:cNvSpPr txBox="1">
            <a:spLocks noGrp="1"/>
          </p:cNvSpPr>
          <p:nvPr>
            <p:ph type="ctrTitle"/>
          </p:nvPr>
        </p:nvSpPr>
        <p:spPr>
          <a:xfrm>
            <a:off x="1881997" y="3253499"/>
            <a:ext cx="7772400" cy="1272339"/>
          </a:xfrm>
        </p:spPr>
        <p:txBody>
          <a:bodyPr>
            <a:noAutofit/>
          </a:bodyPr>
          <a:lstStyle/>
          <a:p>
            <a:pPr lvl="0"/>
            <a:r>
              <a:rPr lang="cs-CZ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7</a:t>
            </a:r>
            <a:r>
              <a:rPr lang="cs-CZ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. </a:t>
            </a:r>
            <a:r>
              <a:rPr lang="es-ES" sz="2800" b="1" dirty="0" smtClean="0">
                <a:solidFill>
                  <a:srgbClr val="0067AC"/>
                </a:solidFill>
                <a:latin typeface="Arial" pitchFamily="34"/>
                <a:cs typeface="Arial" pitchFamily="34"/>
              </a:rPr>
              <a:t>Diskuse</a:t>
            </a:r>
            <a:r>
              <a:rPr lang="es-ES" sz="2800" b="1" dirty="0">
                <a:solidFill>
                  <a:srgbClr val="0067AC"/>
                </a:solidFill>
                <a:latin typeface="Arial" pitchFamily="34"/>
                <a:cs typeface="Arial" pitchFamily="34"/>
              </a:rPr>
              <a:t>, různé</a:t>
            </a:r>
            <a:endParaRPr lang="cs-CZ" sz="2800" b="1" dirty="0">
              <a:solidFill>
                <a:srgbClr val="0067AC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877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>
            <a:normAutofit fontScale="90000"/>
          </a:bodyPr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Kulatý stůl </a:t>
            </a:r>
            <a:r>
              <a:rPr lang="it-IT" sz="3200" b="1" dirty="0">
                <a:latin typeface="Arial" pitchFamily="34"/>
                <a:cs typeface="Arial" pitchFamily="34"/>
              </a:rPr>
              <a:t>„Klíčové kompetence pro automatizaci a robotiku“</a:t>
            </a:r>
            <a:endParaRPr lang="cs-CZ" sz="3200" b="1" dirty="0">
              <a:latin typeface="Arial" pitchFamily="34"/>
              <a:cs typeface="Arial" pitchFamily="34"/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464100"/>
            <a:ext cx="10515600" cy="237192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online, 29.3.2021</a:t>
            </a:r>
          </a:p>
          <a:p>
            <a:pPr algn="just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 spolupráci s Paktem zaměstnanosti PK</a:t>
            </a:r>
          </a:p>
          <a:p>
            <a:pPr algn="just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KS určen úzkému kruhu odborníků a zástupců vybraných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firem a škol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motivem je potřeba systémové reakce počátečního vzdělávání na proces automatizace a robotizace ve firmách</a:t>
            </a:r>
          </a:p>
          <a:p>
            <a:pPr algn="just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 základě KS, dotazníkového šetření a řízených rozhovorů ve firmách byla zpracována analýza </a:t>
            </a:r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„Podklady pro kompetenční modely k rozvoji nabídky na SŠ“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92" y="3836024"/>
            <a:ext cx="6188015" cy="3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9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579408" y="2409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pozornost!</a:t>
            </a:r>
            <a:endParaRPr lang="cs-CZ" sz="4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971" y="5222629"/>
            <a:ext cx="5840474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Letní </a:t>
            </a:r>
            <a:r>
              <a:rPr lang="cs-CZ" sz="3200" b="1" dirty="0">
                <a:latin typeface="Arial" pitchFamily="34"/>
                <a:cs typeface="Arial" pitchFamily="34"/>
              </a:rPr>
              <a:t>setkání s pedagogy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46410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26.-29.7.2021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Darovanský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dvůr Resort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35 pedagogů (ZŠ i SŠ)</a:t>
            </a:r>
          </a:p>
          <a:p>
            <a:pPr marL="0" indent="0">
              <a:buNone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5563559" y="1464101"/>
          <a:ext cx="6418532" cy="4997080"/>
        </p:xfrm>
        <a:graphic>
          <a:graphicData uri="http://schemas.openxmlformats.org/drawingml/2006/table">
            <a:tbl>
              <a:tblPr/>
              <a:tblGrid>
                <a:gridCol w="6187800">
                  <a:extLst>
                    <a:ext uri="{9D8B030D-6E8A-4147-A177-3AD203B41FA5}">
                      <a16:colId xmlns:a16="http://schemas.microsoft.com/office/drawing/2014/main" val="1562827942"/>
                    </a:ext>
                  </a:extLst>
                </a:gridCol>
                <a:gridCol w="230732">
                  <a:extLst>
                    <a:ext uri="{9D8B030D-6E8A-4147-A177-3AD203B41FA5}">
                      <a16:colId xmlns:a16="http://schemas.microsoft.com/office/drawing/2014/main" val="83217172"/>
                    </a:ext>
                  </a:extLst>
                </a:gridCol>
              </a:tblGrid>
              <a:tr h="2271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99145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Gymnázium, Sušice, Fr. Procházky 324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678492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odborné učiliště elektrotechnické, Plzeň, Vejprnická 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493884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průmyslová škola, Tachov, Světce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622547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Základní škola a Odborná škola, Horšovský Týn, Nádražní 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250330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Gymnázium a Střední odborná škola, Rokycany, Mládežníků 1115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3548106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Gymnázium Jaroslava Vrchlického, Klatovy, Národních mučedníků 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554839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Církevní gymnázium Plzeň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714544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průmyslová škola stavební, Plzeň, Chodské nám.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019699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škola informatiky a finančních služeb, Plzeň, Klatovská 200 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838955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Integrovaná střední škola živnostenská, Plzeň, Škroupova 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960066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Vyšší odborná škola, Obchodní akademie a Střední zdravotnická škola, Domažlice, Erbenova 184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2562377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Gymnázium, Tachov, Pionýrská 1370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5397808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průmyslová škola dopravní, Plzeň, Karlovarská 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2620674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škola, Rokycany, Jeřabinová 96/III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3892959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Střední škola živnostenská a Základní škola, Planá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17016"/>
                  </a:ext>
                </a:extLst>
              </a:tr>
              <a:tr h="2271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503422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Základní škola T. G. Masaryka Sušice, Dr. E. Beneše 129, okres Klatovy, příspěvková organizace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64553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Základní škola Třemošná, okres Plzeň-sever, příspěvková organizace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547083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Masarykova ZŠ Plzeň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847628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Základní škola a mateřská škola Msgre. B. Staška Domažlice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321313"/>
                  </a:ext>
                </a:extLst>
              </a:tr>
              <a:tr h="22714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Soukromá základní škola a mateřská škola Adélka, o.p.s.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880889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1" y="2978031"/>
            <a:ext cx="4972049" cy="372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1981200" y="274640"/>
            <a:ext cx="8229600" cy="960440"/>
          </a:xfrm>
        </p:spPr>
        <p:txBody>
          <a:bodyPr/>
          <a:lstStyle/>
          <a:p>
            <a:pPr lvl="0"/>
            <a:r>
              <a:rPr lang="cs-CZ" sz="3200" b="1" dirty="0" smtClean="0">
                <a:latin typeface="Arial" pitchFamily="34"/>
                <a:cs typeface="Arial" pitchFamily="34"/>
              </a:rPr>
              <a:t>Letní </a:t>
            </a:r>
            <a:r>
              <a:rPr lang="cs-CZ" sz="3200" b="1" dirty="0">
                <a:latin typeface="Arial" pitchFamily="34"/>
                <a:cs typeface="Arial" pitchFamily="34"/>
              </a:rPr>
              <a:t>setkání s pedagogy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3345611" cy="4351338"/>
          </a:xfrm>
        </p:spPr>
        <p:txBody>
          <a:bodyPr>
            <a:normAutofit lnSpcReduction="10000"/>
          </a:bodyPr>
          <a:lstStyle/>
          <a:p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Téma setkání:</a:t>
            </a:r>
          </a:p>
          <a:p>
            <a:pPr marL="0" indent="0">
              <a:buNone/>
            </a:pP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workshopy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komunikace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kreativní workshopy (arteterapie)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workshopy jógy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workshopy zaměřené na akční plánování</a:t>
            </a:r>
          </a:p>
          <a:p>
            <a:pPr marL="0" indent="0">
              <a:buNone/>
            </a:pP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6"/>
          <p:cNvCxnSpPr/>
          <p:nvPr/>
        </p:nvCxnSpPr>
        <p:spPr>
          <a:xfrm>
            <a:off x="1981200" y="1235080"/>
            <a:ext cx="8229600" cy="0"/>
          </a:xfrm>
          <a:prstGeom prst="straightConnector1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11" y="1406110"/>
            <a:ext cx="7957862" cy="53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5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4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92500" lnSpcReduction="1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3376</TotalTime>
  <Words>4643</Words>
  <Application>Microsoft Office PowerPoint</Application>
  <PresentationFormat>Širokoúhlá obrazovka</PresentationFormat>
  <Paragraphs>759</Paragraphs>
  <Slides>70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70</vt:i4>
      </vt:variant>
    </vt:vector>
  </HeadingPairs>
  <TitlesOfParts>
    <vt:vector size="80" baseType="lpstr">
      <vt:lpstr>Arial</vt:lpstr>
      <vt:lpstr>Calibri</vt:lpstr>
      <vt:lpstr>Calibri Light</vt:lpstr>
      <vt:lpstr>Segoe UI Light</vt:lpstr>
      <vt:lpstr>Segoe UI Semibold</vt:lpstr>
      <vt:lpstr>Times New Roman</vt:lpstr>
      <vt:lpstr>Wingdings</vt:lpstr>
      <vt:lpstr>Motiv systému Office</vt:lpstr>
      <vt:lpstr>Motiv Office</vt:lpstr>
      <vt:lpstr>1_Motiv Office</vt:lpstr>
      <vt:lpstr>17. ZASEDÁNÍ PS VZDĚLÁVÁNÍ</vt:lpstr>
      <vt:lpstr>1. Zahájení, projednání programu</vt:lpstr>
      <vt:lpstr>Program zasedání</vt:lpstr>
      <vt:lpstr>2. Aktuální informace k realizaci projektu „Krajský akční plán rozvoje vzdělávání Plzeňského kraje“</vt:lpstr>
      <vt:lpstr>Změny členů PS Vzdělávání</vt:lpstr>
      <vt:lpstr>Realizovaná tematická setkání</vt:lpstr>
      <vt:lpstr>Kulatý stůl „Klíčové kompetence pro automatizaci a robotiku“</vt:lpstr>
      <vt:lpstr>Letní setkání s pedagogy</vt:lpstr>
      <vt:lpstr>Letní setkání s pedagogy</vt:lpstr>
      <vt:lpstr>Letní setkání s pedagogy</vt:lpstr>
      <vt:lpstr>Seminář „Je problematika nadaných žáků na SŠ problém?“</vt:lpstr>
      <vt:lpstr>Jednání platforem</vt:lpstr>
      <vt:lpstr>Přehled aktivit závěrečné fáze projektu KAP</vt:lpstr>
      <vt:lpstr>Plánovaná setkání ředitelů SŠ</vt:lpstr>
      <vt:lpstr>IROP 2021-2027 (SŠ a VOŠ)</vt:lpstr>
      <vt:lpstr>Kritéria pro prioritizaci projektů SŠ a VOŠ</vt:lpstr>
      <vt:lpstr>Předpokládaná krajská alokace výzvy pro SŠ a VOŠ</vt:lpstr>
      <vt:lpstr>Prezentace aplikace PowerPoint</vt:lpstr>
      <vt:lpstr>Seznam projektových záměrů soukromých a církevních škol</vt:lpstr>
      <vt:lpstr>IROP 2021-2027 (speciální školství)</vt:lpstr>
      <vt:lpstr>Seznam projektů speciálních škol</vt:lpstr>
      <vt:lpstr>3. Představení projektového záměru „Krajský akční plán rozvoje vzdělávání Plzeňského kraje II“</vt:lpstr>
      <vt:lpstr>Výzva č. 02_20_082 Akční plánování v území</vt:lpstr>
      <vt:lpstr>Výzva AP v území – klíčová témata</vt:lpstr>
      <vt:lpstr>KAP AP v území – průřezová témata</vt:lpstr>
      <vt:lpstr>KAP II – základní informace o projektu</vt:lpstr>
      <vt:lpstr>KAP II – klíčové aktivity</vt:lpstr>
      <vt:lpstr>KAP II – klíčové aktivity</vt:lpstr>
      <vt:lpstr>KAP II – PS Vzdělávání a platformy</vt:lpstr>
      <vt:lpstr>4. Představení analýzy „Pohyb do škol v Plzeňském kraji“</vt:lpstr>
      <vt:lpstr>Pohyb do škol v Plzeňském kraji   Pracovní skupina Vzdělávání, 3. 9. 2021</vt:lpstr>
      <vt:lpstr>Úvodní informace</vt:lpstr>
      <vt:lpstr>1. stupeň základních škol</vt:lpstr>
      <vt:lpstr>Bilance pohybu na 1. stupni ZŠ</vt:lpstr>
      <vt:lpstr>Území v Plzeňském kraji s větší vyjížďkou žáků na 1. stupni ZŠ</vt:lpstr>
      <vt:lpstr>2. stupeň základních škol</vt:lpstr>
      <vt:lpstr>Bilance pohybu na 2. stupni ZŠ</vt:lpstr>
      <vt:lpstr>Území v Plzeňském kraji s větší vyjížďkou žáků na 2. stupni ZŠ</vt:lpstr>
      <vt:lpstr>Střední školy</vt:lpstr>
      <vt:lpstr>Bilance pohybu za středním vzděláním</vt:lpstr>
      <vt:lpstr>Pohyb na SŠ v Plzeňském kraji podle okresů</vt:lpstr>
      <vt:lpstr>Pohyb na SŠ v Plzeňském kraji podle obcí</vt:lpstr>
      <vt:lpstr>Pohyb na SŠ do Plzeňského kraje</vt:lpstr>
      <vt:lpstr>Pohyb na SŠ z Plzeňského kraje</vt:lpstr>
      <vt:lpstr>Děkuji za Váš zájem.</vt:lpstr>
      <vt:lpstr>5. Metodické kabinety SYPO – aktuální informace</vt:lpstr>
      <vt:lpstr>6. Aktuální informace ve školství</vt:lpstr>
      <vt:lpstr>Prezentace aplikace PowerPoint</vt:lpstr>
      <vt:lpstr>Prezentace aplikace PowerPoint</vt:lpstr>
      <vt:lpstr>MOTIVACE PRO TECHNICKÉ VZDĚLÁVÁNÍ</vt:lpstr>
      <vt:lpstr>Prezentace aplikace PowerPoint</vt:lpstr>
      <vt:lpstr>Prezentace aplikace PowerPoint</vt:lpstr>
      <vt:lpstr>TECHNIKA MÁ ZLATÉ DNO</vt:lpstr>
      <vt:lpstr>Prezentace aplikace PowerPoint</vt:lpstr>
      <vt:lpstr>TECHNICKÁ OLYMPIÁDA  PLZEŇSKÉHO KRAJE</vt:lpstr>
      <vt:lpstr>Prezentace aplikace PowerPoint</vt:lpstr>
      <vt:lpstr>SOUTĚŽ ŘEMESLO MÁ ZLATÉ DNO</vt:lpstr>
      <vt:lpstr>Prezentace aplikace PowerPoint</vt:lpstr>
      <vt:lpstr>Prezentace aplikace PowerPoint</vt:lpstr>
      <vt:lpstr>GYMNAZISTA ROKU 2022</vt:lpstr>
      <vt:lpstr>Prezentace aplikace PowerPoint</vt:lpstr>
      <vt:lpstr>Prezentace aplikace PowerPoint</vt:lpstr>
      <vt:lpstr>KONTEXT</vt:lpstr>
      <vt:lpstr>Prezentace aplikace PowerPoint</vt:lpstr>
      <vt:lpstr>mKONTEXT</vt:lpstr>
      <vt:lpstr>mKONTEXT</vt:lpstr>
      <vt:lpstr>Prezentace aplikace PowerPoint</vt:lpstr>
      <vt:lpstr>ODBORNÁ KONFERENCE A HACKATHON OTEVŘENÝCH DAT  PLZEŇSKÉHO KRAJE 2021</vt:lpstr>
      <vt:lpstr>7. Diskuse, různé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Šmídová Pavlína</dc:creator>
  <cp:lastModifiedBy>Duda Petr</cp:lastModifiedBy>
  <cp:revision>158</cp:revision>
  <cp:lastPrinted>2021-02-22T12:08:57Z</cp:lastPrinted>
  <dcterms:created xsi:type="dcterms:W3CDTF">2019-03-28T14:20:39Z</dcterms:created>
  <dcterms:modified xsi:type="dcterms:W3CDTF">2021-09-03T08:59:23Z</dcterms:modified>
</cp:coreProperties>
</file>