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314" r:id="rId3"/>
    <p:sldId id="315" r:id="rId4"/>
    <p:sldId id="316" r:id="rId5"/>
    <p:sldId id="317" r:id="rId6"/>
    <p:sldId id="318" r:id="rId7"/>
    <p:sldId id="319" r:id="rId8"/>
    <p:sldId id="311" r:id="rId9"/>
    <p:sldId id="321" r:id="rId10"/>
    <p:sldId id="322" r:id="rId11"/>
    <p:sldId id="323" r:id="rId12"/>
    <p:sldId id="320" r:id="rId13"/>
    <p:sldId id="324" r:id="rId14"/>
    <p:sldId id="325" r:id="rId15"/>
    <p:sldId id="329" r:id="rId16"/>
    <p:sldId id="326" r:id="rId17"/>
    <p:sldId id="327" r:id="rId18"/>
    <p:sldId id="32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8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data\ref_tematicke\DTM\20150326_statistiky%20prvk&#367;\DTM%20statisti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="0" baseline="0">
                <a:solidFill>
                  <a:srgbClr val="005EA8"/>
                </a:solidFill>
              </a:defRPr>
            </a:pPr>
            <a:r>
              <a:rPr lang="cs-CZ" sz="2800" b="0" baseline="0" dirty="0" smtClean="0">
                <a:solidFill>
                  <a:srgbClr val="005EA8"/>
                </a:solidFill>
              </a:rPr>
              <a:t>Počet</a:t>
            </a:r>
            <a:r>
              <a:rPr lang="en-US" sz="2800" b="0" baseline="0" dirty="0" smtClean="0">
                <a:solidFill>
                  <a:srgbClr val="005EA8"/>
                </a:solidFill>
              </a:rPr>
              <a:t> </a:t>
            </a:r>
            <a:r>
              <a:rPr lang="cs-CZ" sz="2800" b="0" baseline="0" dirty="0" smtClean="0">
                <a:solidFill>
                  <a:srgbClr val="005EA8"/>
                </a:solidFill>
              </a:rPr>
              <a:t>aktualizačních zakázek</a:t>
            </a:r>
            <a:r>
              <a:rPr lang="en-US" sz="2800" b="0" baseline="0" dirty="0" smtClean="0">
                <a:solidFill>
                  <a:srgbClr val="005EA8"/>
                </a:solidFill>
              </a:rPr>
              <a:t> </a:t>
            </a:r>
            <a:r>
              <a:rPr lang="cs-CZ" sz="2800" b="0" baseline="0" dirty="0" smtClean="0">
                <a:solidFill>
                  <a:srgbClr val="005EA8"/>
                </a:solidFill>
              </a:rPr>
              <a:t>ve směrnici</a:t>
            </a:r>
            <a:endParaRPr lang="en-US" sz="2800" b="0" baseline="0" dirty="0">
              <a:solidFill>
                <a:srgbClr val="005EA8"/>
              </a:solidFill>
            </a:endParaRPr>
          </a:p>
        </c:rich>
      </c:tx>
      <c:layout>
        <c:manualLayout>
          <c:xMode val="edge"/>
          <c:yMode val="edge"/>
          <c:x val="0.147164686967597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92852807015004E-2"/>
          <c:y val="0.16165883885597579"/>
          <c:w val="0.9011562994378034"/>
          <c:h val="0.66043304499958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zakazky!$D$1</c:f>
              <c:strCache>
                <c:ptCount val="1"/>
                <c:pt idx="0">
                  <c:v>počet zakázek ve směrnici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zakazky!$C$2:$C$76</c:f>
              <c:strCache>
                <c:ptCount val="75"/>
                <c:pt idx="0">
                  <c:v>červenec</c:v>
                </c:pt>
                <c:pt idx="1">
                  <c:v>srpen</c:v>
                </c:pt>
                <c:pt idx="2">
                  <c:v>září</c:v>
                </c:pt>
                <c:pt idx="3">
                  <c:v>říjen</c:v>
                </c:pt>
                <c:pt idx="4">
                  <c:v>listopad</c:v>
                </c:pt>
                <c:pt idx="5">
                  <c:v>prosinec</c:v>
                </c:pt>
                <c:pt idx="6">
                  <c:v>leden</c:v>
                </c:pt>
                <c:pt idx="7">
                  <c:v>únor</c:v>
                </c:pt>
                <c:pt idx="8">
                  <c:v>březen</c:v>
                </c:pt>
                <c:pt idx="9">
                  <c:v>duben</c:v>
                </c:pt>
                <c:pt idx="10">
                  <c:v>květen</c:v>
                </c:pt>
                <c:pt idx="11">
                  <c:v>červen</c:v>
                </c:pt>
                <c:pt idx="12">
                  <c:v>červenec</c:v>
                </c:pt>
                <c:pt idx="13">
                  <c:v>srpen</c:v>
                </c:pt>
                <c:pt idx="14">
                  <c:v>září</c:v>
                </c:pt>
                <c:pt idx="15">
                  <c:v>říjen</c:v>
                </c:pt>
                <c:pt idx="16">
                  <c:v>listopad</c:v>
                </c:pt>
                <c:pt idx="17">
                  <c:v>prosinec</c:v>
                </c:pt>
                <c:pt idx="18">
                  <c:v>leden</c:v>
                </c:pt>
                <c:pt idx="19">
                  <c:v>únor</c:v>
                </c:pt>
                <c:pt idx="20">
                  <c:v>březen</c:v>
                </c:pt>
                <c:pt idx="21">
                  <c:v>duben</c:v>
                </c:pt>
                <c:pt idx="22">
                  <c:v>květen</c:v>
                </c:pt>
                <c:pt idx="23">
                  <c:v>červen</c:v>
                </c:pt>
                <c:pt idx="24">
                  <c:v>červenec</c:v>
                </c:pt>
                <c:pt idx="25">
                  <c:v>srpen</c:v>
                </c:pt>
                <c:pt idx="26">
                  <c:v>září</c:v>
                </c:pt>
                <c:pt idx="27">
                  <c:v>říjen</c:v>
                </c:pt>
                <c:pt idx="28">
                  <c:v>listopad</c:v>
                </c:pt>
                <c:pt idx="29">
                  <c:v>prosinec</c:v>
                </c:pt>
                <c:pt idx="30">
                  <c:v>leden</c:v>
                </c:pt>
                <c:pt idx="31">
                  <c:v>únor</c:v>
                </c:pt>
                <c:pt idx="32">
                  <c:v>březen</c:v>
                </c:pt>
                <c:pt idx="33">
                  <c:v>duben</c:v>
                </c:pt>
                <c:pt idx="34">
                  <c:v>květen</c:v>
                </c:pt>
                <c:pt idx="35">
                  <c:v>červen</c:v>
                </c:pt>
                <c:pt idx="36">
                  <c:v>červenec</c:v>
                </c:pt>
                <c:pt idx="37">
                  <c:v>srpen</c:v>
                </c:pt>
                <c:pt idx="38">
                  <c:v>září</c:v>
                </c:pt>
                <c:pt idx="39">
                  <c:v>říjen</c:v>
                </c:pt>
                <c:pt idx="40">
                  <c:v>listopad</c:v>
                </c:pt>
                <c:pt idx="41">
                  <c:v>prosinec</c:v>
                </c:pt>
                <c:pt idx="42">
                  <c:v>leden</c:v>
                </c:pt>
                <c:pt idx="43">
                  <c:v>únor</c:v>
                </c:pt>
                <c:pt idx="44">
                  <c:v>březen</c:v>
                </c:pt>
                <c:pt idx="45">
                  <c:v>duben</c:v>
                </c:pt>
                <c:pt idx="46">
                  <c:v>květen</c:v>
                </c:pt>
                <c:pt idx="47">
                  <c:v>červen</c:v>
                </c:pt>
                <c:pt idx="48">
                  <c:v>červenec</c:v>
                </c:pt>
                <c:pt idx="49">
                  <c:v>srpen</c:v>
                </c:pt>
                <c:pt idx="50">
                  <c:v>září</c:v>
                </c:pt>
                <c:pt idx="51">
                  <c:v>říjen</c:v>
                </c:pt>
                <c:pt idx="52">
                  <c:v>listopad</c:v>
                </c:pt>
                <c:pt idx="53">
                  <c:v>prosinec</c:v>
                </c:pt>
                <c:pt idx="54">
                  <c:v>leden</c:v>
                </c:pt>
                <c:pt idx="55">
                  <c:v>únor</c:v>
                </c:pt>
                <c:pt idx="56">
                  <c:v>březen</c:v>
                </c:pt>
                <c:pt idx="57">
                  <c:v>duben</c:v>
                </c:pt>
                <c:pt idx="58">
                  <c:v>květen</c:v>
                </c:pt>
                <c:pt idx="59">
                  <c:v>červen</c:v>
                </c:pt>
                <c:pt idx="60">
                  <c:v>červenec</c:v>
                </c:pt>
                <c:pt idx="61">
                  <c:v>srpen</c:v>
                </c:pt>
                <c:pt idx="62">
                  <c:v>září</c:v>
                </c:pt>
                <c:pt idx="63">
                  <c:v>říjen</c:v>
                </c:pt>
                <c:pt idx="64">
                  <c:v>listopad</c:v>
                </c:pt>
                <c:pt idx="65">
                  <c:v>prosinec</c:v>
                </c:pt>
                <c:pt idx="66">
                  <c:v>leden</c:v>
                </c:pt>
                <c:pt idx="67">
                  <c:v>únor</c:v>
                </c:pt>
                <c:pt idx="68">
                  <c:v>březen</c:v>
                </c:pt>
                <c:pt idx="69">
                  <c:v>duben</c:v>
                </c:pt>
                <c:pt idx="70">
                  <c:v>květen</c:v>
                </c:pt>
                <c:pt idx="71">
                  <c:v>červen</c:v>
                </c:pt>
                <c:pt idx="72">
                  <c:v>červenec</c:v>
                </c:pt>
                <c:pt idx="73">
                  <c:v>srpen</c:v>
                </c:pt>
                <c:pt idx="74">
                  <c:v>září</c:v>
                </c:pt>
              </c:strCache>
            </c:strRef>
          </c:cat>
          <c:val>
            <c:numRef>
              <c:f>zakazky!$D$2:$D$76</c:f>
              <c:numCache>
                <c:formatCode>General</c:formatCode>
                <c:ptCount val="7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16</c:v>
                </c:pt>
                <c:pt idx="4">
                  <c:v>24</c:v>
                </c:pt>
                <c:pt idx="5">
                  <c:v>11</c:v>
                </c:pt>
                <c:pt idx="6">
                  <c:v>15</c:v>
                </c:pt>
                <c:pt idx="7">
                  <c:v>14</c:v>
                </c:pt>
                <c:pt idx="8">
                  <c:v>59</c:v>
                </c:pt>
                <c:pt idx="9">
                  <c:v>56</c:v>
                </c:pt>
                <c:pt idx="10">
                  <c:v>59</c:v>
                </c:pt>
                <c:pt idx="11">
                  <c:v>77</c:v>
                </c:pt>
                <c:pt idx="12">
                  <c:v>58</c:v>
                </c:pt>
                <c:pt idx="13">
                  <c:v>53</c:v>
                </c:pt>
                <c:pt idx="14">
                  <c:v>51</c:v>
                </c:pt>
                <c:pt idx="15">
                  <c:v>75</c:v>
                </c:pt>
                <c:pt idx="16">
                  <c:v>67</c:v>
                </c:pt>
                <c:pt idx="17">
                  <c:v>51</c:v>
                </c:pt>
                <c:pt idx="18">
                  <c:v>77</c:v>
                </c:pt>
                <c:pt idx="19">
                  <c:v>39</c:v>
                </c:pt>
                <c:pt idx="20">
                  <c:v>122</c:v>
                </c:pt>
                <c:pt idx="21">
                  <c:v>62</c:v>
                </c:pt>
                <c:pt idx="22">
                  <c:v>81</c:v>
                </c:pt>
                <c:pt idx="23">
                  <c:v>87</c:v>
                </c:pt>
                <c:pt idx="24">
                  <c:v>92</c:v>
                </c:pt>
                <c:pt idx="25">
                  <c:v>102</c:v>
                </c:pt>
                <c:pt idx="26">
                  <c:v>137</c:v>
                </c:pt>
                <c:pt idx="27">
                  <c:v>113</c:v>
                </c:pt>
                <c:pt idx="28">
                  <c:v>126</c:v>
                </c:pt>
                <c:pt idx="29">
                  <c:v>92</c:v>
                </c:pt>
                <c:pt idx="30">
                  <c:v>84</c:v>
                </c:pt>
                <c:pt idx="31">
                  <c:v>122</c:v>
                </c:pt>
                <c:pt idx="32">
                  <c:v>170</c:v>
                </c:pt>
                <c:pt idx="33">
                  <c:v>170</c:v>
                </c:pt>
                <c:pt idx="34">
                  <c:v>161</c:v>
                </c:pt>
                <c:pt idx="35">
                  <c:v>179</c:v>
                </c:pt>
                <c:pt idx="36">
                  <c:v>130</c:v>
                </c:pt>
                <c:pt idx="37">
                  <c:v>206</c:v>
                </c:pt>
                <c:pt idx="38">
                  <c:v>178</c:v>
                </c:pt>
                <c:pt idx="39">
                  <c:v>259</c:v>
                </c:pt>
                <c:pt idx="40">
                  <c:v>195</c:v>
                </c:pt>
                <c:pt idx="41">
                  <c:v>146</c:v>
                </c:pt>
                <c:pt idx="42">
                  <c:v>93</c:v>
                </c:pt>
                <c:pt idx="43">
                  <c:v>119</c:v>
                </c:pt>
                <c:pt idx="44">
                  <c:v>195</c:v>
                </c:pt>
                <c:pt idx="45">
                  <c:v>202</c:v>
                </c:pt>
                <c:pt idx="46">
                  <c:v>249</c:v>
                </c:pt>
                <c:pt idx="47">
                  <c:v>190</c:v>
                </c:pt>
                <c:pt idx="48">
                  <c:v>131</c:v>
                </c:pt>
                <c:pt idx="49">
                  <c:v>180</c:v>
                </c:pt>
                <c:pt idx="50">
                  <c:v>225</c:v>
                </c:pt>
                <c:pt idx="51">
                  <c:v>368</c:v>
                </c:pt>
                <c:pt idx="52">
                  <c:v>351</c:v>
                </c:pt>
                <c:pt idx="53">
                  <c:v>172</c:v>
                </c:pt>
                <c:pt idx="54">
                  <c:v>183</c:v>
                </c:pt>
                <c:pt idx="55">
                  <c:v>200</c:v>
                </c:pt>
                <c:pt idx="56">
                  <c:v>207</c:v>
                </c:pt>
                <c:pt idx="57">
                  <c:v>269</c:v>
                </c:pt>
                <c:pt idx="58">
                  <c:v>300</c:v>
                </c:pt>
                <c:pt idx="59">
                  <c:v>233</c:v>
                </c:pt>
                <c:pt idx="60">
                  <c:v>192</c:v>
                </c:pt>
                <c:pt idx="61">
                  <c:v>310</c:v>
                </c:pt>
                <c:pt idx="62">
                  <c:v>316</c:v>
                </c:pt>
                <c:pt idx="63">
                  <c:v>319</c:v>
                </c:pt>
                <c:pt idx="64">
                  <c:v>356</c:v>
                </c:pt>
                <c:pt idx="65">
                  <c:v>188</c:v>
                </c:pt>
                <c:pt idx="66">
                  <c:v>195</c:v>
                </c:pt>
                <c:pt idx="67">
                  <c:v>158</c:v>
                </c:pt>
                <c:pt idx="68">
                  <c:v>232</c:v>
                </c:pt>
                <c:pt idx="69">
                  <c:v>211</c:v>
                </c:pt>
                <c:pt idx="70">
                  <c:v>214</c:v>
                </c:pt>
                <c:pt idx="71">
                  <c:v>216</c:v>
                </c:pt>
                <c:pt idx="72">
                  <c:v>219</c:v>
                </c:pt>
                <c:pt idx="73">
                  <c:v>228</c:v>
                </c:pt>
                <c:pt idx="74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0-4FB3-A009-3F36C492A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7330672"/>
        <c:axId val="137333416"/>
      </c:barChart>
      <c:catAx>
        <c:axId val="13733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333416"/>
        <c:crosses val="autoZero"/>
        <c:auto val="1"/>
        <c:lblAlgn val="ctr"/>
        <c:lblOffset val="100"/>
        <c:noMultiLvlLbl val="0"/>
      </c:catAx>
      <c:valAx>
        <c:axId val="137333416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crossAx val="13733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63EB-428D-431E-B2B2-FB2C55432DE0}" type="datetimeFigureOut">
              <a:rPr lang="cs-CZ" smtClean="0"/>
              <a:pPr/>
              <a:t>07.11.2019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BA40-F301-4A64-A21C-DC1D31520E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86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391023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052664"/>
            <a:ext cx="654481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444208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39552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328C9-16C8-463A-A388-D99992479F08}" type="datetimeFigureOut">
              <a:rPr lang="cs-CZ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07.11.2019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771900" cy="98107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>
            <a:lvl1pPr algn="l">
              <a:defRPr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>
            <a:lvl1pPr>
              <a:buClr>
                <a:srgbClr val="FFCB00"/>
              </a:buClr>
              <a:defRPr>
                <a:latin typeface="Myriad Pro" pitchFamily="34" charset="0"/>
              </a:defRPr>
            </a:lvl1pPr>
            <a:lvl2pPr>
              <a:buClr>
                <a:srgbClr val="FFCB00"/>
              </a:buClr>
              <a:defRPr>
                <a:latin typeface="Myriad Pro" pitchFamily="34" charset="0"/>
              </a:defRPr>
            </a:lvl2pPr>
            <a:lvl3pPr>
              <a:buClr>
                <a:srgbClr val="FFCB00"/>
              </a:buClr>
              <a:defRPr>
                <a:latin typeface="Myriad Pro" pitchFamily="34" charset="0"/>
              </a:defRPr>
            </a:lvl3pPr>
            <a:lvl4pPr>
              <a:buClr>
                <a:srgbClr val="FFCB00"/>
              </a:buClr>
              <a:defRPr>
                <a:latin typeface="Myriad Pro" pitchFamily="34" charset="0"/>
              </a:defRPr>
            </a:lvl4pPr>
            <a:lvl5pPr>
              <a:buClr>
                <a:srgbClr val="FFCB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6444208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39552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981DD-7FF5-4FC1-A482-7ED0A0AA2410}" type="datetime1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07.11.2019</a:t>
            </a:fld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Desktop\PROJEKTY\plzensky-kraj\prezentace\pozadi-barevne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912963"/>
            <a:ext cx="5180112" cy="2892301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59832" y="1412776"/>
            <a:ext cx="51801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B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pic>
        <p:nvPicPr>
          <p:cNvPr id="1026" name="Picture 2" descr="C:\Users\Filip\Desktop\PROJEKTY\plzensky-kraj\prezentace\logo-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733256"/>
            <a:ext cx="2317403" cy="6021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Desktop\PROJEKTY\plzensky-kraj\prezentace\pozadi-uvod-zna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" y="0"/>
            <a:ext cx="9137599" cy="5910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918648" cy="1470025"/>
          </a:xfrm>
        </p:spPr>
        <p:txBody>
          <a:bodyPr/>
          <a:lstStyle>
            <a:lvl1pPr algn="l">
              <a:defRPr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3131840" y="6160219"/>
            <a:ext cx="5445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5EA8"/>
                </a:solidFill>
                <a:latin typeface="Myriad Pro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plzensky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-kraj.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8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cz</a:t>
            </a: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EA8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" name="Picture 2" descr="C:\Users\Filip\Desktop\PROJEKTY\plzensky-kraj\prezentac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165304"/>
            <a:ext cx="1728192" cy="449505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28C9-16C8-463A-A388-D99992479F08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D471-0A5B-433D-9EE2-6548682547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Praktické zkušenosti krajů</a:t>
            </a:r>
            <a:br>
              <a:rPr lang="cs-CZ" dirty="0" smtClean="0"/>
            </a:br>
            <a:r>
              <a:rPr lang="cs-CZ" dirty="0" smtClean="0"/>
              <a:t>se zpracováním dat DTM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 Schejbal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ddělení </a:t>
            </a: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geografických informačních systémů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s-CZ" sz="1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 informatiky</a:t>
            </a:r>
            <a:endParaRPr lang="cs-CZ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Krajský úřad Plzeňského 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kraje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 flipV="1">
            <a:off x="1391271" y="1181192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2699792" y="1181192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5220072" y="1175228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7812360" y="1175228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832981"/>
              </p:ext>
            </p:extLst>
          </p:nvPr>
        </p:nvGraphicFramePr>
        <p:xfrm>
          <a:off x="467544" y="692696"/>
          <a:ext cx="8526801" cy="51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956376" y="13459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2019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1120" y="134594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2013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037065" y="133460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2015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74748" y="13354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2016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609403" y="13380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2017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07320" y="134594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2018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838137" y="13346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2014</a:t>
            </a:r>
            <a:endParaRPr lang="cs-CZ" sz="1400" dirty="0"/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3923928" y="1181192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6516216" y="1152839"/>
            <a:ext cx="0" cy="39604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Provozní a organizační zázemí projektu</a:t>
            </a:r>
            <a:endParaRPr lang="cs-CZ" sz="3200" dirty="0">
              <a:latin typeface="+mj-lt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/>
          </a:bodyPr>
          <a:lstStyle/>
          <a:p>
            <a:pPr marL="342900" lvl="1" indent="-342900">
              <a:buChar char="•"/>
            </a:pPr>
            <a:r>
              <a:rPr lang="cs-CZ" sz="2000" dirty="0" smtClean="0">
                <a:latin typeface="+mn-lt"/>
                <a:cs typeface="Arial" panose="020B0604020202020204" pitchFamily="34" charset="0"/>
              </a:rPr>
              <a:t>Technické zázemí</a:t>
            </a:r>
          </a:p>
          <a:p>
            <a:pPr marL="742950" lvl="2" indent="-342900"/>
            <a:r>
              <a:rPr lang="cs-CZ" sz="1400" dirty="0" smtClean="0">
                <a:latin typeface="+mn-lt"/>
                <a:cs typeface="Arial" panose="020B0604020202020204" pitchFamily="34" charset="0"/>
              </a:rPr>
              <a:t>Portál DTM PK „Modul Zakázka (MZ)“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aplikace eviduje uživatele a přiděluje jim uživatelská práva podle jednotlivých Rolí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umožňuje vstupy a výstupy dat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prohlížení dat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zakládání, výdeje a správu aktualizačních geodetických zakázek</a:t>
            </a:r>
            <a:endParaRPr lang="cs-CZ" sz="1000" dirty="0">
              <a:latin typeface="+mn-lt"/>
              <a:cs typeface="Arial" panose="020B0604020202020204" pitchFamily="34" charset="0"/>
            </a:endParaRPr>
          </a:p>
          <a:p>
            <a:pPr marL="742950" lvl="2" indent="-342900"/>
            <a:r>
              <a:rPr lang="cs-CZ" sz="1400" dirty="0" smtClean="0">
                <a:latin typeface="+mn-lt"/>
                <a:cs typeface="Arial" panose="020B0604020202020204" pitchFamily="34" charset="0"/>
              </a:rPr>
              <a:t>Datový sklad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po příjmu a kontrole zakázek jsou data zapracována do datového skladu v databázi od firmy ESRI (SDE) nad MS SQL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data jsou pravidelně zálohována a zabezpečena proti zneužití</a:t>
            </a:r>
          </a:p>
          <a:p>
            <a:pPr marL="742950" lvl="2" indent="-342900"/>
            <a:r>
              <a:rPr lang="cs-CZ" sz="1400" dirty="0" smtClean="0">
                <a:latin typeface="+mn-lt"/>
                <a:cs typeface="Arial" panose="020B0604020202020204" pitchFamily="34" charset="0"/>
              </a:rPr>
              <a:t>Provoz je ZAJIŠTĚN na hardware (HW) v Technologickém centru PK</a:t>
            </a:r>
            <a:endParaRPr lang="cs-CZ" sz="1400" dirty="0">
              <a:latin typeface="+mn-lt"/>
              <a:cs typeface="Arial" panose="020B0604020202020204" pitchFamily="34" charset="0"/>
            </a:endParaRP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výdej dat a jejich správa je zajištěna krajem smluvně pomocí externího subjektu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Arial" panose="020B0604020202020204" pitchFamily="34" charset="0"/>
              </a:rPr>
              <a:t>Z pohledu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občana - stavebníka</a:t>
            </a:r>
            <a:endParaRPr lang="cs-CZ" sz="2000" dirty="0">
              <a:latin typeface="+mn-lt"/>
              <a:cs typeface="Arial" panose="020B0604020202020204" pitchFamily="34" charset="0"/>
            </a:endParaRPr>
          </a:p>
          <a:p>
            <a:pPr marL="742950" lvl="2" indent="-342900"/>
            <a:r>
              <a:rPr lang="cs-CZ" sz="1400" dirty="0" smtClean="0">
                <a:latin typeface="+mn-lt"/>
                <a:cs typeface="Arial" panose="020B0604020202020204" pitchFamily="34" charset="0"/>
              </a:rPr>
              <a:t>Občan je povinen splnit ohlašovací povinnost z OZV o vedení DTM takto:</a:t>
            </a:r>
          </a:p>
          <a:p>
            <a:pPr marL="742950" lvl="2" indent="-342900"/>
            <a:r>
              <a:rPr lang="cs-CZ" sz="1400" dirty="0" smtClean="0">
                <a:latin typeface="+mn-lt"/>
                <a:cs typeface="Arial" panose="020B0604020202020204" pitchFamily="34" charset="0"/>
              </a:rPr>
              <a:t>příslušný stavební úřad informuje stavebníka o povinnosti doložit změny v DTM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při zadání geodetického zaměření stavby stavebník sdělí geodetovi, že potřebuje zaměření do DTM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geodet si v MZ založí zakázku a následně obdrží výchozí stav dat v zájmovém polygonu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geodet provede  v zájmové území zaměření změn podle pravidel vedení DTM PK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tyto změny zakreslí do zájmového polygonu a toto elektronicky vloží zpět v MZ k zapracování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správce datového skladu po úspěšném provedení kontrol vystaví k zakázce Akceptační protokol</a:t>
            </a:r>
          </a:p>
          <a:p>
            <a:pPr marL="1200150" lvl="3" indent="-342900"/>
            <a:r>
              <a:rPr lang="cs-CZ" sz="1000" dirty="0" smtClean="0">
                <a:latin typeface="+mn-lt"/>
                <a:cs typeface="Arial" panose="020B0604020202020204" pitchFamily="34" charset="0"/>
              </a:rPr>
              <a:t>tento protokol potom geodet předá stavebníkovi a ten ho předkládá k závěrečné kontrole stavby či ke kolaudačnímu řízení </a:t>
            </a:r>
          </a:p>
          <a:p>
            <a:pPr marL="742950" lvl="2" indent="-342900"/>
            <a:endParaRPr lang="cs-CZ" sz="1400" dirty="0" smtClean="0">
              <a:latin typeface="+mn-lt"/>
              <a:cs typeface="Arial" panose="020B0604020202020204" pitchFamily="34" charset="0"/>
            </a:endParaRPr>
          </a:p>
          <a:p>
            <a:pPr marL="342900" lvl="1" indent="-342900"/>
            <a:endParaRPr lang="cs-CZ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95" y="908720"/>
            <a:ext cx="6041151" cy="469562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3103" y="1337862"/>
            <a:ext cx="2664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Založení nové zakázky na webu DTM PK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zaregistrovaný geodet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popis zakázky – povinné položky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zadání rozsahu v mapě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deslání žádosti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vygenerování balíčku dat správcem v DGN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notifikace emailem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800" dirty="0" smtClean="0"/>
              <a:t>Postup zapracování zakázky</a:t>
            </a:r>
            <a:r>
              <a:rPr lang="cs-CZ" sz="3400" dirty="0" smtClean="0"/>
              <a:t/>
            </a:r>
            <a:br>
              <a:rPr lang="cs-CZ" sz="3400" dirty="0" smtClean="0"/>
            </a:b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72" y="1052736"/>
            <a:ext cx="5416528" cy="56395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620688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2. Odevzdání aktualizačních dat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geodet nahraje data k příslušné zakázce na web DTM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provedení kontroly správcem: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 smtClean="0"/>
              <a:t>I. chyba příjmu – vráceno včetně logu kontroly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 smtClean="0"/>
              <a:t>II. vystavení akceptačního protokolu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zapracování zakázky správcem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4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26876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3. Kontrola dat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nad aktualizačním výkresem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vkládá se zde příslušný seznam souřadnic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přijatá data se ukládají do příjmového meziskladu (DGN </a:t>
            </a:r>
            <a:r>
              <a:rPr lang="cs-CZ" dirty="0" smtClean="0">
                <a:sym typeface="Wingdings" panose="05000000000000000000" pitchFamily="2" charset="2"/>
              </a:rPr>
              <a:t> GDB)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9362"/>
            <a:ext cx="4245857" cy="63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5486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</a:t>
            </a:r>
            <a:r>
              <a:rPr lang="cs-CZ" dirty="0" smtClean="0">
                <a:solidFill>
                  <a:srgbClr val="FF0000"/>
                </a:solidFill>
              </a:rPr>
              <a:t>. Kontrola OMPS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 místech, kde se udržuje OMPS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kontrola návaznosti upravených kódů na plochy a opačně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17" y="1916832"/>
            <a:ext cx="6710683" cy="48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54868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5. Kontrola identických bodů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body slouží k ověření přesnosti daného měření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Při splnění podmínky odchylky 24 cm se body zpřesní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8207474" cy="43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54868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</a:t>
            </a:r>
            <a:r>
              <a:rPr lang="cs-CZ" dirty="0" smtClean="0">
                <a:solidFill>
                  <a:srgbClr val="FF0000"/>
                </a:solidFill>
              </a:rPr>
              <a:t>. Přenos dat do hlavního datového skladu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 provedení kontrol a příjmu výkresu se z dat meziskladu vytvoří verze pro zapracování do centrálního skladu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34" y="1556792"/>
            <a:ext cx="529523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/>
          <a:lstStyle/>
          <a:p>
            <a:pPr algn="ctr"/>
            <a:r>
              <a:rPr lang="cs-CZ" sz="3400" dirty="0" smtClean="0"/>
              <a:t>Provozní výdaje a počty zakázek</a:t>
            </a:r>
            <a:endParaRPr lang="cs-CZ" sz="3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58309"/>
              </p:ext>
            </p:extLst>
          </p:nvPr>
        </p:nvGraphicFramePr>
        <p:xfrm>
          <a:off x="179512" y="1023431"/>
          <a:ext cx="8856984" cy="4709827"/>
        </p:xfrm>
        <a:graphic>
          <a:graphicData uri="http://schemas.openxmlformats.org/drawingml/2006/table">
            <a:tbl>
              <a:tblPr/>
              <a:tblGrid>
                <a:gridCol w="1422889">
                  <a:extLst>
                    <a:ext uri="{9D8B030D-6E8A-4147-A177-3AD203B41FA5}">
                      <a16:colId xmlns:a16="http://schemas.microsoft.com/office/drawing/2014/main" val="2782399389"/>
                    </a:ext>
                  </a:extLst>
                </a:gridCol>
                <a:gridCol w="853734">
                  <a:extLst>
                    <a:ext uri="{9D8B030D-6E8A-4147-A177-3AD203B41FA5}">
                      <a16:colId xmlns:a16="http://schemas.microsoft.com/office/drawing/2014/main" val="1564500965"/>
                    </a:ext>
                  </a:extLst>
                </a:gridCol>
                <a:gridCol w="1228864">
                  <a:extLst>
                    <a:ext uri="{9D8B030D-6E8A-4147-A177-3AD203B41FA5}">
                      <a16:colId xmlns:a16="http://schemas.microsoft.com/office/drawing/2014/main" val="2767164534"/>
                    </a:ext>
                  </a:extLst>
                </a:gridCol>
                <a:gridCol w="905470">
                  <a:extLst>
                    <a:ext uri="{9D8B030D-6E8A-4147-A177-3AD203B41FA5}">
                      <a16:colId xmlns:a16="http://schemas.microsoft.com/office/drawing/2014/main" val="1163572976"/>
                    </a:ext>
                  </a:extLst>
                </a:gridCol>
                <a:gridCol w="53539">
                  <a:extLst>
                    <a:ext uri="{9D8B030D-6E8A-4147-A177-3AD203B41FA5}">
                      <a16:colId xmlns:a16="http://schemas.microsoft.com/office/drawing/2014/main" val="745213374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593423350"/>
                    </a:ext>
                  </a:extLst>
                </a:gridCol>
                <a:gridCol w="1288038">
                  <a:extLst>
                    <a:ext uri="{9D8B030D-6E8A-4147-A177-3AD203B41FA5}">
                      <a16:colId xmlns:a16="http://schemas.microsoft.com/office/drawing/2014/main" val="294532330"/>
                    </a:ext>
                  </a:extLst>
                </a:gridCol>
                <a:gridCol w="63707">
                  <a:extLst>
                    <a:ext uri="{9D8B030D-6E8A-4147-A177-3AD203B41FA5}">
                      <a16:colId xmlns:a16="http://schemas.microsoft.com/office/drawing/2014/main" val="1473503684"/>
                    </a:ext>
                  </a:extLst>
                </a:gridCol>
                <a:gridCol w="996023">
                  <a:extLst>
                    <a:ext uri="{9D8B030D-6E8A-4147-A177-3AD203B41FA5}">
                      <a16:colId xmlns:a16="http://schemas.microsoft.com/office/drawing/2014/main" val="2825297795"/>
                    </a:ext>
                  </a:extLst>
                </a:gridCol>
                <a:gridCol w="1244526">
                  <a:extLst>
                    <a:ext uri="{9D8B030D-6E8A-4147-A177-3AD203B41FA5}">
                      <a16:colId xmlns:a16="http://schemas.microsoft.com/office/drawing/2014/main" val="1443182654"/>
                    </a:ext>
                  </a:extLst>
                </a:gridCol>
              </a:tblGrid>
              <a:tr h="36379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předpoklad 2023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04717"/>
                  </a:ext>
                </a:extLst>
              </a:tr>
              <a:tr h="1119006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aktualiz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zakázek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zapracování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zakázky (Kč)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Roční provoz (Kč)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aktualiz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zakázek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Roční provoz (Kč)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Aktualizačních zakázek na 1000 obyv.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397527"/>
                  </a:ext>
                </a:extLst>
              </a:tr>
              <a:tr h="6748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5.807.000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11.657.000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580.816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897"/>
                  </a:ext>
                </a:extLst>
              </a:tr>
              <a:tr h="6748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9.500.000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583.056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34215"/>
                  </a:ext>
                </a:extLst>
              </a:tr>
              <a:tr h="565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295.686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886"/>
                  </a:ext>
                </a:extLst>
              </a:tr>
              <a:tr h="63717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Hl.m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1.294.513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465375"/>
                  </a:ext>
                </a:extLst>
              </a:tr>
              <a:tr h="6748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441.300  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51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484784"/>
            <a:ext cx="7427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Počet </a:t>
            </a:r>
            <a:r>
              <a:rPr lang="cs-CZ" dirty="0"/>
              <a:t>aktualizačních zakázek měsíčně:  100 - 150 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Zapracování zakázky:  řešeno vlastními silami (nyní 1,8 osoby na HPP</a:t>
            </a:r>
            <a:r>
              <a:rPr lang="cs-CZ" dirty="0" smtClean="0"/>
              <a:t>) pomocí pořízeného nástroje Spirit DTM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Zatím neprovádí zaplochování (OMPS) a nezapracovávají sítě na soukromém pozemku </a:t>
            </a:r>
            <a:r>
              <a:rPr lang="cs-CZ" dirty="0">
                <a:sym typeface="Wingdings" panose="05000000000000000000" pitchFamily="2" charset="2"/>
              </a:rPr>
              <a:t> čeká se na </a:t>
            </a:r>
            <a:r>
              <a:rPr lang="cs-CZ" dirty="0" smtClean="0">
                <a:sym typeface="Wingdings" panose="05000000000000000000" pitchFamily="2" charset="2"/>
              </a:rPr>
              <a:t>vývoj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 roce 2018 doplnili za </a:t>
            </a:r>
            <a:r>
              <a:rPr lang="cs-CZ" dirty="0" smtClean="0"/>
              <a:t>území </a:t>
            </a:r>
            <a:r>
              <a:rPr lang="cs-CZ" dirty="0"/>
              <a:t>2 ORP data ÚMPS (zastavěné území + silnice</a:t>
            </a:r>
            <a:r>
              <a:rPr lang="cs-CZ" dirty="0" smtClean="0"/>
              <a:t>)</a:t>
            </a:r>
            <a:endParaRPr lang="cs-CZ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ym typeface="Wingdings" panose="05000000000000000000" pitchFamily="2" charset="2"/>
              </a:rPr>
              <a:t>Provádí sami zapracování dat od partnerských správců </a:t>
            </a:r>
            <a:r>
              <a:rPr lang="cs-CZ" dirty="0" smtClean="0">
                <a:sym typeface="Wingdings" panose="05000000000000000000" pitchFamily="2" charset="2"/>
              </a:rPr>
              <a:t>sítí dle dodaných vektorových dat</a:t>
            </a:r>
            <a:endParaRPr lang="cs-CZ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i="1" dirty="0">
                <a:sym typeface="Wingdings" panose="05000000000000000000" pitchFamily="2" charset="2"/>
              </a:rPr>
              <a:t>Počet partnerských obcí a měst: 40 (z celkových 132 obcí)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i="1" dirty="0">
                <a:sym typeface="Wingdings" panose="05000000000000000000" pitchFamily="2" charset="2"/>
              </a:rPr>
              <a:t>Počet partnerských správců sítí: 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i="1" dirty="0">
                <a:sym typeface="Wingdings" panose="05000000000000000000" pitchFamily="2" charset="2"/>
              </a:rPr>
              <a:t>Počet zaregistrovaných geodetických firem: 112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i="1" dirty="0">
                <a:sym typeface="Wingdings" panose="05000000000000000000" pitchFamily="2" charset="2"/>
              </a:rPr>
              <a:t>Počet zaregistrovaných projektantů: 14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Karlovarský kraj - aktuálně</a:t>
            </a:r>
            <a:br>
              <a:rPr lang="cs-CZ" sz="3400" dirty="0" smtClean="0"/>
            </a:br>
            <a:r>
              <a:rPr lang="cs-CZ" sz="1700" dirty="0" smtClean="0">
                <a:solidFill>
                  <a:schemeClr val="bg1">
                    <a:lumMod val="65000"/>
                  </a:schemeClr>
                </a:solidFill>
              </a:rPr>
              <a:t>Tomáš Nováček, vedoucí odd. DTM a GIS</a:t>
            </a: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Karlovarský kraj – výzva MPO k DTM ČR</a:t>
            </a:r>
            <a:br>
              <a:rPr lang="cs-CZ" sz="3400" dirty="0" smtClean="0"/>
            </a:b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74271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err="1" smtClean="0"/>
              <a:t>Domapování</a:t>
            </a:r>
            <a:r>
              <a:rPr lang="cs-CZ" dirty="0" smtClean="0"/>
              <a:t> zbylého zastavěného území (území dalších 5 ORP)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Převod dat ÚMPS na ZPS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Doplnění na celém území OMPS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Zavedení výměnného formátu XML DTM do systému zakázek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Konsolidace TM měst, pokud budou vyhovovat přesnosti pro DTM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Zaměření obecních a krajských </a:t>
            </a:r>
            <a:r>
              <a:rPr lang="cs-CZ" dirty="0" err="1" smtClean="0"/>
              <a:t>inž</a:t>
            </a:r>
            <a:r>
              <a:rPr lang="cs-CZ" dirty="0" smtClean="0"/>
              <a:t>. sítí včetně zapracování do DTM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Zavedení nástroje pro zapracování zaměřených </a:t>
            </a:r>
            <a:r>
              <a:rPr lang="cs-CZ" dirty="0" err="1" smtClean="0"/>
              <a:t>inž</a:t>
            </a:r>
            <a:r>
              <a:rPr lang="cs-CZ" dirty="0" smtClean="0"/>
              <a:t>. sítí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Zapracování dat </a:t>
            </a:r>
            <a:r>
              <a:rPr lang="cs-CZ" dirty="0" err="1" smtClean="0"/>
              <a:t>inž</a:t>
            </a:r>
            <a:r>
              <a:rPr lang="cs-CZ" dirty="0" smtClean="0"/>
              <a:t>. sítí na pozemku vlastníka z dosavadních geodetických měření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Nasazení řešení </a:t>
            </a:r>
            <a:r>
              <a:rPr lang="cs-CZ" dirty="0" err="1" smtClean="0"/>
              <a:t>Portal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ArcGIS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Plzeňský kraj – výzva MPO k DTM ČR</a:t>
            </a:r>
            <a:br>
              <a:rPr lang="cs-CZ" sz="3400" dirty="0" smtClean="0"/>
            </a:b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268760"/>
            <a:ext cx="7427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Pořízení dat ZPS v zastavěném území  ( 41 000 ha 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smtClean="0">
                <a:solidFill>
                  <a:srgbClr val="FF0000"/>
                </a:solidFill>
              </a:rPr>
              <a:t> 81.400.000 Kč 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Update ÚMPS na ZPS tam, kde je OMPS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9 200 ha </a:t>
            </a:r>
            <a:r>
              <a:rPr lang="cs-CZ" dirty="0"/>
              <a:t>–</a:t>
            </a:r>
            <a:r>
              <a:rPr lang="cs-CZ" dirty="0" smtClean="0">
                <a:sym typeface="Wingdings" panose="05000000000000000000" pitchFamily="2" charset="2"/>
              </a:rPr>
              <a:t>  700 Kč/ha </a:t>
            </a:r>
            <a:r>
              <a:rPr lang="cs-CZ" dirty="0"/>
              <a:t>–</a:t>
            </a:r>
            <a:r>
              <a:rPr lang="cs-CZ" dirty="0" smtClean="0">
                <a:sym typeface="Wingdings" panose="05000000000000000000" pitchFamily="2" charset="2"/>
              </a:rPr>
              <a:t>  6.440.000 Kč</a:t>
            </a:r>
            <a:r>
              <a:rPr lang="cs-CZ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Update ÚMPS na ZPS tam, kde není OMPS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8 800 ha – 1.200 Kč/ha – 10.560.000 Kč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Nové mapování ZPS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23 000 ha – 2.800 Kč/ha – 64.400.000 Kč</a:t>
            </a:r>
          </a:p>
          <a:p>
            <a:pPr lvl="2"/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2. Pořízení dat podél silnic II. a III. třídy  ( 4 617 km – 55.400.500 Kč 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err="1" smtClean="0">
                <a:solidFill>
                  <a:srgbClr val="00B050"/>
                </a:solidFill>
              </a:rPr>
              <a:t>Mimolesní</a:t>
            </a:r>
            <a:r>
              <a:rPr lang="cs-CZ" dirty="0" smtClean="0">
                <a:solidFill>
                  <a:srgbClr val="00B050"/>
                </a:solidFill>
              </a:rPr>
              <a:t> úseky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2 770 km – 10.000 Kč/km – 27.700.000 Kč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Lesní </a:t>
            </a:r>
            <a:r>
              <a:rPr lang="cs-CZ" dirty="0">
                <a:solidFill>
                  <a:srgbClr val="00B050"/>
                </a:solidFill>
              </a:rPr>
              <a:t>úseky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1 847 </a:t>
            </a:r>
            <a:r>
              <a:rPr lang="cs-CZ" dirty="0"/>
              <a:t>km – </a:t>
            </a:r>
            <a:r>
              <a:rPr lang="cs-CZ" dirty="0" smtClean="0"/>
              <a:t>15.000 </a:t>
            </a:r>
            <a:r>
              <a:rPr lang="cs-CZ" dirty="0"/>
              <a:t>Kč/km – </a:t>
            </a:r>
            <a:r>
              <a:rPr lang="cs-CZ" dirty="0" smtClean="0"/>
              <a:t>27.700.500 </a:t>
            </a:r>
            <a:r>
              <a:rPr lang="cs-CZ" dirty="0"/>
              <a:t>Kč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2250"/>
          <a:stretch/>
        </p:blipFill>
        <p:spPr>
          <a:xfrm>
            <a:off x="4283968" y="1916832"/>
            <a:ext cx="4628780" cy="376446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Plzeňský kraj – výzva MPO k DTM ČR</a:t>
            </a:r>
            <a:br>
              <a:rPr lang="cs-CZ" sz="3400" dirty="0" smtClean="0"/>
            </a:b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268760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. Pořízení dat Technické infrastruktury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Vyhledání a mapování veřejné osvětlení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1 600 km –</a:t>
            </a:r>
            <a:r>
              <a:rPr lang="cs-CZ" dirty="0" smtClean="0">
                <a:sym typeface="Wingdings" panose="05000000000000000000" pitchFamily="2" charset="2"/>
              </a:rPr>
              <a:t> 20.000 Kč/km</a:t>
            </a: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Vyhledání a m</a:t>
            </a:r>
            <a:r>
              <a:rPr lang="cs-CZ" dirty="0" smtClean="0">
                <a:solidFill>
                  <a:srgbClr val="00B050"/>
                </a:solidFill>
              </a:rPr>
              <a:t>apování vodovod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1 100 km – 20.000 Kč/km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Vyhledání a mapování kanalizace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1 000 km – 35.000 Kč/km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Vyhledání a mapování </a:t>
            </a:r>
            <a:r>
              <a:rPr lang="cs-CZ" dirty="0" smtClean="0">
                <a:solidFill>
                  <a:srgbClr val="00B050"/>
                </a:solidFill>
              </a:rPr>
              <a:t>teplovod</a:t>
            </a:r>
            <a:endParaRPr lang="cs-CZ" dirty="0">
              <a:solidFill>
                <a:srgbClr val="00B05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100 km </a:t>
            </a:r>
            <a:r>
              <a:rPr lang="cs-CZ" dirty="0"/>
              <a:t>– </a:t>
            </a:r>
            <a:r>
              <a:rPr lang="cs-CZ" dirty="0" smtClean="0"/>
              <a:t>30.000 </a:t>
            </a:r>
            <a:r>
              <a:rPr lang="cs-CZ" dirty="0"/>
              <a:t>Kč/km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1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Plzeňský kraj – Dotační titul k DTM</a:t>
            </a:r>
            <a:br>
              <a:rPr lang="cs-CZ" sz="3400" dirty="0" smtClean="0"/>
            </a:br>
            <a:endParaRPr lang="cs-CZ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124744"/>
            <a:ext cx="7869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Finanční podpora datového fondu technické mapy v PK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ROK 2018  (  5,3 mil. Kč 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Klatovy	1 260 000 Kč		VO, datové sítě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Plzeň		1 500 000 Kč		ÚMPS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Kyšice	   705 781 Kč		ÚMPS, kanalizace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Starý Plzenec	   697 773 Kč		VO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Sušice	1 111 200 Kč		VO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ROK 2019  ( 7,8 mil. Kč 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Mýto		   651 276 Kč		všechny sítě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Plzeň		1 500 000 Kč		ÚMPS, VO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Plasy		1 500 000 Kč		ÚMPS, všechny sítě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Břasy		   355 748 Kč		ÚMPS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Přeštice	1 311 980 Kč		ÚMPS, kanalizace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Nýrsko	   395 940 Kč		VO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Stříbro	1 316 888 Kč		VO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Hartmanice	   768 000 Kč		ÚMPS, všechny sítě</a:t>
            </a:r>
            <a:endParaRPr lang="cs-CZ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0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6976"/>
            <a:ext cx="4223388" cy="50691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sz="3400" dirty="0" smtClean="0"/>
              <a:t>Současné pokrytí daty DTM PK</a:t>
            </a:r>
            <a:endParaRPr lang="cs-CZ" sz="3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56" y="3489263"/>
            <a:ext cx="3637934" cy="2346829"/>
          </a:xfrm>
          <a:prstGeom prst="rect">
            <a:avLst/>
          </a:prstGeom>
        </p:spPr>
      </p:pic>
      <p:pic>
        <p:nvPicPr>
          <p:cNvPr id="6" name="Obrázek 5" descr="DTM_UMPS_prac.mxd - ArcMa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810" r="4326" b="5922"/>
          <a:stretch/>
        </p:blipFill>
        <p:spPr>
          <a:xfrm>
            <a:off x="4946702" y="867649"/>
            <a:ext cx="3750441" cy="24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60848"/>
            <a:ext cx="2988726" cy="350083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54868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EA8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3400" dirty="0" smtClean="0"/>
              <a:t>DTM statistiky</a:t>
            </a:r>
            <a:endParaRPr lang="cs-CZ" sz="3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3548" y="1484784"/>
            <a:ext cx="8157592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144 </a:t>
            </a:r>
            <a:r>
              <a:rPr lang="cs-CZ" dirty="0">
                <a:cs typeface="Arial" panose="020B0604020202020204" pitchFamily="34" charset="0"/>
              </a:rPr>
              <a:t>registrovaných </a:t>
            </a:r>
            <a:r>
              <a:rPr lang="cs-CZ" dirty="0" smtClean="0">
                <a:cs typeface="Arial" panose="020B0604020202020204" pitchFamily="34" charset="0"/>
              </a:rPr>
              <a:t>geodetů</a:t>
            </a:r>
          </a:p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49 </a:t>
            </a:r>
            <a:r>
              <a:rPr lang="cs-CZ" dirty="0">
                <a:cs typeface="Arial" panose="020B0604020202020204" pitchFamily="34" charset="0"/>
              </a:rPr>
              <a:t>registrovaných </a:t>
            </a:r>
            <a:r>
              <a:rPr lang="cs-CZ" dirty="0" smtClean="0">
                <a:cs typeface="Arial" panose="020B0604020202020204" pitchFamily="34" charset="0"/>
              </a:rPr>
              <a:t>projektantů</a:t>
            </a:r>
          </a:p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9 partnerských správců inženýrských sítí</a:t>
            </a:r>
          </a:p>
          <a:p>
            <a:pPr marL="800100" lvl="2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CETIN, ČEZ, Innogy, SŽDC, Vodárna Plzeň, VK KV, ... </a:t>
            </a:r>
            <a:endParaRPr lang="cs-CZ" dirty="0"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11 223 </a:t>
            </a:r>
            <a:r>
              <a:rPr lang="cs-CZ" dirty="0">
                <a:cs typeface="Arial" panose="020B0604020202020204" pitchFamily="34" charset="0"/>
              </a:rPr>
              <a:t>aktualizačních zakázek </a:t>
            </a:r>
            <a:r>
              <a:rPr lang="cs-CZ" dirty="0" smtClean="0">
                <a:cs typeface="Arial" panose="020B0604020202020204" pitchFamily="34" charset="0"/>
              </a:rPr>
              <a:t>(01/2014 - 09/2019)</a:t>
            </a:r>
            <a:endParaRPr lang="cs-CZ" dirty="0"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62 </a:t>
            </a:r>
            <a:r>
              <a:rPr lang="cs-CZ" dirty="0">
                <a:cs typeface="Arial" panose="020B0604020202020204" pitchFamily="34" charset="0"/>
              </a:rPr>
              <a:t>obcí a měst se smlouvou o spolupráci s PK</a:t>
            </a:r>
          </a:p>
          <a:p>
            <a:pPr marL="800100" lvl="2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což </a:t>
            </a:r>
            <a:r>
              <a:rPr lang="cs-CZ" dirty="0">
                <a:cs typeface="Arial" panose="020B0604020202020204" pitchFamily="34" charset="0"/>
              </a:rPr>
              <a:t>činí 60 % obyvatel </a:t>
            </a:r>
            <a:r>
              <a:rPr lang="cs-CZ" dirty="0" smtClean="0">
                <a:cs typeface="Arial" panose="020B0604020202020204" pitchFamily="34" charset="0"/>
              </a:rPr>
              <a:t>a 25% rozlohy kraje</a:t>
            </a:r>
            <a:endParaRPr lang="cs-CZ" dirty="0"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54 </a:t>
            </a:r>
            <a:r>
              <a:rPr lang="cs-CZ" dirty="0">
                <a:cs typeface="Arial" panose="020B0604020202020204" pitchFamily="34" charset="0"/>
              </a:rPr>
              <a:t>obcí a měst s vydanou vyhláškou o vedení </a:t>
            </a:r>
            <a:r>
              <a:rPr lang="cs-CZ" dirty="0" smtClean="0">
                <a:cs typeface="Arial" panose="020B0604020202020204" pitchFamily="34" charset="0"/>
              </a:rPr>
              <a:t>DTM</a:t>
            </a:r>
          </a:p>
          <a:p>
            <a:pPr marL="800100" lvl="2" indent="-342900">
              <a:spcBef>
                <a:spcPct val="20000"/>
              </a:spcBef>
              <a:buClr>
                <a:srgbClr val="FFCB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cs typeface="Arial" panose="020B0604020202020204" pitchFamily="34" charset="0"/>
              </a:rPr>
              <a:t>což činí 53 % obyvatel a 22% rozlohy kraje</a:t>
            </a:r>
            <a:endParaRPr lang="cs-CZ" dirty="0">
              <a:cs typeface="Arial" panose="020B0604020202020204" pitchFamily="34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zensky kraj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963</Words>
  <Application>Microsoft Office PowerPoint</Application>
  <PresentationFormat>Předvádění na obrazovce (4:3)</PresentationFormat>
  <Paragraphs>183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Myriad Pro</vt:lpstr>
      <vt:lpstr>Times New Roman</vt:lpstr>
      <vt:lpstr>Wingdings</vt:lpstr>
      <vt:lpstr>Motiv sady Office</vt:lpstr>
      <vt:lpstr>Praktické zkušenosti krajů se zpracováním dat DTM</vt:lpstr>
      <vt:lpstr>Provozní výdaje a počty zakázek</vt:lpstr>
      <vt:lpstr>Karlovarský kraj - aktuálně Tomáš Nováček, vedoucí odd. DTM a GIS</vt:lpstr>
      <vt:lpstr>Karlovarský kraj – výzva MPO k DTM ČR </vt:lpstr>
      <vt:lpstr>Plzeňský kraj – výzva MPO k DTM ČR </vt:lpstr>
      <vt:lpstr>Plzeňský kraj – výzva MPO k DTM ČR </vt:lpstr>
      <vt:lpstr>Plzeňský kraj – Dotační titul k DTM </vt:lpstr>
      <vt:lpstr>Současné pokrytí daty DTM PK</vt:lpstr>
      <vt:lpstr>Prezentace aplikace PowerPoint</vt:lpstr>
      <vt:lpstr>Prezentace aplikace PowerPoint</vt:lpstr>
      <vt:lpstr>Provozní a organizační zázemí projektu</vt:lpstr>
      <vt:lpstr>Postup zapracování zakázky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Pečenková Eliška</dc:creator>
  <cp:lastModifiedBy>Maciarzová Iveta</cp:lastModifiedBy>
  <cp:revision>191</cp:revision>
  <dcterms:created xsi:type="dcterms:W3CDTF">2016-10-24T14:26:56Z</dcterms:created>
  <dcterms:modified xsi:type="dcterms:W3CDTF">2019-11-07T09:41:29Z</dcterms:modified>
</cp:coreProperties>
</file>