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6" r:id="rId4"/>
    <p:sldId id="265" r:id="rId5"/>
    <p:sldId id="286" r:id="rId6"/>
    <p:sldId id="287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82"/>
    <p:restoredTop sz="94663"/>
  </p:normalViewPr>
  <p:slideViewPr>
    <p:cSldViewPr snapToGrid="0" snapToObjects="1" showGuides="1">
      <p:cViewPr varScale="1">
        <p:scale>
          <a:sx n="79" d="100"/>
          <a:sy n="79" d="100"/>
        </p:scale>
        <p:origin x="102" y="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8970D-4269-624B-8F25-681F10D8BEBA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A7904-D6CE-FF4C-830D-C7FF18A39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15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B084A6-A172-7B4A-A6D3-397EF2448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601200" cy="2387600"/>
          </a:xfrm>
        </p:spPr>
        <p:txBody>
          <a:bodyPr anchor="b">
            <a:normAutofit/>
          </a:bodyPr>
          <a:lstStyle>
            <a:lvl1pPr algn="l">
              <a:defRPr sz="4800" b="1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16ADFD6-8DED-A441-B38B-4E9528C04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6012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54C3C89-046B-414E-90D4-F23025A0D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257176"/>
            <a:ext cx="3302000" cy="546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E498C590-3DD8-5A48-8C63-1420865BA9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400" y="190662"/>
            <a:ext cx="1731702" cy="1948165"/>
          </a:xfrm>
          <a:prstGeom prst="rect">
            <a:avLst/>
          </a:prstGeom>
        </p:spPr>
      </p:pic>
      <p:sp>
        <p:nvSpPr>
          <p:cNvPr id="19" name="Date Placeholder 18">
            <a:extLst>
              <a:ext uri="{FF2B5EF4-FFF2-40B4-BE49-F238E27FC236}">
                <a16:creationId xmlns="" xmlns:a16="http://schemas.microsoft.com/office/drawing/2014/main" id="{60E0922B-7FEE-374D-A012-E4F7D55E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="" xmlns:a16="http://schemas.microsoft.com/office/drawing/2014/main" id="{E8B457AB-3490-D041-BAF3-CD4E53AEB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1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FB68FA-3B74-6245-A413-3C66EFF6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7E9687-AF05-EF44-A741-8BB5A8B79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A0A699-862B-2347-9B14-8CCE9D78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686" y="6356350"/>
            <a:ext cx="9076509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883C91-9390-0445-A7A1-99307BA8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5832" y="6356350"/>
            <a:ext cx="463826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1073F2-53F6-7840-B9FA-FAB4D9CAFAB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DA7F07E-2364-B041-9CF6-C2B57444DF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7771" y="185738"/>
            <a:ext cx="2231887" cy="369120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D4751532-718E-9E42-B0F6-8526A1C19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65953" y="6356350"/>
            <a:ext cx="1275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CC458E3-C0EE-EB46-BBC5-FE4BEA3B972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BE47B702-8575-A74A-BE72-AC26E51DF8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0" y="720"/>
            <a:ext cx="12192000" cy="68565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419B1F-B801-504C-A8A1-830E1B26A5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10600" y="257176"/>
            <a:ext cx="3302000" cy="5461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8A3D07-A983-D647-AE6C-A32F12C2FC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t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Název předělové </a:t>
            </a:r>
            <a:br>
              <a:rPr lang="cs-CZ" dirty="0"/>
            </a:br>
            <a:r>
              <a:rPr lang="cs-CZ" dirty="0"/>
              <a:t>strany na více řádků </a:t>
            </a:r>
            <a:br>
              <a:rPr lang="cs-CZ" dirty="0"/>
            </a:br>
            <a:r>
              <a:rPr lang="cs-CZ" dirty="0"/>
              <a:t>pod sebou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5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ěkuji za pozorno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54C3C89-046B-414E-90D4-F23025A0D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257176"/>
            <a:ext cx="3302000" cy="546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E498C590-3DD8-5A48-8C63-1420865BA9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400" y="190662"/>
            <a:ext cx="1731702" cy="1948165"/>
          </a:xfrm>
          <a:prstGeom prst="rect">
            <a:avLst/>
          </a:prstGeom>
        </p:spPr>
      </p:pic>
      <p:sp>
        <p:nvSpPr>
          <p:cNvPr id="9" name="TextovéPole 3">
            <a:extLst>
              <a:ext uri="{FF2B5EF4-FFF2-40B4-BE49-F238E27FC236}">
                <a16:creationId xmlns="" xmlns:a16="http://schemas.microsoft.com/office/drawing/2014/main" id="{109B57F1-4E47-3846-8BAC-CF0EB532913B}"/>
              </a:ext>
            </a:extLst>
          </p:cNvPr>
          <p:cNvSpPr txBox="1"/>
          <p:nvPr userDrawn="1"/>
        </p:nvSpPr>
        <p:spPr>
          <a:xfrm>
            <a:off x="838200" y="4553301"/>
            <a:ext cx="3888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Správa informačních technologií města Plzně</a:t>
            </a: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Dominikánská</a:t>
            </a:r>
            <a:r>
              <a:rPr lang="cs-CZ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  <a:p>
            <a:r>
              <a:rPr lang="cs-CZ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301 00 Plzeň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8">
            <a:extLst>
              <a:ext uri="{FF2B5EF4-FFF2-40B4-BE49-F238E27FC236}">
                <a16:creationId xmlns="" xmlns:a16="http://schemas.microsoft.com/office/drawing/2014/main" id="{C2294B87-D785-5E49-9247-05B4794F8B36}"/>
              </a:ext>
            </a:extLst>
          </p:cNvPr>
          <p:cNvSpPr txBox="1"/>
          <p:nvPr userDrawn="1"/>
        </p:nvSpPr>
        <p:spPr>
          <a:xfrm>
            <a:off x="8029955" y="4553301"/>
            <a:ext cx="16802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+420 378 035 100 </a:t>
            </a:r>
          </a:p>
          <a:p>
            <a:r>
              <a:rPr lang="cs-CZ" sz="1400" baseline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sit@plzen.eu</a:t>
            </a:r>
            <a:endParaRPr lang="cs-CZ" sz="1400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www.sitmp.cz</a:t>
            </a:r>
            <a:endParaRPr lang="cs-CZ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3">
            <a:extLst>
              <a:ext uri="{FF2B5EF4-FFF2-40B4-BE49-F238E27FC236}">
                <a16:creationId xmlns="" xmlns:a16="http://schemas.microsoft.com/office/drawing/2014/main" id="{526DD299-6A4B-D94C-8460-4EED3FFC0907}"/>
              </a:ext>
            </a:extLst>
          </p:cNvPr>
          <p:cNvSpPr txBox="1"/>
          <p:nvPr userDrawn="1"/>
        </p:nvSpPr>
        <p:spPr>
          <a:xfrm>
            <a:off x="838200" y="2699546"/>
            <a:ext cx="7090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Děkuji za pozornost</a:t>
            </a:r>
            <a:endParaRPr lang="cs-CZ" sz="20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6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46C9D4-C08F-8D48-BABE-71FFB8B93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55049F-BECB-DE47-89BE-ED0BFE50E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55305EB-CADA-AC44-B479-344EB58FD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7FADDB13-CAA9-324A-8397-8F0567F7A5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7771" y="185738"/>
            <a:ext cx="2231887" cy="369120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0584B29F-A073-A942-9CB1-4F9B928E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1" y="6356350"/>
            <a:ext cx="9076509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="" xmlns:a16="http://schemas.microsoft.com/office/drawing/2014/main" id="{AB32834F-39A2-A349-BFD5-694A71B5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5832" y="6356350"/>
            <a:ext cx="463826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1073F2-53F6-7840-B9FA-FAB4D9CAFA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="" xmlns:a16="http://schemas.microsoft.com/office/drawing/2014/main" id="{CC0E06A3-BC48-1743-91BB-77CF004618E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0265953" y="6356350"/>
            <a:ext cx="1275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5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DC946-078D-664B-B548-D41F5A706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14" y="365125"/>
            <a:ext cx="10515600" cy="1325563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4338C91-CFE3-A442-9DA4-F673C4D0E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1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DF0C67-6FEB-654F-99F3-504C51FB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114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9620800-8BF2-104C-B351-A655D4695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0526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33F509E-1385-8D4A-B6D2-B035211E9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0526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F0D9CCB-3F43-7540-9D8F-CADF1C02C8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7771" y="185738"/>
            <a:ext cx="2231887" cy="369120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="" xmlns:a16="http://schemas.microsoft.com/office/drawing/2014/main" id="{AAE57EC0-7D40-F34D-8D2E-FDE7BB1C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8114" y="6356350"/>
            <a:ext cx="9076509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02A8DFF6-9753-7C44-9FB2-54AD3860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5832" y="6356350"/>
            <a:ext cx="463826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1073F2-53F6-7840-B9FA-FAB4D9CAFA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Date Placeholder 3">
            <a:extLst>
              <a:ext uri="{FF2B5EF4-FFF2-40B4-BE49-F238E27FC236}">
                <a16:creationId xmlns="" xmlns:a16="http://schemas.microsoft.com/office/drawing/2014/main" id="{41AB68F5-549C-7B47-9E5F-F092EC8D1597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0265953" y="6356350"/>
            <a:ext cx="1275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A57BA7-5377-8247-B275-795B45C1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8E03A1E-3E13-444E-8B7E-4ACE169CAD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7771" y="185738"/>
            <a:ext cx="2231887" cy="369120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="" xmlns:a16="http://schemas.microsoft.com/office/drawing/2014/main" id="{E377E6B2-357F-4F47-A16C-3784FD18A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686" y="6356350"/>
            <a:ext cx="9076509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="" xmlns:a16="http://schemas.microsoft.com/office/drawing/2014/main" id="{5C5D3DE7-4193-FE45-97CB-C28869F5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5832" y="6356350"/>
            <a:ext cx="463826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1073F2-53F6-7840-B9FA-FAB4D9CAFA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="" xmlns:a16="http://schemas.microsoft.com/office/drawing/2014/main" id="{86C9AA45-3A20-A546-88AB-D62980A6A4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65953" y="6356350"/>
            <a:ext cx="1275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61C6A94-38E9-D34E-9362-70068EE1E0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7771" y="185738"/>
            <a:ext cx="2231887" cy="36912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DDE756EB-8979-FE4D-8AD3-537429F8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5832" y="6356350"/>
            <a:ext cx="463826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1073F2-53F6-7840-B9FA-FAB4D9CAFA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="" xmlns:a16="http://schemas.microsoft.com/office/drawing/2014/main" id="{8CEBF1C0-9CB3-CF40-A8AF-37CB414FB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65953" y="6356350"/>
            <a:ext cx="1275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805D9979-2C2E-F044-A92D-3F064E20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686" y="6356350"/>
            <a:ext cx="9076509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7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ředěd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CC458E3-C0EE-EB46-BBC5-FE4BEA3B972D}"/>
              </a:ext>
            </a:extLst>
          </p:cNvPr>
          <p:cNvSpPr/>
          <p:nvPr userDrawn="1"/>
        </p:nvSpPr>
        <p:spPr>
          <a:xfrm>
            <a:off x="0" y="750438"/>
            <a:ext cx="12192000" cy="6107561"/>
          </a:xfrm>
          <a:prstGeom prst="rect">
            <a:avLst/>
          </a:prstGeom>
          <a:solidFill>
            <a:srgbClr val="30B6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8A3D07-A983-D647-AE6C-A32F12C2FC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t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Název předělové </a:t>
            </a:r>
            <a:br>
              <a:rPr lang="cs-CZ" dirty="0"/>
            </a:br>
            <a:r>
              <a:rPr lang="cs-CZ" dirty="0"/>
              <a:t>strany na více řádků </a:t>
            </a:r>
            <a:br>
              <a:rPr lang="cs-CZ" dirty="0"/>
            </a:br>
            <a:r>
              <a:rPr lang="cs-CZ" dirty="0"/>
              <a:t>pod sebou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4A91268-D756-A94F-B41B-B72183E863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7771" y="185738"/>
            <a:ext cx="2231887" cy="3691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6E193C5-BA78-A848-BBA1-B87585AAF2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29" y="46159"/>
            <a:ext cx="1709275" cy="64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8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7B2117B-2F96-6B40-86C4-616822C07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65125"/>
            <a:ext cx="11038114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2F0BDCC-8FAC-244B-ABCC-6BB2A0D4D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686" y="1825625"/>
            <a:ext cx="1103811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336C29-4426-BC48-BA58-7B5976B947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68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15A129-3B64-EC4E-85D7-4E1992B3A817}" type="datetime4">
              <a:rPr lang="cs-CZ" smtClean="0"/>
              <a:pPr/>
              <a:t>5. listopadu 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9459715-A0B6-D447-ADA2-4834C6483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8FB51CE0-4CDC-8F4E-9652-012DB5633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1073F2-53F6-7840-B9FA-FAB4D9CAFA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0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61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tmp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port.cz/" TargetMode="External"/><Relationship Id="rId2" Type="http://schemas.openxmlformats.org/officeDocument/2006/relationships/hyperlink" Target="http://www.centrumrobotiky.e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12C6F-BB79-1E43-BD89-58C1E2B5C0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Využití </a:t>
            </a:r>
            <a:r>
              <a:rPr lang="cs-CZ" dirty="0" err="1" smtClean="0"/>
              <a:t>dronů</a:t>
            </a:r>
            <a:r>
              <a:rPr lang="cs-CZ" dirty="0" smtClean="0"/>
              <a:t> pro IZS, inspekce,..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BA9B75-4EFD-9F4F-B7A4-6D0AAFAD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</a:t>
            </a:r>
            <a:r>
              <a:rPr lang="cs-CZ" dirty="0" smtClean="0"/>
              <a:t>.11.  </a:t>
            </a:r>
            <a:r>
              <a:rPr lang="cs-CZ" dirty="0"/>
              <a:t>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0547B0-9333-AA4E-8F2F-0B9523408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Plzeň, Ing. Luděk Šantora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BF5A69-FB82-F94F-AD17-CADA1A39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SITMP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A78C82-8B7B-EE47-86C9-928B46D65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1097280"/>
            <a:ext cx="11038114" cy="5079683"/>
          </a:xfrm>
        </p:spPr>
        <p:txBody>
          <a:bodyPr/>
          <a:lstStyle/>
          <a:p>
            <a:r>
              <a:rPr lang="cs-CZ" dirty="0" smtClean="0"/>
              <a:t>6000 PC ve správě</a:t>
            </a:r>
          </a:p>
          <a:p>
            <a:r>
              <a:rPr lang="cs-CZ" dirty="0" smtClean="0"/>
              <a:t>160 km optické metropolitní sítě</a:t>
            </a:r>
          </a:p>
          <a:p>
            <a:r>
              <a:rPr lang="cs-CZ" dirty="0" smtClean="0"/>
              <a:t>2 datová centra (úroveň TIER-3)</a:t>
            </a:r>
          </a:p>
          <a:p>
            <a:r>
              <a:rPr lang="cs-CZ" dirty="0" smtClean="0"/>
              <a:t>Služby pro 100 organizací</a:t>
            </a:r>
          </a:p>
          <a:p>
            <a:r>
              <a:rPr lang="cs-CZ" dirty="0" smtClean="0"/>
              <a:t>Měsíčně 1600 požadavků</a:t>
            </a:r>
          </a:p>
          <a:p>
            <a:r>
              <a:rPr lang="cs-CZ" dirty="0" smtClean="0"/>
              <a:t>112 </a:t>
            </a:r>
            <a:r>
              <a:rPr lang="cs-CZ" dirty="0" smtClean="0"/>
              <a:t>zaměstnanců</a:t>
            </a:r>
          </a:p>
          <a:p>
            <a:r>
              <a:rPr lang="cs-CZ" dirty="0" smtClean="0"/>
              <a:t>ISO 27001 – bezpečnost</a:t>
            </a:r>
          </a:p>
          <a:p>
            <a:r>
              <a:rPr lang="cs-CZ" dirty="0" smtClean="0"/>
              <a:t>ISO 20000-1 – ICT služby</a:t>
            </a:r>
          </a:p>
          <a:p>
            <a:r>
              <a:rPr lang="cs-CZ" dirty="0" smtClean="0"/>
              <a:t>ISO 22301 – Business </a:t>
            </a:r>
            <a:r>
              <a:rPr lang="cs-CZ" dirty="0" err="1" smtClean="0"/>
              <a:t>continuity</a:t>
            </a:r>
            <a:r>
              <a:rPr lang="cs-CZ" dirty="0" smtClean="0"/>
              <a:t> management</a:t>
            </a:r>
          </a:p>
          <a:p>
            <a:r>
              <a:rPr lang="cs-CZ" dirty="0" smtClean="0">
                <a:hlinkClick r:id="rId2"/>
              </a:rPr>
              <a:t>www.sitmp.cz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9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560028-2D46-AC4D-AFFF-BDCC71FC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Rozvíjíme talenty, inspirujeme k podnikání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6101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BF5A69-FB82-F94F-AD17-CADA1A39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Rozvíjíme talenty, inspirujeme k podnikání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A78C82-8B7B-EE47-86C9-928B46D65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1240972"/>
            <a:ext cx="11038114" cy="4935992"/>
          </a:xfrm>
        </p:spPr>
        <p:txBody>
          <a:bodyPr/>
          <a:lstStyle/>
          <a:p>
            <a:r>
              <a:rPr lang="cs-CZ" dirty="0" smtClean="0"/>
              <a:t>Centrum robotiky </a:t>
            </a:r>
            <a:r>
              <a:rPr lang="cs-CZ" dirty="0" smtClean="0">
                <a:hlinkClick r:id="rId2"/>
              </a:rPr>
              <a:t>www.centrumrobotiky.eu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Vzdělávání učitelů na ZŠ</a:t>
            </a:r>
          </a:p>
          <a:p>
            <a:pPr lvl="1"/>
            <a:r>
              <a:rPr lang="cs-CZ" dirty="0" smtClean="0"/>
              <a:t>Zavedení výuky robotiky na Masarykově ZŠ (vynesení v rámci grantu DIGI Plzeň na dalších 6 škol)</a:t>
            </a:r>
          </a:p>
          <a:p>
            <a:pPr lvl="1"/>
            <a:r>
              <a:rPr lang="cs-CZ" dirty="0" smtClean="0"/>
              <a:t>Volnočasové technicky orientované vzdělávání 6-15 let</a:t>
            </a:r>
          </a:p>
          <a:p>
            <a:pPr lvl="1"/>
            <a:r>
              <a:rPr lang="cs-CZ" b="1" dirty="0" smtClean="0"/>
              <a:t>Kvalitnější výuka, více dětí se zájmem o technické obory/techniku, nejlépe vybavené školy v ČR</a:t>
            </a:r>
          </a:p>
          <a:p>
            <a:r>
              <a:rPr lang="cs-CZ" dirty="0" smtClean="0"/>
              <a:t>SIT Port </a:t>
            </a:r>
            <a:r>
              <a:rPr lang="cs-CZ" dirty="0" smtClean="0">
                <a:hlinkClick r:id="rId3"/>
              </a:rPr>
              <a:t>www.sitport.cz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Práce s komunitou 16+ (technicky orientovanou) </a:t>
            </a:r>
          </a:p>
          <a:p>
            <a:pPr lvl="1"/>
            <a:r>
              <a:rPr lang="cs-CZ" dirty="0" smtClean="0"/>
              <a:t>Cukrovarská 20 - HUB 2.0, </a:t>
            </a:r>
            <a:r>
              <a:rPr lang="cs-CZ" dirty="0" err="1" smtClean="0"/>
              <a:t>coworking</a:t>
            </a:r>
            <a:r>
              <a:rPr lang="cs-CZ" dirty="0" smtClean="0"/>
              <a:t>, akce typu </a:t>
            </a:r>
            <a:r>
              <a:rPr lang="cs-CZ" dirty="0" err="1" smtClean="0"/>
              <a:t>Startup</a:t>
            </a:r>
            <a:r>
              <a:rPr lang="cs-CZ" dirty="0" smtClean="0"/>
              <a:t> </a:t>
            </a:r>
            <a:r>
              <a:rPr lang="cs-CZ" dirty="0" err="1" smtClean="0"/>
              <a:t>weeknds</a:t>
            </a:r>
            <a:r>
              <a:rPr lang="cs-CZ" dirty="0" smtClean="0"/>
              <a:t>, </a:t>
            </a:r>
            <a:r>
              <a:rPr lang="cs-CZ" dirty="0" err="1" smtClean="0"/>
              <a:t>Hackathons</a:t>
            </a:r>
            <a:endParaRPr lang="cs-CZ" dirty="0" smtClean="0"/>
          </a:p>
          <a:p>
            <a:pPr lvl="1"/>
            <a:r>
              <a:rPr lang="cs-CZ" dirty="0" smtClean="0"/>
              <a:t>Projekt VÝZVY</a:t>
            </a:r>
          </a:p>
          <a:p>
            <a:pPr lvl="1"/>
            <a:r>
              <a:rPr lang="cs-CZ" b="1" dirty="0" smtClean="0"/>
              <a:t>Početnější, vzdělanější komunita, provázání na firmy (zdroj kvalitních zaměstnanců), vznik </a:t>
            </a:r>
            <a:r>
              <a:rPr lang="cs-CZ" b="1" dirty="0" err="1" smtClean="0"/>
              <a:t>startups</a:t>
            </a:r>
            <a:endParaRPr lang="cs-CZ" b="1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8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560028-2D46-AC4D-AFFF-BDCC71FC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Přiblížení činností v oblastech IZS, krizového řízení, inspekcí, vývoje a výzkumu</a:t>
            </a:r>
            <a:r>
              <a:rPr lang="cs-CZ" dirty="0" smtClean="0"/>
              <a:t>,…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BF5A69-FB82-F94F-AD17-CADA1A39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A78C82-8B7B-EE47-86C9-928B46D6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Služby pro HZS, PČR, krizové řízení města +(kraj, obce)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Služby </a:t>
            </a:r>
            <a:r>
              <a:rPr lang="cs-CZ" dirty="0" smtClean="0"/>
              <a:t>pro město (inspekce mostních konstrukcí, vnitřních konstrukcí hal, zatékání, </a:t>
            </a:r>
            <a:r>
              <a:rPr lang="cs-CZ" dirty="0" err="1" smtClean="0"/>
              <a:t>termosnímkování</a:t>
            </a:r>
            <a:r>
              <a:rPr lang="cs-CZ" dirty="0" smtClean="0"/>
              <a:t>, BIM – stavby)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Vývoj</a:t>
            </a:r>
            <a:r>
              <a:rPr lang="cs-CZ" dirty="0" smtClean="0"/>
              <a:t>, výzkum (senzorika pro HZS, projekt </a:t>
            </a:r>
            <a:r>
              <a:rPr lang="cs-CZ" dirty="0" err="1" smtClean="0"/>
              <a:t>Bellerophon</a:t>
            </a:r>
            <a:r>
              <a:rPr lang="cs-CZ" dirty="0" smtClean="0"/>
              <a:t> HORIZON2020) 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 smtClean="0"/>
              <a:t>Dronfest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Vzdělávání </a:t>
            </a:r>
            <a:r>
              <a:rPr lang="cs-CZ" dirty="0"/>
              <a:t>(Certifikátový program </a:t>
            </a:r>
            <a:r>
              <a:rPr lang="cs-CZ" dirty="0" err="1"/>
              <a:t>drony</a:t>
            </a:r>
            <a:r>
              <a:rPr lang="cs-CZ" dirty="0"/>
              <a:t> na ZČU)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7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7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IT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231</Words>
  <Application>Microsoft Office PowerPoint</Application>
  <PresentationFormat>Širokoúhlá obrazovka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Využití dronů pro IZS, inspekce,..</vt:lpstr>
      <vt:lpstr>SITMP</vt:lpstr>
      <vt:lpstr>Rozvíjíme talenty, inspirujeme k podnikání  </vt:lpstr>
      <vt:lpstr>Rozvíjíme talenty, inspirujeme k podnikání</vt:lpstr>
      <vt:lpstr>Přiblížení činností v oblastech IZS, krizového řízení, inspekcí, vývoje a výzkumu,…   </vt:lpstr>
      <vt:lpstr>Působení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Dima Strapchev</dc:creator>
  <cp:lastModifiedBy>Šantora Luděk</cp:lastModifiedBy>
  <cp:revision>46</cp:revision>
  <dcterms:created xsi:type="dcterms:W3CDTF">2019-01-29T14:49:41Z</dcterms:created>
  <dcterms:modified xsi:type="dcterms:W3CDTF">2019-11-05T11:11:40Z</dcterms:modified>
</cp:coreProperties>
</file>