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94" r:id="rId12"/>
    <p:sldId id="279"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0" r:id="rId26"/>
    <p:sldId id="281" r:id="rId27"/>
    <p:sldId id="282" r:id="rId28"/>
    <p:sldId id="283" r:id="rId29"/>
    <p:sldId id="284" r:id="rId30"/>
    <p:sldId id="289" r:id="rId31"/>
    <p:sldId id="286" r:id="rId32"/>
    <p:sldId id="287" r:id="rId33"/>
    <p:sldId id="288" r:id="rId34"/>
    <p:sldId id="290" r:id="rId35"/>
    <p:sldId id="291" r:id="rId36"/>
    <p:sldId id="292" r:id="rId37"/>
    <p:sldId id="295" r:id="rId38"/>
    <p:sldId id="293" r:id="rId3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7" d="100"/>
          <a:sy n="57" d="100"/>
        </p:scale>
        <p:origin x="6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14BAF7F1-DEFA-45BC-91E1-4D65DCB1296B}" type="datetimeFigureOut">
              <a:rPr lang="cs-CZ" smtClean="0"/>
              <a:t>26.09.2024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F75A8FF-BB12-4B44-B52E-ADC6D5686042}" type="slidenum">
              <a:rPr lang="cs-CZ" smtClean="0"/>
              <a:t>‹#›</a:t>
            </a:fld>
            <a:endParaRPr lang="cs-CZ"/>
          </a:p>
        </p:txBody>
      </p:sp>
    </p:spTree>
    <p:extLst>
      <p:ext uri="{BB962C8B-B14F-4D97-AF65-F5344CB8AC3E}">
        <p14:creationId xmlns:p14="http://schemas.microsoft.com/office/powerpoint/2010/main" val="296993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4BAF7F1-DEFA-45BC-91E1-4D65DCB1296B}" type="datetimeFigureOut">
              <a:rPr lang="cs-CZ" smtClean="0"/>
              <a:t>26.09.2024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F75A8FF-BB12-4B44-B52E-ADC6D5686042}" type="slidenum">
              <a:rPr lang="cs-CZ" smtClean="0"/>
              <a:t>‹#›</a:t>
            </a:fld>
            <a:endParaRPr lang="cs-CZ"/>
          </a:p>
        </p:txBody>
      </p:sp>
    </p:spTree>
    <p:extLst>
      <p:ext uri="{BB962C8B-B14F-4D97-AF65-F5344CB8AC3E}">
        <p14:creationId xmlns:p14="http://schemas.microsoft.com/office/powerpoint/2010/main" val="2978371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4BAF7F1-DEFA-45BC-91E1-4D65DCB1296B}" type="datetimeFigureOut">
              <a:rPr lang="cs-CZ" smtClean="0"/>
              <a:t>26.09.2024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F75A8FF-BB12-4B44-B52E-ADC6D5686042}" type="slidenum">
              <a:rPr lang="cs-CZ" smtClean="0"/>
              <a:t>‹#›</a:t>
            </a:fld>
            <a:endParaRPr lang="cs-CZ"/>
          </a:p>
        </p:txBody>
      </p:sp>
    </p:spTree>
    <p:extLst>
      <p:ext uri="{BB962C8B-B14F-4D97-AF65-F5344CB8AC3E}">
        <p14:creationId xmlns:p14="http://schemas.microsoft.com/office/powerpoint/2010/main" val="275469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4BAF7F1-DEFA-45BC-91E1-4D65DCB1296B}" type="datetimeFigureOut">
              <a:rPr lang="cs-CZ" smtClean="0"/>
              <a:t>26.09.2024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F75A8FF-BB12-4B44-B52E-ADC6D5686042}" type="slidenum">
              <a:rPr lang="cs-CZ" smtClean="0"/>
              <a:t>‹#›</a:t>
            </a:fld>
            <a:endParaRPr lang="cs-CZ"/>
          </a:p>
        </p:txBody>
      </p:sp>
    </p:spTree>
    <p:extLst>
      <p:ext uri="{BB962C8B-B14F-4D97-AF65-F5344CB8AC3E}">
        <p14:creationId xmlns:p14="http://schemas.microsoft.com/office/powerpoint/2010/main" val="969301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14BAF7F1-DEFA-45BC-91E1-4D65DCB1296B}" type="datetimeFigureOut">
              <a:rPr lang="cs-CZ" smtClean="0"/>
              <a:t>26.09.2024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F75A8FF-BB12-4B44-B52E-ADC6D5686042}" type="slidenum">
              <a:rPr lang="cs-CZ" smtClean="0"/>
              <a:t>‹#›</a:t>
            </a:fld>
            <a:endParaRPr lang="cs-CZ"/>
          </a:p>
        </p:txBody>
      </p:sp>
    </p:spTree>
    <p:extLst>
      <p:ext uri="{BB962C8B-B14F-4D97-AF65-F5344CB8AC3E}">
        <p14:creationId xmlns:p14="http://schemas.microsoft.com/office/powerpoint/2010/main" val="2003521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4BAF7F1-DEFA-45BC-91E1-4D65DCB1296B}" type="datetimeFigureOut">
              <a:rPr lang="cs-CZ" smtClean="0"/>
              <a:t>26.09.2024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F75A8FF-BB12-4B44-B52E-ADC6D5686042}" type="slidenum">
              <a:rPr lang="cs-CZ" smtClean="0"/>
              <a:t>‹#›</a:t>
            </a:fld>
            <a:endParaRPr lang="cs-CZ"/>
          </a:p>
        </p:txBody>
      </p:sp>
    </p:spTree>
    <p:extLst>
      <p:ext uri="{BB962C8B-B14F-4D97-AF65-F5344CB8AC3E}">
        <p14:creationId xmlns:p14="http://schemas.microsoft.com/office/powerpoint/2010/main" val="2155151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4BAF7F1-DEFA-45BC-91E1-4D65DCB1296B}" type="datetimeFigureOut">
              <a:rPr lang="cs-CZ" smtClean="0"/>
              <a:t>26.09.2024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F75A8FF-BB12-4B44-B52E-ADC6D5686042}" type="slidenum">
              <a:rPr lang="cs-CZ" smtClean="0"/>
              <a:t>‹#›</a:t>
            </a:fld>
            <a:endParaRPr lang="cs-CZ"/>
          </a:p>
        </p:txBody>
      </p:sp>
    </p:spTree>
    <p:extLst>
      <p:ext uri="{BB962C8B-B14F-4D97-AF65-F5344CB8AC3E}">
        <p14:creationId xmlns:p14="http://schemas.microsoft.com/office/powerpoint/2010/main" val="3106012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4BAF7F1-DEFA-45BC-91E1-4D65DCB1296B}" type="datetimeFigureOut">
              <a:rPr lang="cs-CZ" smtClean="0"/>
              <a:t>26.09.2024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F75A8FF-BB12-4B44-B52E-ADC6D5686042}" type="slidenum">
              <a:rPr lang="cs-CZ" smtClean="0"/>
              <a:t>‹#›</a:t>
            </a:fld>
            <a:endParaRPr lang="cs-CZ"/>
          </a:p>
        </p:txBody>
      </p:sp>
    </p:spTree>
    <p:extLst>
      <p:ext uri="{BB962C8B-B14F-4D97-AF65-F5344CB8AC3E}">
        <p14:creationId xmlns:p14="http://schemas.microsoft.com/office/powerpoint/2010/main" val="338781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4BAF7F1-DEFA-45BC-91E1-4D65DCB1296B}" type="datetimeFigureOut">
              <a:rPr lang="cs-CZ" smtClean="0"/>
              <a:t>26.09.2024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F75A8FF-BB12-4B44-B52E-ADC6D5686042}" type="slidenum">
              <a:rPr lang="cs-CZ" smtClean="0"/>
              <a:t>‹#›</a:t>
            </a:fld>
            <a:endParaRPr lang="cs-CZ"/>
          </a:p>
        </p:txBody>
      </p:sp>
    </p:spTree>
    <p:extLst>
      <p:ext uri="{BB962C8B-B14F-4D97-AF65-F5344CB8AC3E}">
        <p14:creationId xmlns:p14="http://schemas.microsoft.com/office/powerpoint/2010/main" val="743461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4BAF7F1-DEFA-45BC-91E1-4D65DCB1296B}" type="datetimeFigureOut">
              <a:rPr lang="cs-CZ" smtClean="0"/>
              <a:t>26.09.2024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F75A8FF-BB12-4B44-B52E-ADC6D5686042}" type="slidenum">
              <a:rPr lang="cs-CZ" smtClean="0"/>
              <a:t>‹#›</a:t>
            </a:fld>
            <a:endParaRPr lang="cs-CZ"/>
          </a:p>
        </p:txBody>
      </p:sp>
    </p:spTree>
    <p:extLst>
      <p:ext uri="{BB962C8B-B14F-4D97-AF65-F5344CB8AC3E}">
        <p14:creationId xmlns:p14="http://schemas.microsoft.com/office/powerpoint/2010/main" val="1702209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4BAF7F1-DEFA-45BC-91E1-4D65DCB1296B}" type="datetimeFigureOut">
              <a:rPr lang="cs-CZ" smtClean="0"/>
              <a:t>26.09.2024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F75A8FF-BB12-4B44-B52E-ADC6D5686042}" type="slidenum">
              <a:rPr lang="cs-CZ" smtClean="0"/>
              <a:t>‹#›</a:t>
            </a:fld>
            <a:endParaRPr lang="cs-CZ"/>
          </a:p>
        </p:txBody>
      </p:sp>
    </p:spTree>
    <p:extLst>
      <p:ext uri="{BB962C8B-B14F-4D97-AF65-F5344CB8AC3E}">
        <p14:creationId xmlns:p14="http://schemas.microsoft.com/office/powerpoint/2010/main" val="459575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BAF7F1-DEFA-45BC-91E1-4D65DCB1296B}" type="datetimeFigureOut">
              <a:rPr lang="cs-CZ" smtClean="0"/>
              <a:t>26.09.2024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75A8FF-BB12-4B44-B52E-ADC6D5686042}" type="slidenum">
              <a:rPr lang="cs-CZ" smtClean="0"/>
              <a:t>‹#›</a:t>
            </a:fld>
            <a:endParaRPr lang="cs-CZ"/>
          </a:p>
        </p:txBody>
      </p:sp>
    </p:spTree>
    <p:extLst>
      <p:ext uri="{BB962C8B-B14F-4D97-AF65-F5344CB8AC3E}">
        <p14:creationId xmlns:p14="http://schemas.microsoft.com/office/powerpoint/2010/main" val="1390054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3200" b="1" dirty="0" smtClean="0">
                <a:latin typeface="+mn-lt"/>
              </a:rPr>
              <a:t>Porada SÚ</a:t>
            </a:r>
            <a:endParaRPr lang="cs-CZ" sz="3200" b="1" dirty="0">
              <a:latin typeface="+mn-lt"/>
            </a:endParaRPr>
          </a:p>
        </p:txBody>
      </p:sp>
      <p:sp>
        <p:nvSpPr>
          <p:cNvPr id="3" name="Podnadpis 2"/>
          <p:cNvSpPr>
            <a:spLocks noGrp="1"/>
          </p:cNvSpPr>
          <p:nvPr>
            <p:ph type="subTitle" idx="1"/>
          </p:nvPr>
        </p:nvSpPr>
        <p:spPr/>
        <p:txBody>
          <a:bodyPr>
            <a:normAutofit/>
          </a:bodyPr>
          <a:lstStyle/>
          <a:p>
            <a:r>
              <a:rPr lang="cs-CZ" sz="2000" dirty="0" smtClean="0"/>
              <a:t>26. 10. 2023</a:t>
            </a:r>
            <a:endParaRPr lang="cs-CZ" sz="2000" dirty="0"/>
          </a:p>
        </p:txBody>
      </p:sp>
    </p:spTree>
    <p:extLst>
      <p:ext uri="{BB962C8B-B14F-4D97-AF65-F5344CB8AC3E}">
        <p14:creationId xmlns:p14="http://schemas.microsoft.com/office/powerpoint/2010/main" val="4175841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66989"/>
          </a:xfrm>
        </p:spPr>
        <p:txBody>
          <a:bodyPr/>
          <a:lstStyle/>
          <a:p>
            <a:r>
              <a:rPr lang="cs-CZ" sz="3200" b="1" dirty="0" smtClean="0">
                <a:latin typeface="+mn-lt"/>
              </a:rPr>
              <a:t>Zákon č. 283/2021 Sb.</a:t>
            </a:r>
            <a:endParaRPr lang="cs-CZ" sz="3200" dirty="0">
              <a:latin typeface="+mn-lt"/>
            </a:endParaRPr>
          </a:p>
        </p:txBody>
      </p:sp>
      <p:sp>
        <p:nvSpPr>
          <p:cNvPr id="3" name="Zástupný symbol pro obsah 2"/>
          <p:cNvSpPr>
            <a:spLocks noGrp="1"/>
          </p:cNvSpPr>
          <p:nvPr>
            <p:ph idx="1"/>
          </p:nvPr>
        </p:nvSpPr>
        <p:spPr>
          <a:xfrm>
            <a:off x="838200" y="1210491"/>
            <a:ext cx="10515600" cy="4966472"/>
          </a:xfrm>
        </p:spPr>
        <p:txBody>
          <a:bodyPr/>
          <a:lstStyle/>
          <a:p>
            <a:pPr marL="0" indent="0">
              <a:buNone/>
            </a:pPr>
            <a:r>
              <a:rPr lang="cs-CZ" dirty="0" smtClean="0"/>
              <a:t>§ 176 </a:t>
            </a:r>
            <a:r>
              <a:rPr lang="cs-CZ" b="1" dirty="0" smtClean="0"/>
              <a:t>Koordinované vyjádření a koordinované závazné stanovisko </a:t>
            </a:r>
            <a:endParaRPr lang="cs-CZ" dirty="0" smtClean="0"/>
          </a:p>
          <a:p>
            <a:pPr marL="0" indent="0">
              <a:buNone/>
            </a:pPr>
            <a:r>
              <a:rPr lang="cs-CZ" dirty="0" smtClean="0"/>
              <a:t>odst. 5</a:t>
            </a:r>
            <a:r>
              <a:rPr lang="cs-CZ" dirty="0"/>
              <a:t>) Koordinované závazné stanovisko je platné 5 let ode dne jeho vydání. Zahrnuje-li koordinované závazné stanovisko jednotné environmentální závazné stanovisko, použijí se ustanovení o platnosti jednotného environmentálního závazného stanoviska podle zákona o jednotném environmentálním stanovisku pro koordinované závazné stanovisko obdobně</a:t>
            </a:r>
            <a:r>
              <a:rPr lang="cs-CZ" dirty="0" smtClean="0"/>
              <a:t>.</a:t>
            </a:r>
          </a:p>
          <a:p>
            <a:pPr marL="0" indent="0">
              <a:buNone/>
            </a:pPr>
            <a:r>
              <a:rPr lang="cs-CZ" dirty="0" smtClean="0"/>
              <a:t>platnost jednotného environmentálního závazného stanoviska je upravena v § 7 zákona č. 148/2023 Sb.  </a:t>
            </a:r>
            <a:endParaRPr lang="cs-CZ" dirty="0"/>
          </a:p>
          <a:p>
            <a:pPr marL="0" indent="0">
              <a:buNone/>
            </a:pPr>
            <a:endParaRPr lang="cs-CZ" dirty="0"/>
          </a:p>
        </p:txBody>
      </p:sp>
    </p:spTree>
    <p:extLst>
      <p:ext uri="{BB962C8B-B14F-4D97-AF65-F5344CB8AC3E}">
        <p14:creationId xmlns:p14="http://schemas.microsoft.com/office/powerpoint/2010/main" val="4058477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09006"/>
            <a:ext cx="10515600" cy="478971"/>
          </a:xfrm>
        </p:spPr>
        <p:txBody>
          <a:bodyPr>
            <a:normAutofit fontScale="90000"/>
          </a:bodyPr>
          <a:lstStyle/>
          <a:p>
            <a:r>
              <a:rPr lang="cs-CZ" sz="3200" b="1" dirty="0" smtClean="0">
                <a:latin typeface="+mn-lt"/>
              </a:rPr>
              <a:t>Zákon č. 148/2023 Sb.</a:t>
            </a:r>
            <a:endParaRPr lang="cs-CZ" sz="3200" b="1" dirty="0">
              <a:latin typeface="+mn-lt"/>
            </a:endParaRPr>
          </a:p>
        </p:txBody>
      </p:sp>
      <p:sp>
        <p:nvSpPr>
          <p:cNvPr id="3" name="Zástupný symbol pro obsah 2"/>
          <p:cNvSpPr>
            <a:spLocks noGrp="1"/>
          </p:cNvSpPr>
          <p:nvPr>
            <p:ph idx="1"/>
          </p:nvPr>
        </p:nvSpPr>
        <p:spPr>
          <a:xfrm>
            <a:off x="838200" y="844730"/>
            <a:ext cx="10515600" cy="5332233"/>
          </a:xfrm>
        </p:spPr>
        <p:txBody>
          <a:bodyPr>
            <a:noAutofit/>
          </a:bodyPr>
          <a:lstStyle/>
          <a:p>
            <a:pPr marL="0" indent="0">
              <a:buNone/>
            </a:pPr>
            <a:r>
              <a:rPr lang="cs-CZ" sz="2000" dirty="0" smtClean="0"/>
              <a:t>§ 7 Platnost jednotného environmentálního stanoviska</a:t>
            </a:r>
          </a:p>
          <a:p>
            <a:pPr marL="0" indent="0">
              <a:buNone/>
            </a:pPr>
            <a:r>
              <a:rPr lang="cs-CZ" sz="2000" dirty="0" smtClean="0"/>
              <a:t>odst. 1) Platnost jednotného environmentálního stanoviska je 5 let ode dne jeho vydání. Dojde-li ke zrušení rozhodnutí vydaného v následném řízení, platnost jednotného environmentálního stanoviska neuplyne dříve než 60 dnů po dni, kdy ke zrušení takového rozhodnutí došlo. Jednotné environmentální stanovisko musí být platné v době vydání rozhodnutí v následném řízení v prvním stupni.</a:t>
            </a:r>
          </a:p>
          <a:p>
            <a:pPr marL="0" indent="0">
              <a:buNone/>
            </a:pPr>
            <a:r>
              <a:rPr lang="cs-CZ" sz="2000" dirty="0" smtClean="0"/>
              <a:t>odst. 2) Platnost jednotného environmentálního stanoviska příslušný orgán na žádost žadatele závazným stanoviskem prodlouží nejvýše o 5 let, a to i opakovaně, pokud nedošlo ke změně okolností rozhodných pro jeho vydání. Za účelem posouzení této změny si může příslušný orgán vyžádat vyjádření správního orgánu příslušného podle jiného právního předpisu. Nemůže-li být platnost jednotného environmentálního stanoviska prodloužena, příslušný orgán to písemně sdělí žadateli.</a:t>
            </a:r>
          </a:p>
          <a:p>
            <a:pPr marL="0" indent="0">
              <a:buNone/>
            </a:pPr>
            <a:r>
              <a:rPr lang="cs-CZ" sz="2000" dirty="0" smtClean="0"/>
              <a:t>odst. 3) Žádost o prodloužení platnosti jednotného environmentálního stanoviska musí být podána před uplynutím jeho platnosti; platnost jednotného environmentálního stanoviska neuplyne, dokud není žádost vyřízena. Součástí žádosti o prodloužení platnosti jednotného environmentálního stanoviska musí být popis aktuálního stavu dotčeného území, včetně souhrnu změn oproti stavu v době vydání jednotného environmentálního stanoviska.</a:t>
            </a:r>
            <a:endParaRPr lang="cs-CZ" sz="2000" dirty="0"/>
          </a:p>
        </p:txBody>
      </p:sp>
    </p:spTree>
    <p:extLst>
      <p:ext uri="{BB962C8B-B14F-4D97-AF65-F5344CB8AC3E}">
        <p14:creationId xmlns:p14="http://schemas.microsoft.com/office/powerpoint/2010/main" val="173471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23446"/>
          </a:xfrm>
        </p:spPr>
        <p:txBody>
          <a:bodyPr>
            <a:normAutofit/>
          </a:bodyPr>
          <a:lstStyle/>
          <a:p>
            <a:r>
              <a:rPr lang="cs-CZ" sz="3200" b="1" dirty="0">
                <a:latin typeface="+mn-lt"/>
              </a:rPr>
              <a:t>Zákon č. 283/2021 Sb.</a:t>
            </a:r>
            <a:endParaRPr lang="cs-CZ" sz="3200" dirty="0">
              <a:latin typeface="+mn-lt"/>
            </a:endParaRPr>
          </a:p>
        </p:txBody>
      </p:sp>
      <p:sp>
        <p:nvSpPr>
          <p:cNvPr id="3" name="Zástupný symbol pro obsah 2"/>
          <p:cNvSpPr>
            <a:spLocks noGrp="1"/>
          </p:cNvSpPr>
          <p:nvPr>
            <p:ph idx="1"/>
          </p:nvPr>
        </p:nvSpPr>
        <p:spPr>
          <a:xfrm>
            <a:off x="838200" y="1158240"/>
            <a:ext cx="10515600" cy="5018723"/>
          </a:xfrm>
        </p:spPr>
        <p:txBody>
          <a:bodyPr>
            <a:normAutofit fontScale="92500" lnSpcReduction="10000"/>
          </a:bodyPr>
          <a:lstStyle/>
          <a:p>
            <a:pPr marL="0" indent="0">
              <a:buNone/>
            </a:pPr>
            <a:r>
              <a:rPr lang="cs-CZ" dirty="0"/>
              <a:t>§ 177 </a:t>
            </a:r>
            <a:r>
              <a:rPr lang="cs-CZ" dirty="0" smtClean="0"/>
              <a:t> </a:t>
            </a:r>
            <a:r>
              <a:rPr lang="cs-CZ" b="1" dirty="0" smtClean="0"/>
              <a:t>Žádost</a:t>
            </a:r>
            <a:endParaRPr lang="cs-CZ" b="1" dirty="0"/>
          </a:p>
          <a:p>
            <a:pPr marL="0" indent="0">
              <a:buNone/>
            </a:pPr>
            <a:r>
              <a:rPr lang="cs-CZ" dirty="0" smtClean="0"/>
              <a:t>odst. 1</a:t>
            </a:r>
            <a:r>
              <a:rPr lang="cs-CZ" dirty="0"/>
              <a:t>) Žádost o vyjádření nebo závazné stanovisko obsahuje kromě obecných náležitostí podle správního řádu dokumentaci, identifikační údaje o záměru a popřípadě další náležitosti podle jiných právních předpisů. </a:t>
            </a:r>
          </a:p>
          <a:p>
            <a:pPr marL="0" indent="0">
              <a:buNone/>
            </a:pPr>
            <a:r>
              <a:rPr lang="cs-CZ" dirty="0" smtClean="0"/>
              <a:t>odst. 2</a:t>
            </a:r>
            <a:r>
              <a:rPr lang="cs-CZ" dirty="0"/>
              <a:t>) Nemá-li žádost o vyjádření nebo závazné stanovisko stanovené náležitosti nebo trpí-li jinými vadami, vyzve dotčený orgán žadatele k jejich odstranění nejpozději do 10 dnů od jejího podání, poskytne mu k tomu přiměřenou lhůtu a poučí jej o následcích neodstranění nedostatků žádosti. </a:t>
            </a:r>
          </a:p>
          <a:p>
            <a:pPr marL="0" indent="0">
              <a:buNone/>
            </a:pPr>
            <a:r>
              <a:rPr lang="cs-CZ" dirty="0" smtClean="0"/>
              <a:t>odst. 3</a:t>
            </a:r>
            <a:r>
              <a:rPr lang="cs-CZ" dirty="0"/>
              <a:t>) Neodstraní-li žadatel vady žádosti, dotčený orgán písemně sdělí žadateli, že vyjádření nebo závazné stanovisko nemůže být vydáno. Po dobu odstraňování vad žádosti lhůta pro vydání vyjádření nebo závazného stanoviska neběží. Ode dne odstranění vad žádosti počne běžet nová lhůta pro jejich vydání. </a:t>
            </a:r>
          </a:p>
          <a:p>
            <a:pPr marL="0" indent="0">
              <a:buNone/>
            </a:pPr>
            <a:endParaRPr lang="cs-CZ" dirty="0"/>
          </a:p>
        </p:txBody>
      </p:sp>
    </p:spTree>
    <p:extLst>
      <p:ext uri="{BB962C8B-B14F-4D97-AF65-F5344CB8AC3E}">
        <p14:creationId xmlns:p14="http://schemas.microsoft.com/office/powerpoint/2010/main" val="191749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540566"/>
          </a:xfrm>
        </p:spPr>
        <p:txBody>
          <a:bodyPr>
            <a:normAutofit/>
          </a:bodyPr>
          <a:lstStyle/>
          <a:p>
            <a:r>
              <a:rPr lang="cs-CZ" sz="3200" b="1" dirty="0">
                <a:latin typeface="+mn-lt"/>
              </a:rPr>
              <a:t>Zákon č. 283/2021 Sb.</a:t>
            </a:r>
            <a:endParaRPr lang="cs-CZ" sz="3200" dirty="0">
              <a:latin typeface="+mn-lt"/>
            </a:endParaRPr>
          </a:p>
        </p:txBody>
      </p:sp>
      <p:sp>
        <p:nvSpPr>
          <p:cNvPr id="3" name="Zástupný symbol pro obsah 2"/>
          <p:cNvSpPr>
            <a:spLocks noGrp="1"/>
          </p:cNvSpPr>
          <p:nvPr>
            <p:ph idx="1"/>
          </p:nvPr>
        </p:nvSpPr>
        <p:spPr>
          <a:xfrm>
            <a:off x="838200" y="1132114"/>
            <a:ext cx="10515600" cy="5044849"/>
          </a:xfrm>
        </p:spPr>
        <p:txBody>
          <a:bodyPr>
            <a:normAutofit fontScale="92500" lnSpcReduction="10000"/>
          </a:bodyPr>
          <a:lstStyle/>
          <a:p>
            <a:pPr marL="0" indent="0">
              <a:buNone/>
            </a:pPr>
            <a:r>
              <a:rPr lang="cs-CZ" dirty="0"/>
              <a:t>§ 178 </a:t>
            </a:r>
            <a:r>
              <a:rPr lang="cs-CZ" dirty="0" smtClean="0"/>
              <a:t> </a:t>
            </a:r>
            <a:r>
              <a:rPr lang="cs-CZ" b="1" dirty="0" smtClean="0"/>
              <a:t>Lhůta </a:t>
            </a:r>
            <a:r>
              <a:rPr lang="cs-CZ" b="1" dirty="0"/>
              <a:t>pro vydání </a:t>
            </a:r>
            <a:endParaRPr lang="cs-CZ" dirty="0"/>
          </a:p>
          <a:p>
            <a:pPr marL="0" indent="0">
              <a:buNone/>
            </a:pPr>
            <a:r>
              <a:rPr lang="cs-CZ" dirty="0" smtClean="0"/>
              <a:t>odst. 1</a:t>
            </a:r>
            <a:r>
              <a:rPr lang="cs-CZ" dirty="0"/>
              <a:t>) Dotčený orgán vydá do 30 dnů ode dne doručení žádosti nebo vyžádání stavebním úřadem vyjádření nebo závazné stanovisko k záměru z hlediska jím chráněných veřejných zájmů. </a:t>
            </a:r>
          </a:p>
          <a:p>
            <a:pPr marL="0" indent="0">
              <a:buNone/>
            </a:pPr>
            <a:r>
              <a:rPr lang="cs-CZ" dirty="0" smtClean="0"/>
              <a:t>odst. 2</a:t>
            </a:r>
            <a:r>
              <a:rPr lang="cs-CZ" dirty="0"/>
              <a:t>) Lhůtu podle odstavce 1 může dotčený orgán prodloužit až o 30 dnů, jestliže je zapotřebí nařídit ohledání na místě nebo jde-li o zvlášť složitý případ. </a:t>
            </a:r>
            <a:endParaRPr lang="cs-CZ" dirty="0" smtClean="0"/>
          </a:p>
          <a:p>
            <a:pPr marL="0" indent="0">
              <a:buNone/>
            </a:pPr>
            <a:r>
              <a:rPr lang="cs-CZ" dirty="0" smtClean="0"/>
              <a:t>Lhůtu </a:t>
            </a:r>
            <a:r>
              <a:rPr lang="cs-CZ" dirty="0"/>
              <a:t>podle odstavce 1 může dotčený orgán prodloužit také z důvodu, pro který lze prodloužit lhůtu pro vydání jednotného environmentálního stanoviska podle zákona o jednotném environmentálním stanovisku, jde-li o koordinované závazné stanovisko, které zahrnuje jednotné environmentální stanovisko. </a:t>
            </a:r>
            <a:endParaRPr lang="cs-CZ" dirty="0" smtClean="0"/>
          </a:p>
          <a:p>
            <a:pPr marL="0" indent="0">
              <a:buNone/>
            </a:pPr>
            <a:r>
              <a:rPr lang="cs-CZ" dirty="0" smtClean="0"/>
              <a:t>O </a:t>
            </a:r>
            <a:r>
              <a:rPr lang="cs-CZ" dirty="0"/>
              <a:t>prodloužení lhůty vydá dotčený orgán usnesení, které se pouze poznamená do spisu. </a:t>
            </a:r>
          </a:p>
          <a:p>
            <a:pPr marL="0" indent="0">
              <a:buNone/>
            </a:pPr>
            <a:endParaRPr lang="cs-CZ" dirty="0"/>
          </a:p>
        </p:txBody>
      </p:sp>
    </p:spTree>
    <p:extLst>
      <p:ext uri="{BB962C8B-B14F-4D97-AF65-F5344CB8AC3E}">
        <p14:creationId xmlns:p14="http://schemas.microsoft.com/office/powerpoint/2010/main" val="3651796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418646"/>
          </a:xfrm>
        </p:spPr>
        <p:txBody>
          <a:bodyPr>
            <a:normAutofit fontScale="90000"/>
          </a:bodyPr>
          <a:lstStyle/>
          <a:p>
            <a:r>
              <a:rPr lang="cs-CZ" sz="3200" b="1" dirty="0">
                <a:latin typeface="+mn-lt"/>
              </a:rPr>
              <a:t>Zákon č. 148/2023 Sb.</a:t>
            </a:r>
            <a:endParaRPr lang="cs-CZ" sz="3200" dirty="0">
              <a:latin typeface="+mn-lt"/>
            </a:endParaRPr>
          </a:p>
        </p:txBody>
      </p:sp>
      <p:sp>
        <p:nvSpPr>
          <p:cNvPr id="3" name="Zástupný symbol pro obsah 2"/>
          <p:cNvSpPr>
            <a:spLocks noGrp="1"/>
          </p:cNvSpPr>
          <p:nvPr>
            <p:ph idx="1"/>
          </p:nvPr>
        </p:nvSpPr>
        <p:spPr>
          <a:xfrm>
            <a:off x="838200" y="949234"/>
            <a:ext cx="10515600" cy="5227729"/>
          </a:xfrm>
        </p:spPr>
        <p:txBody>
          <a:bodyPr>
            <a:normAutofit fontScale="92500" lnSpcReduction="10000"/>
          </a:bodyPr>
          <a:lstStyle/>
          <a:p>
            <a:pPr marL="0" indent="0">
              <a:buNone/>
            </a:pPr>
            <a:r>
              <a:rPr lang="cs-CZ" dirty="0" smtClean="0"/>
              <a:t>§ 5 Lhůty </a:t>
            </a:r>
          </a:p>
          <a:p>
            <a:pPr marL="0" indent="0">
              <a:buNone/>
            </a:pPr>
            <a:r>
              <a:rPr lang="cs-CZ" dirty="0" smtClean="0"/>
              <a:t>odst. 1) Příslušný orgán je povinen vydat jednotné environmentální stanovisko bez zbytečného odkladu, nejpozději však do 60 dnů ode dne podání úplné žádosti. Je-li příslušným orgánem obecní úřad obce s rozšířenou působností, je povinen vydat jednotné environmentální stanovisko nejpozději ve lhůtě pro vydání koordinovaného závazného stanoviska podle stavebního zákona.</a:t>
            </a:r>
          </a:p>
          <a:p>
            <a:pPr marL="0" indent="0">
              <a:buNone/>
            </a:pPr>
            <a:r>
              <a:rPr lang="cs-CZ" dirty="0" smtClean="0"/>
              <a:t>odst. 2) Lhůtu pro vydání jednotného environmentálního stanoviska může příslušný orgán usnesením prodloužit nejvýše o 30 dní, je-li s ohledem na okolnosti záměru nezbytné obstarat další podklady, provést ohledání na místě nebo jedná-li se o zvlášť složitý případ. Toto usnesení příslušný orgán pouze poznamená do spisu a o prodloužení lhůty vyrozumí žadatele.</a:t>
            </a:r>
          </a:p>
          <a:p>
            <a:pPr marL="0" indent="0">
              <a:buNone/>
            </a:pPr>
            <a:r>
              <a:rPr lang="cs-CZ" dirty="0" smtClean="0"/>
              <a:t>odst. 3) Doručením výzvy k odstranění vad žádosti podle § 3 odst. 3 se běh lhůty přerušuje; lhůta pro vydání jednotného environmentálního stanoviska běží znovu ode dne doručení úplné žádosti příslušnému orgánu.</a:t>
            </a:r>
            <a:endParaRPr lang="cs-CZ" dirty="0"/>
          </a:p>
        </p:txBody>
      </p:sp>
    </p:spTree>
    <p:extLst>
      <p:ext uri="{BB962C8B-B14F-4D97-AF65-F5344CB8AC3E}">
        <p14:creationId xmlns:p14="http://schemas.microsoft.com/office/powerpoint/2010/main" val="831926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27652"/>
          </a:xfrm>
        </p:spPr>
        <p:txBody>
          <a:bodyPr>
            <a:normAutofit/>
          </a:bodyPr>
          <a:lstStyle/>
          <a:p>
            <a:r>
              <a:rPr lang="cs-CZ" sz="3200" b="1" dirty="0">
                <a:latin typeface="+mn-lt"/>
              </a:rPr>
              <a:t>Zákon č. 283/2021 Sb.</a:t>
            </a:r>
            <a:endParaRPr lang="cs-CZ" sz="3200" dirty="0">
              <a:latin typeface="+mn-lt"/>
            </a:endParaRPr>
          </a:p>
        </p:txBody>
      </p:sp>
      <p:sp>
        <p:nvSpPr>
          <p:cNvPr id="3" name="Zástupný symbol pro obsah 2"/>
          <p:cNvSpPr>
            <a:spLocks noGrp="1"/>
          </p:cNvSpPr>
          <p:nvPr>
            <p:ph idx="1"/>
          </p:nvPr>
        </p:nvSpPr>
        <p:spPr>
          <a:xfrm>
            <a:off x="838200" y="1175657"/>
            <a:ext cx="10515600" cy="5001306"/>
          </a:xfrm>
        </p:spPr>
        <p:txBody>
          <a:bodyPr>
            <a:normAutofit fontScale="92500" lnSpcReduction="10000"/>
          </a:bodyPr>
          <a:lstStyle/>
          <a:p>
            <a:pPr marL="0" indent="0">
              <a:buNone/>
            </a:pPr>
            <a:r>
              <a:rPr lang="cs-CZ" dirty="0"/>
              <a:t>§ 178  </a:t>
            </a:r>
            <a:r>
              <a:rPr lang="cs-CZ" b="1" dirty="0"/>
              <a:t>Lhůta pro vydání </a:t>
            </a:r>
            <a:endParaRPr lang="cs-CZ" dirty="0"/>
          </a:p>
          <a:p>
            <a:pPr marL="0" indent="0">
              <a:buNone/>
            </a:pPr>
            <a:r>
              <a:rPr lang="cs-CZ" dirty="0" smtClean="0"/>
              <a:t>odst. 3</a:t>
            </a:r>
            <a:r>
              <a:rPr lang="cs-CZ" dirty="0"/>
              <a:t>) Nevydá-li dotčený orgán vyjádření nebo závazné stanovisko ve lhůtě pro jeho vydání, považuje se za souhlasné a bez podmínek. </a:t>
            </a:r>
          </a:p>
          <a:p>
            <a:pPr marL="0" indent="0">
              <a:buNone/>
            </a:pPr>
            <a:r>
              <a:rPr lang="cs-CZ" dirty="0" smtClean="0"/>
              <a:t>odst. 4</a:t>
            </a:r>
            <a:r>
              <a:rPr lang="cs-CZ" dirty="0"/>
              <a:t>) Ustanovení odstavce 3 se nepoužije na </a:t>
            </a:r>
          </a:p>
          <a:p>
            <a:pPr marL="0" indent="0">
              <a:buNone/>
            </a:pPr>
            <a:r>
              <a:rPr lang="cs-CZ" dirty="0" smtClean="0"/>
              <a:t>a</a:t>
            </a:r>
            <a:r>
              <a:rPr lang="cs-CZ" dirty="0"/>
              <a:t>) závazné stanovisko k posouzení vlivů provedení záměru na životní prostředí podle zákona o posuzování vlivů na životní prostředí, </a:t>
            </a:r>
          </a:p>
          <a:p>
            <a:pPr marL="0" indent="0">
              <a:buNone/>
            </a:pPr>
            <a:r>
              <a:rPr lang="cs-CZ" dirty="0" smtClean="0"/>
              <a:t>b</a:t>
            </a:r>
            <a:r>
              <a:rPr lang="cs-CZ" dirty="0"/>
              <a:t>) jednotné environmentální stanovisko vydané podle zákona o jednotném environmentálním stanovisku namísto závazného stanoviska k posouzení vlivů provedení záměru na životní prostředí podle zákona o posuzování vlivů na životní prostředí nebo správního úkonu orgánu ochrany přírody podle zákona o ochraně přírody a krajiny, kterým </a:t>
            </a:r>
            <a:r>
              <a:rPr lang="cs-CZ" dirty="0" smtClean="0"/>
              <a:t>se...</a:t>
            </a:r>
          </a:p>
          <a:p>
            <a:pPr marL="0" indent="0">
              <a:buNone/>
            </a:pPr>
            <a:r>
              <a:rPr lang="cs-CZ" dirty="0" smtClean="0"/>
              <a:t>5 vybraných úkonů </a:t>
            </a:r>
            <a:endParaRPr lang="cs-CZ" dirty="0"/>
          </a:p>
          <a:p>
            <a:pPr marL="0" indent="0">
              <a:buNone/>
            </a:pPr>
            <a:endParaRPr lang="cs-CZ" dirty="0"/>
          </a:p>
        </p:txBody>
      </p:sp>
    </p:spTree>
    <p:extLst>
      <p:ext uri="{BB962C8B-B14F-4D97-AF65-F5344CB8AC3E}">
        <p14:creationId xmlns:p14="http://schemas.microsoft.com/office/powerpoint/2010/main" val="3591961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14737"/>
          </a:xfrm>
        </p:spPr>
        <p:txBody>
          <a:bodyPr>
            <a:normAutofit/>
          </a:bodyPr>
          <a:lstStyle/>
          <a:p>
            <a:r>
              <a:rPr lang="cs-CZ" sz="3200" b="1" dirty="0">
                <a:latin typeface="+mn-lt"/>
              </a:rPr>
              <a:t>Zákon č. 283/2021 Sb.</a:t>
            </a:r>
            <a:endParaRPr lang="cs-CZ" sz="3200" dirty="0">
              <a:latin typeface="+mn-lt"/>
            </a:endParaRPr>
          </a:p>
        </p:txBody>
      </p:sp>
      <p:sp>
        <p:nvSpPr>
          <p:cNvPr id="3" name="Zástupný symbol pro obsah 2"/>
          <p:cNvSpPr>
            <a:spLocks noGrp="1"/>
          </p:cNvSpPr>
          <p:nvPr>
            <p:ph idx="1"/>
          </p:nvPr>
        </p:nvSpPr>
        <p:spPr>
          <a:xfrm>
            <a:off x="672738" y="1219200"/>
            <a:ext cx="10515600" cy="5216433"/>
          </a:xfrm>
        </p:spPr>
        <p:txBody>
          <a:bodyPr>
            <a:normAutofit fontScale="92500" lnSpcReduction="20000"/>
          </a:bodyPr>
          <a:lstStyle/>
          <a:p>
            <a:pPr marL="0" indent="0">
              <a:buNone/>
            </a:pPr>
            <a:r>
              <a:rPr lang="cs-CZ" dirty="0"/>
              <a:t>§ 179 </a:t>
            </a:r>
            <a:r>
              <a:rPr lang="cs-CZ" dirty="0" smtClean="0"/>
              <a:t> </a:t>
            </a:r>
            <a:r>
              <a:rPr lang="cs-CZ" b="1" dirty="0" smtClean="0"/>
              <a:t>Nové </a:t>
            </a:r>
            <a:r>
              <a:rPr lang="cs-CZ" b="1" dirty="0"/>
              <a:t>vyjádření a závazné stanovisko dotčeného orgánu </a:t>
            </a:r>
          </a:p>
          <a:p>
            <a:pPr marL="0" indent="0">
              <a:buNone/>
            </a:pPr>
            <a:r>
              <a:rPr lang="cs-CZ" dirty="0" smtClean="0"/>
              <a:t>odst.1</a:t>
            </a:r>
            <a:r>
              <a:rPr lang="cs-CZ" dirty="0"/>
              <a:t>) Nebyly-li v případě uvedeném v § 178 odst. 3 splněny předpoklady pro vydání souhlasného vyjádření nebo závazného stanoviska bez podmínek, vydá nadřízený správní orgán nové vyjádření nebo závazné stanovisko, kterým se vyjádření nebo závazné stanovisko ruší. </a:t>
            </a:r>
          </a:p>
          <a:p>
            <a:pPr marL="0" indent="0">
              <a:buNone/>
            </a:pPr>
            <a:r>
              <a:rPr lang="cs-CZ" dirty="0" smtClean="0"/>
              <a:t>odst. 2</a:t>
            </a:r>
            <a:r>
              <a:rPr lang="cs-CZ" dirty="0"/>
              <a:t>) Nové vyjádření nebo závazné stanovisko lze vydat do 6 měsíců ode dne právní moci rozhodnutí, pro které bylo vyjádření nebo závazné stanovisko </a:t>
            </a:r>
            <a:r>
              <a:rPr lang="cs-CZ" dirty="0" smtClean="0"/>
              <a:t>podkladem (stejná lhůta jako podle zákona č. 183/2006 Sb.).</a:t>
            </a:r>
          </a:p>
          <a:p>
            <a:pPr marL="0" indent="0">
              <a:buNone/>
            </a:pPr>
            <a:r>
              <a:rPr lang="cs-CZ" dirty="0"/>
              <a:t>§ 179a </a:t>
            </a:r>
            <a:r>
              <a:rPr lang="cs-CZ" b="1" dirty="0" smtClean="0"/>
              <a:t>Přezkum </a:t>
            </a:r>
            <a:r>
              <a:rPr lang="cs-CZ" b="1" dirty="0"/>
              <a:t>závazného stanoviska v přezkumném řízení </a:t>
            </a:r>
          </a:p>
          <a:p>
            <a:pPr marL="0" indent="0">
              <a:buNone/>
            </a:pPr>
            <a:r>
              <a:rPr lang="cs-CZ" dirty="0" smtClean="0"/>
              <a:t>Zahájit </a:t>
            </a:r>
            <a:r>
              <a:rPr lang="cs-CZ" dirty="0"/>
              <a:t>přezkumné řízení, jehož předmětem je závazné stanovisko sloužící jako podklad pro řízení podle tohoto zákona, lze do 6 měsíců od právní moci rozhodnutí, jehož bylo závazné stanovisko podkladem. Závazné stanovisko nelze v přezkumném řízení zrušit nebo změnit po uplynutí 9 měsíců od právní moci rozhodnutí, jehož bylo závazné stanovisko </a:t>
            </a:r>
            <a:r>
              <a:rPr lang="cs-CZ" dirty="0" smtClean="0"/>
              <a:t>podkladem. </a:t>
            </a:r>
            <a:endParaRPr lang="cs-CZ" dirty="0"/>
          </a:p>
          <a:p>
            <a:pPr marL="0" indent="0">
              <a:buNone/>
            </a:pPr>
            <a:r>
              <a:rPr lang="cs-CZ" dirty="0" smtClean="0"/>
              <a:t> </a:t>
            </a:r>
          </a:p>
          <a:p>
            <a:pPr marL="0" indent="0">
              <a:buNone/>
            </a:pPr>
            <a:endParaRPr lang="cs-CZ" dirty="0"/>
          </a:p>
        </p:txBody>
      </p:sp>
    </p:spTree>
    <p:extLst>
      <p:ext uri="{BB962C8B-B14F-4D97-AF65-F5344CB8AC3E}">
        <p14:creationId xmlns:p14="http://schemas.microsoft.com/office/powerpoint/2010/main" val="1958765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39800" y="403225"/>
            <a:ext cx="10515600" cy="676275"/>
          </a:xfrm>
        </p:spPr>
        <p:txBody>
          <a:bodyPr>
            <a:normAutofit/>
          </a:bodyPr>
          <a:lstStyle/>
          <a:p>
            <a:r>
              <a:rPr lang="cs-CZ" sz="3200" b="1" dirty="0" smtClean="0">
                <a:latin typeface="+mn-lt"/>
              </a:rPr>
              <a:t>Vymezení DO ve správním řádu - § 136</a:t>
            </a:r>
            <a:endParaRPr lang="cs-CZ" sz="3200" b="1" dirty="0">
              <a:latin typeface="+mn-lt"/>
            </a:endParaRPr>
          </a:p>
        </p:txBody>
      </p:sp>
      <p:sp>
        <p:nvSpPr>
          <p:cNvPr id="3" name="Zástupný symbol pro obsah 2"/>
          <p:cNvSpPr>
            <a:spLocks noGrp="1"/>
          </p:cNvSpPr>
          <p:nvPr>
            <p:ph idx="1"/>
          </p:nvPr>
        </p:nvSpPr>
        <p:spPr>
          <a:xfrm>
            <a:off x="838200" y="1206500"/>
            <a:ext cx="10515600" cy="4970463"/>
          </a:xfrm>
        </p:spPr>
        <p:txBody>
          <a:bodyPr/>
          <a:lstStyle/>
          <a:p>
            <a:pPr marL="0" indent="0">
              <a:spcBef>
                <a:spcPts val="0"/>
              </a:spcBef>
              <a:buNone/>
            </a:pPr>
            <a:r>
              <a:rPr lang="cs-CZ" dirty="0" smtClean="0"/>
              <a:t>odst. 1: Dotčenými </a:t>
            </a:r>
            <a:r>
              <a:rPr lang="cs-CZ" dirty="0"/>
              <a:t>orgány jsou</a:t>
            </a:r>
          </a:p>
          <a:p>
            <a:pPr marL="0" indent="0">
              <a:spcBef>
                <a:spcPts val="0"/>
              </a:spcBef>
              <a:buNone/>
            </a:pPr>
            <a:r>
              <a:rPr lang="cs-CZ" dirty="0" smtClean="0"/>
              <a:t>a</a:t>
            </a:r>
            <a:r>
              <a:rPr lang="cs-CZ" dirty="0"/>
              <a:t>) orgány, o kterých to stanoví zvláštní zákon, a</a:t>
            </a:r>
          </a:p>
          <a:p>
            <a:pPr marL="0" indent="0">
              <a:spcBef>
                <a:spcPts val="0"/>
              </a:spcBef>
              <a:spcAft>
                <a:spcPts val="600"/>
              </a:spcAft>
              <a:buNone/>
            </a:pPr>
            <a:r>
              <a:rPr lang="cs-CZ" dirty="0" smtClean="0"/>
              <a:t>b</a:t>
            </a:r>
            <a:r>
              <a:rPr lang="cs-CZ" dirty="0"/>
              <a:t>) správní orgány a jiné orgány veřejné moci příslušné k vydání závazného stanoviska (§ 149 odst. 1) nebo vyjádření, které je podkladem rozhodnutí správního orgánu</a:t>
            </a:r>
            <a:r>
              <a:rPr lang="cs-CZ" dirty="0" smtClean="0"/>
              <a:t>.</a:t>
            </a:r>
          </a:p>
          <a:p>
            <a:pPr marL="0" indent="0">
              <a:spcBef>
                <a:spcPts val="0"/>
              </a:spcBef>
              <a:spcAft>
                <a:spcPts val="600"/>
              </a:spcAft>
              <a:buNone/>
            </a:pPr>
            <a:r>
              <a:rPr lang="cs-CZ" dirty="0" smtClean="0"/>
              <a:t>Z pouhé skutečnosti, že zákon označí správní orgán za dotčený orgán, nevyplývá pravomoc takového orgánu vydávat závazná stanoviska; podle § 149 odst. 1 musí být závazné stanovisko vydáno na základě zvláštního zákona, který by měl také stanovit, co a z jakých hledisek má dotčený orgán v závazném stanovisku posuzovat a co má být jeho obsahem.  </a:t>
            </a:r>
          </a:p>
          <a:p>
            <a:pPr marL="0" indent="0">
              <a:spcBef>
                <a:spcPts val="0"/>
              </a:spcBef>
              <a:spcAft>
                <a:spcPts val="600"/>
              </a:spcAft>
              <a:buNone/>
            </a:pPr>
            <a:endParaRPr lang="cs-CZ" dirty="0" smtClean="0"/>
          </a:p>
          <a:p>
            <a:pPr marL="0" indent="0">
              <a:spcBef>
                <a:spcPts val="0"/>
              </a:spcBef>
              <a:spcAft>
                <a:spcPts val="600"/>
              </a:spcAft>
              <a:buNone/>
            </a:pPr>
            <a:endParaRPr lang="cs-CZ" dirty="0" smtClean="0"/>
          </a:p>
          <a:p>
            <a:pPr marL="0" indent="0">
              <a:spcBef>
                <a:spcPts val="0"/>
              </a:spcBef>
              <a:buNone/>
            </a:pPr>
            <a:endParaRPr lang="cs-CZ" dirty="0"/>
          </a:p>
        </p:txBody>
      </p:sp>
    </p:spTree>
    <p:extLst>
      <p:ext uri="{BB962C8B-B14F-4D97-AF65-F5344CB8AC3E}">
        <p14:creationId xmlns:p14="http://schemas.microsoft.com/office/powerpoint/2010/main" val="2157863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14375"/>
          </a:xfrm>
        </p:spPr>
        <p:txBody>
          <a:bodyPr>
            <a:normAutofit/>
          </a:bodyPr>
          <a:lstStyle/>
          <a:p>
            <a:r>
              <a:rPr lang="cs-CZ" sz="3200" b="1" dirty="0">
                <a:latin typeface="+mn-lt"/>
              </a:rPr>
              <a:t>Vymezení DO ve správním řádu - § 136</a:t>
            </a:r>
            <a:endParaRPr lang="cs-CZ" sz="3200" dirty="0">
              <a:latin typeface="+mn-lt"/>
            </a:endParaRPr>
          </a:p>
        </p:txBody>
      </p:sp>
      <p:sp>
        <p:nvSpPr>
          <p:cNvPr id="3" name="Zástupný symbol pro obsah 2"/>
          <p:cNvSpPr>
            <a:spLocks noGrp="1"/>
          </p:cNvSpPr>
          <p:nvPr>
            <p:ph idx="1"/>
          </p:nvPr>
        </p:nvSpPr>
        <p:spPr>
          <a:xfrm>
            <a:off x="838200" y="1193800"/>
            <a:ext cx="10515600" cy="4983163"/>
          </a:xfrm>
        </p:spPr>
        <p:txBody>
          <a:bodyPr>
            <a:normAutofit fontScale="92500"/>
          </a:bodyPr>
          <a:lstStyle/>
          <a:p>
            <a:pPr marL="0" indent="0">
              <a:buNone/>
            </a:pPr>
            <a:r>
              <a:rPr lang="cs-CZ" dirty="0" smtClean="0"/>
              <a:t>odst. 3:</a:t>
            </a:r>
          </a:p>
          <a:p>
            <a:pPr marL="0" indent="0">
              <a:buNone/>
            </a:pPr>
            <a:r>
              <a:rPr lang="cs-CZ" dirty="0" smtClean="0"/>
              <a:t>Dotčené </a:t>
            </a:r>
            <a:r>
              <a:rPr lang="cs-CZ" dirty="0"/>
              <a:t>orgány poskytují správnímu orgánu, který vede řízení, všechny informace důležité pro řízení, nebude-li tím porušena povinnost podle zvláštního zákona.</a:t>
            </a:r>
          </a:p>
          <a:p>
            <a:pPr marL="0" indent="0">
              <a:buNone/>
            </a:pPr>
            <a:r>
              <a:rPr lang="cs-CZ" dirty="0" smtClean="0"/>
              <a:t>odst. 4:</a:t>
            </a:r>
          </a:p>
          <a:p>
            <a:pPr marL="0" indent="0">
              <a:buNone/>
            </a:pPr>
            <a:r>
              <a:rPr lang="cs-CZ" dirty="0" smtClean="0"/>
              <a:t>Dotčené </a:t>
            </a:r>
            <a:r>
              <a:rPr lang="cs-CZ" dirty="0"/>
              <a:t>orgány mají v souvislosti s posouzením otázky, zda zahájit řízení, s probíhajícím řízením nebo s výkonem dozoru právo nahlížet do spisu a právo obdržet kopii materiálů tvořících součást spisu, jsou-li pro výkon jejich působnosti podstatné. K ostatním podkladům pro vydání rozhodnutí se dotčené orgány vyjadřují, je-li to třeba k plnění jejich úkolů nebo jestliže si to vyhradily. </a:t>
            </a:r>
            <a:endParaRPr lang="cs-CZ" dirty="0" smtClean="0"/>
          </a:p>
          <a:p>
            <a:pPr marL="0" indent="0">
              <a:buNone/>
            </a:pPr>
            <a:r>
              <a:rPr lang="cs-CZ" dirty="0" smtClean="0"/>
              <a:t>Dotčené </a:t>
            </a:r>
            <a:r>
              <a:rPr lang="cs-CZ" dirty="0"/>
              <a:t>orgány mají právo podat podnět k zahájení přezkumného </a:t>
            </a:r>
            <a:r>
              <a:rPr lang="cs-CZ" dirty="0" smtClean="0"/>
              <a:t>řízení.</a:t>
            </a:r>
            <a:endParaRPr lang="cs-CZ" dirty="0"/>
          </a:p>
        </p:txBody>
      </p:sp>
    </p:spTree>
    <p:extLst>
      <p:ext uri="{BB962C8B-B14F-4D97-AF65-F5344CB8AC3E}">
        <p14:creationId xmlns:p14="http://schemas.microsoft.com/office/powerpoint/2010/main" val="3899565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52475"/>
          </a:xfrm>
        </p:spPr>
        <p:txBody>
          <a:bodyPr>
            <a:normAutofit/>
          </a:bodyPr>
          <a:lstStyle/>
          <a:p>
            <a:r>
              <a:rPr lang="cs-CZ" sz="3200" b="1" dirty="0">
                <a:latin typeface="+mn-lt"/>
              </a:rPr>
              <a:t>Vymezení DO ve správním řádu - § 136</a:t>
            </a:r>
            <a:endParaRPr lang="cs-CZ" sz="3200" dirty="0">
              <a:latin typeface="+mn-lt"/>
            </a:endParaRPr>
          </a:p>
        </p:txBody>
      </p:sp>
      <p:sp>
        <p:nvSpPr>
          <p:cNvPr id="3" name="Zástupný symbol pro obsah 2"/>
          <p:cNvSpPr>
            <a:spLocks noGrp="1"/>
          </p:cNvSpPr>
          <p:nvPr>
            <p:ph idx="1"/>
          </p:nvPr>
        </p:nvSpPr>
        <p:spPr>
          <a:xfrm>
            <a:off x="838200" y="1257300"/>
            <a:ext cx="10515600" cy="4919663"/>
          </a:xfrm>
        </p:spPr>
        <p:txBody>
          <a:bodyPr>
            <a:normAutofit lnSpcReduction="10000"/>
          </a:bodyPr>
          <a:lstStyle/>
          <a:p>
            <a:pPr marL="0" indent="0">
              <a:buNone/>
            </a:pPr>
            <a:r>
              <a:rPr lang="cs-CZ" dirty="0" smtClean="0"/>
              <a:t>odst. 5:</a:t>
            </a:r>
          </a:p>
          <a:p>
            <a:pPr marL="0" indent="0">
              <a:buNone/>
            </a:pPr>
            <a:r>
              <a:rPr lang="cs-CZ" dirty="0" smtClean="0"/>
              <a:t>správní </a:t>
            </a:r>
            <a:r>
              <a:rPr lang="cs-CZ" dirty="0"/>
              <a:t>orgán, který vede řízení, a dotčené orgány mohou v mezích své působnosti činit společné </a:t>
            </a:r>
            <a:r>
              <a:rPr lang="cs-CZ" dirty="0" smtClean="0"/>
              <a:t>úkony </a:t>
            </a:r>
          </a:p>
          <a:p>
            <a:pPr marL="0" indent="0">
              <a:buNone/>
            </a:pPr>
            <a:r>
              <a:rPr lang="cs-CZ" dirty="0" smtClean="0"/>
              <a:t>v </a:t>
            </a:r>
            <a:r>
              <a:rPr lang="cs-CZ" dirty="0"/>
              <a:t>řízení před správním orgánem může být </a:t>
            </a:r>
            <a:r>
              <a:rPr lang="cs-CZ" dirty="0" smtClean="0"/>
              <a:t>využito </a:t>
            </a:r>
            <a:r>
              <a:rPr lang="cs-CZ" dirty="0"/>
              <a:t>výsledků úkonu dotčeného </a:t>
            </a:r>
            <a:r>
              <a:rPr lang="cs-CZ" dirty="0" smtClean="0"/>
              <a:t>orgánu (správní </a:t>
            </a:r>
            <a:r>
              <a:rPr lang="cs-CZ" dirty="0"/>
              <a:t>orgán i dotčený orgán </a:t>
            </a:r>
            <a:r>
              <a:rPr lang="cs-CZ" dirty="0" smtClean="0"/>
              <a:t>souhlasí, nemůže tím být </a:t>
            </a:r>
            <a:r>
              <a:rPr lang="cs-CZ" dirty="0"/>
              <a:t>účastníkům řízení způsobena újma na jejich </a:t>
            </a:r>
            <a:r>
              <a:rPr lang="cs-CZ" dirty="0" smtClean="0"/>
              <a:t>právech)</a:t>
            </a:r>
          </a:p>
          <a:p>
            <a:pPr marL="0" indent="0">
              <a:buNone/>
            </a:pPr>
            <a:r>
              <a:rPr lang="cs-CZ" dirty="0" smtClean="0"/>
              <a:t>stavební úřad může například využít skutečností, které dotčený orgán zjistil při svém místním šetření a naopak</a:t>
            </a:r>
          </a:p>
          <a:p>
            <a:pPr marL="0" indent="0">
              <a:buNone/>
            </a:pPr>
            <a:r>
              <a:rPr lang="cs-CZ" dirty="0" smtClean="0"/>
              <a:t>odst. 6</a:t>
            </a:r>
          </a:p>
          <a:p>
            <a:pPr marL="0" indent="0">
              <a:buNone/>
            </a:pPr>
            <a:r>
              <a:rPr lang="cs-CZ" dirty="0" smtClean="0"/>
              <a:t>řešení rozporů mezi dotčenými orgány nebo mezi správním orgánem, který vede řízení a dotčeným orgánem </a:t>
            </a:r>
            <a:endParaRPr lang="cs-CZ" dirty="0"/>
          </a:p>
        </p:txBody>
      </p:sp>
    </p:spTree>
    <p:extLst>
      <p:ext uri="{BB962C8B-B14F-4D97-AF65-F5344CB8AC3E}">
        <p14:creationId xmlns:p14="http://schemas.microsoft.com/office/powerpoint/2010/main" val="2326992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89205"/>
          </a:xfrm>
        </p:spPr>
        <p:txBody>
          <a:bodyPr>
            <a:normAutofit/>
          </a:bodyPr>
          <a:lstStyle/>
          <a:p>
            <a:r>
              <a:rPr lang="cs-CZ" sz="3200" b="1" dirty="0" smtClean="0">
                <a:latin typeface="+mn-lt"/>
              </a:rPr>
              <a:t>Obsah prezentace</a:t>
            </a:r>
            <a:endParaRPr lang="cs-CZ" sz="3200" b="1" dirty="0">
              <a:latin typeface="+mn-lt"/>
            </a:endParaRPr>
          </a:p>
        </p:txBody>
      </p:sp>
      <p:sp>
        <p:nvSpPr>
          <p:cNvPr id="3" name="Zástupný symbol pro obsah 2"/>
          <p:cNvSpPr>
            <a:spLocks noGrp="1"/>
          </p:cNvSpPr>
          <p:nvPr>
            <p:ph idx="1"/>
          </p:nvPr>
        </p:nvSpPr>
        <p:spPr>
          <a:xfrm>
            <a:off x="838200" y="1698171"/>
            <a:ext cx="10515600" cy="4478792"/>
          </a:xfrm>
        </p:spPr>
        <p:txBody>
          <a:bodyPr>
            <a:normAutofit/>
          </a:bodyPr>
          <a:lstStyle/>
          <a:p>
            <a:r>
              <a:rPr lang="cs-CZ" sz="2400" dirty="0" smtClean="0"/>
              <a:t>Dotčené orgány, závazná stanoviska a vyjádření podle zákona č. 283/2021 Sb.</a:t>
            </a:r>
          </a:p>
          <a:p>
            <a:r>
              <a:rPr lang="cs-CZ" sz="2400" dirty="0" smtClean="0"/>
              <a:t>Dotčené orgány, závazná stanoviska a vyjádření podle zákona č. 500/2004 Sb.</a:t>
            </a:r>
          </a:p>
          <a:p>
            <a:r>
              <a:rPr lang="cs-CZ" sz="2400" dirty="0" smtClean="0"/>
              <a:t>Změny zvláštních právních předpisů podle zákona č. 152/2023 Sb.</a:t>
            </a:r>
            <a:endParaRPr lang="cs-CZ" sz="2400" dirty="0"/>
          </a:p>
        </p:txBody>
      </p:sp>
    </p:spTree>
    <p:extLst>
      <p:ext uri="{BB962C8B-B14F-4D97-AF65-F5344CB8AC3E}">
        <p14:creationId xmlns:p14="http://schemas.microsoft.com/office/powerpoint/2010/main" val="24983732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76275"/>
          </a:xfrm>
        </p:spPr>
        <p:txBody>
          <a:bodyPr>
            <a:normAutofit/>
          </a:bodyPr>
          <a:lstStyle/>
          <a:p>
            <a:r>
              <a:rPr lang="cs-CZ" sz="3200" b="1" dirty="0">
                <a:latin typeface="+mn-lt"/>
              </a:rPr>
              <a:t>Vymezení DO ve správním </a:t>
            </a:r>
            <a:r>
              <a:rPr lang="cs-CZ" sz="3200" b="1" dirty="0" smtClean="0">
                <a:latin typeface="+mn-lt"/>
              </a:rPr>
              <a:t>řádu - § 149</a:t>
            </a:r>
            <a:endParaRPr lang="cs-CZ" sz="3200" dirty="0">
              <a:latin typeface="+mn-lt"/>
            </a:endParaRPr>
          </a:p>
        </p:txBody>
      </p:sp>
      <p:sp>
        <p:nvSpPr>
          <p:cNvPr id="3" name="Zástupný symbol pro obsah 2"/>
          <p:cNvSpPr>
            <a:spLocks noGrp="1"/>
          </p:cNvSpPr>
          <p:nvPr>
            <p:ph idx="1"/>
          </p:nvPr>
        </p:nvSpPr>
        <p:spPr>
          <a:xfrm>
            <a:off x="838200" y="1270000"/>
            <a:ext cx="10515600" cy="4906963"/>
          </a:xfrm>
        </p:spPr>
        <p:txBody>
          <a:bodyPr>
            <a:normAutofit lnSpcReduction="10000"/>
          </a:bodyPr>
          <a:lstStyle/>
          <a:p>
            <a:pPr marL="0" indent="0">
              <a:buNone/>
            </a:pPr>
            <a:r>
              <a:rPr lang="cs-CZ" dirty="0" smtClean="0"/>
              <a:t>odst. 1: </a:t>
            </a:r>
            <a:r>
              <a:rPr lang="cs-CZ" dirty="0"/>
              <a:t>Závazné stanovisko je úkon učiněný správním orgánem na základě zákona, který není samostatným rozhodnutím ve správním řízení a jehož obsah je závazný pro výrokovou část rozhodnutí správního orgánu. Správní orgány příslušné k vydání závazného stanoviska jsou dotčenými orgány</a:t>
            </a:r>
            <a:r>
              <a:rPr lang="cs-CZ" dirty="0" smtClean="0"/>
              <a:t>.</a:t>
            </a:r>
          </a:p>
          <a:p>
            <a:pPr marL="0" indent="0">
              <a:buNone/>
            </a:pPr>
            <a:r>
              <a:rPr lang="cs-CZ" dirty="0" smtClean="0"/>
              <a:t>odst. 2: </a:t>
            </a:r>
            <a:r>
              <a:rPr lang="cs-CZ" dirty="0"/>
              <a:t>Závazné stanovisko obsahuje závaznou část a odůvodnění. V závazné části dotčený orgán uvede řešení otázky, která je předmětem závazného stanoviska, ustanovení zákona, které zmocňuje k jeho vydání a další ustanovení právních předpisů, na kterých je obsah závazné části založen. V odůvodnění uvede důvody, o které se opírá obsah závazné části závazného stanoviska, podklady pro jeho vydání a úvahy, kterými se řídil při jejich hodnocení a při výkladu právních předpisů, na kterých je obsah závazné části založen.</a:t>
            </a:r>
          </a:p>
        </p:txBody>
      </p:sp>
    </p:spTree>
    <p:extLst>
      <p:ext uri="{BB962C8B-B14F-4D97-AF65-F5344CB8AC3E}">
        <p14:creationId xmlns:p14="http://schemas.microsoft.com/office/powerpoint/2010/main" val="2836633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38175"/>
          </a:xfrm>
        </p:spPr>
        <p:txBody>
          <a:bodyPr>
            <a:normAutofit/>
          </a:bodyPr>
          <a:lstStyle/>
          <a:p>
            <a:r>
              <a:rPr lang="cs-CZ" sz="3200" b="1" dirty="0">
                <a:latin typeface="+mn-lt"/>
              </a:rPr>
              <a:t>Vymezení DO ve správním řádu - § 149</a:t>
            </a:r>
            <a:endParaRPr lang="cs-CZ" sz="3200" dirty="0">
              <a:latin typeface="+mn-lt"/>
            </a:endParaRPr>
          </a:p>
        </p:txBody>
      </p:sp>
      <p:sp>
        <p:nvSpPr>
          <p:cNvPr id="3" name="Zástupný symbol pro obsah 2"/>
          <p:cNvSpPr>
            <a:spLocks noGrp="1"/>
          </p:cNvSpPr>
          <p:nvPr>
            <p:ph idx="1"/>
          </p:nvPr>
        </p:nvSpPr>
        <p:spPr>
          <a:xfrm>
            <a:off x="838200" y="1104900"/>
            <a:ext cx="10515600" cy="5072063"/>
          </a:xfrm>
        </p:spPr>
        <p:txBody>
          <a:bodyPr/>
          <a:lstStyle/>
          <a:p>
            <a:pPr marL="0" indent="0">
              <a:buNone/>
            </a:pPr>
            <a:r>
              <a:rPr lang="cs-CZ" dirty="0" smtClean="0"/>
              <a:t>odst. 3: </a:t>
            </a:r>
            <a:r>
              <a:rPr lang="cs-CZ" dirty="0"/>
              <a:t>Správní orgán usnesením přeruší řízení, jestliže se dozvěděl, že probíhá řízení, v němž má být vydáno závazné stanovisko</a:t>
            </a:r>
            <a:r>
              <a:rPr lang="cs-CZ" dirty="0" smtClean="0"/>
              <a:t>.</a:t>
            </a:r>
          </a:p>
          <a:p>
            <a:pPr marL="0" indent="0">
              <a:buNone/>
            </a:pPr>
            <a:r>
              <a:rPr lang="cs-CZ" dirty="0" smtClean="0"/>
              <a:t>další způsob přerušení řízení (kromě důvodů uvedených v § 64 správního řádu)</a:t>
            </a:r>
          </a:p>
          <a:p>
            <a:pPr marL="0" indent="0">
              <a:buNone/>
            </a:pPr>
            <a:r>
              <a:rPr lang="cs-CZ" dirty="0" smtClean="0"/>
              <a:t>odst. 4: </a:t>
            </a:r>
            <a:r>
              <a:rPr lang="cs-CZ" dirty="0"/>
              <a:t>Správní orgán příslušný k vydání závazného stanoviska vydá závazné stanovisko bez zbytečného odkladu, nejpozději do 30 dnů ode dne, kdy byl o vydání závazného stanoviska požádán. K této lhůtě se připočítává doba až 30 dnů, jestliže je zapotřebí nařídit ohledání na místě nebo jde-li o zvlášť složitý případ</a:t>
            </a:r>
            <a:r>
              <a:rPr lang="cs-CZ" dirty="0" smtClean="0"/>
              <a:t>.</a:t>
            </a:r>
          </a:p>
          <a:p>
            <a:pPr marL="0" indent="0">
              <a:buNone/>
            </a:pPr>
            <a:r>
              <a:rPr lang="cs-CZ" dirty="0" smtClean="0"/>
              <a:t>pro řízení vedená podle stavebního zákona ještě samostatná úprava (nesplnění lhůty = souhlasné fiktivní závazné stanovisko bez podmínek)</a:t>
            </a:r>
            <a:endParaRPr lang="cs-CZ" dirty="0"/>
          </a:p>
        </p:txBody>
      </p:sp>
    </p:spTree>
    <p:extLst>
      <p:ext uri="{BB962C8B-B14F-4D97-AF65-F5344CB8AC3E}">
        <p14:creationId xmlns:p14="http://schemas.microsoft.com/office/powerpoint/2010/main" val="111239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462189"/>
          </a:xfrm>
        </p:spPr>
        <p:txBody>
          <a:bodyPr>
            <a:normAutofit fontScale="90000"/>
          </a:bodyPr>
          <a:lstStyle/>
          <a:p>
            <a:r>
              <a:rPr lang="cs-CZ" sz="3200" b="1" dirty="0">
                <a:latin typeface="+mn-lt"/>
              </a:rPr>
              <a:t>Vymezení DO ve správním řádu - § 149</a:t>
            </a:r>
            <a:endParaRPr lang="cs-CZ" sz="3200" dirty="0">
              <a:latin typeface="+mn-lt"/>
            </a:endParaRPr>
          </a:p>
        </p:txBody>
      </p:sp>
      <p:sp>
        <p:nvSpPr>
          <p:cNvPr id="3" name="Zástupný symbol pro obsah 2"/>
          <p:cNvSpPr>
            <a:spLocks noGrp="1"/>
          </p:cNvSpPr>
          <p:nvPr>
            <p:ph idx="1"/>
          </p:nvPr>
        </p:nvSpPr>
        <p:spPr>
          <a:xfrm>
            <a:off x="838200" y="992776"/>
            <a:ext cx="10515600" cy="5184187"/>
          </a:xfrm>
        </p:spPr>
        <p:txBody>
          <a:bodyPr>
            <a:normAutofit lnSpcReduction="10000"/>
          </a:bodyPr>
          <a:lstStyle/>
          <a:p>
            <a:pPr marL="0" indent="0">
              <a:buNone/>
            </a:pPr>
            <a:r>
              <a:rPr lang="cs-CZ" dirty="0" smtClean="0"/>
              <a:t>odst. 5: </a:t>
            </a:r>
            <a:r>
              <a:rPr lang="cs-CZ" dirty="0"/>
              <a:t>Nemá-li žádost o vydání závazného stanoviska předepsané náležitosti nebo trpí-li jinými vadami, vyzve správní orgán žadatele k jejich odstranění, poskytne mu k tomu přiměřenou lhůtu a poučí jej o následcích neodstranění nedostatků žádosti. </a:t>
            </a:r>
            <a:endParaRPr lang="cs-CZ" dirty="0" smtClean="0"/>
          </a:p>
          <a:p>
            <a:pPr marL="0" indent="0">
              <a:buNone/>
            </a:pPr>
            <a:r>
              <a:rPr lang="cs-CZ" dirty="0" smtClean="0"/>
              <a:t>Neodstraní-li </a:t>
            </a:r>
            <a:r>
              <a:rPr lang="cs-CZ" dirty="0"/>
              <a:t>žadatel vady žádosti, které brání vydání závazného stanoviska, správní orgán písemně sdělí žadateli, že závazné stanovisko nemůže být vydáno. </a:t>
            </a:r>
            <a:endParaRPr lang="cs-CZ" dirty="0" smtClean="0"/>
          </a:p>
          <a:p>
            <a:pPr marL="0" indent="0">
              <a:buNone/>
            </a:pPr>
            <a:r>
              <a:rPr lang="cs-CZ" dirty="0" smtClean="0"/>
              <a:t>Po </a:t>
            </a:r>
            <a:r>
              <a:rPr lang="cs-CZ" dirty="0"/>
              <a:t>dobu odstraňování vad žádosti lhůta pro vydání závazného stanoviska neběží. </a:t>
            </a:r>
            <a:endParaRPr lang="cs-CZ" dirty="0" smtClean="0"/>
          </a:p>
          <a:p>
            <a:pPr marL="0" indent="0">
              <a:buNone/>
            </a:pPr>
            <a:r>
              <a:rPr lang="cs-CZ" dirty="0" smtClean="0"/>
              <a:t>Ode </a:t>
            </a:r>
            <a:r>
              <a:rPr lang="cs-CZ" dirty="0"/>
              <a:t>dne odstranění vad žádosti počne běžet nová lhůta pro vydání závazného stanoviska</a:t>
            </a:r>
            <a:r>
              <a:rPr lang="cs-CZ" dirty="0" smtClean="0"/>
              <a:t>.</a:t>
            </a:r>
          </a:p>
          <a:p>
            <a:pPr marL="0" indent="0">
              <a:buNone/>
            </a:pPr>
            <a:r>
              <a:rPr lang="cs-CZ" dirty="0" smtClean="0"/>
              <a:t>NSZ má v podstatě stejnou úpravu, je tam stanovena lhůta pro výzvu k odstranění nedostatků, platí pro ZS vydávaná pro projednání záměru </a:t>
            </a:r>
            <a:endParaRPr lang="cs-CZ" dirty="0"/>
          </a:p>
        </p:txBody>
      </p:sp>
    </p:spTree>
    <p:extLst>
      <p:ext uri="{BB962C8B-B14F-4D97-AF65-F5344CB8AC3E}">
        <p14:creationId xmlns:p14="http://schemas.microsoft.com/office/powerpoint/2010/main" val="10045059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63575"/>
          </a:xfrm>
        </p:spPr>
        <p:txBody>
          <a:bodyPr>
            <a:normAutofit/>
          </a:bodyPr>
          <a:lstStyle/>
          <a:p>
            <a:r>
              <a:rPr lang="cs-CZ" sz="3200" b="1" dirty="0">
                <a:latin typeface="+mn-lt"/>
              </a:rPr>
              <a:t>Vymezení DO ve správním řádu - § 149</a:t>
            </a:r>
            <a:endParaRPr lang="cs-CZ" sz="3200" dirty="0">
              <a:latin typeface="+mn-lt"/>
            </a:endParaRPr>
          </a:p>
        </p:txBody>
      </p:sp>
      <p:sp>
        <p:nvSpPr>
          <p:cNvPr id="3" name="Zástupný symbol pro obsah 2"/>
          <p:cNvSpPr>
            <a:spLocks noGrp="1"/>
          </p:cNvSpPr>
          <p:nvPr>
            <p:ph idx="1"/>
          </p:nvPr>
        </p:nvSpPr>
        <p:spPr>
          <a:xfrm>
            <a:off x="838200" y="1155700"/>
            <a:ext cx="10515600" cy="5021263"/>
          </a:xfrm>
        </p:spPr>
        <p:txBody>
          <a:bodyPr>
            <a:normAutofit fontScale="92500" lnSpcReduction="10000"/>
          </a:bodyPr>
          <a:lstStyle/>
          <a:p>
            <a:pPr marL="0" indent="0">
              <a:buNone/>
            </a:pPr>
            <a:r>
              <a:rPr lang="cs-CZ" dirty="0" smtClean="0"/>
              <a:t>odst. 6: </a:t>
            </a:r>
            <a:r>
              <a:rPr lang="cs-CZ" dirty="0"/>
              <a:t>Jestliže bylo v průběhu řízení o žádosti vydáno závazné stanovisko, které znemožňuje žádosti vyhovět, neprovádí správní orgán další dokazování a žádost zamítne.</a:t>
            </a:r>
          </a:p>
          <a:p>
            <a:pPr marL="0" indent="0">
              <a:buNone/>
            </a:pPr>
            <a:r>
              <a:rPr lang="cs-CZ" dirty="0" smtClean="0"/>
              <a:t>odst. 7: Jestliže </a:t>
            </a:r>
            <a:r>
              <a:rPr lang="cs-CZ" dirty="0"/>
              <a:t>odvolání směřuje proti obsahu závazného stanoviska, vyžádá odvolací správní orgán potvrzení nebo změnu závazného stanoviska od správního orgánu nadřízeného správnímu orgánu příslušnému k vydání závazného stanoviska. </a:t>
            </a:r>
            <a:endParaRPr lang="cs-CZ" dirty="0" smtClean="0"/>
          </a:p>
          <a:p>
            <a:pPr marL="0" indent="0">
              <a:buNone/>
            </a:pPr>
            <a:r>
              <a:rPr lang="cs-CZ" dirty="0" smtClean="0"/>
              <a:t>Pokud </a:t>
            </a:r>
            <a:r>
              <a:rPr lang="cs-CZ" dirty="0"/>
              <a:t>nelze závazné stanovisko potvrdit nebo změnit bezodkladně, nadřízený správní orgán potvrdí nebo změní závazné stanovisko nejpozději do 30 dnů ode dne vyžádání jeho potvrzení nebo změny. K této lhůtě se připočítává doba až 30 dnů, jestliže je zapotřebí nařídit ohledání na místě nebo jde-li o zvlášť složitý případ. Po dobu vyřizování věci nadřízeným správním orgánem správního orgánu, který je příslušný k vydání závazného stanoviska, lhůta </a:t>
            </a:r>
            <a:r>
              <a:rPr lang="cs-CZ" dirty="0" smtClean="0"/>
              <a:t>pro vydání rozhodnutí o odvolání neběží</a:t>
            </a:r>
            <a:r>
              <a:rPr lang="cs-CZ" dirty="0"/>
              <a:t>.</a:t>
            </a:r>
          </a:p>
        </p:txBody>
      </p:sp>
    </p:spTree>
    <p:extLst>
      <p:ext uri="{BB962C8B-B14F-4D97-AF65-F5344CB8AC3E}">
        <p14:creationId xmlns:p14="http://schemas.microsoft.com/office/powerpoint/2010/main" val="17938630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08075"/>
          </a:xfrm>
        </p:spPr>
        <p:txBody>
          <a:bodyPr>
            <a:normAutofit/>
          </a:bodyPr>
          <a:lstStyle/>
          <a:p>
            <a:r>
              <a:rPr lang="cs-CZ" sz="3200" b="1" dirty="0">
                <a:latin typeface="+mn-lt"/>
              </a:rPr>
              <a:t>Vymezení DO ve správním řádu - § 149</a:t>
            </a:r>
            <a:endParaRPr lang="cs-CZ" sz="3200" dirty="0">
              <a:latin typeface="+mn-lt"/>
            </a:endParaRPr>
          </a:p>
        </p:txBody>
      </p:sp>
      <p:sp>
        <p:nvSpPr>
          <p:cNvPr id="3" name="Zástupný symbol pro obsah 2"/>
          <p:cNvSpPr>
            <a:spLocks noGrp="1"/>
          </p:cNvSpPr>
          <p:nvPr>
            <p:ph idx="1"/>
          </p:nvPr>
        </p:nvSpPr>
        <p:spPr>
          <a:xfrm>
            <a:off x="838200" y="1473200"/>
            <a:ext cx="10515600" cy="4703763"/>
          </a:xfrm>
        </p:spPr>
        <p:txBody>
          <a:bodyPr>
            <a:normAutofit fontScale="92500" lnSpcReduction="20000"/>
          </a:bodyPr>
          <a:lstStyle/>
          <a:p>
            <a:pPr marL="0" indent="0">
              <a:buNone/>
            </a:pPr>
            <a:r>
              <a:rPr lang="cs-CZ" dirty="0" smtClean="0"/>
              <a:t>odst. 8: </a:t>
            </a:r>
            <a:r>
              <a:rPr lang="cs-CZ" dirty="0"/>
              <a:t>Nezákonné závazné stanovisko lze zrušit nebo změnit v přezkumném řízení, k němuž je příslušný nadřízený správní orgán správního orgánu, který vydal závazné stanovisko. </a:t>
            </a:r>
            <a:endParaRPr lang="cs-CZ" dirty="0" smtClean="0"/>
          </a:p>
          <a:p>
            <a:pPr marL="0" indent="0">
              <a:buNone/>
            </a:pPr>
            <a:r>
              <a:rPr lang="cs-CZ" dirty="0" smtClean="0"/>
              <a:t>Přezkumné </a:t>
            </a:r>
            <a:r>
              <a:rPr lang="cs-CZ" dirty="0"/>
              <a:t>řízení lze zahájit do 1 roku od právní moci rozhodnutí, které bylo závazným stanoviskem podmíněno; závazné stanovisko nelze v přezkumném řízení zrušit nebo změnit po uplynutí 15 měsíců od právní moci rozhodnutí, které bylo závazným stanoviskem </a:t>
            </a:r>
            <a:r>
              <a:rPr lang="cs-CZ" dirty="0" smtClean="0"/>
              <a:t>podmíněno (pro přezkumy závazných stanovisek vydávaných pro projednání záměru platí lhůty uvedené v § 179a NSZ). </a:t>
            </a:r>
          </a:p>
          <a:p>
            <a:pPr marL="0" indent="0">
              <a:buNone/>
            </a:pPr>
            <a:r>
              <a:rPr lang="cs-CZ" dirty="0" smtClean="0"/>
              <a:t>Jestliže </a:t>
            </a:r>
            <a:r>
              <a:rPr lang="cs-CZ" dirty="0"/>
              <a:t>správní orgán při své úřední činnosti zjistí, že jiný správní orgán učinil nezákonné závazné stanovisko, dá podnět správnímu orgánu příslušnému k přezkumnému řízení a vyčká jeho rozhodnutí.</a:t>
            </a:r>
          </a:p>
          <a:p>
            <a:pPr marL="0" indent="0">
              <a:buNone/>
            </a:pPr>
            <a:r>
              <a:rPr lang="cs-CZ" dirty="0"/>
              <a:t> </a:t>
            </a:r>
            <a:r>
              <a:rPr lang="cs-CZ" dirty="0" smtClean="0"/>
              <a:t>odst. 9: </a:t>
            </a:r>
            <a:r>
              <a:rPr lang="cs-CZ" dirty="0"/>
              <a:t>Zrušení nebo změna závazného stanoviska je v případě, že rozhodnutí, které bylo závazným stanoviskem podmíněno, již nabylo právní moci, důvodem obnovy řízení.</a:t>
            </a:r>
          </a:p>
        </p:txBody>
      </p:sp>
    </p:spTree>
    <p:extLst>
      <p:ext uri="{BB962C8B-B14F-4D97-AF65-F5344CB8AC3E}">
        <p14:creationId xmlns:p14="http://schemas.microsoft.com/office/powerpoint/2010/main" val="2740140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505732"/>
          </a:xfrm>
        </p:spPr>
        <p:txBody>
          <a:bodyPr>
            <a:normAutofit fontScale="90000"/>
          </a:bodyPr>
          <a:lstStyle/>
          <a:p>
            <a:r>
              <a:rPr lang="cs-CZ" sz="3200" b="1" dirty="0" smtClean="0">
                <a:latin typeface="+mn-lt"/>
              </a:rPr>
              <a:t>Vyjádření, osvědčení a sdělení - § 154 - § 158 správního řádu</a:t>
            </a:r>
            <a:endParaRPr lang="cs-CZ" sz="3200" b="1" dirty="0">
              <a:latin typeface="+mn-lt"/>
            </a:endParaRPr>
          </a:p>
        </p:txBody>
      </p:sp>
      <p:sp>
        <p:nvSpPr>
          <p:cNvPr id="3" name="Zástupný symbol pro obsah 2"/>
          <p:cNvSpPr>
            <a:spLocks noGrp="1"/>
          </p:cNvSpPr>
          <p:nvPr>
            <p:ph idx="1"/>
          </p:nvPr>
        </p:nvSpPr>
        <p:spPr>
          <a:xfrm>
            <a:off x="838200" y="966651"/>
            <a:ext cx="10515600" cy="5730239"/>
          </a:xfrm>
        </p:spPr>
        <p:txBody>
          <a:bodyPr>
            <a:normAutofit fontScale="85000" lnSpcReduction="20000"/>
          </a:bodyPr>
          <a:lstStyle/>
          <a:p>
            <a:pPr marL="0" indent="0">
              <a:buNone/>
            </a:pPr>
            <a:r>
              <a:rPr lang="cs-CZ" dirty="0"/>
              <a:t>§ </a:t>
            </a:r>
            <a:r>
              <a:rPr lang="cs-CZ" dirty="0" smtClean="0"/>
              <a:t>154</a:t>
            </a:r>
            <a:endParaRPr lang="cs-CZ" dirty="0"/>
          </a:p>
          <a:p>
            <a:pPr marL="0" indent="0">
              <a:buNone/>
            </a:pPr>
            <a:r>
              <a:rPr lang="cs-CZ" dirty="0" smtClean="0"/>
              <a:t>Jestliže </a:t>
            </a:r>
            <a:r>
              <a:rPr lang="cs-CZ" dirty="0"/>
              <a:t>správní orgán vydává vyjádření, osvědčení, provádí ověření nebo činí sdělení, která se týkají dotčených osob, postupuje podle ustanovení této části, podle ustanovení části první, obdobně podle těchto ustanovení části druhé: § 10 až § 16, § 19 až § 26, § 29 až § 31, § 33 až § 35, § 37, § 40, § 62, § 63, a obdobně podle těchto ustanovení části třetí: § 134, § 137 a § 142 odst. 1 a 2; přiměřeně použije i další ustanovení tohoto zákona, pokud jsou přitom potřebná</a:t>
            </a:r>
            <a:r>
              <a:rPr lang="cs-CZ" dirty="0" smtClean="0"/>
              <a:t>.</a:t>
            </a:r>
          </a:p>
          <a:p>
            <a:pPr marL="0" indent="0">
              <a:buNone/>
            </a:pPr>
            <a:r>
              <a:rPr lang="cs-CZ" dirty="0"/>
              <a:t>§ </a:t>
            </a:r>
            <a:r>
              <a:rPr lang="cs-CZ" dirty="0" smtClean="0"/>
              <a:t>155</a:t>
            </a:r>
            <a:endParaRPr lang="cs-CZ" dirty="0"/>
          </a:p>
          <a:p>
            <a:pPr marL="0" indent="0">
              <a:buNone/>
            </a:pPr>
            <a:r>
              <a:rPr lang="cs-CZ" dirty="0" smtClean="0"/>
              <a:t>odst.1</a:t>
            </a:r>
            <a:r>
              <a:rPr lang="cs-CZ" dirty="0"/>
              <a:t>) Jestliže to nevylučuje povaha vyjádření, osvědčení nebo sdělení, zejména není-li zapotřebí zkoumat skutkový stav nebo čerpat z evidence vedené určitým správním orgánem, může je vydat nebo učinit kterýkoli věcně příslušný správní orgán.</a:t>
            </a:r>
          </a:p>
          <a:p>
            <a:pPr marL="0" indent="0">
              <a:buNone/>
            </a:pPr>
            <a:r>
              <a:rPr lang="cs-CZ" dirty="0" smtClean="0"/>
              <a:t>odst. 2</a:t>
            </a:r>
            <a:r>
              <a:rPr lang="cs-CZ" dirty="0"/>
              <a:t>) Je-li správní orgán požádán o vydání osvědčení nebo ověření a jsou-li splněny předpoklady k provedení požadovaného úkonu, správní orgán tento úkon bez dalšího provede.</a:t>
            </a:r>
          </a:p>
          <a:p>
            <a:pPr marL="0" indent="0">
              <a:buNone/>
            </a:pPr>
            <a:r>
              <a:rPr lang="cs-CZ" dirty="0" smtClean="0"/>
              <a:t>odst. 3</a:t>
            </a:r>
            <a:r>
              <a:rPr lang="cs-CZ" dirty="0"/>
              <a:t>) Pokud správní orgán shledá, že nelze vydat vyjádření nebo osvědčení, provést ověření nebo učinit sdělení, je povinen o tom na požádání písemně uvědomit dotčenou osobu a sdělit důvody, které k tomuto závěru vedly.</a:t>
            </a:r>
          </a:p>
        </p:txBody>
      </p:sp>
    </p:spTree>
    <p:extLst>
      <p:ext uri="{BB962C8B-B14F-4D97-AF65-F5344CB8AC3E}">
        <p14:creationId xmlns:p14="http://schemas.microsoft.com/office/powerpoint/2010/main" val="36350086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41161"/>
          </a:xfrm>
        </p:spPr>
        <p:txBody>
          <a:bodyPr>
            <a:normAutofit/>
          </a:bodyPr>
          <a:lstStyle/>
          <a:p>
            <a:r>
              <a:rPr lang="cs-CZ" sz="3200" b="1" dirty="0">
                <a:latin typeface="+mn-lt"/>
              </a:rPr>
              <a:t>Vyjádření, osvědčení a sdělení - § 154 - § 158 správního řádu</a:t>
            </a:r>
            <a:endParaRPr lang="cs-CZ" sz="3200" dirty="0">
              <a:latin typeface="+mn-lt"/>
            </a:endParaRPr>
          </a:p>
        </p:txBody>
      </p:sp>
      <p:sp>
        <p:nvSpPr>
          <p:cNvPr id="3" name="Zástupný symbol pro obsah 2"/>
          <p:cNvSpPr>
            <a:spLocks noGrp="1"/>
          </p:cNvSpPr>
          <p:nvPr>
            <p:ph idx="1"/>
          </p:nvPr>
        </p:nvSpPr>
        <p:spPr>
          <a:xfrm>
            <a:off x="838200" y="1550126"/>
            <a:ext cx="10515600" cy="4626837"/>
          </a:xfrm>
        </p:spPr>
        <p:txBody>
          <a:bodyPr/>
          <a:lstStyle/>
          <a:p>
            <a:pPr marL="0" indent="0">
              <a:buNone/>
            </a:pPr>
            <a:r>
              <a:rPr lang="cs-CZ" dirty="0" smtClean="0"/>
              <a:t>komentáře:</a:t>
            </a:r>
          </a:p>
          <a:p>
            <a:pPr marL="0" indent="0">
              <a:buNone/>
            </a:pPr>
            <a:r>
              <a:rPr lang="cs-CZ" dirty="0"/>
              <a:t>ASPI: Posudky, stanoviska a vyjádření představují odborná stanoviska správních orgánů, jejichž účelem je vyslovení odborných názorů v otázkách, které se dotýkají jejich působnosti. Stanoviska a vyjádření nejsou závazná pro orgány nebo osoby, kterým jsou určena. V mnoha případech však mají charakter podkladových nebo podmiňujících úkonů a na jejich řešení závisí rozhodnutí meritorní věci</a:t>
            </a:r>
            <a:r>
              <a:rPr lang="cs-CZ" dirty="0" smtClean="0"/>
              <a:t>.</a:t>
            </a:r>
          </a:p>
          <a:p>
            <a:pPr marL="0" indent="0">
              <a:buNone/>
            </a:pPr>
            <a:r>
              <a:rPr lang="cs-CZ" dirty="0"/>
              <a:t>Vyjádřením zpravidla správní orgány projevují svůj odborný názor v oboru veřejné správy, ve kterém působí, takový názor není pro orgány nebo osoby, kterým je určen, právně závazný.</a:t>
            </a:r>
          </a:p>
        </p:txBody>
      </p:sp>
    </p:spTree>
    <p:extLst>
      <p:ext uri="{BB962C8B-B14F-4D97-AF65-F5344CB8AC3E}">
        <p14:creationId xmlns:p14="http://schemas.microsoft.com/office/powerpoint/2010/main" val="15131648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06029"/>
          </a:xfrm>
        </p:spPr>
        <p:txBody>
          <a:bodyPr>
            <a:normAutofit fontScale="90000"/>
          </a:bodyPr>
          <a:lstStyle/>
          <a:p>
            <a:r>
              <a:rPr lang="cs-CZ" sz="3200" b="1" dirty="0" smtClean="0">
                <a:latin typeface="+mn-lt"/>
              </a:rPr>
              <a:t>Jednotné environmentální stanovisko – zákon č. 148/2023 Sb.</a:t>
            </a:r>
            <a:endParaRPr lang="cs-CZ" sz="3200" b="1" dirty="0">
              <a:latin typeface="+mn-lt"/>
            </a:endParaRPr>
          </a:p>
        </p:txBody>
      </p:sp>
      <p:sp>
        <p:nvSpPr>
          <p:cNvPr id="3" name="Zástupný symbol pro obsah 2"/>
          <p:cNvSpPr>
            <a:spLocks noGrp="1"/>
          </p:cNvSpPr>
          <p:nvPr>
            <p:ph idx="1"/>
          </p:nvPr>
        </p:nvSpPr>
        <p:spPr>
          <a:xfrm>
            <a:off x="838200" y="1166949"/>
            <a:ext cx="10515600" cy="5010014"/>
          </a:xfrm>
        </p:spPr>
        <p:txBody>
          <a:bodyPr>
            <a:normAutofit fontScale="70000" lnSpcReduction="20000"/>
          </a:bodyPr>
          <a:lstStyle/>
          <a:p>
            <a:pPr marL="0" indent="0">
              <a:buNone/>
            </a:pPr>
            <a:r>
              <a:rPr lang="cs-CZ" dirty="0" smtClean="0"/>
              <a:t>JES posuzuje veřejné zájmy podle těchto zvláštních právních předpisů:</a:t>
            </a:r>
          </a:p>
          <a:p>
            <a:pPr marL="0" indent="0">
              <a:buNone/>
            </a:pPr>
            <a:r>
              <a:rPr lang="cs-CZ" dirty="0" smtClean="0"/>
              <a:t>Zákon </a:t>
            </a:r>
            <a:r>
              <a:rPr lang="cs-CZ" dirty="0"/>
              <a:t>č. 62/1988 Sb., o geologických pracích, ve znění pozdějších předpisů.</a:t>
            </a:r>
          </a:p>
          <a:p>
            <a:pPr marL="0" indent="0">
              <a:buNone/>
            </a:pPr>
            <a:r>
              <a:rPr lang="cs-CZ" dirty="0"/>
              <a:t>Zákon č. 114/1992 Sb., o ochraně přírody a krajiny, ve znění pozdějších předpisů.</a:t>
            </a:r>
          </a:p>
          <a:p>
            <a:pPr marL="0" indent="0">
              <a:buNone/>
            </a:pPr>
            <a:r>
              <a:rPr lang="cs-CZ" dirty="0"/>
              <a:t>Zákon č. 334/1992 Sb., o ochraně zemědělského půdního fondu, ve znění pozdějších předpisů.</a:t>
            </a:r>
          </a:p>
          <a:p>
            <a:pPr marL="0" indent="0">
              <a:buNone/>
            </a:pPr>
            <a:r>
              <a:rPr lang="cs-CZ" dirty="0"/>
              <a:t>Zákon č. 289/1995 Sb., o lesích a o změně a doplnění některých zákonů (lesní zákon), ve znění pozdějších předpisů.</a:t>
            </a:r>
          </a:p>
          <a:p>
            <a:pPr marL="0" indent="0">
              <a:buNone/>
            </a:pPr>
            <a:r>
              <a:rPr lang="cs-CZ" dirty="0"/>
              <a:t>Zákon č. 100/2001 Sb., o posuzování vlivů na životní prostředí a o změně některých souvisejících zákonů (zákon o posuzování vlivů na životní prostředí), ve znění pozdějších předpisů.</a:t>
            </a:r>
          </a:p>
          <a:p>
            <a:pPr marL="0" indent="0">
              <a:buNone/>
            </a:pPr>
            <a:r>
              <a:rPr lang="cs-CZ" dirty="0"/>
              <a:t>Zákon č. 254/2001 Sb., o vodách a o změně některých zákonů (vodní zákon), ve znění pozdějších předpisů.</a:t>
            </a:r>
          </a:p>
          <a:p>
            <a:pPr marL="0" indent="0">
              <a:buNone/>
            </a:pPr>
            <a:r>
              <a:rPr lang="cs-CZ" dirty="0"/>
              <a:t>Zákon č. 256/2001 Sb., o pohřebnictví a o změně některých zákonů, ve znění pozdějších předpisů.</a:t>
            </a:r>
          </a:p>
          <a:p>
            <a:pPr marL="0" indent="0">
              <a:buNone/>
            </a:pPr>
            <a:r>
              <a:rPr lang="cs-CZ" dirty="0"/>
              <a:t>Zákon č. 201/2012 Sb., o ochraně ovzduší, ve znění pozdějších předpisů.</a:t>
            </a:r>
          </a:p>
          <a:p>
            <a:pPr marL="0" indent="0">
              <a:buNone/>
            </a:pPr>
            <a:r>
              <a:rPr lang="cs-CZ" dirty="0"/>
              <a:t>Zákon č. 224/2015 Sb., o prevenci závažných havárií způsobených vybranými nebezpečnými chemickými látkami nebo chemickými směsmi a o změně zákona č. 634/2004 Sb., o správních poplatcích, ve znění pozdějších předpisů, (zákon o prevenci závažných havárií), ve znění pozdějších předpisů.</a:t>
            </a:r>
          </a:p>
          <a:p>
            <a:pPr marL="0" indent="0">
              <a:buNone/>
            </a:pPr>
            <a:r>
              <a:rPr lang="cs-CZ" dirty="0"/>
              <a:t>Zákon č. 541/2020 Sb., o odpadech, ve znění pozdějších předpisů.</a:t>
            </a:r>
          </a:p>
        </p:txBody>
      </p:sp>
    </p:spTree>
    <p:extLst>
      <p:ext uri="{BB962C8B-B14F-4D97-AF65-F5344CB8AC3E}">
        <p14:creationId xmlns:p14="http://schemas.microsoft.com/office/powerpoint/2010/main" val="40986467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540566"/>
          </a:xfrm>
        </p:spPr>
        <p:txBody>
          <a:bodyPr>
            <a:normAutofit fontScale="90000"/>
          </a:bodyPr>
          <a:lstStyle/>
          <a:p>
            <a:r>
              <a:rPr lang="cs-CZ" sz="3200" b="1" dirty="0" smtClean="0">
                <a:latin typeface="+mn-lt"/>
              </a:rPr>
              <a:t>Ochrana veřejných zájmů samostatnými závaznými stanovisky</a:t>
            </a:r>
            <a:endParaRPr lang="cs-CZ" sz="3200" b="1" dirty="0">
              <a:latin typeface="+mn-lt"/>
            </a:endParaRPr>
          </a:p>
        </p:txBody>
      </p:sp>
      <p:sp>
        <p:nvSpPr>
          <p:cNvPr id="3" name="Zástupný symbol pro obsah 2"/>
          <p:cNvSpPr>
            <a:spLocks noGrp="1"/>
          </p:cNvSpPr>
          <p:nvPr>
            <p:ph idx="1"/>
          </p:nvPr>
        </p:nvSpPr>
        <p:spPr>
          <a:xfrm>
            <a:off x="838200" y="905692"/>
            <a:ext cx="10515600" cy="5695405"/>
          </a:xfrm>
        </p:spPr>
        <p:txBody>
          <a:bodyPr>
            <a:normAutofit fontScale="77500" lnSpcReduction="20000"/>
          </a:bodyPr>
          <a:lstStyle/>
          <a:p>
            <a:pPr marL="0" indent="0">
              <a:buNone/>
            </a:pPr>
            <a:r>
              <a:rPr lang="cs-CZ" dirty="0" smtClean="0"/>
              <a:t>částí druhou zákona č. 152/2023 Sb. byly změněny zvláštní právní předpisy nesouvisející s ochranou životního prostředí</a:t>
            </a:r>
          </a:p>
          <a:p>
            <a:pPr marL="0" indent="0">
              <a:buNone/>
            </a:pPr>
            <a:r>
              <a:rPr lang="cs-CZ" b="1" dirty="0" smtClean="0"/>
              <a:t>zákon č. 133/1985 Sb. o požární ochraně</a:t>
            </a:r>
          </a:p>
          <a:p>
            <a:pPr marL="0" indent="0">
              <a:buNone/>
            </a:pPr>
            <a:r>
              <a:rPr lang="cs-CZ" dirty="0" smtClean="0"/>
              <a:t>změny pouze pojmové</a:t>
            </a:r>
          </a:p>
          <a:p>
            <a:pPr marL="0" indent="0">
              <a:buNone/>
            </a:pPr>
            <a:r>
              <a:rPr lang="cs-CZ" b="1" dirty="0" smtClean="0"/>
              <a:t>zákon č. 20/1987 Sb. o státní památkové péči</a:t>
            </a:r>
          </a:p>
          <a:p>
            <a:pPr marL="0" indent="0">
              <a:buNone/>
            </a:pPr>
            <a:r>
              <a:rPr lang="cs-CZ" dirty="0"/>
              <a:t>§ </a:t>
            </a:r>
            <a:r>
              <a:rPr lang="cs-CZ" dirty="0" smtClean="0"/>
              <a:t>14 Obnova </a:t>
            </a:r>
            <a:r>
              <a:rPr lang="cs-CZ" dirty="0"/>
              <a:t>kulturních památek</a:t>
            </a:r>
          </a:p>
          <a:p>
            <a:pPr marL="0" indent="0">
              <a:buNone/>
            </a:pPr>
            <a:r>
              <a:rPr lang="cs-CZ" dirty="0" smtClean="0"/>
              <a:t>odst. 1</a:t>
            </a:r>
            <a:r>
              <a:rPr lang="cs-CZ" dirty="0"/>
              <a:t>) Zamýšlí-li vlastník kulturní památky provést údržbu, opravu, rekonstrukci, restaurování nebo jinou úpravu kulturní památky nebo jejího prostředí (dále jen "obnova"), je povinen si předem vyžádat rozhodnutí nebo závazné stanovisko obecního úřadu obce s rozšířenou působností, a jde-li o národní kulturní památku, rozhodnutí nebo závazné stanovisko krajského úřadu.</a:t>
            </a:r>
          </a:p>
          <a:p>
            <a:pPr marL="0" indent="0">
              <a:buNone/>
            </a:pPr>
            <a:r>
              <a:rPr lang="cs-CZ" dirty="0" smtClean="0"/>
              <a:t>odst. 2</a:t>
            </a:r>
            <a:r>
              <a:rPr lang="cs-CZ" dirty="0"/>
              <a:t>) Vlastník (správce, uživatel) nemovitosti, která není kulturní památkou, ale je v památkové rezervaci, v památkové zóně, v ochranném pásmu nemovité kulturní památky, nemovité národní kulturní památky, památkové rezervace nebo památkové zóny, je povinen k zamýšlené stavbě, změně stavby, terénní úpravě, umístění nebo odstranění reklamního zařízení, umístění nebo odstranění reklamního nebo informačního poutače, pokud nejde o reklamní zařízení podle stavebního zákona, odstranění stavby, úpravě dřevin nebo udržovací práci na této nemovitosti si předem vyžádat rozhodnutí nebo závazné stanovisko obecního úřadu obce s rozšířenou působností, není-li tato jeho povinnost na základě tohoto zákona vyloučena (§ 6a a 17). </a:t>
            </a:r>
          </a:p>
        </p:txBody>
      </p:sp>
    </p:spTree>
    <p:extLst>
      <p:ext uri="{BB962C8B-B14F-4D97-AF65-F5344CB8AC3E}">
        <p14:creationId xmlns:p14="http://schemas.microsoft.com/office/powerpoint/2010/main" val="39246686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357685"/>
          </a:xfrm>
        </p:spPr>
        <p:txBody>
          <a:bodyPr>
            <a:normAutofit fontScale="90000"/>
          </a:bodyPr>
          <a:lstStyle/>
          <a:p>
            <a:r>
              <a:rPr lang="cs-CZ" sz="3200" b="1" dirty="0" smtClean="0">
                <a:latin typeface="+mn-lt"/>
              </a:rPr>
              <a:t>Ochrana veřejných zájmů samostatnými závaznými stanovisky</a:t>
            </a:r>
            <a:endParaRPr lang="cs-CZ" sz="3200" dirty="0">
              <a:latin typeface="+mn-lt"/>
            </a:endParaRPr>
          </a:p>
        </p:txBody>
      </p:sp>
      <p:sp>
        <p:nvSpPr>
          <p:cNvPr id="3" name="Zástupný symbol pro obsah 2"/>
          <p:cNvSpPr>
            <a:spLocks noGrp="1"/>
          </p:cNvSpPr>
          <p:nvPr>
            <p:ph idx="1"/>
          </p:nvPr>
        </p:nvSpPr>
        <p:spPr>
          <a:xfrm>
            <a:off x="838200" y="1001485"/>
            <a:ext cx="10515600" cy="5251269"/>
          </a:xfrm>
        </p:spPr>
        <p:txBody>
          <a:bodyPr>
            <a:normAutofit fontScale="92500" lnSpcReduction="10000"/>
          </a:bodyPr>
          <a:lstStyle/>
          <a:p>
            <a:pPr marL="0" indent="0">
              <a:buNone/>
            </a:pPr>
            <a:r>
              <a:rPr lang="cs-CZ" b="1" dirty="0"/>
              <a:t>zákon č. 20/1987 Sb. o státní památkové péči</a:t>
            </a:r>
          </a:p>
          <a:p>
            <a:pPr marL="0" indent="0">
              <a:buNone/>
            </a:pPr>
            <a:r>
              <a:rPr lang="cs-CZ" dirty="0"/>
              <a:t>§ </a:t>
            </a:r>
            <a:r>
              <a:rPr lang="cs-CZ" dirty="0" smtClean="0"/>
              <a:t>29 Obecní </a:t>
            </a:r>
            <a:r>
              <a:rPr lang="cs-CZ" dirty="0"/>
              <a:t>úřad obce s rozšířenou působností</a:t>
            </a:r>
          </a:p>
          <a:p>
            <a:pPr marL="0" indent="0">
              <a:buNone/>
            </a:pPr>
            <a:r>
              <a:rPr lang="cs-CZ" dirty="0" smtClean="0"/>
              <a:t>odst. 1</a:t>
            </a:r>
            <a:r>
              <a:rPr lang="cs-CZ" dirty="0"/>
              <a:t>) Obecní úřad obce s rozšířenou působností vykonává a organizuje státní památkovou péči ve stanoveném správním obvodu v souladu s koncepcí rozvoje státní památkové péče v České republice</a:t>
            </a:r>
            <a:r>
              <a:rPr lang="cs-CZ" dirty="0" smtClean="0"/>
              <a:t>.</a:t>
            </a:r>
          </a:p>
          <a:p>
            <a:pPr marL="0" indent="0">
              <a:buNone/>
            </a:pPr>
            <a:r>
              <a:rPr lang="cs-CZ" dirty="0" smtClean="0"/>
              <a:t>odst. 2) </a:t>
            </a:r>
            <a:r>
              <a:rPr lang="cs-CZ" dirty="0"/>
              <a:t>Obecní úřad obce s rozšířenou působností </a:t>
            </a:r>
            <a:endParaRPr lang="cs-CZ" dirty="0" smtClean="0"/>
          </a:p>
          <a:p>
            <a:pPr marL="0" indent="0">
              <a:buNone/>
            </a:pPr>
            <a:r>
              <a:rPr lang="cs-CZ" dirty="0"/>
              <a:t>b) zabezpečuje předpoklady pro komplexní péči o kulturní památky a nemovitosti, které nejsou kulturní památkou, ale jsou v památkové rezervaci, v památkové zóně, v ochranném pásmu nemovité kulturní památky, nemovité národní kulturní památky, památkové rezervace nebo památkové zóny, a v souvislosti s tím vydává jako dotčený orgán na návrh nebo z vlastního podnětu závazné </a:t>
            </a:r>
            <a:r>
              <a:rPr lang="cs-CZ" dirty="0" smtClean="0"/>
              <a:t>stanovisko </a:t>
            </a:r>
            <a:r>
              <a:rPr lang="cs-CZ" dirty="0"/>
              <a:t>a poskytuje další podklady do řízení vedených jinými správními úřady než orgány státní památkové péče podle zvláštních právních </a:t>
            </a:r>
            <a:r>
              <a:rPr lang="cs-CZ" dirty="0" smtClean="0"/>
              <a:t>předpisů,</a:t>
            </a:r>
          </a:p>
        </p:txBody>
      </p:sp>
    </p:spTree>
    <p:extLst>
      <p:ext uri="{BB962C8B-B14F-4D97-AF65-F5344CB8AC3E}">
        <p14:creationId xmlns:p14="http://schemas.microsoft.com/office/powerpoint/2010/main" val="433326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58281"/>
          </a:xfrm>
        </p:spPr>
        <p:txBody>
          <a:bodyPr>
            <a:normAutofit/>
          </a:bodyPr>
          <a:lstStyle/>
          <a:p>
            <a:r>
              <a:rPr lang="cs-CZ" sz="3200" b="1" dirty="0" smtClean="0">
                <a:latin typeface="+mn-lt"/>
              </a:rPr>
              <a:t>Zákon č. 283/2021 Sb.</a:t>
            </a:r>
            <a:endParaRPr lang="cs-CZ" sz="3200" b="1" dirty="0">
              <a:latin typeface="+mn-lt"/>
            </a:endParaRPr>
          </a:p>
        </p:txBody>
      </p:sp>
      <p:sp>
        <p:nvSpPr>
          <p:cNvPr id="3" name="Zástupný symbol pro obsah 2"/>
          <p:cNvSpPr>
            <a:spLocks noGrp="1"/>
          </p:cNvSpPr>
          <p:nvPr>
            <p:ph idx="1"/>
          </p:nvPr>
        </p:nvSpPr>
        <p:spPr>
          <a:xfrm>
            <a:off x="838200" y="1227909"/>
            <a:ext cx="10515600" cy="4949054"/>
          </a:xfrm>
        </p:spPr>
        <p:txBody>
          <a:bodyPr>
            <a:normAutofit lnSpcReduction="10000"/>
          </a:bodyPr>
          <a:lstStyle/>
          <a:p>
            <a:pPr marL="0" indent="0">
              <a:buNone/>
            </a:pPr>
            <a:r>
              <a:rPr lang="cs-CZ" dirty="0"/>
              <a:t>§ 2 </a:t>
            </a:r>
            <a:r>
              <a:rPr lang="cs-CZ" b="1" dirty="0" smtClean="0"/>
              <a:t>Dotčené </a:t>
            </a:r>
            <a:r>
              <a:rPr lang="cs-CZ" b="1" dirty="0"/>
              <a:t>orgány </a:t>
            </a:r>
            <a:endParaRPr lang="cs-CZ" dirty="0"/>
          </a:p>
          <a:p>
            <a:pPr marL="0" indent="0">
              <a:buNone/>
            </a:pPr>
            <a:r>
              <a:rPr lang="cs-CZ" dirty="0" smtClean="0"/>
              <a:t>odst. 1</a:t>
            </a:r>
            <a:r>
              <a:rPr lang="cs-CZ" dirty="0"/>
              <a:t>) Dotčený orgán je vázán svým předchozím stanoviskem, vyjádřením nebo závazným stanoviskem, které vydal jako podklad pro úkony podle tohoto zákona. </a:t>
            </a:r>
          </a:p>
          <a:p>
            <a:pPr marL="0" indent="0">
              <a:buNone/>
            </a:pPr>
            <a:r>
              <a:rPr lang="cs-CZ" dirty="0" smtClean="0"/>
              <a:t>odst. 2</a:t>
            </a:r>
            <a:r>
              <a:rPr lang="cs-CZ" dirty="0"/>
              <a:t>) Při pořizování navazující územně plánovací dokumentace se nepřihlíží ke stanoviskům dotčených orgánů ve věcech, o nichž bylo rozhodnuto při schválení politiky územního rozvoje a vydání nadřazené územně plánovací dokumentace. </a:t>
            </a:r>
          </a:p>
          <a:p>
            <a:pPr marL="0" indent="0">
              <a:buNone/>
            </a:pPr>
            <a:r>
              <a:rPr lang="cs-CZ" dirty="0" smtClean="0"/>
              <a:t>odst. 3</a:t>
            </a:r>
            <a:r>
              <a:rPr lang="cs-CZ" dirty="0"/>
              <a:t>) Při postupech podle části šesté </a:t>
            </a:r>
            <a:r>
              <a:rPr lang="cs-CZ" dirty="0" smtClean="0"/>
              <a:t>(stavební řád – § 171 - § 266) se </a:t>
            </a:r>
            <a:r>
              <a:rPr lang="cs-CZ" dirty="0"/>
              <a:t>nepřihlíží k vyjádření nebo závaznému stanovisku ve věcech, o kterých bylo rozhodnuto v územně plánovací dokumentaci nebo v územním opatření. </a:t>
            </a:r>
          </a:p>
          <a:p>
            <a:pPr marL="0" indent="0">
              <a:buNone/>
            </a:pPr>
            <a:endParaRPr lang="cs-CZ" dirty="0"/>
          </a:p>
        </p:txBody>
      </p:sp>
    </p:spTree>
    <p:extLst>
      <p:ext uri="{BB962C8B-B14F-4D97-AF65-F5344CB8AC3E}">
        <p14:creationId xmlns:p14="http://schemas.microsoft.com/office/powerpoint/2010/main" val="17324023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23446"/>
          </a:xfrm>
        </p:spPr>
        <p:txBody>
          <a:bodyPr>
            <a:normAutofit fontScale="90000"/>
          </a:bodyPr>
          <a:lstStyle/>
          <a:p>
            <a:r>
              <a:rPr lang="cs-CZ" sz="3200" b="1" dirty="0">
                <a:latin typeface="+mn-lt"/>
              </a:rPr>
              <a:t>Ochrana veřejných zájmů samostatnými závaznými stanovisky</a:t>
            </a:r>
            <a:endParaRPr lang="cs-CZ" sz="3200" dirty="0">
              <a:latin typeface="+mn-lt"/>
            </a:endParaRPr>
          </a:p>
        </p:txBody>
      </p:sp>
      <p:sp>
        <p:nvSpPr>
          <p:cNvPr id="3" name="Zástupný symbol pro obsah 2"/>
          <p:cNvSpPr>
            <a:spLocks noGrp="1"/>
          </p:cNvSpPr>
          <p:nvPr>
            <p:ph idx="1"/>
          </p:nvPr>
        </p:nvSpPr>
        <p:spPr>
          <a:xfrm>
            <a:off x="838200" y="1166949"/>
            <a:ext cx="10515600" cy="5010014"/>
          </a:xfrm>
        </p:spPr>
        <p:txBody>
          <a:bodyPr>
            <a:normAutofit fontScale="85000" lnSpcReduction="10000"/>
          </a:bodyPr>
          <a:lstStyle/>
          <a:p>
            <a:pPr marL="0" indent="0">
              <a:buNone/>
            </a:pPr>
            <a:r>
              <a:rPr lang="cs-CZ" dirty="0"/>
              <a:t>odst. 2) Obecní úřad obce s rozšířenou působností </a:t>
            </a:r>
          </a:p>
          <a:p>
            <a:pPr marL="0" indent="0">
              <a:buNone/>
            </a:pPr>
            <a:r>
              <a:rPr lang="cs-CZ" dirty="0"/>
              <a:t>e) je dotčeným orgánem k zabezpečení nepředvídaného archeologického nálezu, nálezu kulturně cenného předmětu nebo detailu stavby, k němuž došlo při přípravě nebo provádění obnovy nemovité kulturní památky podle stavebního zákona, při přípravě nebo provádění prací podle stavebního zákona na nemovitosti, která není kulturní památkou, ale je v památkové rezervaci, památkové zóně nebo v ochranném pásmu nemovité kulturní památky, nemovité národní kulturní památky, památkové rezervace nebo památkové zóny,</a:t>
            </a:r>
          </a:p>
          <a:p>
            <a:pPr marL="0" indent="0">
              <a:buNone/>
            </a:pPr>
            <a:r>
              <a:rPr lang="cs-CZ" dirty="0"/>
              <a:t>i) vykonává z hlediska státní památkové péče dozor při obnově kulturních památek a při stavbě, změně stavby, terénní úpravě, umístění nebo odstranění reklamního zařízení, umístění nebo odstranění reklamního poutače, pokud nejde o reklamní zařízení podle stavebního zákona, odstranění stavby, úpravě dřevin nebo udržovací práci na nemovitosti, která není kulturní památkou, ale je v památkové rezervaci, v památkové zóně, v ochranném pásmu nemovité kulturní památky, nemovité národní kulturní památky, památkové rezervace nebo památkové zóny,</a:t>
            </a:r>
          </a:p>
          <a:p>
            <a:pPr marL="0" indent="0">
              <a:buNone/>
            </a:pPr>
            <a:endParaRPr lang="cs-CZ" dirty="0"/>
          </a:p>
        </p:txBody>
      </p:sp>
    </p:spTree>
    <p:extLst>
      <p:ext uri="{BB962C8B-B14F-4D97-AF65-F5344CB8AC3E}">
        <p14:creationId xmlns:p14="http://schemas.microsoft.com/office/powerpoint/2010/main" val="11481459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45068"/>
          </a:xfrm>
        </p:spPr>
        <p:txBody>
          <a:bodyPr>
            <a:normAutofit/>
          </a:bodyPr>
          <a:lstStyle/>
          <a:p>
            <a:r>
              <a:rPr lang="cs-CZ" sz="2800" b="1" dirty="0">
                <a:latin typeface="+mn-lt"/>
              </a:rPr>
              <a:t>Ochrana veřejných zájmů samostatnými závaznými stanovisky</a:t>
            </a:r>
            <a:endParaRPr lang="cs-CZ" sz="2800" dirty="0">
              <a:latin typeface="+mn-lt"/>
            </a:endParaRPr>
          </a:p>
        </p:txBody>
      </p:sp>
      <p:sp>
        <p:nvSpPr>
          <p:cNvPr id="3" name="Zástupný symbol pro obsah 2"/>
          <p:cNvSpPr>
            <a:spLocks noGrp="1"/>
          </p:cNvSpPr>
          <p:nvPr>
            <p:ph idx="1"/>
          </p:nvPr>
        </p:nvSpPr>
        <p:spPr>
          <a:xfrm>
            <a:off x="838200" y="1010194"/>
            <a:ext cx="10515600" cy="5468983"/>
          </a:xfrm>
        </p:spPr>
        <p:txBody>
          <a:bodyPr>
            <a:normAutofit lnSpcReduction="10000"/>
          </a:bodyPr>
          <a:lstStyle/>
          <a:p>
            <a:pPr marL="0" indent="0">
              <a:buNone/>
            </a:pPr>
            <a:r>
              <a:rPr lang="cs-CZ" b="1" dirty="0" smtClean="0"/>
              <a:t>zákon č. 13/1997 Sb., o pozemních komunikacích</a:t>
            </a:r>
          </a:p>
          <a:p>
            <a:pPr marL="0" indent="0">
              <a:buNone/>
            </a:pPr>
            <a:r>
              <a:rPr lang="cs-CZ" dirty="0" smtClean="0"/>
              <a:t>§ 10 </a:t>
            </a:r>
            <a:r>
              <a:rPr lang="cs-CZ" sz="2400" dirty="0" smtClean="0"/>
              <a:t>odst. 4</a:t>
            </a:r>
            <a:r>
              <a:rPr lang="cs-CZ" sz="2400" dirty="0"/>
              <a:t>) </a:t>
            </a:r>
            <a:endParaRPr lang="cs-CZ" sz="2400" dirty="0" smtClean="0"/>
          </a:p>
          <a:p>
            <a:pPr marL="0" indent="0">
              <a:buNone/>
            </a:pPr>
            <a:r>
              <a:rPr lang="cs-CZ" sz="2400" dirty="0" smtClean="0"/>
              <a:t>Souvisí-li </a:t>
            </a:r>
            <a:r>
              <a:rPr lang="cs-CZ" sz="2400" dirty="0"/>
              <a:t>připojení pozemních komunikací navzájem nebo připojení sousední nemovitosti na dálnici, silnici a místní komunikaci, vyžadující povolení podle tohoto zákona, se záměrem povolovaným podle stavebního zákona, rozhodne o povolení připojení pozemních komunikací navzájem nebo připojení sousední nemovitosti na dálnici, silnici a místní komunikaci, jakož i úpravě takového připojení nebo jeho zrušení stavební úřad rozhodnutím o povolení záměru podle stavebního zákona</a:t>
            </a:r>
            <a:r>
              <a:rPr lang="cs-CZ" sz="2400" dirty="0" smtClean="0"/>
              <a:t>.</a:t>
            </a:r>
          </a:p>
          <a:p>
            <a:pPr marL="0" indent="0">
              <a:buNone/>
            </a:pPr>
            <a:r>
              <a:rPr lang="cs-CZ" sz="2400" dirty="0"/>
              <a:t>§ </a:t>
            </a:r>
            <a:r>
              <a:rPr lang="cs-CZ" sz="2400" dirty="0" smtClean="0"/>
              <a:t>16 odst. 1</a:t>
            </a:r>
            <a:r>
              <a:rPr lang="cs-CZ" sz="2400" dirty="0"/>
              <a:t>) </a:t>
            </a:r>
            <a:endParaRPr lang="cs-CZ" sz="2400" dirty="0" smtClean="0"/>
          </a:p>
          <a:p>
            <a:pPr marL="0" indent="0">
              <a:buNone/>
            </a:pPr>
            <a:r>
              <a:rPr lang="cs-CZ" sz="2400" dirty="0" smtClean="0"/>
              <a:t>Jsou-li </a:t>
            </a:r>
            <a:r>
              <a:rPr lang="cs-CZ" sz="2400" dirty="0"/>
              <a:t>záměry pozemních komunikací povolovány podle stavebního zákona, posoudí stavební úřad v řízení o povolení záměru také požadavky na plynulost a bezpečnost provozu na pozemní komunikaci. K žádosti o povolení záměru stavby pozemní komunikace stavebník připojí kromě náležitostí stanovených stavebním zákonem také vyjádření z hlediska zajištění bezpečnosti a plynulosti provozu na pozemní komunikaci. Jde-li o dálnici, je příslušné k vydání vyjádření Ministerstvo vnitra, v ostatních případech Policie České republiky</a:t>
            </a:r>
            <a:r>
              <a:rPr lang="cs-CZ" sz="2400" dirty="0" smtClean="0"/>
              <a:t>.</a:t>
            </a:r>
            <a:endParaRPr lang="cs-CZ" sz="2400" dirty="0"/>
          </a:p>
        </p:txBody>
      </p:sp>
    </p:spTree>
    <p:extLst>
      <p:ext uri="{BB962C8B-B14F-4D97-AF65-F5344CB8AC3E}">
        <p14:creationId xmlns:p14="http://schemas.microsoft.com/office/powerpoint/2010/main" val="9542316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27652"/>
          </a:xfrm>
        </p:spPr>
        <p:txBody>
          <a:bodyPr>
            <a:normAutofit/>
          </a:bodyPr>
          <a:lstStyle/>
          <a:p>
            <a:r>
              <a:rPr lang="cs-CZ" sz="2800" b="1" dirty="0">
                <a:latin typeface="+mn-lt"/>
              </a:rPr>
              <a:t>Ochrana veřejných zájmů samostatnými závaznými stanovisky</a:t>
            </a:r>
            <a:endParaRPr lang="cs-CZ" sz="2800" dirty="0">
              <a:latin typeface="+mn-lt"/>
            </a:endParaRPr>
          </a:p>
        </p:txBody>
      </p:sp>
      <p:sp>
        <p:nvSpPr>
          <p:cNvPr id="3" name="Zástupný symbol pro obsah 2"/>
          <p:cNvSpPr>
            <a:spLocks noGrp="1"/>
          </p:cNvSpPr>
          <p:nvPr>
            <p:ph idx="1"/>
          </p:nvPr>
        </p:nvSpPr>
        <p:spPr>
          <a:xfrm>
            <a:off x="838200" y="1114697"/>
            <a:ext cx="10515600" cy="5062266"/>
          </a:xfrm>
        </p:spPr>
        <p:txBody>
          <a:bodyPr/>
          <a:lstStyle/>
          <a:p>
            <a:pPr marL="0" indent="0">
              <a:buNone/>
            </a:pPr>
            <a:r>
              <a:rPr lang="cs-CZ" b="1" dirty="0"/>
              <a:t>zákon č. 13/1997 Sb., o pozemních komunikacích</a:t>
            </a:r>
          </a:p>
          <a:p>
            <a:pPr marL="0" indent="0">
              <a:buNone/>
            </a:pPr>
            <a:r>
              <a:rPr lang="cs-CZ" dirty="0" smtClean="0"/>
              <a:t>§ 16 odst</a:t>
            </a:r>
            <a:r>
              <a:rPr lang="cs-CZ" dirty="0"/>
              <a:t>. 2) </a:t>
            </a:r>
            <a:endParaRPr lang="cs-CZ" dirty="0" smtClean="0"/>
          </a:p>
          <a:p>
            <a:pPr marL="0" indent="0">
              <a:buNone/>
            </a:pPr>
            <a:r>
              <a:rPr lang="cs-CZ" dirty="0" smtClean="0"/>
              <a:t>K </a:t>
            </a:r>
            <a:r>
              <a:rPr lang="cs-CZ" dirty="0"/>
              <a:t>žádosti o povolení záměru podle stavebního zákona, kterým je stavba tunelu nad 500 m, stavebník kromě náležitostí stanovených stavebním zákonem připojí také bezpečnostní dokumentaci podle § 12a tohoto zákona obsahující bezpečnostní požadavky na tunely nad 500 m a vyjádření Ministerstva dopravy k této dokumentaci, které je podkladem v řízení o povolení záměru podle stavebního zákona</a:t>
            </a:r>
            <a:r>
              <a:rPr lang="cs-CZ" dirty="0" smtClean="0"/>
              <a:t>.</a:t>
            </a:r>
          </a:p>
          <a:p>
            <a:pPr marL="0" indent="0">
              <a:buNone/>
            </a:pPr>
            <a:r>
              <a:rPr lang="cs-CZ" dirty="0" smtClean="0"/>
              <a:t>§ 16 odst. 3</a:t>
            </a:r>
          </a:p>
          <a:p>
            <a:pPr marL="0" indent="0">
              <a:buNone/>
            </a:pPr>
            <a:r>
              <a:rPr lang="cs-CZ" dirty="0" smtClean="0"/>
              <a:t>Prováděcí </a:t>
            </a:r>
            <a:r>
              <a:rPr lang="cs-CZ" dirty="0"/>
              <a:t>předpis stanoví obecné technické požadavky pro stavbu dálnice, silnice a místní komunikace.</a:t>
            </a:r>
          </a:p>
          <a:p>
            <a:pPr marL="0" indent="0">
              <a:buNone/>
            </a:pPr>
            <a:endParaRPr lang="cs-CZ" dirty="0"/>
          </a:p>
        </p:txBody>
      </p:sp>
    </p:spTree>
    <p:extLst>
      <p:ext uri="{BB962C8B-B14F-4D97-AF65-F5344CB8AC3E}">
        <p14:creationId xmlns:p14="http://schemas.microsoft.com/office/powerpoint/2010/main" val="4574197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97321"/>
          </a:xfrm>
        </p:spPr>
        <p:txBody>
          <a:bodyPr>
            <a:normAutofit/>
          </a:bodyPr>
          <a:lstStyle/>
          <a:p>
            <a:r>
              <a:rPr lang="cs-CZ" sz="2800" b="1" dirty="0">
                <a:latin typeface="+mn-lt"/>
              </a:rPr>
              <a:t>Ochrana veřejných zájmů samostatnými závaznými stanovisky</a:t>
            </a:r>
            <a:endParaRPr lang="cs-CZ" sz="2800" dirty="0">
              <a:latin typeface="+mn-lt"/>
            </a:endParaRPr>
          </a:p>
        </p:txBody>
      </p:sp>
      <p:sp>
        <p:nvSpPr>
          <p:cNvPr id="3" name="Zástupný symbol pro obsah 2"/>
          <p:cNvSpPr>
            <a:spLocks noGrp="1"/>
          </p:cNvSpPr>
          <p:nvPr>
            <p:ph idx="1"/>
          </p:nvPr>
        </p:nvSpPr>
        <p:spPr>
          <a:xfrm>
            <a:off x="838200" y="1149531"/>
            <a:ext cx="10515600" cy="5027432"/>
          </a:xfrm>
        </p:spPr>
        <p:txBody>
          <a:bodyPr>
            <a:normAutofit/>
          </a:bodyPr>
          <a:lstStyle/>
          <a:p>
            <a:pPr marL="0" indent="0">
              <a:buNone/>
            </a:pPr>
            <a:r>
              <a:rPr lang="cs-CZ" b="1" dirty="0"/>
              <a:t>zákon č. 13/1997 Sb., o pozemních komunikacích</a:t>
            </a:r>
          </a:p>
          <a:p>
            <a:pPr marL="0" indent="0">
              <a:buNone/>
            </a:pPr>
            <a:r>
              <a:rPr lang="cs-CZ" dirty="0" smtClean="0"/>
              <a:t>§ 40 odst. 10</a:t>
            </a:r>
            <a:r>
              <a:rPr lang="cs-CZ" dirty="0"/>
              <a:t>) </a:t>
            </a:r>
            <a:endParaRPr lang="cs-CZ" dirty="0" smtClean="0"/>
          </a:p>
          <a:p>
            <a:pPr marL="0" indent="0">
              <a:buNone/>
            </a:pPr>
            <a:r>
              <a:rPr lang="cs-CZ" dirty="0" smtClean="0"/>
              <a:t>Ve </a:t>
            </a:r>
            <a:r>
              <a:rPr lang="cs-CZ" dirty="0"/>
              <a:t>věcech týkajících se připojení pozemních komunikací podle § 10, s výjimkou případů, kdy o něm rozhoduje stavební úřad rozhodnutím o povolení záměru podle stavebního zákona, je příslušný</a:t>
            </a:r>
          </a:p>
          <a:p>
            <a:pPr marL="0" indent="0">
              <a:buNone/>
            </a:pPr>
            <a:r>
              <a:rPr lang="cs-CZ" dirty="0" smtClean="0"/>
              <a:t>a</a:t>
            </a:r>
            <a:r>
              <a:rPr lang="cs-CZ" dirty="0"/>
              <a:t>) Dopravní a energetický stavební úřad, jde-li o připojení týkající se dálnice nebo úpravy či zrušení takového připojení,</a:t>
            </a:r>
          </a:p>
          <a:p>
            <a:pPr marL="0" indent="0">
              <a:buNone/>
            </a:pPr>
            <a:r>
              <a:rPr lang="cs-CZ" dirty="0" smtClean="0"/>
              <a:t>b</a:t>
            </a:r>
            <a:r>
              <a:rPr lang="cs-CZ" dirty="0"/>
              <a:t>) krajský úřad, jde-li o připojení týkající se silnice I. třídy nebo úpravy či zrušení takového připojení, nebo</a:t>
            </a:r>
          </a:p>
          <a:p>
            <a:pPr marL="0" indent="0">
              <a:buNone/>
            </a:pPr>
            <a:r>
              <a:rPr lang="cs-CZ" dirty="0" smtClean="0"/>
              <a:t>c</a:t>
            </a:r>
            <a:r>
              <a:rPr lang="cs-CZ" dirty="0"/>
              <a:t>) obecní úřad obce s rozšířenou působností v ostatních případech.</a:t>
            </a:r>
          </a:p>
        </p:txBody>
      </p:sp>
    </p:spTree>
    <p:extLst>
      <p:ext uri="{BB962C8B-B14F-4D97-AF65-F5344CB8AC3E}">
        <p14:creationId xmlns:p14="http://schemas.microsoft.com/office/powerpoint/2010/main" val="39657206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84405"/>
          </a:xfrm>
        </p:spPr>
        <p:txBody>
          <a:bodyPr>
            <a:normAutofit fontScale="90000"/>
          </a:bodyPr>
          <a:lstStyle/>
          <a:p>
            <a:r>
              <a:rPr lang="cs-CZ" sz="3200" b="1" dirty="0">
                <a:latin typeface="+mn-lt"/>
              </a:rPr>
              <a:t>Ochrana veřejných zájmů samostatnými závaznými stanovisky</a:t>
            </a:r>
            <a:endParaRPr lang="cs-CZ" sz="3200" dirty="0">
              <a:latin typeface="+mn-lt"/>
            </a:endParaRPr>
          </a:p>
        </p:txBody>
      </p:sp>
      <p:sp>
        <p:nvSpPr>
          <p:cNvPr id="3" name="Zástupný symbol pro obsah 2"/>
          <p:cNvSpPr>
            <a:spLocks noGrp="1"/>
          </p:cNvSpPr>
          <p:nvPr>
            <p:ph idx="1"/>
          </p:nvPr>
        </p:nvSpPr>
        <p:spPr>
          <a:xfrm>
            <a:off x="838200" y="1088571"/>
            <a:ext cx="10515600" cy="5088392"/>
          </a:xfrm>
        </p:spPr>
        <p:txBody>
          <a:bodyPr/>
          <a:lstStyle/>
          <a:p>
            <a:pPr marL="0" indent="0">
              <a:buNone/>
            </a:pPr>
            <a:r>
              <a:rPr lang="cs-CZ" b="1" dirty="0" smtClean="0"/>
              <a:t>zákon č. 258/2000 Sb., o ochraně veřejného zdraví</a:t>
            </a:r>
          </a:p>
          <a:p>
            <a:pPr marL="0" indent="0">
              <a:buNone/>
            </a:pPr>
            <a:r>
              <a:rPr lang="cs-CZ" sz="2400" dirty="0"/>
              <a:t>§ </a:t>
            </a:r>
            <a:r>
              <a:rPr lang="cs-CZ" sz="2400" dirty="0" smtClean="0"/>
              <a:t>77 odst. 1</a:t>
            </a:r>
            <a:r>
              <a:rPr lang="cs-CZ" sz="2400" dirty="0"/>
              <a:t>) Orgán ochrany veřejného zdraví je dotčeným správním úřadem při rozhodování ve věcech upravených zvláštními právními </a:t>
            </a:r>
            <a:r>
              <a:rPr lang="cs-CZ" sz="2400" dirty="0" smtClean="0"/>
              <a:t>předpisy, </a:t>
            </a:r>
            <a:r>
              <a:rPr lang="cs-CZ" sz="2400" dirty="0"/>
              <a:t>které se dotýkají zájmů chráněných orgánem ochrany veřejného zdraví podle tohoto zákona a zvláštních právních předpisů včetně hodnocení a řízení zdravotních rizik. Orgán ochrany veřejného zdraví vydává v těchto věcech stanovisko. Souhlas může orgán ochrany veřejného zdraví vázat na splnění podmínek. Stanovisko není rozhodnutím vydaným ve správním řízení</a:t>
            </a:r>
            <a:r>
              <a:rPr lang="cs-CZ" sz="2400" dirty="0" smtClean="0"/>
              <a:t>.</a:t>
            </a:r>
          </a:p>
          <a:p>
            <a:pPr marL="0" indent="0">
              <a:buNone/>
            </a:pPr>
            <a:r>
              <a:rPr lang="cs-CZ" sz="2400" dirty="0" smtClean="0"/>
              <a:t>§ 77 odst. </a:t>
            </a:r>
            <a:r>
              <a:rPr lang="cs-CZ" sz="2400" dirty="0"/>
              <a:t>3) V případě, že je v platné územně plánovací dokumentaci uveden záměr, u kterého lze důvodně předpokládat, že bude po uvedení do provozu zdrojem hluku nebo vibrací z provozu na pozemních komunikacích nebo drahách, nelze ke stavbě, která by mohla být tímto hlukem či vibracemi dotčena, vydat kladné stanovisko orgánu ochrany veřejného zdraví, aniž by u ní byla přijata opatření k ochraně před hlukem nebo vibracemi.</a:t>
            </a:r>
          </a:p>
        </p:txBody>
      </p:sp>
    </p:spTree>
    <p:extLst>
      <p:ext uri="{BB962C8B-B14F-4D97-AF65-F5344CB8AC3E}">
        <p14:creationId xmlns:p14="http://schemas.microsoft.com/office/powerpoint/2010/main" val="13759170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7"/>
            <a:ext cx="10515600" cy="462188"/>
          </a:xfrm>
        </p:spPr>
        <p:txBody>
          <a:bodyPr>
            <a:normAutofit fontScale="90000"/>
          </a:bodyPr>
          <a:lstStyle/>
          <a:p>
            <a:r>
              <a:rPr lang="cs-CZ" sz="3200" b="1" dirty="0">
                <a:latin typeface="+mn-lt"/>
              </a:rPr>
              <a:t>Ochrana veřejných zájmů samostatnými závaznými stanovisky</a:t>
            </a:r>
            <a:endParaRPr lang="cs-CZ" sz="3200" dirty="0">
              <a:latin typeface="+mn-lt"/>
            </a:endParaRPr>
          </a:p>
        </p:txBody>
      </p:sp>
      <p:sp>
        <p:nvSpPr>
          <p:cNvPr id="3" name="Zástupný symbol pro obsah 2"/>
          <p:cNvSpPr>
            <a:spLocks noGrp="1"/>
          </p:cNvSpPr>
          <p:nvPr>
            <p:ph idx="1"/>
          </p:nvPr>
        </p:nvSpPr>
        <p:spPr>
          <a:xfrm>
            <a:off x="838200" y="827316"/>
            <a:ext cx="10515600" cy="5349648"/>
          </a:xfrm>
        </p:spPr>
        <p:txBody>
          <a:bodyPr>
            <a:normAutofit lnSpcReduction="10000"/>
          </a:bodyPr>
          <a:lstStyle/>
          <a:p>
            <a:pPr marL="0" indent="0">
              <a:buNone/>
            </a:pPr>
            <a:r>
              <a:rPr lang="cs-CZ" b="1" dirty="0"/>
              <a:t>zákon č. 258/2000 Sb., o ochraně veřejného </a:t>
            </a:r>
            <a:r>
              <a:rPr lang="cs-CZ" b="1" dirty="0" smtClean="0"/>
              <a:t>zdraví</a:t>
            </a:r>
          </a:p>
          <a:p>
            <a:pPr marL="0" indent="0">
              <a:buNone/>
            </a:pPr>
            <a:r>
              <a:rPr lang="cs-CZ" sz="2600" dirty="0" smtClean="0"/>
              <a:t>§ 77 odst. 4</a:t>
            </a:r>
            <a:r>
              <a:rPr lang="cs-CZ" sz="2600" dirty="0"/>
              <a:t>) Žadatel o vydání povolení záměru stavby bytového domu, rodinného domu, stavby pro předškolní nebo školní vzdělávání, stavby pro zdravotní nebo sociální účely anebo funkčně obdobné stavby a stavby zdroje hluku před podáním žádosti o povolení záměru, nebo stavební úřad po podání žádosti žadatele o povolení záměru zajistí, aby záměr těchto staveb byl z hlediska ochrany před hlukem posouzen příslušným orgánem ochrany veřejného zdraví.</a:t>
            </a:r>
          </a:p>
          <a:p>
            <a:pPr marL="0" indent="0">
              <a:buNone/>
            </a:pPr>
            <a:r>
              <a:rPr lang="cs-CZ" sz="2600" dirty="0" smtClean="0"/>
              <a:t>§ 77 odst. 5</a:t>
            </a:r>
            <a:r>
              <a:rPr lang="cs-CZ" sz="2600" dirty="0"/>
              <a:t>) Žadatel o vydání povolení záměru stavby bytového domu, rodinného domu, stavby pro předškolní nebo školní vzdělávání, stavby pro zdravotní nebo sociální účely anebo k funkčně obdobné stavbě a ke stavbě zdroje hluku do území zatíženého nadlimitním hlukem předloží stavebnímu úřadu měření hluku provedené podle § 32a nebo hlukovou studii a návrh opatření k ochraně před tímto nadlimitním hlukem</a:t>
            </a:r>
            <a:r>
              <a:rPr lang="cs-CZ" sz="2600" dirty="0" smtClean="0"/>
              <a:t>.</a:t>
            </a:r>
          </a:p>
          <a:p>
            <a:pPr marL="0" indent="0">
              <a:buNone/>
            </a:pPr>
            <a:r>
              <a:rPr lang="cs-CZ" sz="2600" dirty="0" smtClean="0"/>
              <a:t>§ 82 odst. </a:t>
            </a:r>
            <a:r>
              <a:rPr lang="cs-CZ" sz="2600" dirty="0"/>
              <a:t>1 </a:t>
            </a:r>
            <a:r>
              <a:rPr lang="cs-CZ" sz="2600" dirty="0" smtClean="0"/>
              <a:t>písm. i</a:t>
            </a:r>
            <a:r>
              <a:rPr lang="cs-CZ" sz="2600" dirty="0"/>
              <a:t>) </a:t>
            </a:r>
            <a:r>
              <a:rPr lang="cs-CZ" sz="2600" dirty="0" smtClean="0"/>
              <a:t>KHS plní </a:t>
            </a:r>
            <a:r>
              <a:rPr lang="cs-CZ" sz="2600" dirty="0"/>
              <a:t>úkoly dotčeného správního úřadu podle § </a:t>
            </a:r>
            <a:r>
              <a:rPr lang="cs-CZ" sz="2600" dirty="0" smtClean="0"/>
              <a:t>77.</a:t>
            </a:r>
          </a:p>
          <a:p>
            <a:pPr marL="0" indent="0">
              <a:buNone/>
            </a:pPr>
            <a:endParaRPr lang="cs-CZ" sz="2600" dirty="0"/>
          </a:p>
          <a:p>
            <a:pPr marL="0" indent="0">
              <a:buNone/>
            </a:pPr>
            <a:endParaRPr lang="cs-CZ" dirty="0"/>
          </a:p>
        </p:txBody>
      </p:sp>
    </p:spTree>
    <p:extLst>
      <p:ext uri="{BB962C8B-B14F-4D97-AF65-F5344CB8AC3E}">
        <p14:creationId xmlns:p14="http://schemas.microsoft.com/office/powerpoint/2010/main" val="4007198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18943"/>
          </a:xfrm>
        </p:spPr>
        <p:txBody>
          <a:bodyPr>
            <a:normAutofit fontScale="90000"/>
          </a:bodyPr>
          <a:lstStyle/>
          <a:p>
            <a:r>
              <a:rPr lang="cs-CZ" sz="3200" b="1" dirty="0">
                <a:latin typeface="+mn-lt"/>
              </a:rPr>
              <a:t>Ochrana veřejných zájmů samostatnými závaznými stanovisky</a:t>
            </a:r>
            <a:endParaRPr lang="cs-CZ" sz="3200" dirty="0">
              <a:latin typeface="+mn-lt"/>
            </a:endParaRPr>
          </a:p>
        </p:txBody>
      </p:sp>
      <p:sp>
        <p:nvSpPr>
          <p:cNvPr id="3" name="Zástupný symbol pro obsah 2"/>
          <p:cNvSpPr>
            <a:spLocks noGrp="1"/>
          </p:cNvSpPr>
          <p:nvPr>
            <p:ph idx="1"/>
          </p:nvPr>
        </p:nvSpPr>
        <p:spPr>
          <a:xfrm>
            <a:off x="838200" y="984068"/>
            <a:ext cx="10515600" cy="5192895"/>
          </a:xfrm>
        </p:spPr>
        <p:txBody>
          <a:bodyPr>
            <a:normAutofit fontScale="85000" lnSpcReduction="20000"/>
          </a:bodyPr>
          <a:lstStyle/>
          <a:p>
            <a:pPr marL="0" indent="0">
              <a:buNone/>
            </a:pPr>
            <a:r>
              <a:rPr lang="cs-CZ" b="1" dirty="0" smtClean="0"/>
              <a:t>zákon č. 406/2000 Sb., o hospodaření energií</a:t>
            </a:r>
          </a:p>
          <a:p>
            <a:pPr marL="0" indent="0">
              <a:buNone/>
            </a:pPr>
            <a:r>
              <a:rPr lang="cs-CZ" dirty="0" smtClean="0"/>
              <a:t>§ </a:t>
            </a:r>
            <a:r>
              <a:rPr lang="cs-CZ" dirty="0"/>
              <a:t>7 </a:t>
            </a:r>
            <a:r>
              <a:rPr lang="cs-CZ" dirty="0" smtClean="0"/>
              <a:t>Snižování </a:t>
            </a:r>
            <a:r>
              <a:rPr lang="cs-CZ" dirty="0"/>
              <a:t>energetické náročnosti budov</a:t>
            </a:r>
          </a:p>
          <a:p>
            <a:pPr marL="0" indent="0">
              <a:buNone/>
            </a:pPr>
            <a:r>
              <a:rPr lang="cs-CZ" dirty="0" smtClean="0"/>
              <a:t>odst. 1</a:t>
            </a:r>
            <a:r>
              <a:rPr lang="cs-CZ" dirty="0"/>
              <a:t>) V případě výstavby nové budovy je stavebník povinen plnit požadavky na energetickou náročnost budovy s téměř nulovou spotřebou energie podle prováděcího právního předpisu. Splnění požadavků na energetickou náročnost budovy dokládá stavebník průkazem energetické náročnosti budov v průběhu provádění stavby na vyžádání kontrolního orgánu podle tohoto zákona a k žádosti o kolaudační rozhodnutí podle stavebního zákona</a:t>
            </a:r>
            <a:r>
              <a:rPr lang="cs-CZ" dirty="0" smtClean="0"/>
              <a:t>.</a:t>
            </a:r>
          </a:p>
          <a:p>
            <a:pPr marL="0" indent="0">
              <a:buNone/>
            </a:pPr>
            <a:r>
              <a:rPr lang="cs-CZ" dirty="0" smtClean="0"/>
              <a:t>odst. 2</a:t>
            </a:r>
            <a:r>
              <a:rPr lang="cs-CZ" dirty="0"/>
              <a:t>) V případě větší změny dokončené budovy jsou stavebník, vlastník budovy, společenství vlastníků jednotek nebo v případě, že společenství vlastníků jednotek nevzniklo, správce povinni plnit požadavky na energetickou náročnost budovy podle prováděcího právního předpisu. Plnění požadavků na energetickou náročnost budovy na nákladově optimální úrovni pro budovu nebo pro měněné stavební prvky obálky budovy a měněné technické systémy podle prováděcího právního předpisu dokládá stavebník a ostatní osoby podle věty první průkazem energetické náročnosti budovy v průběhu provádění větší změny dokončené budovy na vyžádání kontrolního orgánu podle tohoto zákona a v případech stanovených prováděcím právním předpisem.</a:t>
            </a:r>
          </a:p>
        </p:txBody>
      </p:sp>
    </p:spTree>
    <p:extLst>
      <p:ext uri="{BB962C8B-B14F-4D97-AF65-F5344CB8AC3E}">
        <p14:creationId xmlns:p14="http://schemas.microsoft.com/office/powerpoint/2010/main" val="3080737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88908"/>
          </a:xfrm>
        </p:spPr>
        <p:txBody>
          <a:bodyPr>
            <a:normAutofit fontScale="90000"/>
          </a:bodyPr>
          <a:lstStyle/>
          <a:p>
            <a:r>
              <a:rPr lang="cs-CZ" sz="3200" b="1" dirty="0">
                <a:latin typeface="+mn-lt"/>
              </a:rPr>
              <a:t>Ochrana veřejných zájmů samostatnými závaznými stanovisky</a:t>
            </a:r>
            <a:endParaRPr lang="cs-CZ" sz="3200" dirty="0">
              <a:latin typeface="+mn-lt"/>
            </a:endParaRPr>
          </a:p>
        </p:txBody>
      </p:sp>
      <p:sp>
        <p:nvSpPr>
          <p:cNvPr id="3" name="Zástupný symbol pro obsah 2"/>
          <p:cNvSpPr>
            <a:spLocks noGrp="1"/>
          </p:cNvSpPr>
          <p:nvPr>
            <p:ph idx="1"/>
          </p:nvPr>
        </p:nvSpPr>
        <p:spPr>
          <a:xfrm>
            <a:off x="838200" y="1323703"/>
            <a:ext cx="10515600" cy="4853260"/>
          </a:xfrm>
        </p:spPr>
        <p:txBody>
          <a:bodyPr>
            <a:normAutofit fontScale="92500" lnSpcReduction="10000"/>
          </a:bodyPr>
          <a:lstStyle/>
          <a:p>
            <a:pPr marL="0" indent="0">
              <a:buNone/>
            </a:pPr>
            <a:r>
              <a:rPr lang="cs-CZ" b="1" dirty="0"/>
              <a:t>zákon č. 406/2000 Sb., o hospodaření energií</a:t>
            </a:r>
          </a:p>
          <a:p>
            <a:pPr marL="0" indent="0">
              <a:buNone/>
            </a:pPr>
            <a:r>
              <a:rPr lang="cs-CZ" dirty="0" smtClean="0"/>
              <a:t>odst. 9</a:t>
            </a:r>
            <a:r>
              <a:rPr lang="cs-CZ" dirty="0"/>
              <a:t>) </a:t>
            </a:r>
            <a:endParaRPr lang="cs-CZ" dirty="0" smtClean="0"/>
          </a:p>
          <a:p>
            <a:pPr marL="0" indent="0">
              <a:buNone/>
            </a:pPr>
            <a:r>
              <a:rPr lang="cs-CZ" dirty="0" smtClean="0"/>
              <a:t>Změna </a:t>
            </a:r>
            <a:r>
              <a:rPr lang="cs-CZ" dirty="0"/>
              <a:t>způsobu vytápění budovy připojené na soustavu zásobování tepelnou energií může být provedena pouze na základě povolení podle stavebního zákona a za podmínky, že nedojde ke zvýšení hodnot ukazatele energetické náročnosti budovy celkové dodané energie nebo primární energie z neobnovitelných zdrojů energie; to neplatí, pokud stávající způsob vytápění není možné nadále využívat. </a:t>
            </a:r>
            <a:endParaRPr lang="cs-CZ" dirty="0" smtClean="0"/>
          </a:p>
          <a:p>
            <a:pPr marL="0" indent="0">
              <a:buNone/>
            </a:pPr>
            <a:r>
              <a:rPr lang="cs-CZ" dirty="0" smtClean="0"/>
              <a:t>Splnění </a:t>
            </a:r>
            <a:r>
              <a:rPr lang="cs-CZ" dirty="0"/>
              <a:t>podmínky podle věty předchozí dokládá stavebník průkazem energetické náročnosti budov k žádosti o povolení. </a:t>
            </a:r>
            <a:endParaRPr lang="cs-CZ" dirty="0" smtClean="0"/>
          </a:p>
          <a:p>
            <a:pPr marL="0" indent="0">
              <a:buNone/>
            </a:pPr>
            <a:r>
              <a:rPr lang="cs-CZ" dirty="0" smtClean="0"/>
              <a:t>V </a:t>
            </a:r>
            <a:r>
              <a:rPr lang="cs-CZ" dirty="0"/>
              <a:t>případě budovy s více bytovými jednotkami, která je připojena na soustavu zásobování tepelnou energií, lze změnu způsobu vytápění povolit pouze pro celou budovu.</a:t>
            </a:r>
          </a:p>
        </p:txBody>
      </p:sp>
    </p:spTree>
    <p:extLst>
      <p:ext uri="{BB962C8B-B14F-4D97-AF65-F5344CB8AC3E}">
        <p14:creationId xmlns:p14="http://schemas.microsoft.com/office/powerpoint/2010/main" val="25819800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427354"/>
          </a:xfrm>
        </p:spPr>
        <p:txBody>
          <a:bodyPr>
            <a:noAutofit/>
          </a:bodyPr>
          <a:lstStyle/>
          <a:p>
            <a:r>
              <a:rPr lang="cs-CZ" sz="2800" b="1" dirty="0">
                <a:latin typeface="+mn-lt"/>
              </a:rPr>
              <a:t>Ochrana veřejných zájmů samostatnými závaznými stanovisky</a:t>
            </a:r>
            <a:endParaRPr lang="cs-CZ" sz="2800" dirty="0">
              <a:latin typeface="+mn-lt"/>
            </a:endParaRPr>
          </a:p>
        </p:txBody>
      </p:sp>
      <p:sp>
        <p:nvSpPr>
          <p:cNvPr id="3" name="Zástupný symbol pro obsah 2"/>
          <p:cNvSpPr>
            <a:spLocks noGrp="1"/>
          </p:cNvSpPr>
          <p:nvPr>
            <p:ph idx="1"/>
          </p:nvPr>
        </p:nvSpPr>
        <p:spPr>
          <a:xfrm>
            <a:off x="838200" y="949234"/>
            <a:ext cx="10515600" cy="5227729"/>
          </a:xfrm>
        </p:spPr>
        <p:txBody>
          <a:bodyPr>
            <a:normAutofit fontScale="85000" lnSpcReduction="20000"/>
          </a:bodyPr>
          <a:lstStyle/>
          <a:p>
            <a:pPr marL="0" indent="0">
              <a:buNone/>
            </a:pPr>
            <a:r>
              <a:rPr lang="cs-CZ" b="1" dirty="0"/>
              <a:t>zákon č. 406/2000 Sb., o hospodaření energií</a:t>
            </a:r>
          </a:p>
          <a:p>
            <a:pPr marL="0" indent="0">
              <a:buNone/>
            </a:pPr>
            <a:r>
              <a:rPr lang="cs-CZ" dirty="0" smtClean="0"/>
              <a:t>§ 13 Ochrana zvláštních zájmů</a:t>
            </a:r>
          </a:p>
          <a:p>
            <a:pPr marL="0" indent="0">
              <a:buNone/>
            </a:pPr>
            <a:r>
              <a:rPr lang="cs-CZ" dirty="0" smtClean="0"/>
              <a:t>odst. 1</a:t>
            </a:r>
            <a:r>
              <a:rPr lang="cs-CZ" dirty="0"/>
              <a:t>) Státní energetická inspekce je dotčeným orgánem při ochraně zájmů chráněných tímto zákonem v řízeních o povolení záměrů výroben tepla o celkovém tepelném příkonu nad 20 MW, která vedou stavební úřady podle stavebního zákona, s výjimkou řízení vedených jinými stavebními úřady podle stavebního zákona. </a:t>
            </a:r>
            <a:endParaRPr lang="cs-CZ" dirty="0" smtClean="0"/>
          </a:p>
          <a:p>
            <a:pPr marL="0" indent="0">
              <a:buNone/>
            </a:pPr>
            <a:r>
              <a:rPr lang="cs-CZ" dirty="0" smtClean="0"/>
              <a:t>Státní </a:t>
            </a:r>
            <a:r>
              <a:rPr lang="cs-CZ" dirty="0"/>
              <a:t>energetická inspekce je dále dotčeným orgánem státní správy při ochraně zájmů chráněných tímto zákonem při kolaudačním řízení, která vedou stavební úřady podle stavebního zákona k výstavbě nové budovy s celkovou energeticky vztažnou plochou větší než 750 </a:t>
            </a:r>
            <a:r>
              <a:rPr lang="cs-CZ" dirty="0" smtClean="0"/>
              <a:t>m</a:t>
            </a:r>
            <a:r>
              <a:rPr lang="cs-CZ" baseline="30000" dirty="0" smtClean="0"/>
              <a:t>2</a:t>
            </a:r>
            <a:r>
              <a:rPr lang="cs-CZ" dirty="0" smtClean="0"/>
              <a:t> </a:t>
            </a:r>
            <a:r>
              <a:rPr lang="cs-CZ" dirty="0"/>
              <a:t>a větší změně dokončené budovy s celkovou energeticky vztažnou plochou větší než 750 </a:t>
            </a:r>
            <a:r>
              <a:rPr lang="cs-CZ" dirty="0" smtClean="0"/>
              <a:t>m</a:t>
            </a:r>
            <a:r>
              <a:rPr lang="cs-CZ" baseline="30000" dirty="0" smtClean="0"/>
              <a:t>2</a:t>
            </a:r>
            <a:r>
              <a:rPr lang="cs-CZ" dirty="0" smtClean="0"/>
              <a:t> </a:t>
            </a:r>
            <a:r>
              <a:rPr lang="cs-CZ" dirty="0"/>
              <a:t>a v řízení o povolení záměru změny způsobu vytápění budovy připojené na soustavu zásobování tepelnou energií, která vedou stavební úřady podle stavebního zákona. </a:t>
            </a:r>
            <a:endParaRPr lang="cs-CZ" dirty="0" smtClean="0"/>
          </a:p>
          <a:p>
            <a:pPr marL="0" indent="0">
              <a:buNone/>
            </a:pPr>
            <a:r>
              <a:rPr lang="cs-CZ" dirty="0" smtClean="0"/>
              <a:t>Státní </a:t>
            </a:r>
            <a:r>
              <a:rPr lang="cs-CZ" dirty="0"/>
              <a:t>energetická inspekce vydává v těchto řízeních vyjádření</a:t>
            </a:r>
            <a:r>
              <a:rPr lang="cs-CZ" dirty="0" smtClean="0"/>
              <a:t>.</a:t>
            </a:r>
          </a:p>
          <a:p>
            <a:pPr marL="0" indent="0">
              <a:buNone/>
            </a:pPr>
            <a:r>
              <a:rPr lang="cs-CZ" dirty="0" smtClean="0"/>
              <a:t>§ 13a odst. </a:t>
            </a:r>
            <a:r>
              <a:rPr lang="cs-CZ" dirty="0"/>
              <a:t>1) Kontrolu dodržování ustanovení tohoto zákona provádí Státní energetická inspekce.</a:t>
            </a:r>
          </a:p>
        </p:txBody>
      </p:sp>
    </p:spTree>
    <p:extLst>
      <p:ext uri="{BB962C8B-B14F-4D97-AF65-F5344CB8AC3E}">
        <p14:creationId xmlns:p14="http://schemas.microsoft.com/office/powerpoint/2010/main" val="2803476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71195"/>
          </a:xfrm>
        </p:spPr>
        <p:txBody>
          <a:bodyPr>
            <a:normAutofit/>
          </a:bodyPr>
          <a:lstStyle/>
          <a:p>
            <a:r>
              <a:rPr lang="cs-CZ" sz="3200" b="1" dirty="0">
                <a:latin typeface="+mn-lt"/>
              </a:rPr>
              <a:t>Zákon č. 283/2021 Sb.</a:t>
            </a:r>
            <a:endParaRPr lang="cs-CZ" sz="3200" dirty="0">
              <a:latin typeface="+mn-lt"/>
            </a:endParaRPr>
          </a:p>
        </p:txBody>
      </p:sp>
      <p:sp>
        <p:nvSpPr>
          <p:cNvPr id="3" name="Zástupný symbol pro obsah 2"/>
          <p:cNvSpPr>
            <a:spLocks noGrp="1"/>
          </p:cNvSpPr>
          <p:nvPr>
            <p:ph idx="1"/>
          </p:nvPr>
        </p:nvSpPr>
        <p:spPr>
          <a:xfrm>
            <a:off x="838200" y="1036320"/>
            <a:ext cx="10515600" cy="5140643"/>
          </a:xfrm>
        </p:spPr>
        <p:txBody>
          <a:bodyPr>
            <a:normAutofit fontScale="92500"/>
          </a:bodyPr>
          <a:lstStyle/>
          <a:p>
            <a:pPr marL="0" indent="0">
              <a:buNone/>
            </a:pPr>
            <a:r>
              <a:rPr lang="cs-CZ" b="1" dirty="0" smtClean="0"/>
              <a:t>§ 3 Změna </a:t>
            </a:r>
            <a:r>
              <a:rPr lang="cs-CZ" b="1" dirty="0"/>
              <a:t>podmínek </a:t>
            </a:r>
            <a:endParaRPr lang="cs-CZ" dirty="0"/>
          </a:p>
          <a:p>
            <a:pPr marL="0" indent="0">
              <a:buNone/>
            </a:pPr>
            <a:r>
              <a:rPr lang="cs-CZ" dirty="0" smtClean="0"/>
              <a:t>odst. 1</a:t>
            </a:r>
            <a:r>
              <a:rPr lang="cs-CZ" dirty="0"/>
              <a:t>) Nové stanovisko, vyjádření nebo závazné stanovisko může dotčený orgán v téže věci uplatňovat pouze v rozsahu nově zjištěných skutečností, které nemohly být zjištěny dříve, nebo na základě změny právních předpisů, a pokud se jimi změnily podmínky, za kterých bylo stanovisko, vyjádření nebo závazné stanovisko vydáno, a to jen v rozsahu změny podmínek. </a:t>
            </a:r>
          </a:p>
          <a:p>
            <a:pPr marL="0" indent="0">
              <a:buNone/>
            </a:pPr>
            <a:r>
              <a:rPr lang="cs-CZ" dirty="0" smtClean="0"/>
              <a:t>odst. 2</a:t>
            </a:r>
            <a:r>
              <a:rPr lang="cs-CZ" dirty="0"/>
              <a:t>) Nové stanovisko, vyjádření nebo závazné stanovisko může dotčený orgán vydat také tehdy, pokud původní bylo vydáno na základě údajů nepravdivých, neúplných nebo zkreslených. </a:t>
            </a:r>
          </a:p>
          <a:p>
            <a:pPr marL="0" indent="0">
              <a:buNone/>
            </a:pPr>
            <a:r>
              <a:rPr lang="cs-CZ" dirty="0" smtClean="0"/>
              <a:t>odst. 3</a:t>
            </a:r>
            <a:r>
              <a:rPr lang="cs-CZ" dirty="0"/>
              <a:t>) Nové stanovisko k územně plánovací dokumentaci může dotčený orgán uplatnit také na základě skutečností vyplývajících z větší podrobnosti pořizované územně plánovací dokumentace, nebo na základě výsledku řešení rozporů. </a:t>
            </a:r>
          </a:p>
          <a:p>
            <a:pPr marL="0" indent="0">
              <a:buNone/>
            </a:pPr>
            <a:endParaRPr lang="cs-CZ" dirty="0"/>
          </a:p>
        </p:txBody>
      </p:sp>
    </p:spTree>
    <p:extLst>
      <p:ext uri="{BB962C8B-B14F-4D97-AF65-F5344CB8AC3E}">
        <p14:creationId xmlns:p14="http://schemas.microsoft.com/office/powerpoint/2010/main" val="351965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14738"/>
          </a:xfrm>
        </p:spPr>
        <p:txBody>
          <a:bodyPr>
            <a:normAutofit/>
          </a:bodyPr>
          <a:lstStyle/>
          <a:p>
            <a:r>
              <a:rPr lang="cs-CZ" sz="3200" b="1" dirty="0">
                <a:latin typeface="+mn-lt"/>
              </a:rPr>
              <a:t>Zákon č. 283/2021 Sb.</a:t>
            </a:r>
            <a:endParaRPr lang="cs-CZ" sz="3200" dirty="0">
              <a:latin typeface="+mn-lt"/>
            </a:endParaRPr>
          </a:p>
        </p:txBody>
      </p:sp>
      <p:sp>
        <p:nvSpPr>
          <p:cNvPr id="3" name="Zástupný symbol pro obsah 2"/>
          <p:cNvSpPr>
            <a:spLocks noGrp="1"/>
          </p:cNvSpPr>
          <p:nvPr>
            <p:ph idx="1"/>
          </p:nvPr>
        </p:nvSpPr>
        <p:spPr>
          <a:xfrm>
            <a:off x="838200" y="1201783"/>
            <a:ext cx="10515600" cy="5434148"/>
          </a:xfrm>
        </p:spPr>
        <p:txBody>
          <a:bodyPr>
            <a:normAutofit fontScale="92500" lnSpcReduction="10000"/>
          </a:bodyPr>
          <a:lstStyle/>
          <a:p>
            <a:pPr marL="0" indent="0">
              <a:buNone/>
            </a:pPr>
            <a:r>
              <a:rPr lang="cs-CZ" dirty="0"/>
              <a:t>§ 18 </a:t>
            </a:r>
            <a:r>
              <a:rPr lang="cs-CZ" dirty="0" smtClean="0"/>
              <a:t> </a:t>
            </a:r>
            <a:r>
              <a:rPr lang="cs-CZ" b="1" dirty="0" smtClean="0"/>
              <a:t>Součinnost </a:t>
            </a:r>
            <a:r>
              <a:rPr lang="cs-CZ" b="1" dirty="0"/>
              <a:t>orgánů veřejné správy </a:t>
            </a:r>
            <a:endParaRPr lang="cs-CZ" dirty="0"/>
          </a:p>
          <a:p>
            <a:pPr marL="0" indent="0">
              <a:buNone/>
            </a:pPr>
            <a:r>
              <a:rPr lang="cs-CZ" dirty="0" smtClean="0"/>
              <a:t>odst. 1</a:t>
            </a:r>
            <a:r>
              <a:rPr lang="cs-CZ" dirty="0"/>
              <a:t>) Orgány územního plánování a stavební úřady postupují při výkonu své působnosti ve vzájemné součinnosti s dotčenými orgány chránícími veřejné zájmy podle jiných právních předpisů. </a:t>
            </a:r>
          </a:p>
          <a:p>
            <a:pPr marL="0" indent="0">
              <a:buNone/>
            </a:pPr>
            <a:r>
              <a:rPr lang="cs-CZ" dirty="0" smtClean="0"/>
              <a:t>odst. 2</a:t>
            </a:r>
            <a:r>
              <a:rPr lang="cs-CZ" dirty="0"/>
              <a:t>) Stavební úřad projednává s dotčenými orgány jimi vydaná vyjádření a závazná stanoviska. Za účelem projednání vyjádření a závazných stanovisek nebo odstranění rozporů může stavební úřad svolat společné jednání s dotčenými orgány. </a:t>
            </a:r>
            <a:endParaRPr lang="cs-CZ" dirty="0" smtClean="0"/>
          </a:p>
          <a:p>
            <a:pPr marL="0" indent="0">
              <a:buNone/>
            </a:pPr>
            <a:r>
              <a:rPr lang="cs-CZ" dirty="0" smtClean="0"/>
              <a:t>Společné </a:t>
            </a:r>
            <a:r>
              <a:rPr lang="cs-CZ" dirty="0"/>
              <a:t>jednání je neveřejné a o jeho průběhu a závěrech se sepisuje protokol. Stavební úřad oznámí dotčeným orgánům jeho konání nejméně 5 dnů předem. </a:t>
            </a:r>
            <a:endParaRPr lang="cs-CZ" dirty="0" smtClean="0"/>
          </a:p>
          <a:p>
            <a:pPr marL="0" indent="0">
              <a:buNone/>
            </a:pPr>
            <a:r>
              <a:rPr lang="cs-CZ" dirty="0" smtClean="0"/>
              <a:t>Je-li </a:t>
            </a:r>
            <a:r>
              <a:rPr lang="cs-CZ" dirty="0"/>
              <a:t>to účelné, přizve stavební úřad ke společnému jednání stavebníka a ostatní účastníky řízení. V takovém případě nařídí stavební úřad společné jednání jako ústní jednání. </a:t>
            </a:r>
          </a:p>
          <a:p>
            <a:pPr marL="0" indent="0">
              <a:buNone/>
            </a:pPr>
            <a:endParaRPr lang="cs-CZ" dirty="0"/>
          </a:p>
        </p:txBody>
      </p:sp>
    </p:spTree>
    <p:extLst>
      <p:ext uri="{BB962C8B-B14F-4D97-AF65-F5344CB8AC3E}">
        <p14:creationId xmlns:p14="http://schemas.microsoft.com/office/powerpoint/2010/main" val="1243793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93709"/>
          </a:xfrm>
        </p:spPr>
        <p:txBody>
          <a:bodyPr>
            <a:normAutofit/>
          </a:bodyPr>
          <a:lstStyle/>
          <a:p>
            <a:r>
              <a:rPr lang="cs-CZ" sz="3200" b="1" dirty="0" smtClean="0">
                <a:latin typeface="+mn-lt"/>
              </a:rPr>
              <a:t>Zákon č. 283/2021 Sb.</a:t>
            </a:r>
            <a:endParaRPr lang="cs-CZ" sz="3200" dirty="0">
              <a:latin typeface="+mn-lt"/>
            </a:endParaRPr>
          </a:p>
        </p:txBody>
      </p:sp>
      <p:sp>
        <p:nvSpPr>
          <p:cNvPr id="3" name="Zástupný symbol pro obsah 2"/>
          <p:cNvSpPr>
            <a:spLocks noGrp="1"/>
          </p:cNvSpPr>
          <p:nvPr>
            <p:ph idx="1"/>
          </p:nvPr>
        </p:nvSpPr>
        <p:spPr>
          <a:xfrm>
            <a:off x="838200" y="1637211"/>
            <a:ext cx="10515600" cy="4539752"/>
          </a:xfrm>
        </p:spPr>
        <p:txBody>
          <a:bodyPr/>
          <a:lstStyle/>
          <a:p>
            <a:pPr marL="0" indent="0">
              <a:buNone/>
            </a:pPr>
            <a:r>
              <a:rPr lang="cs-CZ" dirty="0" smtClean="0"/>
              <a:t>§ 18  </a:t>
            </a:r>
            <a:r>
              <a:rPr lang="cs-CZ" b="1" dirty="0" smtClean="0"/>
              <a:t>Součinnost orgánů veřejné správy </a:t>
            </a:r>
            <a:endParaRPr lang="cs-CZ" dirty="0" smtClean="0"/>
          </a:p>
          <a:p>
            <a:pPr marL="0" indent="0">
              <a:buNone/>
            </a:pPr>
            <a:r>
              <a:rPr lang="cs-CZ" dirty="0" smtClean="0"/>
              <a:t>odst. 3</a:t>
            </a:r>
            <a:r>
              <a:rPr lang="cs-CZ" dirty="0"/>
              <a:t>) Nedojde-li postupem podle odstavce 2 k odstranění rozporu mezi stavebním úřadem a dotčenými orgány, jakož i mezi dotčenými orgány navzájem, postupuje se podle správního </a:t>
            </a:r>
            <a:r>
              <a:rPr lang="cs-CZ" dirty="0" smtClean="0"/>
              <a:t>řádu (§ 136 odst. 6). </a:t>
            </a:r>
            <a:endParaRPr lang="cs-CZ" dirty="0"/>
          </a:p>
          <a:p>
            <a:pPr marL="0" indent="0">
              <a:buNone/>
            </a:pPr>
            <a:r>
              <a:rPr lang="cs-CZ" dirty="0" smtClean="0"/>
              <a:t>odst. 4</a:t>
            </a:r>
            <a:r>
              <a:rPr lang="cs-CZ" dirty="0"/>
              <a:t>) Stanoví-li dotčené orgány ve svém vyjádření nebo závazném stanovisku podmínky, které se staly součástí rozhodnutí stavebního úřadu, kontrolují v součinnosti se stavebním úřadem jejich dodržování. </a:t>
            </a:r>
          </a:p>
          <a:p>
            <a:pPr marL="0" indent="0">
              <a:buNone/>
            </a:pPr>
            <a:endParaRPr lang="cs-CZ" dirty="0"/>
          </a:p>
        </p:txBody>
      </p:sp>
    </p:spTree>
    <p:extLst>
      <p:ext uri="{BB962C8B-B14F-4D97-AF65-F5344CB8AC3E}">
        <p14:creationId xmlns:p14="http://schemas.microsoft.com/office/powerpoint/2010/main" val="2718498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93115"/>
          </a:xfrm>
        </p:spPr>
        <p:txBody>
          <a:bodyPr>
            <a:normAutofit/>
          </a:bodyPr>
          <a:lstStyle/>
          <a:p>
            <a:r>
              <a:rPr lang="cs-CZ" sz="3200" b="1" dirty="0">
                <a:latin typeface="+mn-lt"/>
              </a:rPr>
              <a:t>Zákon č. 283/2021 Sb.</a:t>
            </a:r>
            <a:endParaRPr lang="cs-CZ" sz="3200" dirty="0">
              <a:latin typeface="+mn-lt"/>
            </a:endParaRPr>
          </a:p>
        </p:txBody>
      </p:sp>
      <p:sp>
        <p:nvSpPr>
          <p:cNvPr id="3" name="Zástupný symbol pro obsah 2"/>
          <p:cNvSpPr>
            <a:spLocks noGrp="1"/>
          </p:cNvSpPr>
          <p:nvPr>
            <p:ph idx="1"/>
          </p:nvPr>
        </p:nvSpPr>
        <p:spPr>
          <a:xfrm>
            <a:off x="838200" y="1158240"/>
            <a:ext cx="10515600" cy="5018723"/>
          </a:xfrm>
        </p:spPr>
        <p:txBody>
          <a:bodyPr>
            <a:normAutofit/>
          </a:bodyPr>
          <a:lstStyle/>
          <a:p>
            <a:pPr marL="0" indent="0">
              <a:buNone/>
            </a:pPr>
            <a:r>
              <a:rPr lang="cs-CZ" dirty="0" smtClean="0"/>
              <a:t>§ </a:t>
            </a:r>
            <a:r>
              <a:rPr lang="cs-CZ" dirty="0"/>
              <a:t>175 </a:t>
            </a:r>
            <a:r>
              <a:rPr lang="cs-CZ" dirty="0" smtClean="0"/>
              <a:t> </a:t>
            </a:r>
            <a:r>
              <a:rPr lang="cs-CZ" b="1" dirty="0" smtClean="0"/>
              <a:t>Vyjádření</a:t>
            </a:r>
            <a:endParaRPr lang="cs-CZ" dirty="0"/>
          </a:p>
          <a:p>
            <a:pPr marL="0" indent="0">
              <a:buNone/>
            </a:pPr>
            <a:r>
              <a:rPr lang="cs-CZ" dirty="0" smtClean="0"/>
              <a:t>odst. 1</a:t>
            </a:r>
            <a:r>
              <a:rPr lang="cs-CZ" dirty="0"/>
              <a:t>) Vyjádření dotčeného orgánu obsahuje závěr a odůvodnění. </a:t>
            </a:r>
            <a:endParaRPr lang="cs-CZ" dirty="0" smtClean="0"/>
          </a:p>
          <a:p>
            <a:pPr marL="0" indent="0">
              <a:buNone/>
            </a:pPr>
            <a:r>
              <a:rPr lang="cs-CZ" dirty="0" smtClean="0"/>
              <a:t>V </a:t>
            </a:r>
            <a:r>
              <a:rPr lang="cs-CZ" dirty="0"/>
              <a:t>závěru dotčený orgán uvede, zda je záměr z hlediska jím chráněných veřejných zájmů přípustný. </a:t>
            </a:r>
            <a:endParaRPr lang="cs-CZ" dirty="0" smtClean="0"/>
          </a:p>
          <a:p>
            <a:pPr marL="0" indent="0">
              <a:buNone/>
            </a:pPr>
            <a:r>
              <a:rPr lang="cs-CZ" dirty="0" smtClean="0"/>
              <a:t>V </a:t>
            </a:r>
            <a:r>
              <a:rPr lang="cs-CZ" dirty="0"/>
              <a:t>odůvodnění dotčený orgán stručně uvede důvody, o které opírá svůj závěr, podklady pro jeho vydání a úvahy, kterými se řídil při jejich hodnocení a při výkladu právních předpisů, na kterých je závěr založen. </a:t>
            </a:r>
          </a:p>
          <a:p>
            <a:pPr marL="0" indent="0">
              <a:buNone/>
            </a:pPr>
            <a:r>
              <a:rPr lang="cs-CZ" dirty="0" smtClean="0"/>
              <a:t>odst. 2</a:t>
            </a:r>
            <a:r>
              <a:rPr lang="cs-CZ" dirty="0"/>
              <a:t>) Je-li to nezbytné pro ochranu jím chráněných veřejných zájmů, dotčený orgán uvede v závěru též podmínky přípustnosti </a:t>
            </a:r>
            <a:r>
              <a:rPr lang="cs-CZ" dirty="0" smtClean="0"/>
              <a:t>záměru.</a:t>
            </a:r>
          </a:p>
          <a:p>
            <a:pPr marL="0" indent="0">
              <a:buNone/>
            </a:pPr>
            <a:r>
              <a:rPr lang="cs-CZ" dirty="0" smtClean="0"/>
              <a:t>Dotčený </a:t>
            </a:r>
            <a:r>
              <a:rPr lang="cs-CZ" dirty="0"/>
              <a:t>orgán je povinen dbát, aby podmínky byly ve vzájemném souladu. </a:t>
            </a:r>
          </a:p>
          <a:p>
            <a:pPr marL="0" indent="0">
              <a:buNone/>
            </a:pPr>
            <a:endParaRPr lang="cs-CZ" dirty="0"/>
          </a:p>
        </p:txBody>
      </p:sp>
    </p:spTree>
    <p:extLst>
      <p:ext uri="{BB962C8B-B14F-4D97-AF65-F5344CB8AC3E}">
        <p14:creationId xmlns:p14="http://schemas.microsoft.com/office/powerpoint/2010/main" val="3302789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97321"/>
          </a:xfrm>
        </p:spPr>
        <p:txBody>
          <a:bodyPr>
            <a:normAutofit/>
          </a:bodyPr>
          <a:lstStyle/>
          <a:p>
            <a:r>
              <a:rPr lang="cs-CZ" sz="3200" b="1" dirty="0">
                <a:latin typeface="+mn-lt"/>
              </a:rPr>
              <a:t>Zákon č. 283/2021 Sb.</a:t>
            </a:r>
            <a:endParaRPr lang="cs-CZ" sz="3200" dirty="0">
              <a:latin typeface="+mn-lt"/>
            </a:endParaRPr>
          </a:p>
        </p:txBody>
      </p:sp>
      <p:sp>
        <p:nvSpPr>
          <p:cNvPr id="3" name="Zástupný symbol pro obsah 2"/>
          <p:cNvSpPr>
            <a:spLocks noGrp="1"/>
          </p:cNvSpPr>
          <p:nvPr>
            <p:ph idx="1"/>
          </p:nvPr>
        </p:nvSpPr>
        <p:spPr>
          <a:xfrm>
            <a:off x="838200" y="1201783"/>
            <a:ext cx="10515600" cy="4975180"/>
          </a:xfrm>
        </p:spPr>
        <p:txBody>
          <a:bodyPr>
            <a:normAutofit/>
          </a:bodyPr>
          <a:lstStyle/>
          <a:p>
            <a:pPr marL="0" indent="0">
              <a:buNone/>
            </a:pPr>
            <a:r>
              <a:rPr lang="cs-CZ" dirty="0"/>
              <a:t>§ 176 </a:t>
            </a:r>
            <a:r>
              <a:rPr lang="cs-CZ" b="1" dirty="0" smtClean="0"/>
              <a:t>Koordinované </a:t>
            </a:r>
            <a:r>
              <a:rPr lang="cs-CZ" b="1" dirty="0"/>
              <a:t>vyjádření a koordinované závazné stanovisko </a:t>
            </a:r>
            <a:endParaRPr lang="cs-CZ" dirty="0"/>
          </a:p>
          <a:p>
            <a:pPr marL="0" indent="0">
              <a:buNone/>
            </a:pPr>
            <a:r>
              <a:rPr lang="cs-CZ" dirty="0" smtClean="0"/>
              <a:t>odst. 1</a:t>
            </a:r>
            <a:r>
              <a:rPr lang="cs-CZ" dirty="0"/>
              <a:t>) Je-li dotčeným orgánem podle jiného právního předpisu tentýž orgán veřejné správy, vydá namísto jednotlivých vyjádření koordinované vyjádření a namísto jednotlivých závazných stanovisek koordinované závazné stanovisko. </a:t>
            </a:r>
            <a:endParaRPr lang="cs-CZ" dirty="0" smtClean="0"/>
          </a:p>
          <a:p>
            <a:pPr marL="0" indent="0">
              <a:buNone/>
            </a:pPr>
            <a:r>
              <a:rPr lang="cs-CZ" dirty="0" smtClean="0"/>
              <a:t>Ustanovení správního řádu o </a:t>
            </a:r>
            <a:r>
              <a:rPr lang="cs-CZ" dirty="0"/>
              <a:t>společném řízení </a:t>
            </a:r>
            <a:r>
              <a:rPr lang="cs-CZ" dirty="0" smtClean="0"/>
              <a:t>(§ 140 odst. 3) a </a:t>
            </a:r>
            <a:r>
              <a:rPr lang="cs-CZ" dirty="0"/>
              <a:t>ustanovení o řešení rozporů </a:t>
            </a:r>
            <a:r>
              <a:rPr lang="cs-CZ" dirty="0" smtClean="0"/>
              <a:t>(§ 136 odst. 6) se </a:t>
            </a:r>
            <a:r>
              <a:rPr lang="cs-CZ" dirty="0"/>
              <a:t>použijí přiměřeně. </a:t>
            </a:r>
          </a:p>
          <a:p>
            <a:pPr marL="0" indent="0">
              <a:buNone/>
            </a:pPr>
            <a:r>
              <a:rPr lang="cs-CZ" dirty="0" smtClean="0"/>
              <a:t>odst. 2) </a:t>
            </a:r>
            <a:r>
              <a:rPr lang="cs-CZ" dirty="0"/>
              <a:t>Koordinované vyjádření nebo koordinované závazné stanovisko zahrnuje požadavky na ochranu všech dotčených veřejných zájmů, které orgán veřejné správy hájí podle jiných právních předpisů. </a:t>
            </a:r>
          </a:p>
          <a:p>
            <a:pPr marL="0" indent="0">
              <a:buNone/>
            </a:pPr>
            <a:endParaRPr lang="cs-CZ" dirty="0"/>
          </a:p>
        </p:txBody>
      </p:sp>
    </p:spTree>
    <p:extLst>
      <p:ext uri="{BB962C8B-B14F-4D97-AF65-F5344CB8AC3E}">
        <p14:creationId xmlns:p14="http://schemas.microsoft.com/office/powerpoint/2010/main" val="3655294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06624"/>
          </a:xfrm>
        </p:spPr>
        <p:txBody>
          <a:bodyPr>
            <a:normAutofit/>
          </a:bodyPr>
          <a:lstStyle/>
          <a:p>
            <a:r>
              <a:rPr lang="cs-CZ" sz="3200" b="1" dirty="0">
                <a:latin typeface="+mn-lt"/>
              </a:rPr>
              <a:t>Zákon č. 283/2021 Sb.</a:t>
            </a:r>
            <a:endParaRPr lang="cs-CZ" sz="3200" dirty="0">
              <a:latin typeface="+mn-lt"/>
            </a:endParaRPr>
          </a:p>
        </p:txBody>
      </p:sp>
      <p:sp>
        <p:nvSpPr>
          <p:cNvPr id="3" name="Zástupný symbol pro obsah 2"/>
          <p:cNvSpPr>
            <a:spLocks noGrp="1"/>
          </p:cNvSpPr>
          <p:nvPr>
            <p:ph idx="1"/>
          </p:nvPr>
        </p:nvSpPr>
        <p:spPr>
          <a:xfrm>
            <a:off x="838200" y="1332411"/>
            <a:ext cx="10515600" cy="4844552"/>
          </a:xfrm>
        </p:spPr>
        <p:txBody>
          <a:bodyPr>
            <a:normAutofit lnSpcReduction="10000"/>
          </a:bodyPr>
          <a:lstStyle/>
          <a:p>
            <a:pPr marL="0" indent="0">
              <a:buNone/>
            </a:pPr>
            <a:r>
              <a:rPr lang="cs-CZ" dirty="0" smtClean="0"/>
              <a:t>§ 176 </a:t>
            </a:r>
            <a:r>
              <a:rPr lang="cs-CZ" b="1" dirty="0" smtClean="0"/>
              <a:t>Koordinované vyjádření a koordinované závazné stanovisko </a:t>
            </a:r>
            <a:endParaRPr lang="cs-CZ" dirty="0" smtClean="0"/>
          </a:p>
          <a:p>
            <a:pPr marL="0" indent="0">
              <a:buNone/>
            </a:pPr>
            <a:r>
              <a:rPr lang="cs-CZ" dirty="0" smtClean="0"/>
              <a:t>odst. 3</a:t>
            </a:r>
            <a:r>
              <a:rPr lang="cs-CZ" dirty="0"/>
              <a:t>) Koordinované závazné stanovisko nezahrnuje </a:t>
            </a:r>
          </a:p>
          <a:p>
            <a:pPr marL="0" indent="0">
              <a:buNone/>
            </a:pPr>
            <a:r>
              <a:rPr lang="cs-CZ" dirty="0" smtClean="0"/>
              <a:t>a</a:t>
            </a:r>
            <a:r>
              <a:rPr lang="cs-CZ" dirty="0"/>
              <a:t>) závazné stanovisko k posouzení vlivů provedení záměru na životní prostředí podle </a:t>
            </a:r>
            <a:r>
              <a:rPr lang="cs-CZ" dirty="0" smtClean="0"/>
              <a:t>zákona o posuzování vlivů na životní prostředí a </a:t>
            </a:r>
            <a:endParaRPr lang="cs-CZ" dirty="0"/>
          </a:p>
          <a:p>
            <a:pPr marL="0" indent="0">
              <a:buNone/>
            </a:pPr>
            <a:r>
              <a:rPr lang="cs-CZ" dirty="0" smtClean="0"/>
              <a:t>b</a:t>
            </a:r>
            <a:r>
              <a:rPr lang="cs-CZ" dirty="0"/>
              <a:t>) jednotné environmentální stanovisko podle zákona o jednotném environmentálním stanovisku, vydává-li se současně jako závazné stanovisko k posouzení vlivů provedení záměru na životní prostředí </a:t>
            </a:r>
            <a:r>
              <a:rPr lang="cs-CZ" dirty="0" smtClean="0"/>
              <a:t>podle zákona o posuzování vlivů na životní prostředí. </a:t>
            </a:r>
            <a:endParaRPr lang="cs-CZ" dirty="0"/>
          </a:p>
          <a:p>
            <a:pPr marL="0" indent="0">
              <a:buNone/>
            </a:pPr>
            <a:r>
              <a:rPr lang="cs-CZ" dirty="0" smtClean="0"/>
              <a:t>odst. 4</a:t>
            </a:r>
            <a:r>
              <a:rPr lang="cs-CZ" dirty="0"/>
              <a:t>) V závěru koordinovaného vyjádření nebo koordinovaného závazného stanoviska orgán veřejné správy souhrnně uvede, zda je záměr z hlediska všech jím chráněných veřejných zájmů přípustný. Ustanovení </a:t>
            </a:r>
            <a:r>
              <a:rPr lang="cs-CZ" dirty="0" smtClean="0"/>
              <a:t>§ 175 odst. 2 se </a:t>
            </a:r>
            <a:r>
              <a:rPr lang="cs-CZ" dirty="0"/>
              <a:t>použije obdobně. </a:t>
            </a:r>
          </a:p>
          <a:p>
            <a:pPr marL="0" indent="0">
              <a:buNone/>
            </a:pPr>
            <a:endParaRPr lang="cs-CZ" dirty="0"/>
          </a:p>
        </p:txBody>
      </p:sp>
    </p:spTree>
    <p:extLst>
      <p:ext uri="{BB962C8B-B14F-4D97-AF65-F5344CB8AC3E}">
        <p14:creationId xmlns:p14="http://schemas.microsoft.com/office/powerpoint/2010/main" val="345764303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889</TotalTime>
  <Words>5210</Words>
  <Application>Microsoft Office PowerPoint</Application>
  <PresentationFormat>Širokoúhlá obrazovka</PresentationFormat>
  <Paragraphs>212</Paragraphs>
  <Slides>38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38</vt:i4>
      </vt:variant>
    </vt:vector>
  </HeadingPairs>
  <TitlesOfParts>
    <vt:vector size="42" baseType="lpstr">
      <vt:lpstr>Arial</vt:lpstr>
      <vt:lpstr>Calibri</vt:lpstr>
      <vt:lpstr>Calibri Light</vt:lpstr>
      <vt:lpstr>Motiv Office</vt:lpstr>
      <vt:lpstr>Porada SÚ</vt:lpstr>
      <vt:lpstr>Obsah prezentace</vt:lpstr>
      <vt:lpstr>Zákon č. 283/2021 Sb.</vt:lpstr>
      <vt:lpstr>Zákon č. 283/2021 Sb.</vt:lpstr>
      <vt:lpstr>Zákon č. 283/2021 Sb.</vt:lpstr>
      <vt:lpstr>Zákon č. 283/2021 Sb.</vt:lpstr>
      <vt:lpstr>Zákon č. 283/2021 Sb.</vt:lpstr>
      <vt:lpstr>Zákon č. 283/2021 Sb.</vt:lpstr>
      <vt:lpstr>Zákon č. 283/2021 Sb.</vt:lpstr>
      <vt:lpstr>Zákon č. 283/2021 Sb.</vt:lpstr>
      <vt:lpstr>Zákon č. 148/2023 Sb.</vt:lpstr>
      <vt:lpstr>Zákon č. 283/2021 Sb.</vt:lpstr>
      <vt:lpstr>Zákon č. 283/2021 Sb.</vt:lpstr>
      <vt:lpstr>Zákon č. 148/2023 Sb.</vt:lpstr>
      <vt:lpstr>Zákon č. 283/2021 Sb.</vt:lpstr>
      <vt:lpstr>Zákon č. 283/2021 Sb.</vt:lpstr>
      <vt:lpstr>Vymezení DO ve správním řádu - § 136</vt:lpstr>
      <vt:lpstr>Vymezení DO ve správním řádu - § 136</vt:lpstr>
      <vt:lpstr>Vymezení DO ve správním řádu - § 136</vt:lpstr>
      <vt:lpstr>Vymezení DO ve správním řádu - § 149</vt:lpstr>
      <vt:lpstr>Vymezení DO ve správním řádu - § 149</vt:lpstr>
      <vt:lpstr>Vymezení DO ve správním řádu - § 149</vt:lpstr>
      <vt:lpstr>Vymezení DO ve správním řádu - § 149</vt:lpstr>
      <vt:lpstr>Vymezení DO ve správním řádu - § 149</vt:lpstr>
      <vt:lpstr>Vyjádření, osvědčení a sdělení - § 154 - § 158 správního řádu</vt:lpstr>
      <vt:lpstr>Vyjádření, osvědčení a sdělení - § 154 - § 158 správního řádu</vt:lpstr>
      <vt:lpstr>Jednotné environmentální stanovisko – zákon č. 148/2023 Sb.</vt:lpstr>
      <vt:lpstr>Ochrana veřejných zájmů samostatnými závaznými stanovisky</vt:lpstr>
      <vt:lpstr>Ochrana veřejných zájmů samostatnými závaznými stanovisky</vt:lpstr>
      <vt:lpstr>Ochrana veřejných zájmů samostatnými závaznými stanovisky</vt:lpstr>
      <vt:lpstr>Ochrana veřejných zájmů samostatnými závaznými stanovisky</vt:lpstr>
      <vt:lpstr>Ochrana veřejných zájmů samostatnými závaznými stanovisky</vt:lpstr>
      <vt:lpstr>Ochrana veřejných zájmů samostatnými závaznými stanovisky</vt:lpstr>
      <vt:lpstr>Ochrana veřejných zájmů samostatnými závaznými stanovisky</vt:lpstr>
      <vt:lpstr>Ochrana veřejných zájmů samostatnými závaznými stanovisky</vt:lpstr>
      <vt:lpstr>Ochrana veřejných zájmů samostatnými závaznými stanovisky</vt:lpstr>
      <vt:lpstr>Ochrana veřejných zájmů samostatnými závaznými stanovisky</vt:lpstr>
      <vt:lpstr>Ochrana veřejných zájmů samostatnými závaznými stanovisky</vt:lpstr>
    </vt:vector>
  </TitlesOfParts>
  <Company>Plzeňský kraj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Štvánová Helena</dc:creator>
  <cp:lastModifiedBy>Milerová Jaroslava</cp:lastModifiedBy>
  <cp:revision>53</cp:revision>
  <dcterms:created xsi:type="dcterms:W3CDTF">2023-10-23T13:22:58Z</dcterms:created>
  <dcterms:modified xsi:type="dcterms:W3CDTF">2024-09-26T15:02:10Z</dcterms:modified>
</cp:coreProperties>
</file>