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0" r:id="rId5"/>
    <p:sldId id="262" r:id="rId6"/>
    <p:sldId id="263" r:id="rId7"/>
    <p:sldId id="259" r:id="rId8"/>
    <p:sldId id="258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94660"/>
  </p:normalViewPr>
  <p:slideViewPr>
    <p:cSldViewPr>
      <p:cViewPr>
        <p:scale>
          <a:sx n="100" d="100"/>
          <a:sy n="100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CC7C-15A8-4E7F-BA1D-85B1859F6C2E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9724A-F769-442D-8292-F95B77FAC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39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724A-F769-442D-8292-F95B77FACF1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92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98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5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69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08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85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3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04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63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9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0E368-08F5-4509-AF83-71860898A238}" type="datetimeFigureOut">
              <a:rPr lang="cs-CZ" smtClean="0"/>
              <a:t>15.4.2011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36CF-F045-4E56-AD38-6DA926243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22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923F"/>
                </a:solidFill>
              </a:rPr>
              <a:t>Regionální komunikační infrastruktura</a:t>
            </a:r>
            <a:endParaRPr lang="cs-CZ" sz="3600" b="1" dirty="0">
              <a:solidFill>
                <a:srgbClr val="00923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152128"/>
          </a:xfrm>
        </p:spPr>
        <p:txBody>
          <a:bodyPr>
            <a:normAutofit lnSpcReduction="10000"/>
          </a:bodyPr>
          <a:lstStyle/>
          <a:p>
            <a:r>
              <a:rPr lang="cs-CZ" sz="7200" b="1" dirty="0" smtClean="0">
                <a:solidFill>
                  <a:srgbClr val="00923F"/>
                </a:solidFill>
              </a:rPr>
              <a:t>CamelNET</a:t>
            </a:r>
            <a:endParaRPr lang="cs-CZ" sz="7200" b="1" dirty="0">
              <a:solidFill>
                <a:srgbClr val="009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923F"/>
                </a:solidFill>
              </a:rPr>
              <a:t>Zdravotnická záchranná služba</a:t>
            </a:r>
            <a:endParaRPr lang="cs-CZ" sz="4000" b="1" dirty="0">
              <a:solidFill>
                <a:srgbClr val="00923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88841"/>
            <a:ext cx="8712968" cy="1800199"/>
          </a:xfrm>
        </p:spPr>
        <p:txBody>
          <a:bodyPr numCol="3">
            <a:normAutofit lnSpcReduction="10000"/>
          </a:bodyPr>
          <a:lstStyle/>
          <a:p>
            <a:r>
              <a:rPr lang="cs-CZ" sz="3800" dirty="0" smtClean="0">
                <a:solidFill>
                  <a:srgbClr val="00923F"/>
                </a:solidFill>
              </a:rPr>
              <a:t>Klatovy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Rokycany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Domažlice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Tachov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Stříbro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Sušice</a:t>
            </a:r>
          </a:p>
          <a:p>
            <a:pPr marL="0" indent="0">
              <a:buNone/>
            </a:pPr>
            <a:endParaRPr lang="cs-CZ" dirty="0" smtClean="0">
              <a:solidFill>
                <a:srgbClr val="00923F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49077" y="321297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 smtClean="0">
                <a:solidFill>
                  <a:srgbClr val="00923F"/>
                </a:solidFill>
              </a:rPr>
              <a:t>Hasičský záchranný sbor</a:t>
            </a:r>
            <a:endParaRPr lang="cs-CZ" sz="4000" b="1" dirty="0">
              <a:solidFill>
                <a:srgbClr val="00923F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23528" y="4005064"/>
            <a:ext cx="8640960" cy="2016224"/>
          </a:xfrm>
          <a:prstGeom prst="rect">
            <a:avLst/>
          </a:prstGeom>
        </p:spPr>
        <p:txBody>
          <a:bodyPr vert="horz" lIns="91440" tIns="45720" rIns="91440" bIns="45720" numCol="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Rokycany</a:t>
            </a:r>
          </a:p>
          <a:p>
            <a:pPr marL="342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Stříbro</a:t>
            </a:r>
          </a:p>
          <a:p>
            <a:pPr marL="342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Přeštice</a:t>
            </a:r>
          </a:p>
          <a:p>
            <a:pPr marL="342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Sušice</a:t>
            </a:r>
          </a:p>
          <a:p>
            <a:pPr marL="342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Klatovy*</a:t>
            </a:r>
          </a:p>
          <a:p>
            <a:pPr marL="342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Domažlice*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Tachov**</a:t>
            </a:r>
            <a:endParaRPr lang="cs-CZ" sz="3200" dirty="0">
              <a:solidFill>
                <a:srgbClr val="00923F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39552" y="5733256"/>
            <a:ext cx="8229600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>
                <a:solidFill>
                  <a:srgbClr val="00923F"/>
                </a:solidFill>
              </a:rPr>
              <a:t>* v rámci metropolitní sítě, ** prozatímní připojení od soukromé firmy</a:t>
            </a:r>
            <a:endParaRPr lang="cs-CZ" sz="1400" b="1" dirty="0">
              <a:solidFill>
                <a:srgbClr val="009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solidFill>
                  <a:srgbClr val="00923F"/>
                </a:solidFill>
              </a:rPr>
              <a:t>Střediska Krajské správy a údržby silnic</a:t>
            </a:r>
            <a:endParaRPr lang="cs-CZ" sz="4000" b="1" dirty="0">
              <a:solidFill>
                <a:srgbClr val="00923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1"/>
            <a:ext cx="7920880" cy="1728191"/>
          </a:xfrm>
        </p:spPr>
        <p:txBody>
          <a:bodyPr numCol="3">
            <a:normAutofit fontScale="77500" lnSpcReduction="20000"/>
          </a:bodyPr>
          <a:lstStyle/>
          <a:p>
            <a:r>
              <a:rPr lang="cs-CZ" sz="3800" dirty="0" smtClean="0">
                <a:solidFill>
                  <a:srgbClr val="00923F"/>
                </a:solidFill>
              </a:rPr>
              <a:t>Klatovy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Rokycany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Domažlice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Stříbro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St. Plzenec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Stod</a:t>
            </a:r>
          </a:p>
          <a:p>
            <a:r>
              <a:rPr lang="cs-CZ" sz="3800" dirty="0" err="1" smtClean="0">
                <a:solidFill>
                  <a:srgbClr val="00923F"/>
                </a:solidFill>
              </a:rPr>
              <a:t>Horš</a:t>
            </a:r>
            <a:r>
              <a:rPr lang="cs-CZ" sz="3800" dirty="0" smtClean="0">
                <a:solidFill>
                  <a:srgbClr val="00923F"/>
                </a:solidFill>
              </a:rPr>
              <a:t>. Týn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Přeštice*</a:t>
            </a:r>
          </a:p>
          <a:p>
            <a:r>
              <a:rPr lang="cs-CZ" sz="3800" dirty="0" smtClean="0">
                <a:solidFill>
                  <a:srgbClr val="00923F"/>
                </a:solidFill>
              </a:rPr>
              <a:t>Nýrsko*</a:t>
            </a:r>
            <a:endParaRPr lang="cs-CZ" sz="3800" dirty="0"/>
          </a:p>
          <a:p>
            <a:pPr marL="0" indent="0">
              <a:buNone/>
            </a:pPr>
            <a:endParaRPr lang="cs-CZ" dirty="0" smtClean="0">
              <a:solidFill>
                <a:srgbClr val="00923F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23528" y="4149080"/>
            <a:ext cx="8640960" cy="187220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" algn="l"/>
            <a:r>
              <a:rPr lang="cs-CZ" sz="3200" dirty="0" smtClean="0">
                <a:solidFill>
                  <a:srgbClr val="00923F"/>
                </a:solidFill>
              </a:rPr>
              <a:t>Dále budou připojeny, zejména ve spolupráci s městy objekty </a:t>
            </a:r>
            <a:r>
              <a:rPr lang="cs-CZ" sz="3200" dirty="0" err="1" smtClean="0">
                <a:solidFill>
                  <a:srgbClr val="00923F"/>
                </a:solidFill>
              </a:rPr>
              <a:t>škol,muzeí</a:t>
            </a:r>
            <a:r>
              <a:rPr lang="cs-CZ" sz="3200" dirty="0" smtClean="0">
                <a:solidFill>
                  <a:srgbClr val="00923F"/>
                </a:solidFill>
              </a:rPr>
              <a:t> a zařízení sociální péče,</a:t>
            </a:r>
          </a:p>
          <a:p>
            <a:pPr marL="18000" algn="l"/>
            <a:r>
              <a:rPr lang="cs-CZ" sz="3200" dirty="0" smtClean="0">
                <a:solidFill>
                  <a:srgbClr val="00923F"/>
                </a:solidFill>
              </a:rPr>
              <a:t>možná je i spolupráce s Policií ČR</a:t>
            </a:r>
            <a:endParaRPr lang="cs-CZ" sz="3200" dirty="0">
              <a:solidFill>
                <a:srgbClr val="00923F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39552" y="335699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b="1" dirty="0" smtClean="0">
                <a:solidFill>
                  <a:srgbClr val="00923F"/>
                </a:solidFill>
              </a:rPr>
              <a:t>* v rámci metropolitní sítě</a:t>
            </a:r>
            <a:endParaRPr lang="cs-CZ" sz="1400" b="1" dirty="0">
              <a:solidFill>
                <a:srgbClr val="009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923F"/>
                </a:solidFill>
              </a:rPr>
              <a:t>Navazující projekty metropolitních sítí</a:t>
            </a:r>
            <a:endParaRPr lang="cs-CZ" sz="4000" b="1" dirty="0">
              <a:solidFill>
                <a:srgbClr val="00923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923F"/>
                </a:solidFill>
              </a:rPr>
              <a:t>Klatovy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Domažlice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Tachov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Přeštice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Nýrsko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923F"/>
                </a:solidFill>
              </a:rPr>
              <a:t>Budováno s využitím dotace Plzeňského kraje v </a:t>
            </a:r>
            <a:r>
              <a:rPr lang="cs-CZ" smtClean="0">
                <a:solidFill>
                  <a:srgbClr val="00923F"/>
                </a:solidFill>
              </a:rPr>
              <a:t>celkové výši </a:t>
            </a:r>
            <a:r>
              <a:rPr lang="cs-CZ" dirty="0" smtClean="0">
                <a:solidFill>
                  <a:srgbClr val="00923F"/>
                </a:solidFill>
              </a:rPr>
              <a:t>8,5 mil. Kč</a:t>
            </a:r>
            <a:endParaRPr lang="cs-CZ" dirty="0">
              <a:solidFill>
                <a:srgbClr val="009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923F"/>
                </a:solidFill>
              </a:rPr>
              <a:t>Co to je ?</a:t>
            </a:r>
            <a:endParaRPr lang="cs-CZ" sz="4000" b="1" dirty="0">
              <a:solidFill>
                <a:srgbClr val="00923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cs-CZ" dirty="0" smtClean="0">
                <a:solidFill>
                  <a:srgbClr val="00923F"/>
                </a:solidFill>
              </a:rPr>
              <a:t>Krajem provozovaná optická datová síť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Optické kabely jsou uložené v zemi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Současně zahajovaná realizace výstavby spojí 11 měst v kraji, z toho 10 ORP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Na výstavbu realizovanou PK navazují projekty měst s podporou dotace PK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4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923F"/>
                </a:solidFill>
              </a:rPr>
              <a:t>Cíle</a:t>
            </a:r>
            <a:endParaRPr lang="cs-CZ" sz="4000" b="1" dirty="0">
              <a:solidFill>
                <a:srgbClr val="00923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00923F"/>
                </a:solidFill>
              </a:rPr>
              <a:t>Zvýšit dostupnost kritické infrastruktury pro potřeby Integrovaného záchranného systému a krizového </a:t>
            </a:r>
            <a:r>
              <a:rPr lang="cs-CZ" dirty="0" smtClean="0">
                <a:solidFill>
                  <a:srgbClr val="00923F"/>
                </a:solidFill>
              </a:rPr>
              <a:t>řízení</a:t>
            </a:r>
            <a:endParaRPr lang="cs-CZ" dirty="0">
              <a:solidFill>
                <a:srgbClr val="00923F"/>
              </a:solidFill>
            </a:endParaRPr>
          </a:p>
          <a:p>
            <a:r>
              <a:rPr lang="cs-CZ" dirty="0">
                <a:solidFill>
                  <a:srgbClr val="00923F"/>
                </a:solidFill>
              </a:rPr>
              <a:t>Vytvořit páteřní komunikační infrastrukturu, která bude využívána organizacemi, kde je kraj </a:t>
            </a:r>
            <a:r>
              <a:rPr lang="cs-CZ" dirty="0" smtClean="0">
                <a:solidFill>
                  <a:srgbClr val="00923F"/>
                </a:solidFill>
              </a:rPr>
              <a:t>zřizovatelem</a:t>
            </a:r>
          </a:p>
          <a:p>
            <a:r>
              <a:rPr lang="cs-CZ" dirty="0">
                <a:solidFill>
                  <a:srgbClr val="00923F"/>
                </a:solidFill>
              </a:rPr>
              <a:t>Podpořit služby </a:t>
            </a:r>
            <a:r>
              <a:rPr lang="cs-CZ" dirty="0" err="1">
                <a:solidFill>
                  <a:srgbClr val="00923F"/>
                </a:solidFill>
              </a:rPr>
              <a:t>eGovernmentu</a:t>
            </a:r>
            <a:r>
              <a:rPr lang="cs-CZ" dirty="0">
                <a:solidFill>
                  <a:srgbClr val="00923F"/>
                </a:solidFill>
              </a:rPr>
              <a:t> a rozvoj Komunikační infrastruktury veřejné </a:t>
            </a:r>
            <a:r>
              <a:rPr lang="cs-CZ" dirty="0" smtClean="0">
                <a:solidFill>
                  <a:srgbClr val="00923F"/>
                </a:solidFill>
              </a:rPr>
              <a:t>správy</a:t>
            </a:r>
          </a:p>
          <a:p>
            <a:r>
              <a:rPr lang="cs-CZ" dirty="0">
                <a:solidFill>
                  <a:srgbClr val="00923F"/>
                </a:solidFill>
              </a:rPr>
              <a:t>Propojení na sousední (např. zahraniční) regionální infrastruktury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rgbClr val="00923F"/>
                </a:solidFill>
              </a:rPr>
              <a:t>Financování</a:t>
            </a:r>
            <a:endParaRPr lang="cs-CZ" b="1" dirty="0">
              <a:solidFill>
                <a:srgbClr val="00923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923F"/>
                </a:solidFill>
              </a:rPr>
              <a:t>EU - IOP výzva 08 – Rozvoj služeb </a:t>
            </a:r>
            <a:r>
              <a:rPr lang="cs-CZ" sz="2800" dirty="0" err="1" smtClean="0">
                <a:solidFill>
                  <a:srgbClr val="00923F"/>
                </a:solidFill>
              </a:rPr>
              <a:t>eGovernmentu</a:t>
            </a:r>
            <a:r>
              <a:rPr lang="cs-CZ" sz="2800" dirty="0" smtClean="0">
                <a:solidFill>
                  <a:srgbClr val="00923F"/>
                </a:solidFill>
              </a:rPr>
              <a:t> v krajích (85 %), 15 % Plzeňský kraj</a:t>
            </a:r>
          </a:p>
          <a:p>
            <a:r>
              <a:rPr lang="cs-CZ" sz="2800" dirty="0" smtClean="0">
                <a:solidFill>
                  <a:srgbClr val="00923F"/>
                </a:solidFill>
              </a:rPr>
              <a:t>součást projektu „Technologické centrum Plzeňského kraje“ – část VI</a:t>
            </a:r>
          </a:p>
          <a:p>
            <a:r>
              <a:rPr lang="cs-CZ" sz="2800" dirty="0" smtClean="0">
                <a:solidFill>
                  <a:srgbClr val="00923F"/>
                </a:solidFill>
              </a:rPr>
              <a:t>náklady na vlastní síť 39 mil. Kč včetně DPH</a:t>
            </a:r>
          </a:p>
          <a:p>
            <a:r>
              <a:rPr lang="cs-CZ" sz="2800" dirty="0" smtClean="0">
                <a:solidFill>
                  <a:srgbClr val="00923F"/>
                </a:solidFill>
              </a:rPr>
              <a:t>navazovat bude zakázka na dodávku aktivních prvků v hodnotě cca 23 mil. Kč včetně DPH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269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rgbClr val="00923F"/>
                </a:solidFill>
              </a:rPr>
              <a:t>Dodavatel</a:t>
            </a:r>
            <a:endParaRPr lang="cs-CZ" b="1" dirty="0">
              <a:solidFill>
                <a:srgbClr val="00923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923F"/>
                </a:solidFill>
              </a:rPr>
              <a:t>Telefónica O</a:t>
            </a:r>
            <a:r>
              <a:rPr lang="cs-CZ" sz="2800" baseline="-25000" dirty="0" smtClean="0">
                <a:solidFill>
                  <a:srgbClr val="00923F"/>
                </a:solidFill>
              </a:rPr>
              <a:t>2</a:t>
            </a:r>
            <a:r>
              <a:rPr lang="cs-CZ" sz="2800" dirty="0" smtClean="0">
                <a:solidFill>
                  <a:srgbClr val="00923F"/>
                </a:solidFill>
              </a:rPr>
              <a:t> Czech Republic, a.s.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923F"/>
                </a:solidFill>
              </a:rPr>
              <a:t>Subdodavatelé</a:t>
            </a:r>
          </a:p>
          <a:p>
            <a:r>
              <a:rPr lang="cs-CZ" sz="2800" smtClean="0">
                <a:solidFill>
                  <a:srgbClr val="00923F"/>
                </a:solidFill>
              </a:rPr>
              <a:t>SUPTel</a:t>
            </a:r>
            <a:r>
              <a:rPr lang="cs-CZ" sz="2800" dirty="0" smtClean="0">
                <a:solidFill>
                  <a:srgbClr val="00923F"/>
                </a:solidFill>
              </a:rPr>
              <a:t> </a:t>
            </a:r>
            <a:r>
              <a:rPr lang="cs-CZ" sz="2800" dirty="0" smtClean="0">
                <a:solidFill>
                  <a:srgbClr val="00923F"/>
                </a:solidFill>
              </a:rPr>
              <a:t>a.s., Plzeň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439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_Společné\Projekty\Datová síť CamelNET\Mapy\CamelNET1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5976"/>
            <a:ext cx="4334228" cy="61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_Společné\Projekty\Datová síť CamelNET\Realizace\Schéma Camel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52436" cy="50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00923F"/>
                </a:solidFill>
              </a:rPr>
              <a:t>Co bude propojeno</a:t>
            </a:r>
            <a:endParaRPr lang="cs-CZ" sz="4000" b="1" dirty="0">
              <a:solidFill>
                <a:srgbClr val="00923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00923F"/>
                </a:solidFill>
              </a:rPr>
              <a:t>Městské úřady ORP (10)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4 krajské nemocnice základní péče + 1 městská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Střediska Zdravotnické záchranné služby PK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Požární stanice HZS PK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Střediska  Krajské správy a údržby silnic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Další objekty z oblasti kultury, školství a soc. péče</a:t>
            </a:r>
          </a:p>
          <a:p>
            <a:r>
              <a:rPr lang="cs-CZ" b="1" dirty="0" smtClean="0">
                <a:solidFill>
                  <a:srgbClr val="00923F"/>
                </a:solidFill>
              </a:rPr>
              <a:t>Propojeno s optickou sítí města Plzně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2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923F"/>
                </a:solidFill>
              </a:rPr>
              <a:t>Městské úřady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1"/>
            <a:ext cx="7920880" cy="1944215"/>
          </a:xfrm>
        </p:spPr>
        <p:txBody>
          <a:bodyPr numCol="3">
            <a:normAutofit/>
          </a:bodyPr>
          <a:lstStyle/>
          <a:p>
            <a:r>
              <a:rPr lang="cs-CZ" dirty="0" smtClean="0">
                <a:solidFill>
                  <a:srgbClr val="00923F"/>
                </a:solidFill>
              </a:rPr>
              <a:t>Klatovy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Rokycany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Domažlice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Tachov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Sušice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Stříbro</a:t>
            </a:r>
            <a:endParaRPr lang="cs-CZ" dirty="0"/>
          </a:p>
          <a:p>
            <a:r>
              <a:rPr lang="cs-CZ" dirty="0" smtClean="0">
                <a:solidFill>
                  <a:srgbClr val="00923F"/>
                </a:solidFill>
              </a:rPr>
              <a:t>Přeštice</a:t>
            </a:r>
          </a:p>
          <a:p>
            <a:r>
              <a:rPr lang="cs-CZ" dirty="0" smtClean="0">
                <a:solidFill>
                  <a:srgbClr val="00923F"/>
                </a:solidFill>
              </a:rPr>
              <a:t>Stod</a:t>
            </a:r>
          </a:p>
          <a:p>
            <a:r>
              <a:rPr lang="cs-CZ" dirty="0" err="1" smtClean="0">
                <a:solidFill>
                  <a:srgbClr val="00923F"/>
                </a:solidFill>
              </a:rPr>
              <a:t>Horš</a:t>
            </a:r>
            <a:r>
              <a:rPr lang="cs-CZ" dirty="0" smtClean="0">
                <a:solidFill>
                  <a:srgbClr val="00923F"/>
                </a:solidFill>
              </a:rPr>
              <a:t>. Týn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39552" y="399898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 smtClean="0">
                <a:solidFill>
                  <a:srgbClr val="00923F"/>
                </a:solidFill>
              </a:rPr>
              <a:t>Nemocnice</a:t>
            </a:r>
            <a:endParaRPr lang="cs-CZ" sz="4000" b="1" dirty="0">
              <a:solidFill>
                <a:srgbClr val="00923F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52897" y="4933952"/>
            <a:ext cx="8229600" cy="1087336"/>
          </a:xfrm>
          <a:prstGeom prst="rect">
            <a:avLst/>
          </a:prstGeom>
        </p:spPr>
        <p:txBody>
          <a:bodyPr vert="horz" lIns="91440" tIns="45720" rIns="91440" bIns="45720" numCol="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Klatovy</a:t>
            </a:r>
          </a:p>
          <a:p>
            <a:pPr marL="342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Domažlice</a:t>
            </a:r>
          </a:p>
          <a:p>
            <a:pPr marL="342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Rokycany</a:t>
            </a:r>
          </a:p>
          <a:p>
            <a:pPr marL="342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Stod</a:t>
            </a:r>
          </a:p>
          <a:p>
            <a:pPr marL="342000" indent="-342000" algn="l">
              <a:buFont typeface="Arial" pitchFamily="34" charset="0"/>
              <a:buChar char="•"/>
            </a:pPr>
            <a:r>
              <a:rPr lang="cs-CZ" sz="3200" dirty="0" smtClean="0">
                <a:solidFill>
                  <a:srgbClr val="00923F"/>
                </a:solidFill>
              </a:rPr>
              <a:t>Sušice (měst.)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cs-CZ" sz="3200" dirty="0">
              <a:solidFill>
                <a:srgbClr val="009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336</Words>
  <Application>Microsoft Office PowerPoint</Application>
  <PresentationFormat>Předvádění na obrazovce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Regionální komunikační infrastruktura</vt:lpstr>
      <vt:lpstr>Co to je ?</vt:lpstr>
      <vt:lpstr>Cíle</vt:lpstr>
      <vt:lpstr>Financování</vt:lpstr>
      <vt:lpstr>Dodavatel</vt:lpstr>
      <vt:lpstr>Prezentace aplikace PowerPoint</vt:lpstr>
      <vt:lpstr>Prezentace aplikace PowerPoint</vt:lpstr>
      <vt:lpstr>Co bude propojeno</vt:lpstr>
      <vt:lpstr>Městské úřady</vt:lpstr>
      <vt:lpstr>Zdravotnická záchranná služba</vt:lpstr>
      <vt:lpstr>Střediska Krajské správy a údržby silnic</vt:lpstr>
      <vt:lpstr>Navazující projekty metropolitních sítí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komunikační infrastruktura</dc:title>
  <dc:creator>Tuček Aleš</dc:creator>
  <cp:lastModifiedBy>Tuček Aleš</cp:lastModifiedBy>
  <cp:revision>10</cp:revision>
  <dcterms:created xsi:type="dcterms:W3CDTF">2011-04-15T06:23:19Z</dcterms:created>
  <dcterms:modified xsi:type="dcterms:W3CDTF">2011-04-15T09:14:19Z</dcterms:modified>
</cp:coreProperties>
</file>