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4" r:id="rId4"/>
    <p:sldId id="277" r:id="rId5"/>
    <p:sldId id="278" r:id="rId6"/>
    <p:sldId id="257" r:id="rId7"/>
    <p:sldId id="279" r:id="rId8"/>
    <p:sldId id="280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04.12.2017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04.12.2017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167013"/>
            <a:ext cx="4485011" cy="175503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plán s prvky regulačního plánu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Zelená Lhota 7. - 8. 12.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Proč?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1709243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problematika podrobnosti územního plánu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tlak na </a:t>
            </a:r>
            <a:r>
              <a:rPr lang="cs-CZ" dirty="0"/>
              <a:t>podrobnější </a:t>
            </a:r>
            <a:r>
              <a:rPr lang="cs-CZ" dirty="0" smtClean="0"/>
              <a:t>regulaci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RP se nepořizují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ÚP s prvky RP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18639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Podrobnost ÚP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74795"/>
            <a:ext cx="7886700" cy="4802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Příloha č. 7 k vyhlášce č. 500/2006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stanovení podmínek pro </a:t>
            </a:r>
            <a:r>
              <a:rPr lang="cs-CZ" u="sng" dirty="0"/>
              <a:t>využití </a:t>
            </a:r>
            <a:r>
              <a:rPr lang="cs-CZ" b="1" u="sng" dirty="0">
                <a:solidFill>
                  <a:srgbClr val="00B050"/>
                </a:solidFill>
              </a:rPr>
              <a:t>ploch</a:t>
            </a:r>
            <a:r>
              <a:rPr lang="cs-CZ" u="sng" dirty="0"/>
              <a:t> </a:t>
            </a:r>
            <a:r>
              <a:rPr lang="cs-CZ" dirty="0"/>
              <a:t>s rozdílným způsobem využití s určením převažujícího účelu využití (hlavní využití), pokud je možné jej stanovit, přípustného využití, nepřípustného využití (včetně stanovení, ve kterých plochách je vyloučeno umísťování staveb, zařízení a jiných opatření pro účely uvedené v § 18 odst. 5 stavebního zákona), popřípadě stanovení podmíněně přípustného </a:t>
            </a:r>
            <a:r>
              <a:rPr lang="cs-CZ" u="sng" dirty="0"/>
              <a:t>využití těchto </a:t>
            </a:r>
            <a:r>
              <a:rPr lang="cs-CZ" b="1" u="sng" dirty="0">
                <a:solidFill>
                  <a:srgbClr val="00B050"/>
                </a:solidFill>
              </a:rPr>
              <a:t>ploch</a:t>
            </a:r>
            <a:r>
              <a:rPr lang="cs-CZ" dirty="0"/>
              <a:t> a </a:t>
            </a:r>
            <a:r>
              <a:rPr lang="cs-CZ" u="sng" dirty="0"/>
              <a:t>stanovení podmínek prostorového uspořádání</a:t>
            </a:r>
            <a:r>
              <a:rPr lang="cs-CZ" dirty="0"/>
              <a:t>, </a:t>
            </a:r>
            <a:r>
              <a:rPr lang="cs-CZ" u="sng" dirty="0"/>
              <a:t>včetně základních podmínek ochrany krajinného rázu (například </a:t>
            </a:r>
            <a:r>
              <a:rPr lang="cs-CZ" b="1" u="sng" dirty="0">
                <a:solidFill>
                  <a:srgbClr val="00B050"/>
                </a:solidFill>
              </a:rPr>
              <a:t>výškové regulace zástavby</a:t>
            </a:r>
            <a:r>
              <a:rPr lang="cs-CZ" u="sng" dirty="0"/>
              <a:t>, </a:t>
            </a:r>
            <a:r>
              <a:rPr lang="cs-CZ" b="1" u="sng" dirty="0">
                <a:solidFill>
                  <a:srgbClr val="00B050"/>
                </a:solidFill>
              </a:rPr>
              <a:t>charakteru a struktury zástavby</a:t>
            </a:r>
            <a:r>
              <a:rPr lang="cs-CZ" u="sng" dirty="0"/>
              <a:t>, stanovení rozmezí </a:t>
            </a:r>
            <a:r>
              <a:rPr lang="cs-CZ" b="1" u="sng" dirty="0">
                <a:solidFill>
                  <a:srgbClr val="00B050"/>
                </a:solidFill>
              </a:rPr>
              <a:t>výměry</a:t>
            </a:r>
            <a:r>
              <a:rPr lang="cs-CZ" u="sng" dirty="0"/>
              <a:t> pro vymezování stavebních pozemků a </a:t>
            </a:r>
            <a:r>
              <a:rPr lang="cs-CZ" b="1" u="sng" dirty="0">
                <a:solidFill>
                  <a:srgbClr val="00B050"/>
                </a:solidFill>
              </a:rPr>
              <a:t>intenzity</a:t>
            </a:r>
            <a:r>
              <a:rPr lang="cs-CZ" u="sng" dirty="0"/>
              <a:t> jejich využití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ÚP s prvky RP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18639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Podrobnost RP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74795"/>
            <a:ext cx="7886700" cy="51008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Příloha č. 11 k vyhlášce č. 500/2006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odst. 1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u="sng" dirty="0" smtClean="0">
                <a:solidFill>
                  <a:srgbClr val="00B050"/>
                </a:solidFill>
              </a:rPr>
              <a:t>podrobné</a:t>
            </a:r>
            <a:r>
              <a:rPr lang="cs-CZ" dirty="0" smtClean="0"/>
              <a:t> podmínky pro vymezení a využití pozemků</a:t>
            </a:r>
          </a:p>
          <a:p>
            <a:pPr marL="0" indent="0">
              <a:buNone/>
            </a:pPr>
            <a:r>
              <a:rPr lang="cs-CZ" dirty="0" smtClean="0"/>
              <a:t>odst. 2</a:t>
            </a:r>
          </a:p>
          <a:p>
            <a:pPr marL="0" indent="0">
              <a:buNone/>
            </a:pPr>
            <a:r>
              <a:rPr lang="cs-CZ" dirty="0"/>
              <a:t>b) podmínky pro umístění a prostorové řešení </a:t>
            </a:r>
            <a:r>
              <a:rPr lang="cs-CZ" u="sng" dirty="0">
                <a:solidFill>
                  <a:srgbClr val="00B050"/>
                </a:solidFill>
              </a:rPr>
              <a:t>staveb</a:t>
            </a:r>
            <a:r>
              <a:rPr lang="cs-CZ" dirty="0"/>
              <a:t>, které nejsou zahrnuty do staveb veřejné infrastruktury, včetně urbanistických a architektonických podmínek pro zpracování projektové dokumentace a podmínek ochrany krajinného rázu (například </a:t>
            </a:r>
            <a:r>
              <a:rPr lang="cs-CZ" u="sng" dirty="0">
                <a:solidFill>
                  <a:srgbClr val="00B050"/>
                </a:solidFill>
              </a:rPr>
              <a:t>uliční a stavební čáry, vzdálenost stavby od hranic pozemků a sousedních staveb, půdorysnou velikost stavby</a:t>
            </a:r>
            <a:r>
              <a:rPr lang="cs-CZ" dirty="0"/>
              <a:t>, nejsou-li vyjádřeny kótami v grafické části, </a:t>
            </a:r>
            <a:r>
              <a:rPr lang="cs-CZ" u="sng" dirty="0" err="1">
                <a:solidFill>
                  <a:srgbClr val="00B050"/>
                </a:solidFill>
              </a:rPr>
              <a:t>podlažnost</a:t>
            </a:r>
            <a:r>
              <a:rPr lang="cs-CZ" u="sng" dirty="0">
                <a:solidFill>
                  <a:srgbClr val="00B050"/>
                </a:solidFill>
              </a:rPr>
              <a:t>, výšku, objem a tvar stavby</a:t>
            </a:r>
            <a:r>
              <a:rPr lang="cs-CZ" dirty="0"/>
              <a:t>, základní údaje o kapacitě stavby, </a:t>
            </a:r>
            <a:r>
              <a:rPr lang="cs-CZ" u="sng" dirty="0">
                <a:solidFill>
                  <a:srgbClr val="00B050"/>
                </a:solidFill>
              </a:rPr>
              <a:t>určení částí pozemku, které mohou být zastavěny</a:t>
            </a:r>
            <a:r>
              <a:rPr lang="cs-CZ" dirty="0"/>
              <a:t>, zastavitelnost pozemku dalšími stavbami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ÚP s prvky RP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65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818639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Novela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74795"/>
            <a:ext cx="7886700" cy="5100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§ 43 odst. 3</a:t>
            </a:r>
          </a:p>
          <a:p>
            <a:pPr marL="0" indent="0">
              <a:buNone/>
            </a:pPr>
            <a:r>
              <a:rPr lang="cs-CZ" dirty="0" smtClean="0"/>
              <a:t>ÚP nesmí obsahovat podrobnosti...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....pokud </a:t>
            </a:r>
            <a:r>
              <a:rPr lang="cs-CZ" dirty="0"/>
              <a:t>zastupitelstvo obce v rozhodnutí o pořízení nebo v zadání územního plánu nestanoví, že bude pořízen územní plán nebo jeho vymezená část s prvky regulačního plánu; tato skutečnost musí být v rozhodnutí zastupitelstva výslovně uvedena".</a:t>
            </a: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ÚP s prvky RP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67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Novinky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 rozhodnutí o pořízení ÚP výslovně </a:t>
            </a:r>
            <a:r>
              <a:rPr lang="cs-CZ" dirty="0" smtClean="0"/>
              <a:t>u</a:t>
            </a:r>
            <a:r>
              <a:rPr lang="cs-CZ" dirty="0" smtClean="0"/>
              <a:t>vést</a:t>
            </a:r>
            <a:r>
              <a:rPr lang="cs-CZ" dirty="0" smtClean="0"/>
              <a:t>, že zastup. chce ÚP s prvky RP </a:t>
            </a:r>
          </a:p>
          <a:p>
            <a:pPr>
              <a:buFontTx/>
              <a:buChar char="-"/>
            </a:pPr>
            <a:r>
              <a:rPr lang="cs-CZ" dirty="0" smtClean="0"/>
              <a:t>v zadání zopakovat a zpřesnit na plochy. Nebo celý ÚP?</a:t>
            </a:r>
          </a:p>
          <a:p>
            <a:pPr>
              <a:buFontTx/>
              <a:buChar char="-"/>
            </a:pPr>
            <a:r>
              <a:rPr lang="cs-CZ" dirty="0" smtClean="0"/>
              <a:t>projektant zpracuje návrh a do odůvodnění uvede, které prvky jsou z RP a proč tam jsou</a:t>
            </a:r>
          </a:p>
          <a:p>
            <a:pPr>
              <a:buFontTx/>
              <a:buChar char="-"/>
            </a:pPr>
            <a:r>
              <a:rPr lang="cs-CZ" dirty="0" smtClean="0"/>
              <a:t>§ 52 odst. 2 - námitky budou moci dávat i osoby uvedené v § 85 odst. 1 a 2 </a:t>
            </a:r>
          </a:p>
          <a:p>
            <a:pPr marL="0" indent="0">
              <a:buNone/>
            </a:pPr>
            <a:r>
              <a:rPr lang="cs-CZ" dirty="0" smtClean="0"/>
              <a:t>     (jako u RP)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sz="2400" b="1" dirty="0" smtClean="0">
              <a:solidFill>
                <a:srgbClr val="339966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ÚP s prvky RP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7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892717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Námitky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48873"/>
            <a:ext cx="6187787" cy="5035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u="sng" dirty="0" smtClean="0"/>
              <a:t>ÚP</a:t>
            </a:r>
          </a:p>
          <a:p>
            <a:pPr marL="0" indent="0">
              <a:buNone/>
            </a:pPr>
            <a:r>
              <a:rPr lang="cs-CZ" sz="2200" dirty="0" smtClean="0"/>
              <a:t>- vlastníci pozemků a staveb dotčených návrhem řešení</a:t>
            </a:r>
          </a:p>
          <a:p>
            <a:pPr marL="0" indent="0">
              <a:buNone/>
            </a:pPr>
            <a:r>
              <a:rPr lang="cs-CZ" sz="2200" dirty="0" smtClean="0"/>
              <a:t>- oprávněný investor </a:t>
            </a:r>
          </a:p>
          <a:p>
            <a:pPr marL="0" indent="0">
              <a:buNone/>
            </a:pPr>
            <a:r>
              <a:rPr lang="cs-CZ" sz="2200" dirty="0" smtClean="0"/>
              <a:t>- zástupce veřejnosti</a:t>
            </a:r>
          </a:p>
          <a:p>
            <a:pPr marL="0" indent="0">
              <a:buNone/>
            </a:pPr>
            <a:r>
              <a:rPr lang="cs-CZ" sz="2200" b="1" u="sng" dirty="0" smtClean="0"/>
              <a:t>RP</a:t>
            </a:r>
          </a:p>
          <a:p>
            <a:pPr marL="0" indent="0">
              <a:buNone/>
            </a:pPr>
            <a:r>
              <a:rPr lang="cs-CZ" sz="2200" dirty="0" smtClean="0"/>
              <a:t>- žadatel</a:t>
            </a:r>
          </a:p>
          <a:p>
            <a:pPr marL="0" indent="0">
              <a:buNone/>
            </a:pPr>
            <a:r>
              <a:rPr lang="cs-CZ" sz="2200" dirty="0" smtClean="0"/>
              <a:t>- obec</a:t>
            </a:r>
          </a:p>
          <a:p>
            <a:pPr marL="0" indent="0">
              <a:buNone/>
            </a:pPr>
            <a:r>
              <a:rPr lang="cs-CZ" sz="2200" dirty="0" smtClean="0"/>
              <a:t>- vlastník pozemku nebo stavby (nebo věcné právo)</a:t>
            </a:r>
          </a:p>
          <a:p>
            <a:pPr marL="0" indent="0">
              <a:buNone/>
            </a:pPr>
            <a:r>
              <a:rPr lang="cs-CZ" sz="2200" dirty="0" smtClean="0"/>
              <a:t>- osoby, jejichž vlastnické </a:t>
            </a:r>
            <a:r>
              <a:rPr lang="cs-CZ" sz="2200" dirty="0"/>
              <a:t>n</a:t>
            </a:r>
            <a:r>
              <a:rPr lang="cs-CZ" sz="2200" dirty="0" smtClean="0"/>
              <a:t>ebo jiné právo k sousedním stavbám anebo sousedním pozemkům nebo stavbám na nichž může být územním rozhodnutím přímo dotčeno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ÚP s prvky RP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70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Problémy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prvky RP uvedené v rozhodnutí o pořízení i v zadání. Nebo pouze jednou?</a:t>
            </a:r>
          </a:p>
          <a:p>
            <a:r>
              <a:rPr lang="cs-CZ" dirty="0" smtClean="0"/>
              <a:t>jedná se poté o povinnost nebo možnost mít prvky RP v ÚP?</a:t>
            </a:r>
          </a:p>
          <a:p>
            <a:r>
              <a:rPr lang="cs-CZ" dirty="0" smtClean="0"/>
              <a:t>v případě celého územního plánu musí/mohou být všechny plochy řešeny do podrobnosti RP?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bude metodika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ÚP s prvky RP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213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Zkrácený postup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757</TotalTime>
  <Words>545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Office</vt:lpstr>
      <vt:lpstr>Územní plán s prvky regulačního plánu</vt:lpstr>
      <vt:lpstr>Proč?</vt:lpstr>
      <vt:lpstr>Podrobnost ÚP</vt:lpstr>
      <vt:lpstr>Podrobnost RP</vt:lpstr>
      <vt:lpstr>Novela</vt:lpstr>
      <vt:lpstr>Novinky</vt:lpstr>
      <vt:lpstr>Námitky</vt:lpstr>
      <vt:lpstr>Problémy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68</cp:revision>
  <dcterms:created xsi:type="dcterms:W3CDTF">2017-11-24T07:47:20Z</dcterms:created>
  <dcterms:modified xsi:type="dcterms:W3CDTF">2017-12-04T11:28:39Z</dcterms:modified>
</cp:coreProperties>
</file>