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1" r:id="rId4"/>
    <p:sldId id="273" r:id="rId5"/>
    <p:sldId id="268" r:id="rId6"/>
    <p:sldId id="272" r:id="rId7"/>
    <p:sldId id="271" r:id="rId8"/>
    <p:sldId id="269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2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45" autoAdjust="0"/>
    <p:restoredTop sz="94660"/>
  </p:normalViewPr>
  <p:slideViewPr>
    <p:cSldViewPr>
      <p:cViewPr>
        <p:scale>
          <a:sx n="100" d="100"/>
          <a:sy n="100" d="100"/>
        </p:scale>
        <p:origin x="-846" y="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AECC7C-15A8-4E7F-BA1D-85B1859F6C2E}" type="datetimeFigureOut">
              <a:rPr lang="cs-CZ" smtClean="0"/>
              <a:t>5.10.2011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99724A-F769-442D-8292-F95B77FACF1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63907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9724A-F769-442D-8292-F95B77FACF12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3923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E368-08F5-4509-AF83-71860898A238}" type="datetimeFigureOut">
              <a:rPr lang="cs-CZ" smtClean="0"/>
              <a:t>5.10.2011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36CF-F045-4E56-AD38-6DA926243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5987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E368-08F5-4509-AF83-71860898A238}" type="datetimeFigureOut">
              <a:rPr lang="cs-CZ" smtClean="0"/>
              <a:t>5.10.2011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36CF-F045-4E56-AD38-6DA926243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0355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E368-08F5-4509-AF83-71860898A238}" type="datetimeFigureOut">
              <a:rPr lang="cs-CZ" smtClean="0"/>
              <a:t>5.10.2011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36CF-F045-4E56-AD38-6DA926243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969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E368-08F5-4509-AF83-71860898A238}" type="datetimeFigureOut">
              <a:rPr lang="cs-CZ" smtClean="0"/>
              <a:t>5.10.2011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36CF-F045-4E56-AD38-6DA926243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089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E368-08F5-4509-AF83-71860898A238}" type="datetimeFigureOut">
              <a:rPr lang="cs-CZ" smtClean="0"/>
              <a:t>5.10.2011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36CF-F045-4E56-AD38-6DA926243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E368-08F5-4509-AF83-71860898A238}" type="datetimeFigureOut">
              <a:rPr lang="cs-CZ" smtClean="0"/>
              <a:t>5.10.2011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36CF-F045-4E56-AD38-6DA926243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2853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E368-08F5-4509-AF83-71860898A238}" type="datetimeFigureOut">
              <a:rPr lang="cs-CZ" smtClean="0"/>
              <a:t>5.10.2011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36CF-F045-4E56-AD38-6DA926243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1302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E368-08F5-4509-AF83-71860898A238}" type="datetimeFigureOut">
              <a:rPr lang="cs-CZ" smtClean="0"/>
              <a:t>5.10.2011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36CF-F045-4E56-AD38-6DA926243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047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E368-08F5-4509-AF83-71860898A238}" type="datetimeFigureOut">
              <a:rPr lang="cs-CZ" smtClean="0"/>
              <a:t>5.10.2011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36CF-F045-4E56-AD38-6DA926243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638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E368-08F5-4509-AF83-71860898A238}" type="datetimeFigureOut">
              <a:rPr lang="cs-CZ" smtClean="0"/>
              <a:t>5.10.2011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36CF-F045-4E56-AD38-6DA926243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5756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0E368-08F5-4509-AF83-71860898A238}" type="datetimeFigureOut">
              <a:rPr lang="cs-CZ" smtClean="0"/>
              <a:t>5.10.2011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5736CF-F045-4E56-AD38-6DA926243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296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0E368-08F5-4509-AF83-71860898A238}" type="datetimeFigureOut">
              <a:rPr lang="cs-CZ" smtClean="0"/>
              <a:t>5.10.2011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5736CF-F045-4E56-AD38-6DA926243DA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1226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mailto:ales.tucek@plzensky-kraj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564904"/>
            <a:ext cx="7990656" cy="1656184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rgbClr val="00923F"/>
                </a:solidFill>
              </a:rPr>
              <a:t>Dotační program na podporu výstavby metropolitních sítí</a:t>
            </a:r>
            <a:endParaRPr lang="cs-CZ" b="1" dirty="0">
              <a:solidFill>
                <a:srgbClr val="0092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3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solidFill>
                  <a:srgbClr val="00923F"/>
                </a:solidFill>
              </a:rPr>
              <a:t>Podpora v roce 2011</a:t>
            </a:r>
            <a:endParaRPr lang="cs-CZ" sz="4000" b="1" dirty="0">
              <a:solidFill>
                <a:srgbClr val="00923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>
                <a:solidFill>
                  <a:srgbClr val="00923F"/>
                </a:solidFill>
              </a:rPr>
              <a:t>celkem 8,5 mil. Kč</a:t>
            </a:r>
          </a:p>
          <a:p>
            <a:r>
              <a:rPr lang="cs-CZ" dirty="0" smtClean="0">
                <a:solidFill>
                  <a:srgbClr val="00923F"/>
                </a:solidFill>
              </a:rPr>
              <a:t>50% základní výše podpory</a:t>
            </a:r>
          </a:p>
          <a:p>
            <a:r>
              <a:rPr lang="cs-CZ" dirty="0" smtClean="0">
                <a:solidFill>
                  <a:srgbClr val="00923F"/>
                </a:solidFill>
              </a:rPr>
              <a:t>75% při připojování objektů PK</a:t>
            </a:r>
          </a:p>
          <a:p>
            <a:r>
              <a:rPr lang="cs-CZ" dirty="0" smtClean="0">
                <a:solidFill>
                  <a:srgbClr val="00923F"/>
                </a:solidFill>
              </a:rPr>
              <a:t>90% realizace páteřní trasy </a:t>
            </a:r>
          </a:p>
          <a:p>
            <a:r>
              <a:rPr lang="cs-CZ" dirty="0" smtClean="0">
                <a:solidFill>
                  <a:srgbClr val="00923F"/>
                </a:solidFill>
              </a:rPr>
              <a:t>maximální výše dotace na jeden projekt 2 mil. Kč</a:t>
            </a:r>
          </a:p>
          <a:p>
            <a:r>
              <a:rPr lang="cs-CZ" dirty="0" smtClean="0">
                <a:solidFill>
                  <a:srgbClr val="00923F"/>
                </a:solidFill>
              </a:rPr>
              <a:t>Neprobíhalo hodnocení - kdo splnil požadavky,  dotaci dostal (do vyčerpání celkové částky)</a:t>
            </a:r>
          </a:p>
          <a:p>
            <a:pPr marL="0" indent="0">
              <a:buNone/>
            </a:pPr>
            <a:endParaRPr lang="cs-CZ" dirty="0" smtClean="0">
              <a:solidFill>
                <a:srgbClr val="00923F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46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792088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rgbClr val="00923F"/>
                </a:solidFill>
              </a:rPr>
              <a:t>Realizované projekty metropolitních sítí</a:t>
            </a:r>
            <a:endParaRPr lang="cs-CZ" sz="4000" b="1" dirty="0">
              <a:solidFill>
                <a:srgbClr val="00923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923F"/>
                </a:solidFill>
              </a:rPr>
              <a:t>Klatovy (dotace 2 000 000 Kč, celkem 3 500 000 Kč</a:t>
            </a:r>
          </a:p>
          <a:p>
            <a:r>
              <a:rPr lang="cs-CZ" sz="2800" dirty="0" smtClean="0">
                <a:solidFill>
                  <a:srgbClr val="00923F"/>
                </a:solidFill>
              </a:rPr>
              <a:t>Domažlice (dotace 2 000 000 Kč, celkem 2 666 666 Kč</a:t>
            </a:r>
          </a:p>
          <a:p>
            <a:r>
              <a:rPr lang="cs-CZ" sz="2800" dirty="0" smtClean="0">
                <a:solidFill>
                  <a:srgbClr val="00923F"/>
                </a:solidFill>
              </a:rPr>
              <a:t>Přeštice (dotace 2 000 000 Kč, celkem 3 200 000 Kč)</a:t>
            </a:r>
          </a:p>
          <a:p>
            <a:r>
              <a:rPr lang="cs-CZ" sz="2800" dirty="0" smtClean="0">
                <a:solidFill>
                  <a:srgbClr val="00923F"/>
                </a:solidFill>
              </a:rPr>
              <a:t>Nýrsko (dotace 1 840 770 Kč, celkem 2 454 360 Kč)</a:t>
            </a:r>
          </a:p>
          <a:p>
            <a:r>
              <a:rPr lang="cs-CZ" sz="2800" dirty="0" smtClean="0">
                <a:solidFill>
                  <a:srgbClr val="00923F"/>
                </a:solidFill>
              </a:rPr>
              <a:t>Tachov (dotace 659 230 Kč, celkem 904 288 Kč) – není realizován celý projekt, zbytek do vyčerpání prostředků</a:t>
            </a:r>
          </a:p>
          <a:p>
            <a:pPr marL="0" indent="0">
              <a:buNone/>
            </a:pPr>
            <a:endParaRPr lang="cs-CZ" sz="2800" dirty="0">
              <a:solidFill>
                <a:srgbClr val="0092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485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solidFill>
                  <a:srgbClr val="00923F"/>
                </a:solidFill>
              </a:rPr>
              <a:t>Dokončení projektů 2011</a:t>
            </a:r>
            <a:endParaRPr lang="cs-CZ" sz="4000" b="1" dirty="0">
              <a:solidFill>
                <a:srgbClr val="00923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>
            <a:normAutofit/>
          </a:bodyPr>
          <a:lstStyle/>
          <a:p>
            <a:r>
              <a:rPr lang="cs-CZ" sz="2800" dirty="0" smtClean="0">
                <a:solidFill>
                  <a:srgbClr val="00923F"/>
                </a:solidFill>
              </a:rPr>
              <a:t>dokončit realizaci do 31.12.2011 (v případě vážných důvodů je možno požádat o prodloužení termínu)</a:t>
            </a:r>
          </a:p>
          <a:p>
            <a:r>
              <a:rPr lang="cs-CZ" sz="2800" dirty="0" smtClean="0">
                <a:solidFill>
                  <a:srgbClr val="00923F"/>
                </a:solidFill>
              </a:rPr>
              <a:t>zpracovat a předat závěrečnou  zprávu do 30 kalendářních dní od ukončení projektu (nejpozději do 31.12.2012)</a:t>
            </a:r>
          </a:p>
          <a:p>
            <a:r>
              <a:rPr lang="cs-CZ" sz="2800" dirty="0" smtClean="0">
                <a:solidFill>
                  <a:srgbClr val="00923F"/>
                </a:solidFill>
              </a:rPr>
              <a:t>součástí závěrečné zprávy musí být</a:t>
            </a:r>
          </a:p>
          <a:p>
            <a:pPr lvl="2">
              <a:buFont typeface="Courier New" pitchFamily="49" charset="0"/>
              <a:buChar char="o"/>
            </a:pPr>
            <a:r>
              <a:rPr lang="cs-CZ" sz="2000" dirty="0" smtClean="0">
                <a:solidFill>
                  <a:srgbClr val="00923F"/>
                </a:solidFill>
              </a:rPr>
              <a:t>účetní doklady</a:t>
            </a:r>
          </a:p>
          <a:p>
            <a:pPr lvl="2">
              <a:buFont typeface="Courier New" pitchFamily="49" charset="0"/>
              <a:buChar char="o"/>
            </a:pPr>
            <a:r>
              <a:rPr lang="cs-CZ" sz="2000" dirty="0" smtClean="0">
                <a:solidFill>
                  <a:srgbClr val="00923F"/>
                </a:solidFill>
              </a:rPr>
              <a:t>dokumentaci projektu (topologie tras, použité aktivní prvky apod.)</a:t>
            </a:r>
          </a:p>
          <a:p>
            <a:pPr lvl="2">
              <a:buFont typeface="Courier New" pitchFamily="49" charset="0"/>
              <a:buChar char="o"/>
            </a:pPr>
            <a:r>
              <a:rPr lang="cs-CZ" sz="2000" dirty="0" smtClean="0">
                <a:solidFill>
                  <a:srgbClr val="00923F"/>
                </a:solidFill>
              </a:rPr>
              <a:t>fotodokumentace zejména dokládající publicitu</a:t>
            </a:r>
          </a:p>
          <a:p>
            <a:pPr marL="0" indent="0" algn="ctr">
              <a:buNone/>
            </a:pPr>
            <a:endParaRPr lang="cs-CZ" sz="2800" dirty="0" smtClean="0">
              <a:solidFill>
                <a:srgbClr val="00923F"/>
              </a:solidFill>
            </a:endParaRPr>
          </a:p>
          <a:p>
            <a:endParaRPr lang="cs-CZ" sz="2800" dirty="0" smtClean="0">
              <a:solidFill>
                <a:srgbClr val="00923F"/>
              </a:solidFill>
            </a:endParaRPr>
          </a:p>
          <a:p>
            <a:pPr marL="0" indent="0">
              <a:buNone/>
            </a:pPr>
            <a:endParaRPr lang="cs-CZ" sz="2800" dirty="0">
              <a:solidFill>
                <a:srgbClr val="0092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442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2060848"/>
            <a:ext cx="8229600" cy="406531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3600" dirty="0" smtClean="0">
                <a:solidFill>
                  <a:srgbClr val="00923F"/>
                </a:solidFill>
              </a:rPr>
              <a:t>Větší celkový objem prostředků (10 mil. Kč)</a:t>
            </a:r>
          </a:p>
          <a:p>
            <a:pPr algn="just"/>
            <a:r>
              <a:rPr lang="cs-CZ" sz="3600" dirty="0" smtClean="0">
                <a:solidFill>
                  <a:srgbClr val="00923F"/>
                </a:solidFill>
              </a:rPr>
              <a:t>Je signalizován větší zájem o dotaci: </a:t>
            </a:r>
            <a:r>
              <a:rPr lang="cs-CZ" sz="3300" dirty="0" smtClean="0">
                <a:solidFill>
                  <a:srgbClr val="00923F"/>
                </a:solidFill>
              </a:rPr>
              <a:t>Klatovy, Domažlice, Tachov, Rokycany, Stříbro, Přeštice, Kralovice, Horšovský Týn, Nýrsko a možná ještě někdo další</a:t>
            </a:r>
          </a:p>
          <a:p>
            <a:pPr algn="just"/>
            <a:r>
              <a:rPr lang="cs-CZ" sz="3300" dirty="0" smtClean="0">
                <a:solidFill>
                  <a:srgbClr val="00923F"/>
                </a:solidFill>
              </a:rPr>
              <a:t>Vzhledem k vyššímu zájmu zvažujeme některé úpravy pravidel</a:t>
            </a:r>
          </a:p>
          <a:p>
            <a:pPr marL="0" indent="0" algn="just">
              <a:buNone/>
            </a:pPr>
            <a:endParaRPr lang="cs-CZ" sz="2800" dirty="0" smtClean="0">
              <a:solidFill>
                <a:srgbClr val="00923F"/>
              </a:solidFill>
            </a:endParaRPr>
          </a:p>
          <a:p>
            <a:pPr marL="0" indent="0" algn="just">
              <a:buNone/>
            </a:pPr>
            <a:endParaRPr lang="cs-CZ" sz="2800" dirty="0" smtClean="0">
              <a:solidFill>
                <a:srgbClr val="00923F"/>
              </a:solidFill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352928" cy="792088"/>
          </a:xfrm>
        </p:spPr>
        <p:txBody>
          <a:bodyPr>
            <a:normAutofit/>
          </a:bodyPr>
          <a:lstStyle/>
          <a:p>
            <a:pPr algn="l"/>
            <a:r>
              <a:rPr lang="cs-CZ" sz="4000" b="1" dirty="0" smtClean="0">
                <a:solidFill>
                  <a:srgbClr val="00923F"/>
                </a:solidFill>
              </a:rPr>
              <a:t>Dotace 2012</a:t>
            </a:r>
            <a:endParaRPr lang="cs-CZ" sz="3100" b="1" dirty="0">
              <a:solidFill>
                <a:srgbClr val="0092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372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1844824"/>
            <a:ext cx="8229600" cy="4281339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cs-CZ" sz="3100" dirty="0" smtClean="0">
              <a:solidFill>
                <a:srgbClr val="00923F"/>
              </a:solidFill>
            </a:endParaRPr>
          </a:p>
          <a:p>
            <a:pPr algn="just"/>
            <a:r>
              <a:rPr lang="cs-CZ" sz="3100" dirty="0" smtClean="0">
                <a:solidFill>
                  <a:srgbClr val="00923F"/>
                </a:solidFill>
              </a:rPr>
              <a:t>Snížení maximální výše dotace (na max. 1,5-1,75 mil)</a:t>
            </a:r>
          </a:p>
          <a:p>
            <a:pPr algn="just"/>
            <a:r>
              <a:rPr lang="cs-CZ" sz="3100" dirty="0" smtClean="0">
                <a:solidFill>
                  <a:srgbClr val="00923F"/>
                </a:solidFill>
              </a:rPr>
              <a:t>Možnost úpravy výše přidělené dotace při posuzování projektů</a:t>
            </a:r>
          </a:p>
          <a:p>
            <a:pPr algn="just"/>
            <a:r>
              <a:rPr lang="cs-CZ" sz="3100" dirty="0" smtClean="0">
                <a:solidFill>
                  <a:srgbClr val="00923F"/>
                </a:solidFill>
              </a:rPr>
              <a:t>Zavedení hodnocení projektů:</a:t>
            </a:r>
          </a:p>
          <a:p>
            <a:pPr marL="0" indent="0" algn="just">
              <a:buNone/>
            </a:pPr>
            <a:r>
              <a:rPr lang="cs-CZ" sz="3100" b="1" dirty="0" smtClean="0">
                <a:solidFill>
                  <a:srgbClr val="00923F"/>
                </a:solidFill>
              </a:rPr>
              <a:t>+ body</a:t>
            </a:r>
            <a:r>
              <a:rPr lang="cs-CZ" sz="3100" dirty="0" smtClean="0">
                <a:solidFill>
                  <a:srgbClr val="00923F"/>
                </a:solidFill>
              </a:rPr>
              <a:t>: vyšší vlastní podíl na projektu (případně i za rok 2011); větší preference za připojení objektů PK; vklad již vybudované vlastní infrastruktury; připravenost projektu např. z hlediska nutného stavebního řízení; odborně zpracovaný projekt v době podání žádosti; stávající napojení na CamelNET; případná výstavba části páteřní sítě; jen částečné plnění žádosti v minulém roce</a:t>
            </a:r>
          </a:p>
          <a:p>
            <a:pPr marL="0" indent="0" algn="just">
              <a:buNone/>
            </a:pPr>
            <a:r>
              <a:rPr lang="cs-CZ" sz="3100" b="1" dirty="0" smtClean="0">
                <a:solidFill>
                  <a:srgbClr val="00923F"/>
                </a:solidFill>
              </a:rPr>
              <a:t>- </a:t>
            </a:r>
            <a:r>
              <a:rPr lang="cs-CZ" sz="3100" b="1" dirty="0">
                <a:solidFill>
                  <a:srgbClr val="00923F"/>
                </a:solidFill>
              </a:rPr>
              <a:t>body</a:t>
            </a:r>
            <a:r>
              <a:rPr lang="cs-CZ" sz="3100" dirty="0" smtClean="0">
                <a:solidFill>
                  <a:srgbClr val="00923F"/>
                </a:solidFill>
              </a:rPr>
              <a:t>: přidělená dotace v předchozím období ? </a:t>
            </a:r>
            <a:endParaRPr lang="cs-CZ" sz="3100" dirty="0">
              <a:solidFill>
                <a:srgbClr val="00923F"/>
              </a:solidFill>
            </a:endParaRPr>
          </a:p>
          <a:p>
            <a:pPr marL="0" indent="0" algn="just">
              <a:buNone/>
            </a:pPr>
            <a:endParaRPr lang="cs-CZ" sz="2800" dirty="0" smtClean="0">
              <a:solidFill>
                <a:srgbClr val="00923F"/>
              </a:solidFill>
            </a:endParaRPr>
          </a:p>
          <a:p>
            <a:pPr marL="0" indent="0" algn="just">
              <a:buNone/>
            </a:pPr>
            <a:endParaRPr lang="cs-CZ" sz="2800" dirty="0" smtClean="0">
              <a:solidFill>
                <a:srgbClr val="00923F"/>
              </a:solidFill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352928" cy="792088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rgbClr val="00923F"/>
                </a:solidFill>
              </a:rPr>
              <a:t>Zvažované úpravy pravidel </a:t>
            </a:r>
            <a:endParaRPr lang="cs-CZ" b="1" dirty="0">
              <a:solidFill>
                <a:srgbClr val="0092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38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2060848"/>
            <a:ext cx="8229600" cy="40653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2800" dirty="0">
                <a:solidFill>
                  <a:srgbClr val="00923F"/>
                </a:solidFill>
              </a:rPr>
              <a:t>V</a:t>
            </a:r>
            <a:r>
              <a:rPr lang="cs-CZ" sz="2800" dirty="0" smtClean="0">
                <a:solidFill>
                  <a:srgbClr val="00923F"/>
                </a:solidFill>
              </a:rPr>
              <a:t> hrubých rysech do 20.10.2011 nahlásit předpokládaný rozsah projektu včetně přibližného seznamu připojovaných objektů PK (reálný stav požadavků bude zohledněn při úpravě pravidel dotačního programu)</a:t>
            </a:r>
          </a:p>
          <a:p>
            <a:pPr algn="just"/>
            <a:r>
              <a:rPr lang="cs-CZ" sz="2800" dirty="0" smtClean="0">
                <a:solidFill>
                  <a:srgbClr val="00923F"/>
                </a:solidFill>
              </a:rPr>
              <a:t>Připravit </a:t>
            </a:r>
            <a:r>
              <a:rPr lang="cs-CZ" sz="2800" dirty="0">
                <a:solidFill>
                  <a:srgbClr val="00923F"/>
                </a:solidFill>
              </a:rPr>
              <a:t>v předstihu projekt od odborného </a:t>
            </a:r>
            <a:r>
              <a:rPr lang="cs-CZ" sz="2800" dirty="0" smtClean="0">
                <a:solidFill>
                  <a:srgbClr val="00923F"/>
                </a:solidFill>
              </a:rPr>
              <a:t>projektanta</a:t>
            </a:r>
          </a:p>
          <a:p>
            <a:pPr algn="just"/>
            <a:r>
              <a:rPr lang="cs-CZ" sz="2800" dirty="0" smtClean="0">
                <a:solidFill>
                  <a:srgbClr val="00923F"/>
                </a:solidFill>
              </a:rPr>
              <a:t>Připravovat v předstihu případné stavební řízení</a:t>
            </a:r>
            <a:endParaRPr lang="cs-CZ" sz="2800" dirty="0">
              <a:solidFill>
                <a:srgbClr val="00923F"/>
              </a:solidFill>
            </a:endParaRPr>
          </a:p>
          <a:p>
            <a:pPr marL="0" indent="0" algn="just">
              <a:buNone/>
            </a:pPr>
            <a:endParaRPr lang="cs-CZ" sz="2800" dirty="0" smtClean="0">
              <a:solidFill>
                <a:srgbClr val="00923F"/>
              </a:solidFill>
            </a:endParaRPr>
          </a:p>
          <a:p>
            <a:pPr marL="0" indent="0" algn="just">
              <a:buNone/>
            </a:pPr>
            <a:endParaRPr lang="cs-CZ" sz="2800" dirty="0" smtClean="0">
              <a:solidFill>
                <a:srgbClr val="00923F"/>
              </a:solidFill>
            </a:endParaRPr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792088"/>
          </a:xfrm>
        </p:spPr>
        <p:txBody>
          <a:bodyPr>
            <a:normAutofit/>
          </a:bodyPr>
          <a:lstStyle/>
          <a:p>
            <a:pPr algn="l"/>
            <a:r>
              <a:rPr lang="cs-CZ" b="1" dirty="0" smtClean="0">
                <a:solidFill>
                  <a:srgbClr val="00923F"/>
                </a:solidFill>
              </a:rPr>
              <a:t>Pro úspěšnou realizaci je třeba</a:t>
            </a:r>
            <a:r>
              <a:rPr lang="cs-CZ" sz="3600" b="1" dirty="0" smtClean="0">
                <a:solidFill>
                  <a:srgbClr val="00923F"/>
                </a:solidFill>
              </a:rPr>
              <a:t>:</a:t>
            </a:r>
            <a:r>
              <a:rPr lang="cs-CZ" sz="4000" b="1" dirty="0" smtClean="0">
                <a:solidFill>
                  <a:srgbClr val="00923F"/>
                </a:solidFill>
              </a:rPr>
              <a:t> </a:t>
            </a:r>
            <a:endParaRPr lang="cs-CZ" sz="4000" b="1" dirty="0">
              <a:solidFill>
                <a:srgbClr val="0092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456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 txBox="1">
            <a:spLocks/>
          </p:cNvSpPr>
          <p:nvPr/>
        </p:nvSpPr>
        <p:spPr>
          <a:xfrm>
            <a:off x="457200" y="2420888"/>
            <a:ext cx="8229600" cy="3841254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dirty="0" smtClean="0">
                <a:solidFill>
                  <a:srgbClr val="00923F"/>
                </a:solidFill>
              </a:rPr>
              <a:t>Děkuji za pozornost</a:t>
            </a:r>
          </a:p>
          <a:p>
            <a:pPr marL="0" indent="0" algn="ctr">
              <a:buNone/>
            </a:pPr>
            <a:endParaRPr lang="cs-CZ" sz="2800" dirty="0">
              <a:solidFill>
                <a:srgbClr val="00923F"/>
              </a:solidFill>
            </a:endParaRPr>
          </a:p>
          <a:p>
            <a:pPr marL="0" indent="0" algn="ctr">
              <a:buNone/>
            </a:pPr>
            <a:endParaRPr lang="cs-CZ" sz="2800" dirty="0" smtClean="0">
              <a:solidFill>
                <a:srgbClr val="00923F"/>
              </a:solidFill>
            </a:endParaRPr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00923F"/>
                </a:solidFill>
              </a:rPr>
              <a:t>Ing. Aleš Tuček, CSc.</a:t>
            </a:r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00923F"/>
                </a:solidFill>
              </a:rPr>
              <a:t>manažer a administrátor projektu</a:t>
            </a:r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00923F"/>
                </a:solidFill>
                <a:hlinkClick r:id="rId2"/>
              </a:rPr>
              <a:t>ales.tucek@plzensky-kraj.cz</a:t>
            </a:r>
            <a:endParaRPr lang="cs-CZ" sz="2800" dirty="0" smtClean="0">
              <a:solidFill>
                <a:srgbClr val="00923F"/>
              </a:solidFill>
            </a:endParaRPr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00923F"/>
                </a:solidFill>
              </a:rPr>
              <a:t>724 572 558</a:t>
            </a:r>
          </a:p>
          <a:p>
            <a:pPr marL="0" indent="0" algn="ctr">
              <a:buNone/>
            </a:pPr>
            <a:r>
              <a:rPr lang="cs-CZ" sz="2800" dirty="0" smtClean="0">
                <a:solidFill>
                  <a:srgbClr val="00923F"/>
                </a:solidFill>
              </a:rPr>
              <a:t>377 195 565 </a:t>
            </a:r>
          </a:p>
          <a:p>
            <a:pPr marL="0" indent="0" algn="ctr">
              <a:buNone/>
            </a:pPr>
            <a:endParaRPr lang="cs-CZ" sz="2800" dirty="0" smtClean="0">
              <a:solidFill>
                <a:srgbClr val="00923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38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</TotalTime>
  <Words>412</Words>
  <Application>Microsoft Office PowerPoint</Application>
  <PresentationFormat>Předvádění na obrazovce (4:3)</PresentationFormat>
  <Paragraphs>46</Paragraphs>
  <Slides>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Motiv systému Office</vt:lpstr>
      <vt:lpstr>Dotační program na podporu výstavby metropolitních sítí</vt:lpstr>
      <vt:lpstr>Podpora v roce 2011</vt:lpstr>
      <vt:lpstr>Realizované projekty metropolitních sítí</vt:lpstr>
      <vt:lpstr>Dokončení projektů 2011</vt:lpstr>
      <vt:lpstr>Dotace 2012</vt:lpstr>
      <vt:lpstr>Zvažované úpravy pravidel </vt:lpstr>
      <vt:lpstr>Pro úspěšnou realizaci je třeba: 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Regionální komunikační infrastruktura</dc:title>
  <dc:creator>Tuček Aleš</dc:creator>
  <cp:lastModifiedBy>Koudele Václav</cp:lastModifiedBy>
  <cp:revision>22</cp:revision>
  <dcterms:created xsi:type="dcterms:W3CDTF">2011-04-15T06:23:19Z</dcterms:created>
  <dcterms:modified xsi:type="dcterms:W3CDTF">2011-10-05T07:03:11Z</dcterms:modified>
</cp:coreProperties>
</file>