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84" r:id="rId2"/>
    <p:sldId id="383" r:id="rId3"/>
    <p:sldId id="256" r:id="rId4"/>
    <p:sldId id="370" r:id="rId5"/>
    <p:sldId id="402" r:id="rId6"/>
    <p:sldId id="408" r:id="rId7"/>
    <p:sldId id="341" r:id="rId8"/>
    <p:sldId id="358" r:id="rId9"/>
    <p:sldId id="385" r:id="rId10"/>
    <p:sldId id="368" r:id="rId11"/>
    <p:sldId id="386" r:id="rId12"/>
    <p:sldId id="394" r:id="rId13"/>
    <p:sldId id="397" r:id="rId14"/>
    <p:sldId id="404" r:id="rId15"/>
    <p:sldId id="405" r:id="rId16"/>
    <p:sldId id="406" r:id="rId17"/>
    <p:sldId id="407" r:id="rId18"/>
    <p:sldId id="399" r:id="rId19"/>
    <p:sldId id="401" r:id="rId20"/>
    <p:sldId id="257" r:id="rId21"/>
    <p:sldId id="322" r:id="rId22"/>
    <p:sldId id="323" r:id="rId23"/>
    <p:sldId id="321" r:id="rId24"/>
    <p:sldId id="403" r:id="rId2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CF3C37A-AD9A-4AB0-8D52-E441E31F5069}">
          <p14:sldIdLst>
            <p14:sldId id="384"/>
            <p14:sldId id="383"/>
            <p14:sldId id="256"/>
            <p14:sldId id="370"/>
            <p14:sldId id="402"/>
            <p14:sldId id="408"/>
            <p14:sldId id="341"/>
            <p14:sldId id="358"/>
            <p14:sldId id="385"/>
            <p14:sldId id="368"/>
            <p14:sldId id="386"/>
            <p14:sldId id="394"/>
            <p14:sldId id="397"/>
            <p14:sldId id="404"/>
            <p14:sldId id="405"/>
            <p14:sldId id="406"/>
            <p14:sldId id="407"/>
            <p14:sldId id="399"/>
            <p14:sldId id="401"/>
            <p14:sldId id="257"/>
            <p14:sldId id="322"/>
            <p14:sldId id="323"/>
            <p14:sldId id="321"/>
            <p14:sldId id="4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4E96"/>
    <a:srgbClr val="F2E5FF"/>
    <a:srgbClr val="E8D1FF"/>
    <a:srgbClr val="CC99FF"/>
    <a:srgbClr val="FFE1E1"/>
    <a:srgbClr val="FFCCCC"/>
    <a:srgbClr val="CCCCFF"/>
    <a:srgbClr val="61D6FF"/>
    <a:srgbClr val="FFCDF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94647" autoAdjust="0"/>
  </p:normalViewPr>
  <p:slideViewPr>
    <p:cSldViewPr snapToGrid="0">
      <p:cViewPr varScale="1">
        <p:scale>
          <a:sx n="108" d="100"/>
          <a:sy n="108" d="100"/>
        </p:scale>
        <p:origin x="48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7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08399AC3-FB11-4E69-A0E2-74F0DDF500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3277A18-269F-4DCE-B95A-DAABD51136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64326-6CF1-4FFC-9E6F-A8827DB3C15D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100540B-6296-45DD-AF68-C53D551E318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3197EA-B726-49BC-A324-D42D580BD6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048F4-F937-4FD5-A037-B9AA78CABF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441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88DAF-DA4C-4610-9FFF-338A5C90A8A3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9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0EF36-78B1-4817-B481-F46C078B7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017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Dotace – 34%</a:t>
            </a:r>
          </a:p>
          <a:p>
            <a:r>
              <a:rPr lang="cs-CZ" dirty="0"/>
              <a:t>Plzeňský kraj – 19%</a:t>
            </a:r>
          </a:p>
          <a:p>
            <a:r>
              <a:rPr lang="cs-CZ" dirty="0" err="1"/>
              <a:t>Techmania</a:t>
            </a:r>
            <a:r>
              <a:rPr lang="cs-CZ" dirty="0"/>
              <a:t> Science Centrum – 14%</a:t>
            </a:r>
          </a:p>
          <a:p>
            <a:r>
              <a:rPr lang="cs-CZ" dirty="0"/>
              <a:t>Sledovat plána výzev!!!!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748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Další rozvoj Plzeňského regionu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založen na intenzivním rozvoji, vzdělanosti, znalostech a inovacích (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VaVaI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),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spolupráci VO a firem,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otevřenosti pro mezinárodní spolupráci,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v oblastech, které mohou přinést nejvýraznější přínosy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Podpora 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VaVaI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 na úrovni regionu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předpokládá funkční prostředí a identifikaci společných projektů</a:t>
            </a:r>
          </a:p>
          <a:p>
            <a:pPr lvl="1">
              <a:defRPr/>
            </a:pPr>
            <a:r>
              <a:rPr lang="cs-CZ" dirty="0"/>
              <a:t>je součástí regionálního rozvoje v úspěšných regionech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umožňuje využití finančních nástrojů (fondy EU 2021+, národní programy)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Zvýšit zájem o region ve 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VaVaI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 je možno  zdůrazněním jedinečných znalostí, technologií a úspěchů.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0EF36-78B1-4817-B481-F46C078B7BD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083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134E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78056C-4681-4456-AEC8-A22B51511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8048" y="998371"/>
            <a:ext cx="8070981" cy="3080755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5B01A3-866C-40E1-AFA9-2D90EA081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8048" y="4478693"/>
            <a:ext cx="8070981" cy="886409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FFCC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ADE593-C48E-4F0C-9BD6-072E0EBED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F5D3D1-86D5-4ED2-A676-E8BC2D82A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8E1F23-6B1C-4C6E-8698-598C12FA9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B7B7B345-604D-4E92-AC99-DF0C30D36AD4}"/>
              </a:ext>
            </a:extLst>
          </p:cNvPr>
          <p:cNvCxnSpPr>
            <a:cxnSpLocks/>
          </p:cNvCxnSpPr>
          <p:nvPr/>
        </p:nvCxnSpPr>
        <p:spPr>
          <a:xfrm>
            <a:off x="2118048" y="4283173"/>
            <a:ext cx="8070981" cy="0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>
            <a:extLst>
              <a:ext uri="{FF2B5EF4-FFF2-40B4-BE49-F238E27FC236}">
                <a16:creationId xmlns:a16="http://schemas.microsoft.com/office/drawing/2014/main" id="{3572722D-9C89-4F3E-9D88-8647D11191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240" r="-9260"/>
          <a:stretch/>
        </p:blipFill>
        <p:spPr>
          <a:xfrm>
            <a:off x="0" y="1993921"/>
            <a:ext cx="2351313" cy="4270354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B157037B-87B3-4AB6-9733-7CEB10CDF1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466" y="5681049"/>
            <a:ext cx="1706247" cy="47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499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5414F-110A-4C72-8867-C3E37455F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8371AC1-5C50-4E29-8557-25A45505F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807ECA-DFE4-4331-936C-353A11679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273435-BD08-425C-BF16-C816890E2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00DAB-2218-4C01-A41B-DB865E32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3B4C69A-93D9-4515-9DF5-D76E8EE36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0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D1F16FC-66A3-4462-8BC3-F2CCBBB8E6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5B9E21-7F36-4DA2-87B5-89C9BDC5B6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ACFA82-0E63-483D-A29F-99ECD559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891937-1BDA-4BF3-8EEF-0FA3FF722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0D47FC-9BB8-49F4-936A-8FB3C88BB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3F3D193-DAEB-4F74-881C-80783EFB62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4850A12A-6A28-408B-AF9F-3763B7012E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9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9FF92-B483-4FDF-B051-C782A886B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C4CA9A-32C2-4184-9744-D6B91AB9A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C835C1-05C6-4852-AF7C-2D74C442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8B0F7C-0922-4B0D-92AC-25BCC5280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FE7108-B688-49AD-975C-4E467B997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B45CE2CF-514A-47C3-9C3F-94D6E10284A0}"/>
              </a:ext>
            </a:extLst>
          </p:cNvPr>
          <p:cNvCxnSpPr/>
          <p:nvPr/>
        </p:nvCxnSpPr>
        <p:spPr>
          <a:xfrm>
            <a:off x="838200" y="1595535"/>
            <a:ext cx="10515600" cy="0"/>
          </a:xfrm>
          <a:prstGeom prst="line">
            <a:avLst/>
          </a:prstGeom>
          <a:ln w="127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9734DEA0-88A6-48F9-9332-0CFFA2058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8D726F38-4669-4D80-BF5A-03CA93548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076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4109F-9662-4146-9963-CD12D325D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B65C63C-D068-41DA-90B4-66683184F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831299-BEB4-4C8A-9BC7-3590566DE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F16460-E314-45F3-B08B-A3756F70D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2AEAB0-8303-49EA-A565-C693DBBAF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D6B295B-12B2-4167-A1B2-04A5078E9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BC7B5B21-5F49-4D0B-BC82-DBB10CA651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00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BC6378-B405-4CF2-9C1A-5BE4AD0F3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B69089-70D4-4E65-B637-ED8F22DD8C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466AC88-5B60-4B85-8ED3-2E7678231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457CD3-1F81-4949-9B7C-B2B0F1FF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F20177-9B97-4A09-96C5-369CD9635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6B7F9E-4FDF-4F6E-A4B7-7E59C0BB3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2A062A07-B866-49FA-84EB-25348B93852D}"/>
              </a:ext>
            </a:extLst>
          </p:cNvPr>
          <p:cNvCxnSpPr/>
          <p:nvPr/>
        </p:nvCxnSpPr>
        <p:spPr>
          <a:xfrm>
            <a:off x="838200" y="1595535"/>
            <a:ext cx="10515600" cy="0"/>
          </a:xfrm>
          <a:prstGeom prst="line">
            <a:avLst/>
          </a:prstGeom>
          <a:ln w="127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>
            <a:extLst>
              <a:ext uri="{FF2B5EF4-FFF2-40B4-BE49-F238E27FC236}">
                <a16:creationId xmlns:a16="http://schemas.microsoft.com/office/drawing/2014/main" id="{FC03FCCC-6E53-4C4F-937B-242FABD36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75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9C8B6-EC38-43A1-B276-7AF1400F1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3A5213-4CDC-4A99-96D9-4E7132327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489B28C-F126-44E3-9A94-6704AC7C2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E5B6038-9459-4E22-929A-88EDC4A303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F3C1F14-9C1A-40E8-B31A-2B0DECCE6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17CB606-96F4-4FA3-9648-0350F754B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0374D2-43E1-4BB1-BADD-5AA1650FB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F82D912-1C26-4A99-8CFC-D19BD1180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AD2B7DB1-87B1-47C4-95C4-23808C68929C}"/>
              </a:ext>
            </a:extLst>
          </p:cNvPr>
          <p:cNvCxnSpPr/>
          <p:nvPr/>
        </p:nvCxnSpPr>
        <p:spPr>
          <a:xfrm>
            <a:off x="838200" y="1595535"/>
            <a:ext cx="10515600" cy="0"/>
          </a:xfrm>
          <a:prstGeom prst="line">
            <a:avLst/>
          </a:prstGeom>
          <a:ln w="127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>
            <a:extLst>
              <a:ext uri="{FF2B5EF4-FFF2-40B4-BE49-F238E27FC236}">
                <a16:creationId xmlns:a16="http://schemas.microsoft.com/office/drawing/2014/main" id="{3F7BA44C-880F-4C26-B1C3-F78A6D9B7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3808B2AB-5978-4BC6-8F40-A514BFFF18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99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bg>
      <p:bgPr>
        <a:solidFill>
          <a:srgbClr val="134E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FEC5D-A4FE-4141-A371-F72BBEED5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999514" cy="51679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F827088-8C54-4550-953F-4F11C91C4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E0E58E5-D5F1-43AC-BD49-C013C635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6A0CC6-4A8A-4467-866A-C453C4C3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4B59F63-173B-48A8-A54D-D08BA2E6D4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871" t="9" r="29371" b="-9"/>
          <a:stretch/>
        </p:blipFill>
        <p:spPr>
          <a:xfrm>
            <a:off x="8775780" y="841707"/>
            <a:ext cx="3416220" cy="455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95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FA70EAC-3B06-4841-BC21-22A597BFB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614C780-C066-4B5F-8748-CAC07B763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D67BB3-BA93-46E6-BAC5-55DE4E38B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C011F2F-A7C2-41E2-8807-556470040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C8E9E01-8F22-4CC8-B6F0-57D68C6A9F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46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38141-FD2B-4705-9A6F-DB966A040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F8DEE7-A7AD-479E-BAD3-10F62CA12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5FF783F-45C8-4ADC-8C66-DCD47A756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17576E-B5EB-4C91-8DB8-286F0709D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AB5C86-BE79-4BD5-BA0E-C2903738B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DCC195-6338-4200-B6BC-7778935E3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C8238DC-3310-446A-9946-E5EB3032CB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B875E97-D14D-453E-ADE8-B1A472B693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947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B97E4-29B2-4EEF-A39C-97D45388A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3C9EE31-0E67-47EC-BE14-D7FF10F6E1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CF5662B-1CA1-4F94-A92F-D29DB3454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FD68ADE-412C-4A7A-A8BC-C3DF2448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7ACF8E-76D6-4616-B145-ED5A326D5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25B110-D175-414E-8FA0-9929A40D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24902327-4D2B-4CA6-B069-5BF22970F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7909" y="6356350"/>
            <a:ext cx="1023188" cy="27172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27E98BA5-10B0-463E-8798-D89B9C3029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697" y="5933725"/>
            <a:ext cx="1233700" cy="121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32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421024C9-4215-4DB4-9A44-38B75979E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5E85A2D-9620-4DE4-9C1C-B83BABA7C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671607-72A7-47F3-B7D3-17023E4DC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188F0-1D6B-4FBC-B0E3-14707546AC6A}" type="datetimeFigureOut">
              <a:rPr lang="cs-CZ" smtClean="0"/>
              <a:t>19.06.2019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43734D-7D81-4A50-B531-E5ACD22C00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C5E5A1-560B-43DD-A590-3EEEE7A35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9648-AA42-4503-916F-A6F3CC8FF9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02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134E96"/>
          </a:solidFill>
          <a:latin typeface="Calibri bold" panose="020F0702030404030204" pitchFamily="34" charset="0"/>
          <a:ea typeface="+mj-ea"/>
          <a:cs typeface="Calibri bold" panose="020F07020304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2.xls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39165-CD66-4E44-BE83-5454935249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 cap="small" dirty="0"/>
              <a:t>14. jednání</a:t>
            </a:r>
            <a:br>
              <a:rPr lang="cs-CZ" sz="4800" dirty="0"/>
            </a:br>
            <a:r>
              <a:rPr lang="cs-CZ" sz="4800" b="1" cap="small" dirty="0"/>
              <a:t>Krajské rady pro výzkum, vývoj a inovace Plzeňského kraje</a:t>
            </a:r>
            <a:endParaRPr lang="cs-CZ" sz="4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4CDBB2-DE12-45DD-8141-6675B4AD90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19. června 2019 </a:t>
            </a:r>
          </a:p>
        </p:txBody>
      </p:sp>
    </p:spTree>
    <p:extLst>
      <p:ext uri="{BB962C8B-B14F-4D97-AF65-F5344CB8AC3E}">
        <p14:creationId xmlns:p14="http://schemas.microsoft.com/office/powerpoint/2010/main" val="3392627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1729F-E38E-42B3-8895-4E5C80D73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Inteligentní specializace RIS3 strategii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F4E06B-16C0-46D4-B0DD-F69489203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51959" cy="466725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dirty="0"/>
              <a:t>Cíl inteligentní specializace</a:t>
            </a:r>
          </a:p>
          <a:p>
            <a:pPr lvl="1">
              <a:lnSpc>
                <a:spcPct val="110000"/>
              </a:lnSpc>
              <a:buFont typeface="Calibri Light" panose="020F0302020204030204" pitchFamily="34" charset="0"/>
              <a:buChar char="="/>
            </a:pPr>
            <a:r>
              <a:rPr lang="cs-CZ" dirty="0"/>
              <a:t>podpořit </a:t>
            </a:r>
            <a:r>
              <a:rPr lang="cs-CZ" b="1" dirty="0"/>
              <a:t>spolupráci</a:t>
            </a:r>
            <a:r>
              <a:rPr lang="cs-CZ" dirty="0"/>
              <a:t> výzkumných, vývojových a ekonomických kapacit v kraji ve vybraných oborech vhodnými aktivitami, vč. posilování specifické infrastruktury </a:t>
            </a:r>
          </a:p>
          <a:p>
            <a:pPr>
              <a:lnSpc>
                <a:spcPct val="110000"/>
              </a:lnSpc>
            </a:pPr>
            <a:r>
              <a:rPr lang="cs-CZ" dirty="0"/>
              <a:t>Inteligentní specializace</a:t>
            </a:r>
          </a:p>
          <a:p>
            <a:pPr lvl="1">
              <a:lnSpc>
                <a:spcPct val="110000"/>
              </a:lnSpc>
              <a:buFont typeface="Calibri Light" panose="020F0302020204030204" pitchFamily="34" charset="0"/>
              <a:buChar char="="/>
            </a:pPr>
            <a:r>
              <a:rPr lang="cs-CZ" dirty="0"/>
              <a:t>dosažení shody firemní, výzkumné sféry i veřejné sféry v regionu na </a:t>
            </a:r>
            <a:r>
              <a:rPr lang="cs-CZ" b="1" dirty="0"/>
              <a:t>nejperspektivnějších oborech </a:t>
            </a:r>
            <a:r>
              <a:rPr lang="cs-CZ" dirty="0"/>
              <a:t>z hlediska </a:t>
            </a:r>
            <a:r>
              <a:rPr lang="cs-CZ" b="1" dirty="0"/>
              <a:t>ekonomického využití </a:t>
            </a:r>
            <a:r>
              <a:rPr lang="cs-CZ" dirty="0"/>
              <a:t>výsledků </a:t>
            </a:r>
            <a:r>
              <a:rPr lang="cs-CZ" dirty="0" err="1"/>
              <a:t>VaV</a:t>
            </a:r>
            <a:endParaRPr lang="cs-CZ" dirty="0"/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ochota spolupracovat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konkrétní podoby této spolupráce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vhodné formy podpory této spolupráce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konkrétní společné projekty</a:t>
            </a:r>
          </a:p>
          <a:p>
            <a:pPr lvl="2">
              <a:lnSpc>
                <a:spcPct val="110000"/>
              </a:lnSpc>
              <a:buFont typeface="Calibri Light" panose="020F0302020204030204" pitchFamily="34" charset="0"/>
              <a:buChar char="="/>
            </a:pPr>
            <a:endParaRPr lang="cs-CZ" dirty="0"/>
          </a:p>
          <a:p>
            <a:pPr marL="457200" lvl="1" indent="0">
              <a:lnSpc>
                <a:spcPct val="110000"/>
              </a:lnSpc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312208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ED1345-B641-4A22-ABD9-11F92731B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inteligentní specializace</a:t>
            </a:r>
          </a:p>
        </p:txBody>
      </p:sp>
      <p:sp>
        <p:nvSpPr>
          <p:cNvPr id="4" name="Textové pole 18">
            <a:extLst>
              <a:ext uri="{FF2B5EF4-FFF2-40B4-BE49-F238E27FC236}">
                <a16:creationId xmlns:a16="http://schemas.microsoft.com/office/drawing/2014/main" id="{1CD14300-0926-48C2-B0C7-A39DCB419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268" y="4299775"/>
            <a:ext cx="2366140" cy="1891117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Hledání nových perspektivních směrů pro region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ové pole 17">
            <a:extLst>
              <a:ext uri="{FF2B5EF4-FFF2-40B4-BE49-F238E27FC236}">
                <a16:creationId xmlns:a16="http://schemas.microsoft.com/office/drawing/2014/main" id="{39FF863A-756C-4D41-A50C-C91E32E77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337" y="2479476"/>
            <a:ext cx="2449375" cy="1287134"/>
          </a:xfrm>
          <a:prstGeom prst="rect">
            <a:avLst/>
          </a:prstGeom>
          <a:solidFill>
            <a:srgbClr val="9CC2E5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Identifikace oborů specializace regionu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ové pole 1">
            <a:extLst>
              <a:ext uri="{FF2B5EF4-FFF2-40B4-BE49-F238E27FC236}">
                <a16:creationId xmlns:a16="http://schemas.microsoft.com/office/drawing/2014/main" id="{E322B84D-4652-4B1E-9B48-54141363E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556" y="3012641"/>
            <a:ext cx="2171700" cy="4826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Zpracování analýzy oborové specializace kraje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ové pole 2">
            <a:extLst>
              <a:ext uri="{FF2B5EF4-FFF2-40B4-BE49-F238E27FC236}">
                <a16:creationId xmlns:a16="http://schemas.microsoft.com/office/drawing/2014/main" id="{46646477-1215-4FEF-BEA8-6962B20FC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280" y="3789928"/>
            <a:ext cx="1254802" cy="77672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Výběr oborů inteligentní specializace regionu (KRVVI)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ové pole 3">
            <a:extLst>
              <a:ext uri="{FF2B5EF4-FFF2-40B4-BE49-F238E27FC236}">
                <a16:creationId xmlns:a16="http://schemas.microsoft.com/office/drawing/2014/main" id="{56E26684-2EEC-4174-9E3D-D48639510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556" y="5525640"/>
            <a:ext cx="2071396" cy="4826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100" dirty="0">
                <a:latin typeface="Arial" panose="020B0604020202020204" pitchFamily="34" charset="0"/>
              </a:rPr>
              <a:t>2. Identifikace nových globálních trendů a signálů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ové pole 4">
            <a:extLst>
              <a:ext uri="{FF2B5EF4-FFF2-40B4-BE49-F238E27FC236}">
                <a16:creationId xmlns:a16="http://schemas.microsoft.com/office/drawing/2014/main" id="{66337955-AF48-4159-B032-8338B6EC5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0351" y="2055813"/>
            <a:ext cx="1544472" cy="3724403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Jednání oborových platforem inteligentní specializace regionu </a:t>
            </a:r>
            <a:endParaRPr kumimoji="0" lang="cs-CZ" altLang="cs-CZ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ové pole 5">
            <a:extLst>
              <a:ext uri="{FF2B5EF4-FFF2-40B4-BE49-F238E27FC236}">
                <a16:creationId xmlns:a16="http://schemas.microsoft.com/office/drawing/2014/main" id="{DDC0AACC-B6B0-4AFF-8576-EA1C0565B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5314" y="2750727"/>
            <a:ext cx="952500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Oborová platforma 1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ové pole 6">
            <a:extLst>
              <a:ext uri="{FF2B5EF4-FFF2-40B4-BE49-F238E27FC236}">
                <a16:creationId xmlns:a16="http://schemas.microsoft.com/office/drawing/2014/main" id="{AD258209-2E98-44C6-8756-3EB54594A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337" y="3338430"/>
            <a:ext cx="952500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Oborová platforma 2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ové pole 7">
            <a:extLst>
              <a:ext uri="{FF2B5EF4-FFF2-40B4-BE49-F238E27FC236}">
                <a16:creationId xmlns:a16="http://schemas.microsoft.com/office/drawing/2014/main" id="{59E2D366-3420-4FEE-8ECE-33EFE1CEF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337" y="3919893"/>
            <a:ext cx="952500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Oborová platforma 3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ové pole 8">
            <a:extLst>
              <a:ext uri="{FF2B5EF4-FFF2-40B4-BE49-F238E27FC236}">
                <a16:creationId xmlns:a16="http://schemas.microsoft.com/office/drawing/2014/main" id="{0C0FCE97-7B85-4AF6-B03A-FF489C153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5314" y="4509512"/>
            <a:ext cx="952500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Oborová platforma 4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ové pole 9">
            <a:extLst>
              <a:ext uri="{FF2B5EF4-FFF2-40B4-BE49-F238E27FC236}">
                <a16:creationId xmlns:a16="http://schemas.microsoft.com/office/drawing/2014/main" id="{B0BC6424-7B10-4285-BFA6-C9BEDE830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337" y="5099131"/>
            <a:ext cx="952500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Oborová platforma 5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ové pole 10">
            <a:extLst>
              <a:ext uri="{FF2B5EF4-FFF2-40B4-BE49-F238E27FC236}">
                <a16:creationId xmlns:a16="http://schemas.microsoft.com/office/drawing/2014/main" id="{2ECB6850-1B9A-46E1-99DB-659130C2B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3500" y="3752298"/>
            <a:ext cx="1254802" cy="776729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Rozpracování společných projektů v oborech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ové pole 19">
            <a:extLst>
              <a:ext uri="{FF2B5EF4-FFF2-40B4-BE49-F238E27FC236}">
                <a16:creationId xmlns:a16="http://schemas.microsoft.com/office/drawing/2014/main" id="{FB1131A4-54CE-4FD9-A079-B39225E73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556" y="4761431"/>
            <a:ext cx="2071395" cy="4826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3. Výběr trendů a signálů perspektivních pro region </a:t>
            </a:r>
          </a:p>
        </p:txBody>
      </p:sp>
      <p:sp>
        <p:nvSpPr>
          <p:cNvPr id="31" name="Rectangle 28">
            <a:extLst>
              <a:ext uri="{FF2B5EF4-FFF2-40B4-BE49-F238E27FC236}">
                <a16:creationId xmlns:a16="http://schemas.microsoft.com/office/drawing/2014/main" id="{FA7FCE9B-3094-4461-8E59-909B82E47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4C1D2F5D-DAE2-4F6E-9209-AC9F2A34386B}"/>
              </a:ext>
            </a:extLst>
          </p:cNvPr>
          <p:cNvCxnSpPr>
            <a:cxnSpLocks/>
            <a:stCxn id="8" idx="0"/>
            <a:endCxn id="20" idx="2"/>
          </p:cNvCxnSpPr>
          <p:nvPr/>
        </p:nvCxnSpPr>
        <p:spPr>
          <a:xfrm flipV="1">
            <a:off x="1444254" y="5244031"/>
            <a:ext cx="0" cy="281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B586A081-7881-4052-A9BF-BF7D7E74B62F}"/>
              </a:ext>
            </a:extLst>
          </p:cNvPr>
          <p:cNvCxnSpPr>
            <a:cxnSpLocks/>
            <a:stCxn id="20" idx="3"/>
          </p:cNvCxnSpPr>
          <p:nvPr/>
        </p:nvCxnSpPr>
        <p:spPr>
          <a:xfrm flipV="1">
            <a:off x="2479951" y="4553258"/>
            <a:ext cx="409652" cy="449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>
            <a:extLst>
              <a:ext uri="{FF2B5EF4-FFF2-40B4-BE49-F238E27FC236}">
                <a16:creationId xmlns:a16="http://schemas.microsoft.com/office/drawing/2014/main" id="{D16CD6DC-2A66-49FA-B8D1-CB17DBB72C62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2580256" y="3253941"/>
            <a:ext cx="300778" cy="5301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>
            <a:extLst>
              <a:ext uri="{FF2B5EF4-FFF2-40B4-BE49-F238E27FC236}">
                <a16:creationId xmlns:a16="http://schemas.microsoft.com/office/drawing/2014/main" id="{1BAD283E-EA9D-48CC-A07A-38544EE502A3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7147814" y="2979327"/>
            <a:ext cx="528005" cy="772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>
            <a:extLst>
              <a:ext uri="{FF2B5EF4-FFF2-40B4-BE49-F238E27FC236}">
                <a16:creationId xmlns:a16="http://schemas.microsoft.com/office/drawing/2014/main" id="{8C5AD298-D3C6-4570-A0AA-E5BC903DEB8A}"/>
              </a:ext>
            </a:extLst>
          </p:cNvPr>
          <p:cNvCxnSpPr>
            <a:cxnSpLocks/>
            <a:stCxn id="12" idx="3"/>
            <a:endCxn id="15" idx="1"/>
          </p:cNvCxnSpPr>
          <p:nvPr/>
        </p:nvCxnSpPr>
        <p:spPr>
          <a:xfrm flipV="1">
            <a:off x="7138837" y="4140663"/>
            <a:ext cx="544663" cy="7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>
            <a:extLst>
              <a:ext uri="{FF2B5EF4-FFF2-40B4-BE49-F238E27FC236}">
                <a16:creationId xmlns:a16="http://schemas.microsoft.com/office/drawing/2014/main" id="{D9AE3440-4FFF-4159-8593-B36591BC7F9F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7147814" y="4303721"/>
            <a:ext cx="528005" cy="434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Šipka: doprava 54">
            <a:extLst>
              <a:ext uri="{FF2B5EF4-FFF2-40B4-BE49-F238E27FC236}">
                <a16:creationId xmlns:a16="http://schemas.microsoft.com/office/drawing/2014/main" id="{559AD739-37D0-456D-AC7A-538B443DFB69}"/>
              </a:ext>
            </a:extLst>
          </p:cNvPr>
          <p:cNvSpPr/>
          <p:nvPr/>
        </p:nvSpPr>
        <p:spPr>
          <a:xfrm>
            <a:off x="5646566" y="4072133"/>
            <a:ext cx="238893" cy="1855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 pole 2">
            <a:extLst>
              <a:ext uri="{FF2B5EF4-FFF2-40B4-BE49-F238E27FC236}">
                <a16:creationId xmlns:a16="http://schemas.microsoft.com/office/drawing/2014/main" id="{25078BF2-8B55-491C-8FD9-C76E4C2CD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197" y="3784226"/>
            <a:ext cx="1249869" cy="776729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Konference k inteligentní specializaci regionu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Textové pole 10">
            <a:extLst>
              <a:ext uri="{FF2B5EF4-FFF2-40B4-BE49-F238E27FC236}">
                <a16:creationId xmlns:a16="http://schemas.microsoft.com/office/drawing/2014/main" id="{7D98DE31-89A4-4D49-85AA-260314A0D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9571" y="3755614"/>
            <a:ext cx="1254109" cy="776729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Druhá aktualizace AP, popř. aktualizace RIS (KRVVI)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ové pole 10">
            <a:extLst>
              <a:ext uri="{FF2B5EF4-FFF2-40B4-BE49-F238E27FC236}">
                <a16:creationId xmlns:a16="http://schemas.microsoft.com/office/drawing/2014/main" id="{F8EA4959-0AFB-4C04-AA9F-A22C65421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2338" y="3760128"/>
            <a:ext cx="1254108" cy="776729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 Zajištění podpory pro společné projekty (dle AP)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7" name="Přímá spojnice se šipkou 46">
            <a:extLst>
              <a:ext uri="{FF2B5EF4-FFF2-40B4-BE49-F238E27FC236}">
                <a16:creationId xmlns:a16="http://schemas.microsoft.com/office/drawing/2014/main" id="{4A92A6A1-C188-4839-98CC-82D21A58A4E3}"/>
              </a:ext>
            </a:extLst>
          </p:cNvPr>
          <p:cNvCxnSpPr>
            <a:cxnSpLocks/>
            <a:stCxn id="36" idx="3"/>
            <a:endCxn id="7" idx="1"/>
          </p:cNvCxnSpPr>
          <p:nvPr/>
        </p:nvCxnSpPr>
        <p:spPr>
          <a:xfrm>
            <a:off x="4130066" y="4172591"/>
            <a:ext cx="254214" cy="5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>
            <a:extLst>
              <a:ext uri="{FF2B5EF4-FFF2-40B4-BE49-F238E27FC236}">
                <a16:creationId xmlns:a16="http://schemas.microsoft.com/office/drawing/2014/main" id="{5AEF82AC-44C5-41B4-A871-5D60F3D4F01E}"/>
              </a:ext>
            </a:extLst>
          </p:cNvPr>
          <p:cNvCxnSpPr>
            <a:cxnSpLocks/>
          </p:cNvCxnSpPr>
          <p:nvPr/>
        </p:nvCxnSpPr>
        <p:spPr>
          <a:xfrm flipV="1">
            <a:off x="8941858" y="4140662"/>
            <a:ext cx="251028" cy="115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>
            <a:extLst>
              <a:ext uri="{FF2B5EF4-FFF2-40B4-BE49-F238E27FC236}">
                <a16:creationId xmlns:a16="http://schemas.microsoft.com/office/drawing/2014/main" id="{69BDBB25-7DF6-4F59-ADE8-0EA811B0161E}"/>
              </a:ext>
            </a:extLst>
          </p:cNvPr>
          <p:cNvCxnSpPr>
            <a:cxnSpLocks/>
          </p:cNvCxnSpPr>
          <p:nvPr/>
        </p:nvCxnSpPr>
        <p:spPr>
          <a:xfrm flipV="1">
            <a:off x="10440365" y="4148492"/>
            <a:ext cx="251028" cy="115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436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95092-B09E-472D-B6CD-2A264B03D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Expertní výběr směrů </a:t>
            </a:r>
            <a:br>
              <a:rPr lang="cs-CZ" dirty="0"/>
            </a:br>
            <a:r>
              <a:rPr lang="cs-CZ" dirty="0"/>
              <a:t>perspektivních pro region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ABE7AD-F0FD-46C4-914C-171662AD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955694" cy="50323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 2 kola dotazníkového šetření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1. kolo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identifikace nových trendů a signálů (=směrů) potenciálně perspektivních pro region 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45 expertů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15 perspektivních témat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57 potenciálně perspektivních směrů 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2. kolo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výběr nových směrů perspektivních pro region a hodnocení:</a:t>
            </a:r>
          </a:p>
          <a:p>
            <a:pPr lvl="3">
              <a:lnSpc>
                <a:spcPct val="100000"/>
              </a:lnSpc>
            </a:pPr>
            <a:r>
              <a:rPr lang="cs-CZ" dirty="0"/>
              <a:t>stavu spolupráce VO a podniků </a:t>
            </a:r>
          </a:p>
          <a:p>
            <a:pPr lvl="3">
              <a:lnSpc>
                <a:spcPct val="100000"/>
              </a:lnSpc>
            </a:pPr>
            <a:r>
              <a:rPr lang="cs-CZ" dirty="0"/>
              <a:t>možností ekonomického využití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40 expertů 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10 perspektivních témat pro konferenci</a:t>
            </a:r>
          </a:p>
          <a:p>
            <a:pPr lvl="2">
              <a:lnSpc>
                <a:spcPct val="100000"/>
              </a:lnSpc>
            </a:pPr>
            <a:endParaRPr lang="cs-CZ" dirty="0"/>
          </a:p>
          <a:p>
            <a:pPr lvl="0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177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8B8D5-ED46-4E9B-A107-7A0F33052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57114" cy="1325563"/>
          </a:xfrm>
        </p:spPr>
        <p:txBody>
          <a:bodyPr/>
          <a:lstStyle/>
          <a:p>
            <a:r>
              <a:rPr lang="cs-CZ" dirty="0"/>
              <a:t>Konference k inteligentní specializaci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59A867-B3FA-441F-9CE5-6B091A0C1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4"/>
            <a:ext cx="10162592" cy="50323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Zahájení širší diskuse k inteligentní specializaci regionu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dirty="0"/>
              <a:t>Program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Dopolední blok – společné jednání 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Shrnutí analýz oborové specializace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Představení výsledků expertního výběru směrů perspektivních pro region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Odpolední blok – 3 panelové diskuse v oblastech: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Technologie pro „byznys“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Smart Region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Inovace pro život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dirty="0"/>
              <a:t>Návrh odborných platforem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956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449C3F-7177-466A-B2A7-5A8A541F5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Odborná platforma</a:t>
            </a:r>
            <a:br>
              <a:rPr lang="cs-CZ" dirty="0"/>
            </a:br>
            <a:r>
              <a:rPr lang="cs-CZ" dirty="0"/>
              <a:t>Nové materiály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C2F53DD-C88D-4852-9D3A-A2328FE981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371407"/>
              </p:ext>
            </p:extLst>
          </p:nvPr>
        </p:nvGraphicFramePr>
        <p:xfrm>
          <a:off x="838200" y="1772272"/>
          <a:ext cx="10515600" cy="4894858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2499804">
                  <a:extLst>
                    <a:ext uri="{9D8B030D-6E8A-4147-A177-3AD203B41FA5}">
                      <a16:colId xmlns:a16="http://schemas.microsoft.com/office/drawing/2014/main" val="336689940"/>
                    </a:ext>
                  </a:extLst>
                </a:gridCol>
                <a:gridCol w="8015796">
                  <a:extLst>
                    <a:ext uri="{9D8B030D-6E8A-4147-A177-3AD203B41FA5}">
                      <a16:colId xmlns:a16="http://schemas.microsoft.com/office/drawing/2014/main" val="2368471888"/>
                    </a:ext>
                  </a:extLst>
                </a:gridCol>
              </a:tblGrid>
              <a:tr h="8109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Preferované perspektivní směry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Materiály s pokročilými vlastnostmi, materiály pro aditivní technologie, speciální oceli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9402140"/>
                  </a:ext>
                </a:extLst>
              </a:tr>
              <a:tr h="3950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Návrh oslovených VO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COMTES FHT, ZČU (+NTC, RICE), VZÚ Plzeň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0863363"/>
                  </a:ext>
                </a:extLst>
              </a:tr>
              <a:tr h="8109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Návrh oslovených podniků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MBtech</a:t>
                      </a:r>
                      <a:r>
                        <a:rPr lang="cs-CZ" sz="2000" dirty="0">
                          <a:effectLst/>
                        </a:rPr>
                        <a:t> Bohemia, </a:t>
                      </a:r>
                      <a:r>
                        <a:rPr lang="cs-CZ" sz="2000" dirty="0" err="1">
                          <a:effectLst/>
                        </a:rPr>
                        <a:t>Doosan</a:t>
                      </a:r>
                      <a:r>
                        <a:rPr lang="cs-CZ" sz="2000" dirty="0">
                          <a:effectLst/>
                        </a:rPr>
                        <a:t> ŠKODA </a:t>
                      </a:r>
                      <a:r>
                        <a:rPr lang="cs-CZ" sz="2000" dirty="0" err="1">
                          <a:effectLst/>
                        </a:rPr>
                        <a:t>Power</a:t>
                      </a:r>
                      <a:r>
                        <a:rPr lang="cs-CZ" sz="2000" dirty="0">
                          <a:effectLst/>
                        </a:rPr>
                        <a:t>, ŠKODA </a:t>
                      </a:r>
                      <a:r>
                        <a:rPr lang="cs-CZ" sz="2000" dirty="0" err="1">
                          <a:effectLst/>
                        </a:rPr>
                        <a:t>Transportation</a:t>
                      </a:r>
                      <a:r>
                        <a:rPr lang="cs-CZ" sz="2000" dirty="0">
                          <a:effectLst/>
                        </a:rPr>
                        <a:t>, ŠKODA Electric,. ZF </a:t>
                      </a:r>
                      <a:r>
                        <a:rPr lang="cs-CZ" sz="2000" dirty="0" err="1">
                          <a:effectLst/>
                        </a:rPr>
                        <a:t>Engineering</a:t>
                      </a:r>
                      <a:r>
                        <a:rPr lang="cs-CZ" sz="2000" dirty="0">
                          <a:effectLst/>
                        </a:rPr>
                        <a:t>, ŠKODA JS, </a:t>
                      </a:r>
                      <a:r>
                        <a:rPr lang="cs-CZ" sz="2000" dirty="0" err="1">
                          <a:effectLst/>
                        </a:rPr>
                        <a:t>Murr</a:t>
                      </a:r>
                      <a:r>
                        <a:rPr lang="cs-CZ" sz="2000" dirty="0">
                          <a:effectLst/>
                        </a:rPr>
                        <a:t> Elektrotechnik, +…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4681175"/>
                  </a:ext>
                </a:extLst>
              </a:tr>
              <a:tr h="4223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Návrh garanta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Ing. Libor Kraus – ředitel COMTES FHT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7511991"/>
                  </a:ext>
                </a:extLst>
              </a:tr>
              <a:tr h="4145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Ukázkový projekt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Výzkum kovových materiálů - projekt DEWEMAT (COMTES FHT)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1708628"/>
                  </a:ext>
                </a:extLst>
              </a:tr>
              <a:tr h="12299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Souvislosti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Nové materiály pro 3D tisk, materiály pro zdravotnictví, materiály v souvislosti s rozvojem elektromobility, energetiky,  materiály pro zvyšování účinnosti, životnosti apod., materiály pro senzoriku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5233869"/>
                  </a:ext>
                </a:extLst>
              </a:tr>
              <a:tr h="8109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Poznámky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Zohlednit otázku chybějících kapacit pro vlastní výrobu nových materiálů – existují v regionu takové výrobní kapacity?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5239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358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77DC10-CBE9-4BE3-99CC-E71E478F1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Odborná platforma </a:t>
            </a:r>
            <a:br>
              <a:rPr lang="cs-CZ" dirty="0"/>
            </a:br>
            <a:r>
              <a:rPr lang="cs-CZ" dirty="0"/>
              <a:t>Inteligentní výrobní systémy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3EFE2DFC-10C5-44FC-8406-4939D4DE2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677361"/>
              </p:ext>
            </p:extLst>
          </p:nvPr>
        </p:nvGraphicFramePr>
        <p:xfrm>
          <a:off x="838200" y="1812936"/>
          <a:ext cx="10515600" cy="4877389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2171330">
                  <a:extLst>
                    <a:ext uri="{9D8B030D-6E8A-4147-A177-3AD203B41FA5}">
                      <a16:colId xmlns:a16="http://schemas.microsoft.com/office/drawing/2014/main" val="1739046866"/>
                    </a:ext>
                  </a:extLst>
                </a:gridCol>
                <a:gridCol w="8344270">
                  <a:extLst>
                    <a:ext uri="{9D8B030D-6E8A-4147-A177-3AD203B41FA5}">
                      <a16:colId xmlns:a16="http://schemas.microsoft.com/office/drawing/2014/main" val="881222172"/>
                    </a:ext>
                  </a:extLst>
                </a:gridCol>
              </a:tblGrid>
              <a:tr h="83456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Preferované perspektivní směry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114" marR="6811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Inteligentní diagnostika a údržba, inteligentní řízení výroby, vestavěná inteligence, big data, neuronové sítě a strojové učení, modely, řízení, trendy, predikce s využitím AI, senzory, technologie řízení sensory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114" marR="68114" marT="0" marB="0"/>
                </a:tc>
                <a:extLst>
                  <a:ext uri="{0D108BD9-81ED-4DB2-BD59-A6C34878D82A}">
                    <a16:rowId xmlns:a16="http://schemas.microsoft.com/office/drawing/2014/main" val="1608278540"/>
                  </a:ext>
                </a:extLst>
              </a:tr>
              <a:tr h="35809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Návrh oslovených VO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114" marR="6811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ZČU (mj. FAV, NTIS, FS +…), COMTES FHT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114" marR="68114" marT="0" marB="0"/>
                </a:tc>
                <a:extLst>
                  <a:ext uri="{0D108BD9-81ED-4DB2-BD59-A6C34878D82A}">
                    <a16:rowId xmlns:a16="http://schemas.microsoft.com/office/drawing/2014/main" val="1932790263"/>
                  </a:ext>
                </a:extLst>
              </a:tr>
              <a:tr h="62139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Návrh oslovených podniků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114" marR="6811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Klastr Mechatronika, </a:t>
                      </a:r>
                      <a:r>
                        <a:rPr lang="cs-CZ" sz="1800" dirty="0" err="1">
                          <a:effectLst/>
                        </a:rPr>
                        <a:t>Doosan</a:t>
                      </a:r>
                      <a:r>
                        <a:rPr lang="cs-CZ" sz="1800" dirty="0">
                          <a:effectLst/>
                        </a:rPr>
                        <a:t>, ŠKODA </a:t>
                      </a:r>
                      <a:r>
                        <a:rPr lang="cs-CZ" sz="1800" dirty="0" err="1">
                          <a:effectLst/>
                        </a:rPr>
                        <a:t>Power</a:t>
                      </a:r>
                      <a:r>
                        <a:rPr lang="cs-CZ" sz="1800" dirty="0">
                          <a:effectLst/>
                        </a:rPr>
                        <a:t> s.r.o., ŠKODA Electric, </a:t>
                      </a:r>
                      <a:r>
                        <a:rPr lang="cs-CZ" sz="1800" dirty="0" err="1">
                          <a:effectLst/>
                        </a:rPr>
                        <a:t>Aimtec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err="1">
                          <a:effectLst/>
                        </a:rPr>
                        <a:t>Konplan</a:t>
                      </a:r>
                      <a:r>
                        <a:rPr lang="cs-CZ" sz="1800" dirty="0">
                          <a:effectLst/>
                        </a:rPr>
                        <a:t>, Valu4Industry, </a:t>
                      </a:r>
                      <a:r>
                        <a:rPr lang="cs-CZ" sz="1800" dirty="0" err="1">
                          <a:effectLst/>
                        </a:rPr>
                        <a:t>Openmatics</a:t>
                      </a:r>
                      <a:r>
                        <a:rPr lang="cs-CZ" sz="1800" dirty="0">
                          <a:effectLst/>
                        </a:rPr>
                        <a:t>, ZAT Plzeň, </a:t>
                      </a:r>
                      <a:r>
                        <a:rPr lang="cs-CZ" sz="1800" dirty="0" err="1">
                          <a:effectLst/>
                        </a:rPr>
                        <a:t>Kontron</a:t>
                      </a:r>
                      <a:r>
                        <a:rPr lang="cs-CZ" sz="1800" dirty="0">
                          <a:effectLst/>
                        </a:rPr>
                        <a:t> ECT design, +…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114" marR="68114" marT="0" marB="0"/>
                </a:tc>
                <a:extLst>
                  <a:ext uri="{0D108BD9-81ED-4DB2-BD59-A6C34878D82A}">
                    <a16:rowId xmlns:a16="http://schemas.microsoft.com/office/drawing/2014/main" val="188464711"/>
                  </a:ext>
                </a:extLst>
              </a:tr>
              <a:tr h="35809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Návrh garanta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114" marR="6811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114" marR="68114" marT="0" marB="0"/>
                </a:tc>
                <a:extLst>
                  <a:ext uri="{0D108BD9-81ED-4DB2-BD59-A6C34878D82A}">
                    <a16:rowId xmlns:a16="http://schemas.microsoft.com/office/drawing/2014/main" val="3803036696"/>
                  </a:ext>
                </a:extLst>
              </a:tr>
              <a:tr h="79976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Ukázkový projekt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114" marR="6811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Spolupráce FAV – Daikin (Robotizace vysokonapěťového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textu ve formě software manipulátoru pro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polohování měřící hlavy).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114" marR="68114" marT="0" marB="0"/>
                </a:tc>
                <a:extLst>
                  <a:ext uri="{0D108BD9-81ED-4DB2-BD59-A6C34878D82A}">
                    <a16:rowId xmlns:a16="http://schemas.microsoft.com/office/drawing/2014/main" val="205122683"/>
                  </a:ext>
                </a:extLst>
              </a:tr>
              <a:tr h="12609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Souvislosti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114" marR="6811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Propojení s tématy umělé inteligence a internetu věcí (viz preferované směry) – např. pro inteligentní diagnostiku a údržbu dále ve vazbě na téma Umělá inteligence (mj. big data, strojové učení, virtuální realita např. pro zaškolování obsluhy, komunikace člověk - stroj) a téma Internet věcí (senzory – sběr dat).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114" marR="68114" marT="0" marB="0"/>
                </a:tc>
                <a:extLst>
                  <a:ext uri="{0D108BD9-81ED-4DB2-BD59-A6C34878D82A}">
                    <a16:rowId xmlns:a16="http://schemas.microsoft.com/office/drawing/2014/main" val="1202502938"/>
                  </a:ext>
                </a:extLst>
              </a:tr>
              <a:tr h="62139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Poznámky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114" marR="6811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Zájem nejen o aplikaci IVS, ale i jejich vývoj v Plzni (ZČU). Také možnost specializace pro malosériovou a kusovou výrobu. 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114" marR="68114" marT="0" marB="0"/>
                </a:tc>
                <a:extLst>
                  <a:ext uri="{0D108BD9-81ED-4DB2-BD59-A6C34878D82A}">
                    <a16:rowId xmlns:a16="http://schemas.microsoft.com/office/drawing/2014/main" val="1598180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85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514D2-5A1D-4201-8308-03662FDBF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Odborná platforma</a:t>
            </a:r>
            <a:br>
              <a:rPr lang="cs-CZ" dirty="0"/>
            </a:br>
            <a:r>
              <a:rPr lang="cs-CZ" dirty="0"/>
              <a:t>Chytrá mobilita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457A5CE-E431-458C-9A90-394C5089E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82939"/>
              </p:ext>
            </p:extLst>
          </p:nvPr>
        </p:nvGraphicFramePr>
        <p:xfrm>
          <a:off x="838198" y="1746225"/>
          <a:ext cx="10515601" cy="4947538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842858">
                  <a:extLst>
                    <a:ext uri="{9D8B030D-6E8A-4147-A177-3AD203B41FA5}">
                      <a16:colId xmlns:a16="http://schemas.microsoft.com/office/drawing/2014/main" val="916679188"/>
                    </a:ext>
                  </a:extLst>
                </a:gridCol>
                <a:gridCol w="8672743">
                  <a:extLst>
                    <a:ext uri="{9D8B030D-6E8A-4147-A177-3AD203B41FA5}">
                      <a16:colId xmlns:a16="http://schemas.microsoft.com/office/drawing/2014/main" val="1425891324"/>
                    </a:ext>
                  </a:extLst>
                </a:gridCol>
              </a:tblGrid>
              <a:tr h="86701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Preferované perspektivní směry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Nové koncepty dopravních prostředků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b="1" dirty="0">
                          <a:effectLst/>
                        </a:rPr>
                        <a:t>autonomní mobilita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b="1" dirty="0">
                          <a:effectLst/>
                        </a:rPr>
                        <a:t>nabíjecí systémy pro elektromobilitu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b="1" dirty="0">
                          <a:effectLst/>
                        </a:rPr>
                        <a:t>modelování a plánování dopravy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b="1" dirty="0">
                          <a:effectLst/>
                        </a:rPr>
                        <a:t>monitoring a řízení dopravy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b="1" dirty="0">
                          <a:effectLst/>
                        </a:rPr>
                        <a:t>sdílená doprava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4189" marR="54189" marT="0" marB="0"/>
                </a:tc>
                <a:extLst>
                  <a:ext uri="{0D108BD9-81ED-4DB2-BD59-A6C34878D82A}">
                    <a16:rowId xmlns:a16="http://schemas.microsoft.com/office/drawing/2014/main" val="2339128592"/>
                  </a:ext>
                </a:extLst>
              </a:tr>
              <a:tr h="57801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Návrh oslovených VO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ZČU FEL (RICE), ZČU FAV, ZČU FST, ZČU NTC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4189" marR="54189" marT="0" marB="0"/>
                </a:tc>
                <a:extLst>
                  <a:ext uri="{0D108BD9-81ED-4DB2-BD59-A6C34878D82A}">
                    <a16:rowId xmlns:a16="http://schemas.microsoft.com/office/drawing/2014/main" val="3371151298"/>
                  </a:ext>
                </a:extLst>
              </a:tr>
              <a:tr h="86701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Návrh oslovených podniků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ZF </a:t>
                      </a:r>
                      <a:r>
                        <a:rPr lang="cs-CZ" sz="1800" dirty="0" err="1">
                          <a:effectLst/>
                        </a:rPr>
                        <a:t>Engineering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err="1">
                          <a:effectLst/>
                        </a:rPr>
                        <a:t>MBtech</a:t>
                      </a:r>
                      <a:r>
                        <a:rPr lang="cs-CZ" sz="1800" dirty="0">
                          <a:effectLst/>
                        </a:rPr>
                        <a:t>, město Plzeň/PMDP, Správa informačních technologií, </a:t>
                      </a:r>
                      <a:r>
                        <a:rPr lang="cs-CZ" sz="1800" dirty="0" err="1">
                          <a:effectLst/>
                        </a:rPr>
                        <a:t>InnoConnect</a:t>
                      </a:r>
                      <a:r>
                        <a:rPr lang="cs-CZ" sz="1800" dirty="0">
                          <a:effectLst/>
                        </a:rPr>
                        <a:t>, Plan4all, Plzeňský kraj/POVED, </a:t>
                      </a:r>
                      <a:r>
                        <a:rPr lang="cs-CZ" sz="1800" dirty="0" err="1">
                          <a:effectLst/>
                        </a:rPr>
                        <a:t>Omexom</a:t>
                      </a:r>
                      <a:r>
                        <a:rPr lang="cs-CZ" sz="1800" dirty="0">
                          <a:effectLst/>
                        </a:rPr>
                        <a:t> GA Energo, Klastr Chytrý Plzeňský kraj, ŠKODA </a:t>
                      </a:r>
                      <a:r>
                        <a:rPr lang="cs-CZ" sz="1800" dirty="0" err="1">
                          <a:effectLst/>
                        </a:rPr>
                        <a:t>Transportation</a:t>
                      </a:r>
                      <a:r>
                        <a:rPr lang="cs-CZ" sz="1800" dirty="0">
                          <a:effectLst/>
                        </a:rPr>
                        <a:t>, ŠKODA Electric, ZAT, </a:t>
                      </a:r>
                      <a:r>
                        <a:rPr lang="cs-CZ" sz="1800" dirty="0" err="1">
                          <a:effectLst/>
                        </a:rPr>
                        <a:t>Kontron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4189" marR="54189" marT="0" marB="0"/>
                </a:tc>
                <a:extLst>
                  <a:ext uri="{0D108BD9-81ED-4DB2-BD59-A6C34878D82A}">
                    <a16:rowId xmlns:a16="http://schemas.microsoft.com/office/drawing/2014/main" val="3458631067"/>
                  </a:ext>
                </a:extLst>
              </a:tr>
              <a:tr h="28900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Návrh garanta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Ing. Petr </a:t>
                      </a:r>
                      <a:r>
                        <a:rPr lang="cs-CZ" sz="1800" dirty="0" err="1">
                          <a:effectLst/>
                        </a:rPr>
                        <a:t>Volmut</a:t>
                      </a:r>
                      <a:r>
                        <a:rPr lang="cs-CZ" sz="1800" dirty="0">
                          <a:effectLst/>
                        </a:rPr>
                        <a:t> (ZF </a:t>
                      </a:r>
                      <a:r>
                        <a:rPr lang="cs-CZ" sz="1800" dirty="0" err="1">
                          <a:effectLst/>
                        </a:rPr>
                        <a:t>Engineering</a:t>
                      </a:r>
                      <a:r>
                        <a:rPr lang="cs-CZ" sz="1800" dirty="0">
                          <a:effectLst/>
                        </a:rPr>
                        <a:t>), popř. zástupce ZČU FEL (viz poznámka)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4189" marR="54189" marT="0" marB="0"/>
                </a:tc>
                <a:extLst>
                  <a:ext uri="{0D108BD9-81ED-4DB2-BD59-A6C34878D82A}">
                    <a16:rowId xmlns:a16="http://schemas.microsoft.com/office/drawing/2014/main" val="3650818047"/>
                  </a:ext>
                </a:extLst>
              </a:tr>
              <a:tr h="115602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Ukázkový projekt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Demonstračního řešení veřejné dopravy na Borských polích s využitím nejnovějších poznatků v oblasti pohonů (elektromobilita), doplňování energie / nabíjení, autonomního řízení a informačních technologií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Metropolitní dispečink (město Plzeň) – existuje zpracovaný záměr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4189" marR="54189" marT="0" marB="0"/>
                </a:tc>
                <a:extLst>
                  <a:ext uri="{0D108BD9-81ED-4DB2-BD59-A6C34878D82A}">
                    <a16:rowId xmlns:a16="http://schemas.microsoft.com/office/drawing/2014/main" val="3247818611"/>
                  </a:ext>
                </a:extLst>
              </a:tr>
              <a:tr h="59522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Souvislosti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moderní aplikace na sledování a modelování dopravy v Plzni, aktivity pro chytré město, AI, IoT, kyberbezpečnost, nové materiály (pro realizaci rychlonabíjení)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4189" marR="54189" marT="0" marB="0"/>
                </a:tc>
                <a:extLst>
                  <a:ext uri="{0D108BD9-81ED-4DB2-BD59-A6C34878D82A}">
                    <a16:rowId xmlns:a16="http://schemas.microsoft.com/office/drawing/2014/main" val="1827026187"/>
                  </a:ext>
                </a:extLst>
              </a:tr>
              <a:tr h="59522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Poznámky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ZČU podala návrh na budoucí centrum excelence – Elektromobilita a inteligentní dopravní systémy. Panelu se nemohli zúčastnit představitelé ZČU.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4189" marR="54189" marT="0" marB="0"/>
                </a:tc>
                <a:extLst>
                  <a:ext uri="{0D108BD9-81ED-4DB2-BD59-A6C34878D82A}">
                    <a16:rowId xmlns:a16="http://schemas.microsoft.com/office/drawing/2014/main" val="4141590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992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4269E6BE-1641-42C6-A5C0-3CAAD8155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886466"/>
              </p:ext>
            </p:extLst>
          </p:nvPr>
        </p:nvGraphicFramePr>
        <p:xfrm>
          <a:off x="838200" y="1793325"/>
          <a:ext cx="10773792" cy="4847172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2756408">
                  <a:extLst>
                    <a:ext uri="{9D8B030D-6E8A-4147-A177-3AD203B41FA5}">
                      <a16:colId xmlns:a16="http://schemas.microsoft.com/office/drawing/2014/main" val="1223325965"/>
                    </a:ext>
                  </a:extLst>
                </a:gridCol>
                <a:gridCol w="8017384">
                  <a:extLst>
                    <a:ext uri="{9D8B030D-6E8A-4147-A177-3AD203B41FA5}">
                      <a16:colId xmlns:a16="http://schemas.microsoft.com/office/drawing/2014/main" val="609323547"/>
                    </a:ext>
                  </a:extLst>
                </a:gridCol>
              </a:tblGrid>
              <a:tr h="82747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Preferované perspektivní směry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864" marR="578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Onkologie, infekční nemoci a antibiotická resistence, multidisciplinární medicína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b="1" dirty="0">
                          <a:effectLst/>
                        </a:rPr>
                        <a:t>reprodukční medicína, technologie pro preventivní medicínu</a:t>
                      </a:r>
                      <a:r>
                        <a:rPr lang="cs-CZ" sz="1800" dirty="0">
                          <a:effectLst/>
                        </a:rPr>
                        <a:t>.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Náhrada orgánů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b="1" dirty="0">
                          <a:effectLst/>
                        </a:rPr>
                        <a:t>lékařská diagnostika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b="1" dirty="0">
                          <a:effectLst/>
                        </a:rPr>
                        <a:t>materiály ve zdravotnictví</a:t>
                      </a:r>
                      <a:r>
                        <a:rPr lang="cs-CZ" sz="1800" dirty="0">
                          <a:effectLst/>
                        </a:rPr>
                        <a:t>.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864" marR="57864" marT="0" marB="0"/>
                </a:tc>
                <a:extLst>
                  <a:ext uri="{0D108BD9-81ED-4DB2-BD59-A6C34878D82A}">
                    <a16:rowId xmlns:a16="http://schemas.microsoft.com/office/drawing/2014/main" val="2570754512"/>
                  </a:ext>
                </a:extLst>
              </a:tr>
              <a:tr h="82747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Návrh oslovených VO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864" marR="578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Lékařská fakulta UK v Plzni, Biomedicínské centrum LF UK v Plzni, Fakulta zdravotnických studií (FZS) ZČU v Plzni, Fakulta aplikovaných věd, popř. další součásti/pracoviště ZČU v Plzni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864" marR="57864" marT="0" marB="0"/>
                </a:tc>
                <a:extLst>
                  <a:ext uri="{0D108BD9-81ED-4DB2-BD59-A6C34878D82A}">
                    <a16:rowId xmlns:a16="http://schemas.microsoft.com/office/drawing/2014/main" val="755345855"/>
                  </a:ext>
                </a:extLst>
              </a:tr>
              <a:tr h="82747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Návrh oslovených podniků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864" marR="578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Fakultní nemocnice Plzeň, </a:t>
                      </a:r>
                      <a:r>
                        <a:rPr lang="cs-CZ" sz="1800" dirty="0" err="1">
                          <a:effectLst/>
                        </a:rPr>
                        <a:t>Cheiron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err="1">
                          <a:effectLst/>
                        </a:rPr>
                        <a:t>AbCheck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err="1">
                          <a:effectLst/>
                        </a:rPr>
                        <a:t>Embitron</a:t>
                      </a:r>
                      <a:r>
                        <a:rPr lang="cs-CZ" sz="1800" dirty="0">
                          <a:effectLst/>
                        </a:rPr>
                        <a:t>, Bioptická laboratoř, Genetika Plzeň, </a:t>
                      </a:r>
                      <a:r>
                        <a:rPr lang="cs-CZ" sz="1800" dirty="0" err="1">
                          <a:effectLst/>
                        </a:rPr>
                        <a:t>Ofta</a:t>
                      </a:r>
                      <a:r>
                        <a:rPr lang="cs-CZ" sz="1800" dirty="0">
                          <a:effectLst/>
                        </a:rPr>
                        <a:t>, NATALART s.r.o., Nemocnice Plzeňského kraje, Mulačova Nemocnice, Nemocnice PRIVAMED 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864" marR="57864" marT="0" marB="0"/>
                </a:tc>
                <a:extLst>
                  <a:ext uri="{0D108BD9-81ED-4DB2-BD59-A6C34878D82A}">
                    <a16:rowId xmlns:a16="http://schemas.microsoft.com/office/drawing/2014/main" val="2615214845"/>
                  </a:ext>
                </a:extLst>
              </a:tr>
              <a:tr h="30259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Návrh garanta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864" marR="578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Doc. MUDr. Štengl, Ph.D. (vědecký ředitel Biomedicínského centra LF UK v Plzni)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864" marR="57864" marT="0" marB="0"/>
                </a:tc>
                <a:extLst>
                  <a:ext uri="{0D108BD9-81ED-4DB2-BD59-A6C34878D82A}">
                    <a16:rowId xmlns:a16="http://schemas.microsoft.com/office/drawing/2014/main" val="3787265404"/>
                  </a:ext>
                </a:extLst>
              </a:tr>
              <a:tr h="31917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Ukázkový projekt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864" marR="578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864" marR="57864" marT="0" marB="0"/>
                </a:tc>
                <a:extLst>
                  <a:ext uri="{0D108BD9-81ED-4DB2-BD59-A6C34878D82A}">
                    <a16:rowId xmlns:a16="http://schemas.microsoft.com/office/drawing/2014/main" val="3799700962"/>
                  </a:ext>
                </a:extLst>
              </a:tr>
              <a:tr h="36385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Souvislosti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864" marR="578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LF a BC vnímá biomedicínu úzce propojenou s technikou ve zdravotnictví.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864" marR="57864" marT="0" marB="0"/>
                </a:tc>
                <a:extLst>
                  <a:ext uri="{0D108BD9-81ED-4DB2-BD59-A6C34878D82A}">
                    <a16:rowId xmlns:a16="http://schemas.microsoft.com/office/drawing/2014/main" val="4178939578"/>
                  </a:ext>
                </a:extLst>
              </a:tr>
              <a:tr h="137912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Poznámky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864" marR="578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FZS se soustředí na téma Technika ve zdravotnictví.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FZS rozvíjí spolupráci s dalšími výzkumnými pracovišti v rámci Smartu Campusu ZČU.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 případě zaměření na nové materiály ve zdravotnictví je vhodné přizvat zejm. NTIS a </a:t>
                      </a:r>
                      <a:r>
                        <a:rPr lang="cs-CZ" sz="1800" dirty="0" err="1">
                          <a:effectLst/>
                        </a:rPr>
                        <a:t>Comtes</a:t>
                      </a:r>
                      <a:r>
                        <a:rPr lang="cs-CZ" sz="1800" dirty="0">
                          <a:effectLst/>
                        </a:rPr>
                        <a:t> FHT.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 rámci upřesňování obsahu může dojít k rozdělení na více odborných platforem.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7864" marR="57864" marT="0" marB="0"/>
                </a:tc>
                <a:extLst>
                  <a:ext uri="{0D108BD9-81ED-4DB2-BD59-A6C34878D82A}">
                    <a16:rowId xmlns:a16="http://schemas.microsoft.com/office/drawing/2014/main" val="496582953"/>
                  </a:ext>
                </a:extLst>
              </a:tr>
            </a:tbl>
          </a:graphicData>
        </a:graphic>
      </p:graphicFrame>
      <p:sp>
        <p:nvSpPr>
          <p:cNvPr id="4" name="Nadpis 3">
            <a:extLst>
              <a:ext uri="{FF2B5EF4-FFF2-40B4-BE49-F238E27FC236}">
                <a16:creationId xmlns:a16="http://schemas.microsoft.com/office/drawing/2014/main" id="{B3F778A8-F40A-4BF5-BCAB-1A0E4C86B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Odborná platforma</a:t>
            </a:r>
            <a:br>
              <a:rPr lang="cs-CZ" altLang="cs-CZ" dirty="0"/>
            </a:br>
            <a:r>
              <a:rPr lang="cs-CZ" altLang="cs-CZ" dirty="0"/>
              <a:t>Biomedicína a technika ve zdravotnictví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2517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8B8D5-ED46-4E9B-A107-7A0F33052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57114" cy="1325563"/>
          </a:xfrm>
        </p:spPr>
        <p:txBody>
          <a:bodyPr/>
          <a:lstStyle/>
          <a:p>
            <a:r>
              <a:rPr lang="cs-CZ" dirty="0"/>
              <a:t>Odborné platformy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59A867-B3FA-441F-9CE5-6B091A0C1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199914" cy="503237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dirty="0"/>
              <a:t>Cíle odborných platforem: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400" dirty="0"/>
              <a:t>podpora komunikace a spolupráce aktérů inovačního prostředí v perspektivních směrech (VO, podniky, veřejná správa)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sz="2400" dirty="0"/>
              <a:t> příprava společných projektů</a:t>
            </a:r>
          </a:p>
          <a:p>
            <a:pPr marL="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cs-CZ" dirty="0"/>
              <a:t>Organizace jednání odborných platforem: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400" dirty="0"/>
              <a:t>úvodní setkání s lídry platforem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sz="2000" dirty="0"/>
              <a:t>upřesnění obsahu a oslovovaných subjektů (7-8/2019) – zajistí RRA PK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400" dirty="0"/>
              <a:t>1. jednání odborných platforem (09/2019)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sz="2000" dirty="0"/>
              <a:t>ověření možnosti a podmínek spolupráce v kraji v navrženém tématu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sz="2000" dirty="0"/>
              <a:t>shoda na konkrétních společných projektových záměrech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727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21ECB-171C-447D-A667-3759D1BC2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8048" y="2642839"/>
            <a:ext cx="8070981" cy="1436287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cs-CZ" sz="4800" dirty="0"/>
              <a:t>Aktualizace RIS3 Plzeňského kraje na období 2020+</a:t>
            </a:r>
            <a:r>
              <a:rPr lang="cs-CZ" sz="1400" dirty="0"/>
              <a:t>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35642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47BE4C-C88C-4648-954B-5549B7159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jednání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24F739-2617-41F1-9FE5-D170BE6D3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3795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Zahájení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Akční plán – 1. aktualizace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Návrh odborných platforem na základě výstupů konference „Inteligentní specializace regionu“ ze dne 29. 5. 2019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Návrh dlouhodobé vize rozvoje výzkumu, vývoje a inovací Plzeňského kraje do roku 2035 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Diskuse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Závěr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9287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A11162-F172-44F2-9D63-DB43B4962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Cíle aktualizace RIS3 strategie 2020+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225C47-D609-44E9-8947-447868914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Formulovat střednědobou strategii rozvoje </a:t>
            </a:r>
            <a:r>
              <a:rPr lang="cs-CZ" dirty="0" err="1"/>
              <a:t>VaVaI</a:t>
            </a:r>
            <a:r>
              <a:rPr lang="cs-CZ" dirty="0"/>
              <a:t> v Plzeňském kraji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Dosáhnout shody významných aktérů výzkumné, firemní a veřejné sféry na směřování kraje ve </a:t>
            </a:r>
            <a:r>
              <a:rPr lang="cs-CZ" dirty="0" err="1"/>
              <a:t>VaVaI</a:t>
            </a:r>
            <a:r>
              <a:rPr lang="cs-CZ" dirty="0"/>
              <a:t> 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Do strategie zapracovat výsledky procesu inteligentní specializace regionu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08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B2804-16A2-4C33-A727-9CECAA752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Postup aktualizace RIS3 strategie 2020+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8FCC07-DE95-469F-B2A2-9C1AA3A86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9677400" cy="5032375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Formulace vize a mise (do roku 2035)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cs-CZ" dirty="0"/>
              <a:t>na základě pozitivních stránek kraje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Aktualizace východisek strategie (do roku 2026)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cs-CZ" dirty="0"/>
              <a:t>tj. hlavního cíle a strategických cílů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cs-CZ" dirty="0"/>
              <a:t>na základě vize, mise a výsledků konference k inteligentní specializaci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Aktualizace strategických nástrojů (říjen 2019)</a:t>
            </a:r>
            <a:endParaRPr lang="cs-CZ" sz="2400" dirty="0"/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cs-CZ" dirty="0"/>
              <a:t>tj. specifických cílů, opatření a příkladů aktivit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cs-CZ" dirty="0"/>
              <a:t>expertně na základě výsledků procesu inteligentní specializace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2. aktualizace Akčního plánu (prosinec 2019)</a:t>
            </a:r>
            <a:endParaRPr lang="cs-CZ" sz="2400" dirty="0"/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cs-CZ" dirty="0"/>
              <a:t>doplnění projektů zaměřených na inteligentní specializaci popř. zapracování dalších projektů vyplývajících z aktualizace RIS3 strategie 2020+</a:t>
            </a:r>
          </a:p>
        </p:txBody>
      </p:sp>
    </p:spTree>
    <p:extLst>
      <p:ext uri="{BB962C8B-B14F-4D97-AF65-F5344CB8AC3E}">
        <p14:creationId xmlns:p14="http://schemas.microsoft.com/office/powerpoint/2010/main" val="17974496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ED727-EF04-402F-A4DC-83B68347C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9316" cy="1325563"/>
          </a:xfrm>
        </p:spPr>
        <p:txBody>
          <a:bodyPr>
            <a:normAutofit/>
          </a:bodyPr>
          <a:lstStyle/>
          <a:p>
            <a:r>
              <a:rPr lang="cs-CZ" dirty="0"/>
              <a:t>Návrh VIZE výzkumu, vývoje a inovací</a:t>
            </a:r>
            <a:br>
              <a:rPr lang="cs-CZ" dirty="0"/>
            </a:br>
            <a:r>
              <a:rPr lang="cs-CZ" dirty="0"/>
              <a:t>v Plzeňském kraji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FE6C7A-E540-4A87-895F-BE0E2A677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Zatím 2 workshopy skupiny pro VIZI</a:t>
            </a:r>
          </a:p>
          <a:p>
            <a:pPr>
              <a:lnSpc>
                <a:spcPct val="100000"/>
              </a:lnSpc>
              <a:spcBef>
                <a:spcPts val="500"/>
              </a:spcBef>
            </a:pPr>
            <a:r>
              <a:rPr lang="cs-CZ" dirty="0"/>
              <a:t>Návrh VIZE výzkumu, vývoje a inovací v Plzeňském kraji </a:t>
            </a:r>
            <a:r>
              <a:rPr lang="cs-CZ" dirty="0">
                <a:solidFill>
                  <a:srgbClr val="FF0000"/>
                </a:solidFill>
              </a:rPr>
              <a:t>do roku 2035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 </a:t>
            </a:r>
          </a:p>
          <a:p>
            <a:pPr>
              <a:lnSpc>
                <a:spcPct val="100000"/>
              </a:lnSpc>
              <a:spcBef>
                <a:spcPts val="500"/>
              </a:spcBef>
            </a:pPr>
            <a:r>
              <a:rPr lang="cs-CZ" dirty="0"/>
              <a:t>Návrh Mise výzkumu, vývoje a inovací v Plzeňském kraji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177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428B84-0759-44B6-9767-78AF179EE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Koordinace aktualizace RIS3 strategie 2020+</a:t>
            </a:r>
            <a:br>
              <a:rPr lang="cs-CZ" dirty="0"/>
            </a:br>
            <a:r>
              <a:rPr lang="cs-CZ" b="1" dirty="0"/>
              <a:t>s procesem inteligentní specializace</a:t>
            </a: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9357C10-26E1-4FF0-AB23-40630BC817F4}"/>
              </a:ext>
            </a:extLst>
          </p:cNvPr>
          <p:cNvSpPr/>
          <p:nvPr/>
        </p:nvSpPr>
        <p:spPr>
          <a:xfrm>
            <a:off x="341848" y="4026385"/>
            <a:ext cx="10203411" cy="22263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51987DC-3D47-4AAF-9BF7-20C02B08EE3B}"/>
              </a:ext>
            </a:extLst>
          </p:cNvPr>
          <p:cNvSpPr/>
          <p:nvPr/>
        </p:nvSpPr>
        <p:spPr>
          <a:xfrm>
            <a:off x="343524" y="1800075"/>
            <a:ext cx="10201735" cy="22263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" name="Textové pole 2">
            <a:extLst>
              <a:ext uri="{FF2B5EF4-FFF2-40B4-BE49-F238E27FC236}">
                <a16:creationId xmlns:a16="http://schemas.microsoft.com/office/drawing/2014/main" id="{46646477-1215-4FEF-BEA8-6962B20FC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5779" y="2600175"/>
            <a:ext cx="109537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Konference k inteligentní specializaci regionu (29.5.)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extové pole 5">
            <a:extLst>
              <a:ext uri="{FF2B5EF4-FFF2-40B4-BE49-F238E27FC236}">
                <a16:creationId xmlns:a16="http://schemas.microsoft.com/office/drawing/2014/main" id="{DDC0AACC-B6B0-4AFF-8576-EA1C0565B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0334" y="2743050"/>
            <a:ext cx="107632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Aft>
                <a:spcPts val="0"/>
              </a:spcAft>
            </a:pP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Jednání oborových platforem (září)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Textové pole 10">
            <a:extLst>
              <a:ext uri="{FF2B5EF4-FFF2-40B4-BE49-F238E27FC236}">
                <a16:creationId xmlns:a16="http://schemas.microsoft.com/office/drawing/2014/main" id="{2ECB6850-1B9A-46E1-99DB-659130C2B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3369" y="2465252"/>
            <a:ext cx="107632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Rozpracování projektů v oborech specializace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Textové pole 2">
            <a:extLst>
              <a:ext uri="{FF2B5EF4-FFF2-40B4-BE49-F238E27FC236}">
                <a16:creationId xmlns:a16="http://schemas.microsoft.com/office/drawing/2014/main" id="{F0B75867-F1F7-4081-BF38-65D152E39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5884" y="3124050"/>
            <a:ext cx="1028700" cy="177609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Jednání KRVVI(19.6.)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 eaLnBrk="0" fontAlgn="base" hangingPunct="0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Schválení oborů inteligentní specializace 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 eaLnBrk="0" fontAlgn="base" hangingPunct="0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+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 eaLnBrk="0" fontAlgn="base" hangingPunct="0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Schválení strategického rámce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Textové pole 10">
            <a:extLst>
              <a:ext uri="{FF2B5EF4-FFF2-40B4-BE49-F238E27FC236}">
                <a16:creationId xmlns:a16="http://schemas.microsoft.com/office/drawing/2014/main" id="{E57B2F15-EEB2-45FD-9760-48A4B12B3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49192" y="3640939"/>
            <a:ext cx="107632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Aktualizace RIS3 2020+, 2. aktualizace Akčního plánu 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11" name="Textové pole 10">
            <a:extLst>
              <a:ext uri="{FF2B5EF4-FFF2-40B4-BE49-F238E27FC236}">
                <a16:creationId xmlns:a16="http://schemas.microsoft.com/office/drawing/2014/main" id="{5582A5B0-568A-40EF-AFA1-F7B0F1EAA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39" y="1983590"/>
            <a:ext cx="109537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Expertní výběr perspektivních směrů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2" name="Textové pole 10">
            <a:extLst>
              <a:ext uri="{FF2B5EF4-FFF2-40B4-BE49-F238E27FC236}">
                <a16:creationId xmlns:a16="http://schemas.microsoft.com/office/drawing/2014/main" id="{070C4B7E-97EF-47B4-A5CB-E1D51EF9D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584" y="4473425"/>
            <a:ext cx="107632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cs-CZ" sz="11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1. workshop ke strategii (vize + mise)</a:t>
            </a:r>
          </a:p>
        </p:txBody>
      </p:sp>
      <p:sp>
        <p:nvSpPr>
          <p:cNvPr id="13" name="Textové pole 10">
            <a:extLst>
              <a:ext uri="{FF2B5EF4-FFF2-40B4-BE49-F238E27FC236}">
                <a16:creationId xmlns:a16="http://schemas.microsoft.com/office/drawing/2014/main" id="{9C2FDF67-34EC-40D1-BCA1-277CDA3B6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4759" y="4469615"/>
            <a:ext cx="107632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cs-CZ" sz="11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2. workshop ke strategii (východiska) </a:t>
            </a:r>
          </a:p>
        </p:txBody>
      </p:sp>
      <p:sp>
        <p:nvSpPr>
          <p:cNvPr id="14" name="Textové pole 10">
            <a:extLst>
              <a:ext uri="{FF2B5EF4-FFF2-40B4-BE49-F238E27FC236}">
                <a16:creationId xmlns:a16="http://schemas.microsoft.com/office/drawing/2014/main" id="{29A5958E-ED94-41CD-8AD4-ADC7EF29D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14" y="4481680"/>
            <a:ext cx="107124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cs-CZ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Aktualizace opatření a aktivit (září)</a:t>
            </a:r>
          </a:p>
        </p:txBody>
      </p:sp>
      <p:sp>
        <p:nvSpPr>
          <p:cNvPr id="15" name="Textové pole 10">
            <a:extLst>
              <a:ext uri="{FF2B5EF4-FFF2-40B4-BE49-F238E27FC236}">
                <a16:creationId xmlns:a16="http://schemas.microsoft.com/office/drawing/2014/main" id="{D8487C1F-CA30-4996-B34F-731EBBB9E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84" y="3227555"/>
            <a:ext cx="109537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cs-CZ" sz="11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Analýza k inteligentní specializaci</a:t>
            </a:r>
            <a:endParaRPr lang="cs-CZ" sz="110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6" name="Textové pole 2">
            <a:extLst>
              <a:ext uri="{FF2B5EF4-FFF2-40B4-BE49-F238E27FC236}">
                <a16:creationId xmlns:a16="http://schemas.microsoft.com/office/drawing/2014/main" id="{DAC97C0A-0180-4880-9AD5-21B6C192D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2955" y="3124049"/>
            <a:ext cx="1028700" cy="177609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Jednání KRVVI: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Schválení Aktualizace RIS3 2020+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+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Schválení 2. aktualizace Akčního plánu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7" name="Textové pole 2">
            <a:extLst>
              <a:ext uri="{FF2B5EF4-FFF2-40B4-BE49-F238E27FC236}">
                <a16:creationId xmlns:a16="http://schemas.microsoft.com/office/drawing/2014/main" id="{52D88607-0A1F-44A2-81E6-9209B8BE7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0664" y="3124050"/>
            <a:ext cx="1028700" cy="178371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Jednání KRVVI: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 eaLnBrk="0" fontAlgn="base" hangingPunct="0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Projednání výsledků oborových platforem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 eaLnBrk="0" fontAlgn="base" hangingPunct="0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+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Projednání </a:t>
            </a:r>
            <a:r>
              <a:rPr lang="cs-CZ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opatření a aktivit (říjen)</a:t>
            </a:r>
          </a:p>
          <a:p>
            <a:pPr algn="ctr" eaLnBrk="0" fontAlgn="base" hangingPunct="0"/>
            <a:r>
              <a:rPr lang="cs-CZ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F30A2703-A079-4C9E-A8FF-A12931008302}"/>
              </a:ext>
            </a:extLst>
          </p:cNvPr>
          <p:cNvCxnSpPr/>
          <p:nvPr/>
        </p:nvCxnSpPr>
        <p:spPr>
          <a:xfrm>
            <a:off x="1533514" y="2348715"/>
            <a:ext cx="345440" cy="248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7A2E2488-2204-4F06-82E2-74403E3E9F96}"/>
              </a:ext>
            </a:extLst>
          </p:cNvPr>
          <p:cNvCxnSpPr/>
          <p:nvPr/>
        </p:nvCxnSpPr>
        <p:spPr>
          <a:xfrm>
            <a:off x="1008369" y="3972410"/>
            <a:ext cx="197485" cy="497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0DC4F390-EC5B-4042-91F3-1F4451300648}"/>
              </a:ext>
            </a:extLst>
          </p:cNvPr>
          <p:cNvCxnSpPr/>
          <p:nvPr/>
        </p:nvCxnSpPr>
        <p:spPr>
          <a:xfrm>
            <a:off x="2486014" y="3343125"/>
            <a:ext cx="642620" cy="1129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A555A825-BF92-45F1-B70B-D2A5E6D437B7}"/>
              </a:ext>
            </a:extLst>
          </p:cNvPr>
          <p:cNvCxnSpPr/>
          <p:nvPr/>
        </p:nvCxnSpPr>
        <p:spPr>
          <a:xfrm>
            <a:off x="2974329" y="2962760"/>
            <a:ext cx="1010920" cy="782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A6E988D4-8D3B-4D57-A641-3710C588DAEF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3681084" y="4484855"/>
            <a:ext cx="304165" cy="3597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14E297F4-0CC6-4FB9-B4EA-3CA1E1EACC95}"/>
              </a:ext>
            </a:extLst>
          </p:cNvPr>
          <p:cNvCxnSpPr/>
          <p:nvPr/>
        </p:nvCxnSpPr>
        <p:spPr>
          <a:xfrm flipV="1">
            <a:off x="5014584" y="3493620"/>
            <a:ext cx="287655" cy="251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65944300-AB93-4D63-9FFF-2C29F731E1A2}"/>
              </a:ext>
            </a:extLst>
          </p:cNvPr>
          <p:cNvCxnSpPr/>
          <p:nvPr/>
        </p:nvCxnSpPr>
        <p:spPr>
          <a:xfrm>
            <a:off x="5017124" y="4237205"/>
            <a:ext cx="290195" cy="247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24CDEE81-7FBC-4283-9F5D-26C3DBC91727}"/>
              </a:ext>
            </a:extLst>
          </p:cNvPr>
          <p:cNvCxnSpPr/>
          <p:nvPr/>
        </p:nvCxnSpPr>
        <p:spPr>
          <a:xfrm flipV="1">
            <a:off x="6373484" y="4235935"/>
            <a:ext cx="296545" cy="248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CB1F6E79-95BB-43EF-94BE-EA93BB066B58}"/>
              </a:ext>
            </a:extLst>
          </p:cNvPr>
          <p:cNvCxnSpPr/>
          <p:nvPr/>
        </p:nvCxnSpPr>
        <p:spPr>
          <a:xfrm>
            <a:off x="6378564" y="3493620"/>
            <a:ext cx="287655" cy="251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>
            <a:extLst>
              <a:ext uri="{FF2B5EF4-FFF2-40B4-BE49-F238E27FC236}">
                <a16:creationId xmlns:a16="http://schemas.microsoft.com/office/drawing/2014/main" id="{A9D1C161-53E7-4F84-B737-A8AE06215AA9}"/>
              </a:ext>
            </a:extLst>
          </p:cNvPr>
          <p:cNvCxnSpPr/>
          <p:nvPr/>
        </p:nvCxnSpPr>
        <p:spPr>
          <a:xfrm flipV="1">
            <a:off x="7699364" y="3220570"/>
            <a:ext cx="307340" cy="270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 pole 10">
            <a:extLst>
              <a:ext uri="{FF2B5EF4-FFF2-40B4-BE49-F238E27FC236}">
                <a16:creationId xmlns:a16="http://schemas.microsoft.com/office/drawing/2014/main" id="{995BF051-B82F-4E83-8F35-78020ACC7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0989" y="4799229"/>
            <a:ext cx="1076325" cy="749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cs-CZ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Rozpracování projektů vyplývající z aktualizace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12491962-59CE-4F70-B508-A0953E0E36EF}"/>
              </a:ext>
            </a:extLst>
          </p:cNvPr>
          <p:cNvCxnSpPr/>
          <p:nvPr/>
        </p:nvCxnSpPr>
        <p:spPr>
          <a:xfrm>
            <a:off x="7701904" y="4486125"/>
            <a:ext cx="306705" cy="312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id="{36744A39-B706-4472-9D67-11085D72CFB2}"/>
              </a:ext>
            </a:extLst>
          </p:cNvPr>
          <p:cNvCxnSpPr>
            <a:cxnSpLocks/>
          </p:cNvCxnSpPr>
          <p:nvPr/>
        </p:nvCxnSpPr>
        <p:spPr>
          <a:xfrm>
            <a:off x="9062709" y="3208187"/>
            <a:ext cx="291060" cy="432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1A06D5BA-00CF-4BCB-A9E0-A5F14BA15518}"/>
              </a:ext>
            </a:extLst>
          </p:cNvPr>
          <p:cNvCxnSpPr>
            <a:cxnSpLocks/>
          </p:cNvCxnSpPr>
          <p:nvPr/>
        </p:nvCxnSpPr>
        <p:spPr>
          <a:xfrm flipV="1">
            <a:off x="9077314" y="4394685"/>
            <a:ext cx="276455" cy="4038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>
            <a:extLst>
              <a:ext uri="{FF2B5EF4-FFF2-40B4-BE49-F238E27FC236}">
                <a16:creationId xmlns:a16="http://schemas.microsoft.com/office/drawing/2014/main" id="{B5846510-3863-4F41-8EF0-1AAF1B1A77DA}"/>
              </a:ext>
            </a:extLst>
          </p:cNvPr>
          <p:cNvCxnSpPr/>
          <p:nvPr/>
        </p:nvCxnSpPr>
        <p:spPr>
          <a:xfrm>
            <a:off x="10431769" y="4026385"/>
            <a:ext cx="2838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9A10C27-DCDD-46C4-9289-BFF9375710C0}"/>
              </a:ext>
            </a:extLst>
          </p:cNvPr>
          <p:cNvCxnSpPr>
            <a:cxnSpLocks/>
          </p:cNvCxnSpPr>
          <p:nvPr/>
        </p:nvCxnSpPr>
        <p:spPr>
          <a:xfrm>
            <a:off x="1136119" y="2743050"/>
            <a:ext cx="625360" cy="1729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 pole 42">
            <a:extLst>
              <a:ext uri="{FF2B5EF4-FFF2-40B4-BE49-F238E27FC236}">
                <a16:creationId xmlns:a16="http://schemas.microsoft.com/office/drawing/2014/main" id="{E3518B1F-6E14-4518-A28F-CB0E51BCB68C}"/>
              </a:ext>
            </a:extLst>
          </p:cNvPr>
          <p:cNvSpPr txBox="1"/>
          <p:nvPr/>
        </p:nvSpPr>
        <p:spPr>
          <a:xfrm>
            <a:off x="3751569" y="1965509"/>
            <a:ext cx="3006090" cy="41940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200" dirty="0">
                <a:solidFill>
                  <a:srgbClr val="38562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Proces inteligentní specializace regionu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35" name="Textové pole 43">
            <a:extLst>
              <a:ext uri="{FF2B5EF4-FFF2-40B4-BE49-F238E27FC236}">
                <a16:creationId xmlns:a16="http://schemas.microsoft.com/office/drawing/2014/main" id="{8A4F3EF1-5696-413C-ACA5-226F10FC6ED6}"/>
              </a:ext>
            </a:extLst>
          </p:cNvPr>
          <p:cNvSpPr txBox="1"/>
          <p:nvPr/>
        </p:nvSpPr>
        <p:spPr>
          <a:xfrm>
            <a:off x="3985249" y="5646905"/>
            <a:ext cx="3006090" cy="42640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200" dirty="0">
                <a:solidFill>
                  <a:srgbClr val="833C0B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Aktualizace RIS3 strategie 2020+ </a:t>
            </a:r>
            <a:endParaRPr lang="cs-CZ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934BF07B-BA7A-4D22-8B67-5F7B88B261C9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1537959" y="3350113"/>
            <a:ext cx="327025" cy="252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D06CB4FA-2CC9-4B9E-BC7F-93ACD81B547D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2280909" y="4844583"/>
            <a:ext cx="323850" cy="10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5127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D71AA-7622-4E98-9A21-9CC1287343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Diskuse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4086ED-8483-4F31-9D48-6F02586F6D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452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21ECB-171C-447D-A667-3759D1BC2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8048" y="2642839"/>
            <a:ext cx="8070981" cy="1436287"/>
          </a:xfrm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</a:pPr>
            <a:r>
              <a:rPr lang="cs-CZ" sz="4400" dirty="0"/>
              <a:t>Akční plán</a:t>
            </a:r>
            <a:br>
              <a:rPr lang="cs-CZ" sz="4400" dirty="0"/>
            </a:br>
            <a:r>
              <a:rPr lang="cs-CZ" sz="4400" dirty="0"/>
              <a:t>RIS3 Plzeňského kraje</a:t>
            </a:r>
            <a:br>
              <a:rPr lang="cs-CZ" sz="4400" dirty="0"/>
            </a:br>
            <a:r>
              <a:rPr lang="cs-CZ" sz="1800" dirty="0"/>
              <a:t> </a:t>
            </a:r>
            <a:endParaRPr lang="cs-CZ" sz="4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A54CA3-7269-495E-BFBF-3D3D1773C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8048" y="4478693"/>
            <a:ext cx="8070981" cy="886409"/>
          </a:xfrm>
        </p:spPr>
        <p:txBody>
          <a:bodyPr/>
          <a:lstStyle/>
          <a:p>
            <a:r>
              <a:rPr lang="cs-CZ" dirty="0"/>
              <a:t>1. aktualizace 2019</a:t>
            </a:r>
          </a:p>
        </p:txBody>
      </p:sp>
    </p:spTree>
    <p:extLst>
      <p:ext uri="{BB962C8B-B14F-4D97-AF65-F5344CB8AC3E}">
        <p14:creationId xmlns:p14="http://schemas.microsoft.com/office/powerpoint/2010/main" val="4081886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B1A4E-D2DD-479F-A97B-7BD18197E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aktualizace Akčního plánu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DE1C64-9E4A-4754-90EA-349A75385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dirty="0"/>
              <a:t>Provedeno: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Vyhodnocení naplňování Akčního plánu (03/2019)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Aktualizace stávajících projektových </a:t>
            </a:r>
            <a:r>
              <a:rPr lang="cs-CZ" dirty="0" err="1"/>
              <a:t>fiší</a:t>
            </a:r>
            <a:r>
              <a:rPr lang="cs-CZ" dirty="0"/>
              <a:t>, sběr nových projektů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Vyhodnocení souladu a významu projektů pro strategie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dirty="0"/>
              <a:t>Aktuálně: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Návrh na schválení 1. aktualizace Akčního plánu – KRVVI (19.6.2019)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zajištění podpory z veřejných zdrojů v příštím roce – příprava rozpočtů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dirty="0"/>
              <a:t>Plán: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2. aktualizace bude provedena do 12/2019</a:t>
            </a:r>
          </a:p>
        </p:txBody>
      </p:sp>
    </p:spTree>
    <p:extLst>
      <p:ext uri="{BB962C8B-B14F-4D97-AF65-F5344CB8AC3E}">
        <p14:creationId xmlns:p14="http://schemas.microsoft.com/office/powerpoint/2010/main" val="1328317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DD3B75-C8F3-4E53-A09F-49D8F6947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Preferovaná témata pro doplnění AP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B66FB7-5C10-4B81-8016-FFDC01D96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1757"/>
            <a:ext cx="10515600" cy="477111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/>
              <a:t>Provedeno: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Specifický cíl 1.1. Zvýšit zapojení VŠ v kraji do mezinárodních sítí: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600" dirty="0"/>
              <a:t>zvýšení mobility doktorandů a „post-doc“ (vytváření míst ve VŠ a výzkumných organizacích) – ZČU, LF, VO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1800" dirty="0"/>
              <a:t>Specifický cíl 2.3: Zvýšit podporu pro </a:t>
            </a:r>
            <a:r>
              <a:rPr lang="cs-CZ" sz="1800" dirty="0" err="1"/>
              <a:t>VaVaI</a:t>
            </a:r>
            <a:r>
              <a:rPr lang="cs-CZ" sz="1800" dirty="0"/>
              <a:t>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600" dirty="0"/>
              <a:t>podpora zapojení regionálních </a:t>
            </a:r>
            <a:r>
              <a:rPr lang="cs-CZ" sz="1600" dirty="0" err="1"/>
              <a:t>VaVaI</a:t>
            </a:r>
            <a:r>
              <a:rPr lang="cs-CZ" sz="1600" dirty="0"/>
              <a:t> kapacit v rámci EU např. HORIZON 2020 (motivace k účasti, poradenská podpora, příspěvek na přípravu) – ZČU (projektové centrum), BIC, VO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1800" dirty="0"/>
              <a:t>Specifický cíl 3.1: Zefektivnit zapojení výzkumných organizací do mezinárodních týmů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600" dirty="0"/>
              <a:t>podpora návratu špičkových odborníků do kraje (vybudování týmu a zázemí, podpora činnosti) – ZČU, LF, VO, kraj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2000" b="1" dirty="0"/>
              <a:t>Dopracovat: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Specifický cíl 2.2: Zavést systém spolupráce ve </a:t>
            </a:r>
            <a:r>
              <a:rPr lang="cs-CZ" sz="1800" dirty="0" err="1"/>
              <a:t>VaVaI</a:t>
            </a:r>
            <a:r>
              <a:rPr lang="cs-CZ" sz="1800" dirty="0"/>
              <a:t>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600" dirty="0"/>
              <a:t>posílení spolupráce kraje zejm. s Bavorskem a Horním Rakouskem (veřejná správa, VO, aplikační sféra) – kraj, Plzeň, IHK, ZČU, LF, VO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1800" dirty="0"/>
              <a:t>Specifický cíl 3.2: Zvýšit spolupráci výzkumných organizací s aplikační sférou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600" dirty="0"/>
              <a:t>posílení pozice centra transferu technologií na ZČU pro nabídku komplexních řešení a služeb (kapacita, personál) – ZČU (projektové centrum)</a:t>
            </a:r>
          </a:p>
        </p:txBody>
      </p:sp>
    </p:spTree>
    <p:extLst>
      <p:ext uri="{BB962C8B-B14F-4D97-AF65-F5344CB8AC3E}">
        <p14:creationId xmlns:p14="http://schemas.microsoft.com/office/powerpoint/2010/main" val="456099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094C6-1613-4078-8EEC-2A5215644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Významné změny v Akčním plánu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74F9E9-0BB4-442D-A6B3-072AF6277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37033" cy="482710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400" dirty="0"/>
              <a:t>Nové projekty</a:t>
            </a:r>
          </a:p>
          <a:p>
            <a:pPr lvl="1">
              <a:lnSpc>
                <a:spcPct val="100000"/>
              </a:lnSpc>
            </a:pPr>
            <a:r>
              <a:rPr lang="cs-CZ" sz="2000" dirty="0"/>
              <a:t>1.3.13.Středoškolská technická univerzita (ZČU)</a:t>
            </a:r>
          </a:p>
          <a:p>
            <a:pPr lvl="1">
              <a:lnSpc>
                <a:spcPct val="100000"/>
              </a:lnSpc>
            </a:pPr>
            <a:r>
              <a:rPr lang="cs-CZ" sz="2000" dirty="0"/>
              <a:t>1.4.5. Využití dronů ve výuce SŠ (Plzeňský kraj)</a:t>
            </a:r>
          </a:p>
          <a:p>
            <a:pPr lvl="1">
              <a:lnSpc>
                <a:spcPct val="100000"/>
              </a:lnSpc>
            </a:pPr>
            <a:r>
              <a:rPr lang="cs-CZ" sz="2000" dirty="0"/>
              <a:t>2.4.1. Technologický park DRONET- Plzeň </a:t>
            </a:r>
            <a:r>
              <a:rPr lang="cs-CZ" sz="2000" dirty="0" err="1"/>
              <a:t>Světovar</a:t>
            </a:r>
            <a:r>
              <a:rPr lang="cs-CZ" sz="2000" dirty="0"/>
              <a:t>, (areál </a:t>
            </a:r>
            <a:r>
              <a:rPr lang="cs-CZ" sz="2000" dirty="0" err="1"/>
              <a:t>TechTower</a:t>
            </a:r>
            <a:r>
              <a:rPr lang="cs-CZ" sz="2000" dirty="0"/>
              <a:t> SVĚTOVAR) (město Plzeň / SIT)</a:t>
            </a:r>
          </a:p>
          <a:p>
            <a:pPr lvl="1">
              <a:lnSpc>
                <a:spcPct val="100000"/>
              </a:lnSpc>
            </a:pPr>
            <a:r>
              <a:rPr lang="cs-CZ" sz="2000" dirty="0"/>
              <a:t>4.1.6. Vzdělávání pro inovace (ZČU)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2400" dirty="0"/>
              <a:t>Významně přepracované projekty</a:t>
            </a:r>
          </a:p>
          <a:p>
            <a:pPr lvl="1">
              <a:lnSpc>
                <a:spcPct val="100000"/>
              </a:lnSpc>
            </a:pPr>
            <a:r>
              <a:rPr lang="cs-CZ" sz="2000" dirty="0"/>
              <a:t>1.1.1. Vybudování a činnost "</a:t>
            </a:r>
            <a:r>
              <a:rPr lang="cs-CZ" sz="2000" dirty="0" err="1"/>
              <a:t>Welcome</a:t>
            </a:r>
            <a:r>
              <a:rPr lang="cs-CZ" sz="2000" dirty="0"/>
              <a:t> centre ZČU" pro rozvoj internacionalizace regionu </a:t>
            </a:r>
          </a:p>
          <a:p>
            <a:pPr lvl="1">
              <a:lnSpc>
                <a:spcPct val="100000"/>
              </a:lnSpc>
            </a:pPr>
            <a:r>
              <a:rPr lang="cs-CZ" sz="2000" dirty="0"/>
              <a:t>1.1.2. Podpora cizojazyčné odborné studijní nabídky (ZČU) </a:t>
            </a:r>
          </a:p>
          <a:p>
            <a:pPr lvl="1">
              <a:lnSpc>
                <a:spcPct val="100000"/>
              </a:lnSpc>
            </a:pPr>
            <a:r>
              <a:rPr lang="cs-CZ" sz="2000" dirty="0"/>
              <a:t>2.3.1. Mezinárodní poradenské centrum pro mezinárodní spolupráci ve </a:t>
            </a:r>
            <a:r>
              <a:rPr lang="cs-CZ" sz="2000" dirty="0" err="1"/>
              <a:t>VaVaI</a:t>
            </a:r>
            <a:r>
              <a:rPr lang="cs-CZ" sz="2000" dirty="0"/>
              <a:t> (ZČU)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2400" dirty="0"/>
              <a:t>Vyřazené projekty</a:t>
            </a:r>
          </a:p>
          <a:p>
            <a:pPr lvl="1">
              <a:lnSpc>
                <a:spcPct val="100000"/>
              </a:lnSpc>
            </a:pPr>
            <a:r>
              <a:rPr lang="cs-CZ" sz="2000" dirty="0"/>
              <a:t>1.1.4. </a:t>
            </a:r>
            <a:r>
              <a:rPr lang="cs-CZ" sz="2000" dirty="0" err="1"/>
              <a:t>Arrival</a:t>
            </a:r>
            <a:r>
              <a:rPr lang="cs-CZ" sz="2000" dirty="0"/>
              <a:t> Region (ZČU) – změna zaměření projektu, nemá vazbu na RIS3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46604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EFAE68-36AE-4455-9023-88107364B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5394649" cy="1325563"/>
          </a:xfrm>
        </p:spPr>
        <p:txBody>
          <a:bodyPr/>
          <a:lstStyle/>
          <a:p>
            <a:r>
              <a:rPr lang="cs-CZ" dirty="0"/>
              <a:t>Shrnutí Akčního plánu dle cílů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523A7574-9BA4-4C46-B0F2-12E596C79A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903613"/>
              </p:ext>
            </p:extLst>
          </p:nvPr>
        </p:nvGraphicFramePr>
        <p:xfrm>
          <a:off x="1267406" y="2754497"/>
          <a:ext cx="4806830" cy="3463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Worksheet" r:id="rId3" imgW="2590685" imgH="1866913" progId="Excel.Sheet.12">
                  <p:embed/>
                </p:oleObj>
              </mc:Choice>
              <mc:Fallback>
                <p:oleObj name="Worksheet" r:id="rId3" imgW="2590685" imgH="186691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7406" y="2754497"/>
                        <a:ext cx="4806830" cy="34637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6F3129E5-B463-4D01-A141-4C95AD21EC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317448"/>
              </p:ext>
            </p:extLst>
          </p:nvPr>
        </p:nvGraphicFramePr>
        <p:xfrm>
          <a:off x="6525206" y="298580"/>
          <a:ext cx="3879875" cy="591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Worksheet" r:id="rId5" imgW="2590685" imgH="3953046" progId="Excel.Sheet.12">
                  <p:embed/>
                </p:oleObj>
              </mc:Choice>
              <mc:Fallback>
                <p:oleObj name="Worksheet" r:id="rId5" imgW="2590685" imgH="39530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25206" y="298580"/>
                        <a:ext cx="3879875" cy="5919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0742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071B0-3C5D-4FDF-A856-2FB6C18FB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 prioritních projektů podle zdrojů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53C2918-FFDB-4C79-8D30-10DD541E5C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b="1" dirty="0"/>
          </a:p>
          <a:p>
            <a:endParaRPr lang="cs-CZ" sz="2400" dirty="0"/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19117C1A-E588-4D84-BB84-297D94B81D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6235717"/>
              </p:ext>
            </p:extLst>
          </p:nvPr>
        </p:nvGraphicFramePr>
        <p:xfrm>
          <a:off x="795866" y="1623450"/>
          <a:ext cx="5604934" cy="4877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Worksheet" r:id="rId4" imgW="3009929" imgH="2619283" progId="Excel.Sheet.12">
                  <p:embed/>
                </p:oleObj>
              </mc:Choice>
              <mc:Fallback>
                <p:oleObj name="Worksheet" r:id="rId4" imgW="3009929" imgH="261928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5866" y="1623450"/>
                        <a:ext cx="5604934" cy="48777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7002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21ECB-171C-447D-A667-3759D1BC21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4400" dirty="0"/>
              <a:t>Návrh odborných platforem</a:t>
            </a:r>
            <a:endParaRPr lang="cs-CZ" sz="4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47E45A-14F2-4191-8CA5-73FEDFE90E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základě výstupů konference „Inteligentní specializace regionu“ </a:t>
            </a:r>
          </a:p>
          <a:p>
            <a:r>
              <a:rPr lang="cs-CZ" dirty="0"/>
              <a:t>ze dne 29. 5. 2019</a:t>
            </a:r>
          </a:p>
        </p:txBody>
      </p:sp>
    </p:spTree>
    <p:extLst>
      <p:ext uri="{BB962C8B-B14F-4D97-AF65-F5344CB8AC3E}">
        <p14:creationId xmlns:p14="http://schemas.microsoft.com/office/powerpoint/2010/main" val="41708861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16022</TotalTime>
  <Words>1590</Words>
  <Application>Microsoft Office PowerPoint</Application>
  <PresentationFormat>Širokoúhlá obrazovka</PresentationFormat>
  <Paragraphs>243</Paragraphs>
  <Slides>24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bold</vt:lpstr>
      <vt:lpstr>Calibri Light</vt:lpstr>
      <vt:lpstr>Motiv Office</vt:lpstr>
      <vt:lpstr>Worksheet</vt:lpstr>
      <vt:lpstr>14. jednání Krajské rady pro výzkum, vývoj a inovace Plzeňského kraje</vt:lpstr>
      <vt:lpstr>Program jednání</vt:lpstr>
      <vt:lpstr>Akční plán RIS3 Plzeňského kraje  </vt:lpstr>
      <vt:lpstr>Postup aktualizace Akčního plánu</vt:lpstr>
      <vt:lpstr>Preferovaná témata pro doplnění AP</vt:lpstr>
      <vt:lpstr>Významné změny v Akčním plánu</vt:lpstr>
      <vt:lpstr>Shrnutí Akčního plánu dle cílů</vt:lpstr>
      <vt:lpstr>Náklady prioritních projektů podle zdrojů</vt:lpstr>
      <vt:lpstr>Návrh odborných platforem</vt:lpstr>
      <vt:lpstr>Inteligentní specializace RIS3 strategii</vt:lpstr>
      <vt:lpstr>Proces inteligentní specializace</vt:lpstr>
      <vt:lpstr>Expertní výběr směrů  perspektivních pro region</vt:lpstr>
      <vt:lpstr>Konference k inteligentní specializaci</vt:lpstr>
      <vt:lpstr>Odborná platforma Nové materiály</vt:lpstr>
      <vt:lpstr>Odborná platforma  Inteligentní výrobní systémy</vt:lpstr>
      <vt:lpstr>Odborná platforma Chytrá mobilita</vt:lpstr>
      <vt:lpstr>Odborná platforma Biomedicína a technika ve zdravotnictví</vt:lpstr>
      <vt:lpstr>Odborné platformy</vt:lpstr>
      <vt:lpstr>Aktualizace RIS3 Plzeňského kraje na období 2020+ </vt:lpstr>
      <vt:lpstr>Cíle aktualizace RIS3 strategie 2020+</vt:lpstr>
      <vt:lpstr>Postup aktualizace RIS3 strategie 2020+</vt:lpstr>
      <vt:lpstr>Návrh VIZE výzkumu, vývoje a inovací v Plzeňském kraji </vt:lpstr>
      <vt:lpstr>Koordinace aktualizace RIS3 strategie 2020+ s procesem inteligentní specializace</vt:lpstr>
      <vt:lpstr>Diskuse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Beneš</dc:creator>
  <cp:lastModifiedBy>Jan Naxera</cp:lastModifiedBy>
  <cp:revision>460</cp:revision>
  <cp:lastPrinted>2019-06-18T16:57:51Z</cp:lastPrinted>
  <dcterms:created xsi:type="dcterms:W3CDTF">2017-09-27T14:17:49Z</dcterms:created>
  <dcterms:modified xsi:type="dcterms:W3CDTF">2019-06-19T06:39:07Z</dcterms:modified>
</cp:coreProperties>
</file>