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305" r:id="rId6"/>
    <p:sldId id="306" r:id="rId7"/>
    <p:sldId id="295" r:id="rId8"/>
    <p:sldId id="326" r:id="rId9"/>
    <p:sldId id="304" r:id="rId10"/>
    <p:sldId id="323" r:id="rId11"/>
    <p:sldId id="310" r:id="rId12"/>
    <p:sldId id="324" r:id="rId13"/>
    <p:sldId id="327" r:id="rId14"/>
    <p:sldId id="26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tková Jitka" initials="CJ" lastIdx="5" clrIdx="0">
    <p:extLst/>
  </p:cmAuthor>
  <p:cmAuthor id="2" name="Hošková Irena" initials="HI" lastIdx="2" clrIdx="1">
    <p:extLst/>
  </p:cmAuthor>
  <p:cmAuthor id="3" name="Valenta Petr" initials="VP" lastIdx="10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4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pPr/>
              <a:t>24.1.2017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idv.cz/cs/projekty/projekty-esf/srp/znalostni-databaze/tvorba-map.ep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cs/Microsites/uzemni-dimenze/MAP-KAP/Strategicke-ramce-MA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35248" y="2367171"/>
            <a:ext cx="6389570" cy="28931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 smtClean="0"/>
              <a:t>Strategické </a:t>
            </a:r>
            <a:r>
              <a:rPr lang="cs-CZ" sz="4000" b="1" dirty="0"/>
              <a:t>řízení a </a:t>
            </a:r>
            <a:r>
              <a:rPr lang="cs-CZ" sz="4000" b="1" dirty="0" smtClean="0"/>
              <a:t>plánování</a:t>
            </a:r>
          </a:p>
          <a:p>
            <a:pPr algn="ctr"/>
            <a:r>
              <a:rPr lang="cs-CZ" sz="4000" b="1" dirty="0" smtClean="0"/>
              <a:t>ve </a:t>
            </a:r>
            <a:r>
              <a:rPr lang="cs-CZ" sz="4000" b="1" dirty="0"/>
              <a:t>školách a v </a:t>
            </a:r>
            <a:r>
              <a:rPr lang="cs-CZ" sz="4000" b="1" dirty="0" smtClean="0"/>
              <a:t>územích</a:t>
            </a:r>
          </a:p>
          <a:p>
            <a:pPr algn="ctr"/>
            <a:endParaRPr lang="cs-CZ" sz="4000" b="1" dirty="0" smtClean="0"/>
          </a:p>
          <a:p>
            <a:pPr algn="ctr"/>
            <a:r>
              <a:rPr lang="cs-CZ" dirty="0" smtClean="0"/>
              <a:t>PS Vzdělávání KAP PK 24. 1. 2017</a:t>
            </a:r>
          </a:p>
          <a:p>
            <a:pPr algn="ctr"/>
            <a:endParaRPr lang="cs-CZ" sz="4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7200" y="5511114"/>
            <a:ext cx="5671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Reg</a:t>
            </a:r>
            <a:r>
              <a:rPr lang="cs-CZ" dirty="0" smtClean="0"/>
              <a:t>. č. CZ.02.3.68/0.0/0.0/15_001/0000283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/>
              <a:t>Klíčové aktivity projektu SRP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1917"/>
            <a:ext cx="10515600" cy="4645046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Řízení projektu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Centra podpory – poradenská a konzultační činnost pro vedení škol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oblasti SRP, </a:t>
            </a:r>
            <a:r>
              <a:rPr lang="cs-CZ" b="1" dirty="0"/>
              <a:t>koordinace a metodická podpora příjemců </a:t>
            </a:r>
            <a:r>
              <a:rPr lang="cs-CZ" b="1" dirty="0" err="1"/>
              <a:t>IPo</a:t>
            </a:r>
            <a:r>
              <a:rPr lang="cs-CZ" b="1" dirty="0"/>
              <a:t> MAP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Individuální pomoc – podpora 80 školám </a:t>
            </a:r>
            <a:r>
              <a:rPr lang="cs-CZ" dirty="0" smtClean="0"/>
              <a:t>v </a:t>
            </a:r>
            <a:r>
              <a:rPr lang="cs-CZ" dirty="0"/>
              <a:t>oblasti SRP, individuální formy podpory </a:t>
            </a:r>
            <a:r>
              <a:rPr lang="cs-CZ" dirty="0" smtClean="0"/>
              <a:t>nejen pro </a:t>
            </a:r>
            <a:r>
              <a:rPr lang="cs-CZ" dirty="0"/>
              <a:t>vedení škol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Vzdělávání – </a:t>
            </a:r>
            <a:r>
              <a:rPr lang="cs-CZ" b="1" dirty="0"/>
              <a:t>obsahová příprava a realizace prezenčních a distančních seminářů, </a:t>
            </a:r>
            <a:r>
              <a:rPr lang="cs-CZ" b="1" dirty="0" err="1"/>
              <a:t>webinářů</a:t>
            </a:r>
            <a:r>
              <a:rPr lang="cs-CZ" b="1" dirty="0"/>
              <a:t>, konferencí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dirty="0"/>
              <a:t>Veřejnost – PR aktivity projektu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dirty="0"/>
              <a:t>Evaluace – průběžné hodnocení výstupů projektu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Spolupráce – koordinace činností mezi </a:t>
            </a:r>
            <a:r>
              <a:rPr lang="cs-CZ" dirty="0" err="1"/>
              <a:t>IPs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14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30681" y="2173184"/>
            <a:ext cx="907274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</a:t>
            </a:r>
            <a:r>
              <a:rPr lang="cs-CZ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Těšíme se na další spolupráci</a:t>
            </a:r>
          </a:p>
          <a:p>
            <a:pPr algn="ctr">
              <a:spcAft>
                <a:spcPts val="0"/>
              </a:spcAft>
            </a:pPr>
            <a:endParaRPr lang="cs-CZ" sz="4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4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tým CP SRP při NIDV Plzeň</a:t>
            </a:r>
          </a:p>
          <a:p>
            <a:pPr algn="r">
              <a:spcAft>
                <a:spcPts val="0"/>
              </a:spcAft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L. Šlajchová, </a:t>
            </a:r>
            <a:r>
              <a:rPr lang="cs-CZ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slajchova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cs-CZ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nidv.cz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03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240434"/>
            <a:ext cx="11319163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O projektu</a:t>
            </a:r>
            <a:endParaRPr lang="cs-CZ" sz="4000" b="1" dirty="0"/>
          </a:p>
        </p:txBody>
      </p:sp>
      <p:sp>
        <p:nvSpPr>
          <p:cNvPr id="5" name="Obdélník 4"/>
          <p:cNvSpPr/>
          <p:nvPr/>
        </p:nvSpPr>
        <p:spPr>
          <a:xfrm>
            <a:off x="819397" y="1484415"/>
            <a:ext cx="1066602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algn="just">
              <a:buNone/>
            </a:pPr>
            <a:r>
              <a:rPr lang="cs-CZ" altLang="cs-CZ" sz="2400" b="1" dirty="0"/>
              <a:t>Realizace projektu: </a:t>
            </a:r>
            <a:r>
              <a:rPr lang="cs-CZ" altLang="cs-CZ" sz="2400" dirty="0"/>
              <a:t>1. 3. 2016 – 30. 11. 2021</a:t>
            </a:r>
          </a:p>
          <a:p>
            <a:pPr algn="just">
              <a:buNone/>
            </a:pPr>
            <a:endParaRPr lang="cs-CZ" altLang="cs-CZ" sz="2400" b="1" dirty="0"/>
          </a:p>
          <a:p>
            <a:pPr algn="just">
              <a:buNone/>
            </a:pPr>
            <a:r>
              <a:rPr lang="cs-CZ" altLang="cs-CZ" sz="2400" b="1" dirty="0"/>
              <a:t>Cílová skupina:</a:t>
            </a:r>
            <a:endParaRPr lang="cs-CZ" altLang="cs-CZ" sz="2400" dirty="0"/>
          </a:p>
          <a:p>
            <a:pPr marL="342900" indent="-342900" algn="just"/>
            <a:r>
              <a:rPr lang="cs-CZ" altLang="cs-CZ" sz="2400" dirty="0"/>
              <a:t>pedagogičtí pracovníci MŠ, ZŠ (vč. škol. zařízení: ŠD a ŠK),</a:t>
            </a:r>
          </a:p>
          <a:p>
            <a:pPr marL="342900" indent="-342900" algn="just"/>
            <a:r>
              <a:rPr lang="cs-CZ" altLang="cs-CZ" sz="2400" dirty="0"/>
              <a:t>vedoucí pedagogičtí pracovníci MŠ, ZŠ a SŠ, VOŠ, </a:t>
            </a:r>
          </a:p>
          <a:p>
            <a:pPr marL="342900" indent="-342900" algn="just"/>
            <a:r>
              <a:rPr lang="cs-CZ" altLang="cs-CZ" sz="2400" dirty="0"/>
              <a:t>pracovníci zřizovatelů mateřských a základních škol, </a:t>
            </a:r>
          </a:p>
          <a:p>
            <a:pPr marL="342900" indent="-342900" algn="just"/>
            <a:r>
              <a:rPr lang="cs-CZ" altLang="cs-CZ" sz="2400" dirty="0"/>
              <a:t>příjemci </a:t>
            </a:r>
            <a:r>
              <a:rPr lang="cs-CZ" altLang="cs-CZ" sz="2400" dirty="0" err="1"/>
              <a:t>IPo</a:t>
            </a:r>
            <a:r>
              <a:rPr lang="cs-CZ" altLang="cs-CZ" sz="2400" dirty="0"/>
              <a:t> Místní akční plány.</a:t>
            </a:r>
          </a:p>
          <a:p>
            <a:pPr algn="just">
              <a:buNone/>
            </a:pPr>
            <a:endParaRPr lang="cs-CZ" altLang="cs-CZ" sz="2400" b="1" dirty="0"/>
          </a:p>
          <a:p>
            <a:pPr algn="just">
              <a:buNone/>
            </a:pPr>
            <a:r>
              <a:rPr lang="cs-CZ" altLang="cs-CZ" sz="2400" b="1" dirty="0"/>
              <a:t>Finanční objem projektu: </a:t>
            </a:r>
            <a:r>
              <a:rPr lang="cs-CZ" altLang="cs-CZ" sz="2400" dirty="0"/>
              <a:t>240 mil. Kč</a:t>
            </a:r>
          </a:p>
          <a:p>
            <a:endParaRPr lang="cs-CZ" sz="2400" b="1" dirty="0" smtClean="0"/>
          </a:p>
          <a:p>
            <a:pPr lvl="1"/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960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240434"/>
            <a:ext cx="11319163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Cíle projektu</a:t>
            </a:r>
            <a:endParaRPr lang="cs-CZ" sz="4000" b="1" dirty="0"/>
          </a:p>
        </p:txBody>
      </p:sp>
      <p:sp>
        <p:nvSpPr>
          <p:cNvPr id="5" name="Obdélník 4"/>
          <p:cNvSpPr/>
          <p:nvPr/>
        </p:nvSpPr>
        <p:spPr>
          <a:xfrm>
            <a:off x="819397" y="1484414"/>
            <a:ext cx="10666021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  <a:defRPr/>
            </a:pPr>
            <a:r>
              <a:rPr lang="cs-CZ" sz="2400" b="1" dirty="0"/>
              <a:t>Hlavní cíl projektu</a:t>
            </a:r>
          </a:p>
          <a:p>
            <a:pPr algn="just">
              <a:defRPr/>
            </a:pPr>
            <a:r>
              <a:rPr lang="cs-CZ" sz="2400" dirty="0"/>
              <a:t>Zlepšit strategické řízení a plánování ve školách a v územích prostřednictvím rozvoje pedagogického vedení ve školách a </a:t>
            </a:r>
            <a:r>
              <a:rPr lang="cs-CZ" sz="2400" dirty="0" smtClean="0"/>
              <a:t>koordinace příjemců </a:t>
            </a:r>
            <a:r>
              <a:rPr lang="cs-CZ" sz="2400" dirty="0" err="1"/>
              <a:t>IPo</a:t>
            </a:r>
            <a:r>
              <a:rPr lang="cs-CZ" sz="2400" dirty="0"/>
              <a:t> pro tvorbu MAP.</a:t>
            </a:r>
          </a:p>
          <a:p>
            <a:pPr algn="just">
              <a:buNone/>
              <a:defRPr/>
            </a:pPr>
            <a:endParaRPr lang="cs-CZ" sz="900" b="1" dirty="0"/>
          </a:p>
          <a:p>
            <a:pPr algn="just">
              <a:buNone/>
              <a:defRPr/>
            </a:pPr>
            <a:r>
              <a:rPr lang="cs-CZ" sz="2400" b="1" dirty="0"/>
              <a:t>Dílčí cíle projektu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400" dirty="0"/>
              <a:t>Vytvořit a ověřit systém intenzivní podpory škol s potenciálem rozvoje.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400" dirty="0"/>
              <a:t>Vytvořit a ověřit systém podpory širšímu vedení školy v oblasti strategického řízení a pedagogického vedení.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400" dirty="0"/>
              <a:t>Koordinovat příjemce </a:t>
            </a:r>
            <a:r>
              <a:rPr lang="cs-CZ" sz="2400" dirty="0" err="1"/>
              <a:t>IPo</a:t>
            </a:r>
            <a:r>
              <a:rPr lang="cs-CZ" sz="2400" dirty="0"/>
              <a:t> MAP a poskytnout jim metodickou podporu.</a:t>
            </a:r>
          </a:p>
          <a:p>
            <a:endParaRPr lang="cs-CZ" sz="2400" b="1" dirty="0" smtClean="0"/>
          </a:p>
          <a:p>
            <a:pPr lvl="1"/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1607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/>
              <a:t>Klíčové aktivity projektu SRP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1917"/>
            <a:ext cx="10515600" cy="464504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Řízení projektu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Centra podpory </a:t>
            </a:r>
            <a:r>
              <a:rPr lang="cs-CZ" dirty="0"/>
              <a:t>– poradenská a konzultační činnost pro vedení škol v oblasti SRP, koordinace a metodická podpora příjemců </a:t>
            </a:r>
            <a:r>
              <a:rPr lang="cs-CZ" dirty="0" err="1"/>
              <a:t>IPo</a:t>
            </a:r>
            <a:r>
              <a:rPr lang="cs-CZ" dirty="0"/>
              <a:t> MAP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Individuální pomoc</a:t>
            </a:r>
            <a:r>
              <a:rPr lang="cs-CZ" dirty="0"/>
              <a:t> – podpora 80 školám </a:t>
            </a:r>
            <a:r>
              <a:rPr lang="cs-CZ" dirty="0" smtClean="0"/>
              <a:t>v </a:t>
            </a:r>
            <a:r>
              <a:rPr lang="cs-CZ" dirty="0"/>
              <a:t>oblasti SRP, individuální formy podpory </a:t>
            </a:r>
            <a:r>
              <a:rPr lang="cs-CZ" dirty="0" smtClean="0"/>
              <a:t>nejen pro </a:t>
            </a:r>
            <a:r>
              <a:rPr lang="cs-CZ" dirty="0"/>
              <a:t>vedení škol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Vzdělávání</a:t>
            </a:r>
            <a:r>
              <a:rPr lang="cs-CZ" dirty="0"/>
              <a:t> – obsahová příprava a realizace prezenčních a distančních seminářů, </a:t>
            </a:r>
            <a:r>
              <a:rPr lang="cs-CZ" dirty="0" err="1"/>
              <a:t>webinářů</a:t>
            </a:r>
            <a:r>
              <a:rPr lang="cs-CZ" dirty="0"/>
              <a:t>, konferencí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dirty="0"/>
              <a:t>Veřejnost – PR aktivity projektu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dirty="0"/>
              <a:t>Evaluace – průběžné hodnocení výstupů projektu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Spolupráce</a:t>
            </a:r>
            <a:r>
              <a:rPr lang="cs-CZ" dirty="0"/>
              <a:t> – koordinace činností mezi </a:t>
            </a:r>
            <a:r>
              <a:rPr lang="cs-CZ" dirty="0" err="1"/>
              <a:t>IPs</a:t>
            </a:r>
            <a:endParaRPr lang="cs-CZ" b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14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4000" b="1" dirty="0" smtClean="0"/>
              <a:t>Místní akční plán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Cílem místního akčního plánování je podpora rozvoje potenciálu a osobnosti</a:t>
            </a:r>
          </a:p>
          <a:p>
            <a:pPr>
              <a:buNone/>
            </a:pPr>
            <a:r>
              <a:rPr lang="cs-CZ" dirty="0" smtClean="0"/>
              <a:t>každého dítěte a žáka ve věku do 15 let. Hlavní důraz je kladen na podporu</a:t>
            </a:r>
          </a:p>
          <a:p>
            <a:pPr>
              <a:buNone/>
            </a:pPr>
            <a:r>
              <a:rPr lang="cs-CZ" dirty="0" smtClean="0"/>
              <a:t>dětí a žáků ohrožených školních neúspěchem.</a:t>
            </a:r>
          </a:p>
          <a:p>
            <a:pPr>
              <a:buNone/>
            </a:pPr>
            <a:r>
              <a:rPr lang="cs-CZ" dirty="0" smtClean="0"/>
              <a:t>Každý místní akční plán rozvoje vzdělávání bude ve výsledku obsahovat</a:t>
            </a:r>
          </a:p>
          <a:p>
            <a:pPr>
              <a:buNone/>
            </a:pPr>
            <a:r>
              <a:rPr lang="cs-CZ" dirty="0" smtClean="0"/>
              <a:t>všechna tři povinná opatření:</a:t>
            </a:r>
          </a:p>
          <a:p>
            <a:pPr>
              <a:buNone/>
            </a:pPr>
            <a:r>
              <a:rPr lang="cs-CZ" b="1" dirty="0" smtClean="0"/>
              <a:t>Opatření 1. Předškolní vzdělávání a péče: dostupnost – inkluze – kvalita</a:t>
            </a:r>
          </a:p>
          <a:p>
            <a:pPr>
              <a:buNone/>
            </a:pPr>
            <a:r>
              <a:rPr lang="cs-CZ" b="1" dirty="0" smtClean="0"/>
              <a:t>Opatření 2. Čtenářská a matematická gramotnost v základním vzdělávání</a:t>
            </a:r>
          </a:p>
          <a:p>
            <a:pPr>
              <a:buNone/>
            </a:pPr>
            <a:r>
              <a:rPr lang="cs-CZ" b="1" dirty="0" smtClean="0"/>
              <a:t>Opatření 3. </a:t>
            </a:r>
            <a:r>
              <a:rPr lang="cs-CZ" b="1" dirty="0" err="1" smtClean="0"/>
              <a:t>Inkluzivní</a:t>
            </a:r>
            <a:r>
              <a:rPr lang="cs-CZ" b="1" dirty="0" smtClean="0"/>
              <a:t> vzdělávání a podpora dětí a žáků ohrožených školním</a:t>
            </a:r>
          </a:p>
          <a:p>
            <a:pPr>
              <a:buNone/>
            </a:pPr>
            <a:r>
              <a:rPr lang="cs-CZ" b="1" dirty="0" smtClean="0"/>
              <a:t>neúspěchem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09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/>
              <a:t>Úrovně MAP</a:t>
            </a:r>
            <a:endParaRPr lang="cs-CZ" sz="4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57" y="1399142"/>
            <a:ext cx="12167243" cy="485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586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4000" b="1" dirty="0" smtClean="0"/>
              <a:t>Vazba MAP a KAP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Vybrané vstupy z MAP, popř. z PA (plánů aktivit pro rozvoj vzdělávání ve</a:t>
            </a:r>
          </a:p>
          <a:p>
            <a:pPr>
              <a:buNone/>
            </a:pPr>
            <a:r>
              <a:rPr lang="cs-CZ" dirty="0" smtClean="0"/>
              <a:t>školách), které jsou relevantní pro KAP</a:t>
            </a:r>
            <a:r>
              <a:rPr lang="cs-CZ" altLang="cs-CZ" dirty="0" smtClean="0"/>
              <a:t>*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Rozvoj podnikavosti a iniciativy dětí a žáků;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Rozvoj kompetencí dětí a žáků v polytechnickém vzdělávání (podpora zájmu, motivace a dovedností v oblasti vědy, technologií, </a:t>
            </a:r>
            <a:r>
              <a:rPr lang="cs-CZ" b="1" dirty="0" err="1" smtClean="0"/>
              <a:t>inženýringu</a:t>
            </a:r>
            <a:r>
              <a:rPr lang="cs-CZ" b="1" dirty="0" smtClean="0"/>
              <a:t> a matematiky „STEM“, což zahrnuje i EVVO);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Kariérové poradenství v základních školách.</a:t>
            </a:r>
          </a:p>
          <a:p>
            <a:pPr>
              <a:buNone/>
            </a:pPr>
            <a:r>
              <a:rPr lang="cs-CZ" dirty="0" smtClean="0"/>
              <a:t>Členství v PS Vzdělávání KAP PK – zástupci NIDV a SRP</a:t>
            </a:r>
          </a:p>
          <a:p>
            <a:pPr>
              <a:buNone/>
            </a:pPr>
            <a:r>
              <a:rPr lang="cs-CZ" dirty="0" smtClean="0"/>
              <a:t>Členství v řídicích výborech MAP – zástupci KAP a </a:t>
            </a:r>
            <a:r>
              <a:rPr lang="cs-CZ" dirty="0" smtClean="0"/>
              <a:t>kraje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Společné aktivity KAP a MAP (např. konference SRP, společná setkávání příjemců </a:t>
            </a:r>
            <a:r>
              <a:rPr lang="cs-CZ" dirty="0" err="1" smtClean="0"/>
              <a:t>IPo</a:t>
            </a:r>
            <a:r>
              <a:rPr lang="cs-CZ" dirty="0" smtClean="0"/>
              <a:t> MAP a zástupců KAP, sdílený kalendář…)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300" i="1" dirty="0" smtClean="0"/>
              <a:t>* V případě pozdějšího zpracování s ohledem na stav přípravy Krajského akčního plánu budou tyto informace vstupem až pro přípravu druhého KAP.</a:t>
            </a:r>
          </a:p>
        </p:txBody>
      </p:sp>
    </p:spTree>
    <p:extLst>
      <p:ext uri="{BB962C8B-B14F-4D97-AF65-F5344CB8AC3E}">
        <p14:creationId xmlns:p14="http://schemas.microsoft.com/office/powerpoint/2010/main" val="30709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240434"/>
            <a:ext cx="11319163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Centra podpory SRP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599" y="1355075"/>
            <a:ext cx="4753233" cy="499629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400" dirty="0" smtClean="0"/>
              <a:t> Centrální úroveň</a:t>
            </a:r>
          </a:p>
          <a:p>
            <a:r>
              <a:rPr lang="cs-CZ" sz="2200" dirty="0" smtClean="0">
                <a:hlinkClick r:id="rId2"/>
              </a:rPr>
              <a:t>Metodické materiály </a:t>
            </a:r>
            <a:r>
              <a:rPr lang="cs-CZ" sz="2200" dirty="0" smtClean="0"/>
              <a:t>– vzorový SR MAP a MAP, Hodnoticí zpráva ze vzdělávací akce…</a:t>
            </a:r>
          </a:p>
          <a:p>
            <a:r>
              <a:rPr lang="cs-CZ" sz="2200" dirty="0" err="1" smtClean="0"/>
              <a:t>Webináře</a:t>
            </a:r>
            <a:r>
              <a:rPr lang="cs-CZ" sz="2200" dirty="0" smtClean="0"/>
              <a:t> pro příjemce </a:t>
            </a:r>
            <a:r>
              <a:rPr lang="cs-CZ" sz="2200" dirty="0" err="1" smtClean="0"/>
              <a:t>IPo</a:t>
            </a:r>
            <a:r>
              <a:rPr lang="cs-CZ" sz="2200" dirty="0" smtClean="0"/>
              <a:t> MAP</a:t>
            </a:r>
          </a:p>
          <a:p>
            <a:r>
              <a:rPr lang="cs-CZ" sz="2200" dirty="0" smtClean="0"/>
              <a:t>Plošná informovanost – konference MŠMT, OP VVV, web SRP, </a:t>
            </a:r>
            <a:r>
              <a:rPr lang="cs-CZ" sz="2200" dirty="0" err="1" smtClean="0"/>
              <a:t>Newslettery</a:t>
            </a:r>
            <a:endParaRPr lang="cs-CZ" sz="2200" dirty="0" smtClean="0"/>
          </a:p>
          <a:p>
            <a:r>
              <a:rPr lang="cs-CZ" sz="2200" dirty="0" smtClean="0"/>
              <a:t>Vazba MAP a KAP</a:t>
            </a:r>
          </a:p>
          <a:p>
            <a:r>
              <a:rPr lang="cs-CZ" sz="2200" dirty="0" smtClean="0"/>
              <a:t>Revize Postupů zpracování MAP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08821" y="1309816"/>
            <a:ext cx="6145327" cy="49427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400" dirty="0" smtClean="0"/>
              <a:t>Krajská úroveň</a:t>
            </a:r>
          </a:p>
          <a:p>
            <a:r>
              <a:rPr lang="cs-CZ" sz="2200" dirty="0" smtClean="0"/>
              <a:t>Průběžné informování o regionálním školství PK (emaily, </a:t>
            </a:r>
            <a:r>
              <a:rPr lang="cs-CZ" sz="2200" dirty="0" err="1" smtClean="0"/>
              <a:t>infomaily</a:t>
            </a:r>
            <a:r>
              <a:rPr lang="cs-CZ" sz="2200" dirty="0" smtClean="0"/>
              <a:t>, aktuality MŠMT a NIDV)</a:t>
            </a:r>
          </a:p>
          <a:p>
            <a:r>
              <a:rPr lang="cs-CZ" sz="2200" dirty="0" smtClean="0"/>
              <a:t>Systém setkávání příjemců </a:t>
            </a:r>
            <a:r>
              <a:rPr lang="cs-CZ" sz="2200" dirty="0" err="1" smtClean="0"/>
              <a:t>IPo</a:t>
            </a:r>
            <a:r>
              <a:rPr lang="cs-CZ" sz="2200" dirty="0" smtClean="0"/>
              <a:t> MAP, vč. zástupců P-KAP</a:t>
            </a:r>
          </a:p>
          <a:p>
            <a:r>
              <a:rPr lang="cs-CZ" sz="2200" dirty="0" smtClean="0"/>
              <a:t>Individuální konzultace příjemcům </a:t>
            </a:r>
            <a:r>
              <a:rPr lang="cs-CZ" sz="2200" dirty="0" err="1" smtClean="0"/>
              <a:t>IPo</a:t>
            </a:r>
            <a:r>
              <a:rPr lang="cs-CZ" sz="2200" dirty="0" smtClean="0"/>
              <a:t> MAP</a:t>
            </a:r>
          </a:p>
          <a:p>
            <a:r>
              <a:rPr lang="cs-CZ" sz="2200" dirty="0" smtClean="0"/>
              <a:t>Průběžné poradenství</a:t>
            </a:r>
          </a:p>
          <a:p>
            <a:r>
              <a:rPr lang="cs-CZ" sz="2200" dirty="0" smtClean="0"/>
              <a:t>Krajské konference</a:t>
            </a:r>
          </a:p>
          <a:p>
            <a:r>
              <a:rPr lang="cs-CZ" sz="2200" dirty="0" smtClean="0"/>
              <a:t>Motivace škol a školských zařízení k účasti na MAP</a:t>
            </a:r>
          </a:p>
          <a:p>
            <a:r>
              <a:rPr lang="cs-CZ" sz="2200" dirty="0" smtClean="0"/>
              <a:t>Specifické nabídky: aktivní účast na akcích MAP, účast na jednání ŘV, PS…, </a:t>
            </a:r>
            <a:r>
              <a:rPr lang="cs-CZ" sz="2200" dirty="0" err="1" smtClean="0"/>
              <a:t>facilitační</a:t>
            </a:r>
            <a:r>
              <a:rPr lang="cs-CZ" sz="2200" dirty="0" smtClean="0"/>
              <a:t> a vzdělávací služby</a:t>
            </a:r>
          </a:p>
          <a:p>
            <a:endParaRPr lang="cs-CZ" sz="2200" dirty="0" smtClean="0"/>
          </a:p>
          <a:p>
            <a:r>
              <a:rPr lang="cs-CZ" sz="2200" dirty="0" smtClean="0"/>
              <a:t>Konzultace k šablonám</a:t>
            </a:r>
          </a:p>
          <a:p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665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4000" b="1" dirty="0" smtClean="0"/>
              <a:t>Příjemci </a:t>
            </a:r>
            <a:r>
              <a:rPr lang="cs-CZ" altLang="cs-CZ" sz="4000" b="1" dirty="0" err="1" smtClean="0"/>
              <a:t>IPo</a:t>
            </a:r>
            <a:r>
              <a:rPr lang="cs-CZ" altLang="cs-CZ" sz="4000" b="1" dirty="0" smtClean="0"/>
              <a:t> MAP v Plzeňském kraji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557" y="1685581"/>
            <a:ext cx="11303306" cy="4491382"/>
          </a:xfrm>
        </p:spPr>
        <p:txBody>
          <a:bodyPr numCol="2"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MAS </a:t>
            </a:r>
            <a:r>
              <a:rPr lang="cs-CZ" dirty="0" err="1" smtClean="0"/>
              <a:t>Aktivios</a:t>
            </a:r>
            <a:r>
              <a:rPr lang="cs-CZ" dirty="0" smtClean="0"/>
              <a:t>, z.s. (ORP Přeštice)</a:t>
            </a:r>
          </a:p>
          <a:p>
            <a:pPr>
              <a:buNone/>
            </a:pPr>
            <a:r>
              <a:rPr lang="cs-CZ" dirty="0" smtClean="0"/>
              <a:t>Statutární město Plzeň (ORP Plzeň)</a:t>
            </a:r>
          </a:p>
          <a:p>
            <a:pPr>
              <a:buNone/>
            </a:pPr>
            <a:r>
              <a:rPr lang="cs-CZ" dirty="0" smtClean="0"/>
              <a:t>MAS Radbuza, z.s. (ORP </a:t>
            </a:r>
            <a:r>
              <a:rPr lang="cs-CZ" dirty="0" err="1" smtClean="0"/>
              <a:t>Nýřany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MAS Svatého Jana z Nepomuku, z.s. </a:t>
            </a:r>
          </a:p>
          <a:p>
            <a:pPr>
              <a:buNone/>
            </a:pPr>
            <a:r>
              <a:rPr lang="cs-CZ" dirty="0" smtClean="0"/>
              <a:t>(ORP Nepomuk)</a:t>
            </a:r>
          </a:p>
          <a:p>
            <a:pPr>
              <a:buNone/>
            </a:pPr>
            <a:r>
              <a:rPr lang="cs-CZ" dirty="0" smtClean="0"/>
              <a:t>MAS </a:t>
            </a:r>
            <a:r>
              <a:rPr lang="cs-CZ" dirty="0" err="1" smtClean="0"/>
              <a:t>Světovina</a:t>
            </a:r>
            <a:r>
              <a:rPr lang="cs-CZ" dirty="0" smtClean="0"/>
              <a:t>, o.p.s. (ORP Rokycany)</a:t>
            </a:r>
          </a:p>
          <a:p>
            <a:pPr>
              <a:buNone/>
            </a:pPr>
            <a:r>
              <a:rPr lang="cs-CZ" dirty="0" smtClean="0"/>
              <a:t>MAS Český les, z.s. (ORP Domažlice)</a:t>
            </a:r>
          </a:p>
          <a:p>
            <a:pPr>
              <a:buNone/>
            </a:pPr>
            <a:r>
              <a:rPr lang="cs-CZ" dirty="0" smtClean="0"/>
              <a:t>MAS </a:t>
            </a:r>
            <a:r>
              <a:rPr lang="cs-CZ" dirty="0" err="1" smtClean="0"/>
              <a:t>Aktivios</a:t>
            </a:r>
            <a:r>
              <a:rPr lang="cs-CZ" dirty="0" smtClean="0"/>
              <a:t>, z.s. (ORP </a:t>
            </a:r>
            <a:r>
              <a:rPr lang="cs-CZ" dirty="0" err="1" smtClean="0"/>
              <a:t>Blovice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MAS Český Západ, z.s. (ORP Stříbro)</a:t>
            </a:r>
          </a:p>
          <a:p>
            <a:pPr>
              <a:buNone/>
            </a:pPr>
            <a:r>
              <a:rPr lang="cs-CZ" dirty="0" smtClean="0"/>
              <a:t>MAS Zlatá cesta, o.p.s. (ORP Tachov)</a:t>
            </a:r>
          </a:p>
          <a:p>
            <a:pPr>
              <a:buNone/>
            </a:pPr>
            <a:r>
              <a:rPr lang="cs-CZ" dirty="0" smtClean="0"/>
              <a:t>MAS Radbuza, z.s. (ORP </a:t>
            </a:r>
            <a:r>
              <a:rPr lang="cs-CZ" dirty="0" err="1" smtClean="0"/>
              <a:t>Stod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MAS Český les, z.s. (ORP Horšovský Týn)</a:t>
            </a:r>
          </a:p>
          <a:p>
            <a:pPr>
              <a:buNone/>
            </a:pPr>
            <a:r>
              <a:rPr lang="cs-CZ" dirty="0" smtClean="0"/>
              <a:t>MAS </a:t>
            </a:r>
            <a:r>
              <a:rPr lang="cs-CZ" dirty="0" err="1" smtClean="0"/>
              <a:t>Světovina</a:t>
            </a:r>
            <a:r>
              <a:rPr lang="cs-CZ" dirty="0" smtClean="0"/>
              <a:t>, o.p.s. (ORP </a:t>
            </a:r>
            <a:r>
              <a:rPr lang="cs-CZ" dirty="0" err="1" smtClean="0"/>
              <a:t>Kralovice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MAS Pošumaví, z.s. (ORP Horažďovice)</a:t>
            </a:r>
          </a:p>
          <a:p>
            <a:pPr>
              <a:buNone/>
            </a:pPr>
            <a:r>
              <a:rPr lang="cs-CZ" dirty="0" smtClean="0"/>
              <a:t>MAS Pošumaví, z.s. (ORP Sušice)</a:t>
            </a:r>
          </a:p>
          <a:p>
            <a:pPr>
              <a:buNone/>
            </a:pPr>
            <a:r>
              <a:rPr lang="cs-CZ" dirty="0" smtClean="0"/>
              <a:t>MAS Pošumaví, z.s. (ORP Klatovy)</a:t>
            </a: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r>
              <a:rPr lang="cs-CZ" dirty="0" smtClean="0">
                <a:hlinkClick r:id="rId2"/>
              </a:rPr>
              <a:t>Schválené SR MAP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09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3" ma:contentTypeDescription="Vytvoří nový dokument" ma:contentTypeScope="" ma:versionID="a43d9ede92ed3d6b6397da838b498295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3be89fefa0dca7007a971e2a307ef093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797B6F75-F014-4A7D-83AC-DB677C4B47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473687-7DAC-4EA9-AAB9-167F02C9AE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54C584-843D-4EAD-BE01-346651676846}">
  <ds:schemaRefs>
    <ds:schemaRef ds:uri="4ed50015-f427-4bca-b79c-7b0ef9a9fc90"/>
    <ds:schemaRef ds:uri="7ffaba63-cadb-4ee0-afcd-3a4a42323a6d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1934</TotalTime>
  <Words>734</Words>
  <Application>Microsoft Office PowerPoint</Application>
  <PresentationFormat>Širokoúhlá obrazovka</PresentationFormat>
  <Paragraphs>105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MotivSRP</vt:lpstr>
      <vt:lpstr>Prezentace aplikace PowerPoint</vt:lpstr>
      <vt:lpstr>O projektu</vt:lpstr>
      <vt:lpstr>Cíle projektu</vt:lpstr>
      <vt:lpstr>Klíčové aktivity projektu SRP</vt:lpstr>
      <vt:lpstr>Místní akční plán</vt:lpstr>
      <vt:lpstr>Úrovně MAP</vt:lpstr>
      <vt:lpstr>Vazba MAP a KAP</vt:lpstr>
      <vt:lpstr>Centra podpory SRP</vt:lpstr>
      <vt:lpstr>Příjemci IPo MAP v Plzeňském kraji</vt:lpstr>
      <vt:lpstr>Klíčové aktivity projektu SRP</vt:lpstr>
      <vt:lpstr>Prezentace aplikace PowerPoint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Šlajchová Ladislava</cp:lastModifiedBy>
  <cp:revision>144</cp:revision>
  <dcterms:created xsi:type="dcterms:W3CDTF">2016-08-03T13:16:34Z</dcterms:created>
  <dcterms:modified xsi:type="dcterms:W3CDTF">2017-01-24T11:13:09Z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