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263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57848" y="3740725"/>
            <a:ext cx="4900352" cy="109819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Novely nového stavebního zákona</a:t>
            </a:r>
            <a:endParaRPr lang="cs-CZ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Nečtiny 10. - 11. 11.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Jednotný standard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požadavek zůstává: vyhotovování a předávání podle požadavků jednotného standardu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Ministerstvo určí postup kontroly souladu dat s jednotným standardem (ETL nástroj)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Jednotný standard může určit mj. i požadavky na geodetický informační systém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4220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u="sng" dirty="0">
                <a:solidFill>
                  <a:prstClr val="black"/>
                </a:solidFill>
                <a:latin typeface="Calibri" panose="020F0502020204030204"/>
              </a:rPr>
              <a:t>Ú</a:t>
            </a: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zemně analytické podklady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podklad i pro pořizování politiky územního </a:t>
            </a:r>
            <a:r>
              <a:rPr lang="cs-CZ" sz="2400" dirty="0" smtClean="0"/>
              <a:t>rozvoje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pořizovatel </a:t>
            </a:r>
            <a:r>
              <a:rPr lang="cs-CZ" sz="2400" dirty="0" err="1"/>
              <a:t>ÚAPo</a:t>
            </a:r>
            <a:r>
              <a:rPr lang="cs-CZ" sz="2400" dirty="0"/>
              <a:t> nepředává úplnou aktualizaci krajskému úřadu, ale vloží ji do národního </a:t>
            </a:r>
            <a:r>
              <a:rPr lang="cs-CZ" sz="2400" dirty="0" err="1"/>
              <a:t>geoportálu</a:t>
            </a:r>
            <a:r>
              <a:rPr lang="cs-CZ" sz="2400" dirty="0"/>
              <a:t> územního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82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Územní studie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vypouští se nesystémový dovětek u územní studie, která je podkladem pro rozhodování (</a:t>
            </a:r>
            <a:r>
              <a:rPr lang="cs-CZ" sz="2400" strike="sngStrike" dirty="0"/>
              <a:t>nebo není-li územně plánovací dokumentace k dispozici</a:t>
            </a:r>
            <a:r>
              <a:rPr lang="cs-CZ" sz="2400" dirty="0"/>
              <a:t>)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podklad i pro pořizování PÚR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znovu bude možnost, aby zpracování ÚS zajistil na své náklady ten, kdo hodlá realizovat změnu v území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30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724039"/>
            <a:ext cx="75843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Územní rozvojový plán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 smtClean="0"/>
              <a:t>Zjednodušuje </a:t>
            </a:r>
            <a:r>
              <a:rPr lang="cs-CZ" sz="2400" dirty="0"/>
              <a:t>se obsah pouze na vymezení: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zastavitelných a transformačních ploch a koridorů pro záměry mezinárodního nebo celostátního významu, stanovené v PÚR</a:t>
            </a:r>
            <a:r>
              <a:rPr lang="cs-CZ" sz="2400" dirty="0" smtClean="0"/>
              <a:t>,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vymezení nadregionálního ÚSES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vymezení VPS, VPO, staveb a opatření k zajišťování obrany a bezpečnosti státu a ploch pro asanaci, pro které lze uplatnit vyvlastnění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pořizuje a vydává MMR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může nově pro své potřeby definovat pojmy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8094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Zásady územního rozvoje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vazba na nový vztah mezi PÚR a </a:t>
            </a:r>
            <a:r>
              <a:rPr lang="cs-CZ" sz="2400" dirty="0" smtClean="0"/>
              <a:t>ÚRP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mohou vymezit i transformační plochy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mohou definovat pro své potřeby pojmy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primárně ZÚR budou vymezovat plochy těžby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767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Územní plán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pokud bude obsahovat prvky regulačního plánu, pak v rámci těchto prvků bude možné řešit odchylně požadavky na výstavbu, umožní-li to prováděcí předpis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ÚP bude stanovovat i podmínky pro ochranu charakteru území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ÚP bude moci vymezit plochu nebo koridor, kde je rozhodování v území podmíněno realizací urbanistické nebo architektonické soutěže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9396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Regulační plán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nově bude moci vymezit architektonicky nebo urbanisticky významné stavby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redukce povinného obsahu RP (úprava v příloze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nově bude moci definovat </a:t>
            </a:r>
            <a:r>
              <a:rPr lang="cs-CZ" sz="2400" dirty="0" smtClean="0"/>
              <a:t>pojmy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RP bude moci vymezit záměry, kde je rozhodování v území podmíněno realizací urbanistické nebo architektonické soutěže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84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Pořizování – základní úpravy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úpravy související se zavedením PÚR jako staronového nástroje územního plánování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vypuštění nesystémových lhůt z procesu pořizování (platí postup bez zbytečných průtahů)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nadřízený orgán bude mít v odůvodněných případech možnost prodloužit si lhůtu pro vydání stanoviska o 30 dnů (§ 101)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74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Zpráva o uplatňování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vazba na politiku územního rozvoje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nutnost vyhodnotit případné nepředvídatelné významné negativní vlivy na ŽP (jinak postup podle obecné úpravy</a:t>
            </a:r>
            <a:r>
              <a:rPr lang="cs-CZ" sz="2400" dirty="0" smtClean="0"/>
              <a:t>…)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návrh na změnu nadřazené ÚPD nebo PÚR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429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Změna ÚPD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</a:t>
            </a:r>
            <a:r>
              <a:rPr lang="cs-CZ" sz="2400" u="sng" dirty="0"/>
              <a:t>vždy pořizována obdobou zkráceného postupu </a:t>
            </a:r>
            <a:r>
              <a:rPr lang="cs-CZ" sz="2400" dirty="0"/>
              <a:t>(bez projednání zadání změny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nutnost doložit stanoviska orgánů NATURA a SEA (podatel nebo pořizovatel)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podnět ke změně ZÚR může dát i organizace podle horního zákona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93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52152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9" y="980902"/>
            <a:ext cx="7886700" cy="5104014"/>
          </a:xfrm>
        </p:spPr>
        <p:txBody>
          <a:bodyPr>
            <a:normAutofit/>
          </a:bodyPr>
          <a:lstStyle/>
          <a:p>
            <a:r>
              <a:rPr lang="cs-CZ" sz="2400" u="sng" dirty="0"/>
              <a:t>Zákon č. 195/2022 Sb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• Zákon č. 283/2021 Sb. bude účinný k 1. 7. 2023, ale pouze pro vyhrazené stavby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/>
              <a:t>Všechny ostatní procesy budou probíhat podle zákona č. 183/2006 Sb. (včetně procesů územního plánování</a:t>
            </a:r>
            <a:r>
              <a:rPr lang="cs-CZ" sz="2400" dirty="0" smtClean="0"/>
              <a:t>)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u="sng" dirty="0"/>
              <a:t>Věcná novela stavebního zákona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• Současně je projednávána tzv. věcná novela (zejména ruší státní stavební správu) 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• 19. 10. 2022 bylo projednání na vládě přerušeno</a:t>
            </a:r>
          </a:p>
        </p:txBody>
      </p:sp>
    </p:spTree>
    <p:extLst>
      <p:ext uri="{BB962C8B-B14F-4D97-AF65-F5344CB8AC3E}">
        <p14:creationId xmlns:p14="http://schemas.microsoft.com/office/powerpoint/2010/main" val="38373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Souběžné pořizování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vypuštění souběžného pořizování těch ÚPD, k jejichž vydání je příslušný jiný orgán (ÚRP a ZÚR; ZÚR a ÚP)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zachováno je souběžné pořizování v případě, že je k vydání příslušný tentýž orgán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482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Zastavěné území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vypuštění nesystémových a protichůdných </a:t>
            </a:r>
            <a:r>
              <a:rPr lang="cs-CZ" sz="2400" dirty="0" smtClean="0"/>
              <a:t>lhůt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nadále platí, že vydává úřad územního </a:t>
            </a:r>
            <a:r>
              <a:rPr lang="cs-CZ" sz="2400" dirty="0" smtClean="0"/>
              <a:t>plánování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proti návrhu nelze uplatnit námitky podle správního </a:t>
            </a:r>
            <a:r>
              <a:rPr lang="cs-CZ" sz="2400" dirty="0" smtClean="0"/>
              <a:t>řádu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novým DO bude také DO na úseku dálnic a </a:t>
            </a:r>
            <a:r>
              <a:rPr lang="cs-CZ" sz="2400" dirty="0" smtClean="0"/>
              <a:t>silnic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stavby a zařízení, která lze povolovat v nezastavěném území, musí být všechny v souladu s jeho charakterem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7842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Územní opatření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nově rozděleno mezi státní správu a samosprávu (obdoba ÚPD): </a:t>
            </a:r>
            <a:endParaRPr lang="cs-CZ" sz="2400" dirty="0" smtClean="0"/>
          </a:p>
          <a:p>
            <a:pPr lvl="0"/>
            <a:r>
              <a:rPr lang="cs-CZ" sz="2400" dirty="0" smtClean="0"/>
              <a:t>rozhoduje </a:t>
            </a:r>
            <a:r>
              <a:rPr lang="cs-CZ" sz="2400" dirty="0"/>
              <a:t>o pořízení a vydává samospráva (rada), </a:t>
            </a:r>
            <a:endParaRPr lang="cs-CZ" sz="2400" dirty="0" smtClean="0"/>
          </a:p>
          <a:p>
            <a:pPr lvl="0"/>
            <a:r>
              <a:rPr lang="cs-CZ" sz="2400" dirty="0" smtClean="0"/>
              <a:t>pořizuje </a:t>
            </a:r>
            <a:r>
              <a:rPr lang="cs-CZ" sz="2400" dirty="0"/>
              <a:t>státní správa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úprava okruhu osob oprávněných podat podnět k pořízení • proti návrhu územního opatření </a:t>
            </a:r>
            <a:r>
              <a:rPr lang="cs-CZ" sz="2400" u="sng" dirty="0"/>
              <a:t>nelze podat námitky podle správního řádu </a:t>
            </a:r>
            <a:endParaRPr lang="cs-CZ" sz="2400" u="sng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výjimku uděluje ten orgán, který územní opatření vydal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při zrušení soudem zasílá obec nebo kraj rozsudek ministerstvu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územním opatřením o stavební uzávěře n</a:t>
            </a:r>
            <a:r>
              <a:rPr lang="cs-CZ" sz="2400" u="sng" dirty="0"/>
              <a:t>ebude možné zakázat stanovení dobývacího prostoru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68802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Politika</a:t>
            </a:r>
            <a:r>
              <a:rPr kumimoji="0" lang="cs-CZ" sz="2400" b="0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architektury a stavební kultury</a:t>
            </a: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nově nebude součástí nástrojů územního plánování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naplňuje a rozvíjí cíle a úkoly územního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5330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Odchylné řešení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V regulačním plánu nebo v územním plánu, který obsahuje prvky regulačního plánu lze stanovit požadavky na výstavbu odchylně od prováděcího právního předpisu, a to i pro část území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Musí být dodrženy podmínky stanovené v § 138 odst. 1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5042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Další dílčí úpravy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úprava požadavků vůči projektantovi – spolupráce s orgánem územního plánování (§ 162)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záměr musí být posouzen i z hlediska souladu s územními opatřeními (§ 193)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820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3718" y="782228"/>
            <a:ext cx="758432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Přechodná ustanovení</a:t>
            </a:r>
            <a:r>
              <a:rPr kumimoji="0" lang="cs-CZ" sz="2400" b="0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územní plánování</a:t>
            </a: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úprava ve vazbě na zástupce pořizovatele, aby toto pokrývalo i pořízení dalších nástrojů územního plánování (§ 316)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nerušení politiky územního rozvoje (§ 318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 případě změn „starých“ ÚP, kde bude již rozhodnuto o pořízení nového ÚP se změny dokončí podle dosavadních právních předpisů (bez jednotného standardu).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rozpracování návazností na novou právní úpravu v jednotlivých fázích procesu pořizování ÚPD – po veřejném projednání (opakovaném) se dokončí podle dosavadních právních předpisů (§ 323)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32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u="sng" dirty="0">
                <a:solidFill>
                  <a:prstClr val="black"/>
                </a:solidFill>
              </a:rPr>
              <a:t>Přechodná ustanovení – územní plánování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vymezení zastavěného území pořídí pořizovatel </a:t>
            </a:r>
            <a:r>
              <a:rPr lang="cs-CZ" sz="2400" u="sng" dirty="0"/>
              <a:t>do 2 let od nabytí účinnosti </a:t>
            </a:r>
            <a:r>
              <a:rPr lang="cs-CZ" sz="2400" dirty="0"/>
              <a:t>tohoto zákona (§ 325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vypuštění odst. 6 z přechodných ustanovení k zastavěnému území (§ 325</a:t>
            </a:r>
            <a:r>
              <a:rPr lang="cs-CZ" sz="2400" dirty="0" smtClean="0"/>
              <a:t>)	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969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50469" y="798854"/>
            <a:ext cx="75843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u="sng" dirty="0">
                <a:solidFill>
                  <a:prstClr val="black"/>
                </a:solidFill>
              </a:rPr>
              <a:t>Další změny ve SZ mimo územní plánování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navrhuje se zrušení státní stavební správy, vznikne Specializovaný a odvolací stavební úřad </a:t>
            </a:r>
            <a:r>
              <a:rPr lang="cs-CZ" sz="2400" dirty="0" smtClean="0"/>
              <a:t>– ROZPOR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stavební úřady zůstávají součástí přeneseného výkonu státní správy na krajích a </a:t>
            </a:r>
            <a:r>
              <a:rPr lang="cs-CZ" sz="2400" dirty="0" smtClean="0"/>
              <a:t>obcích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obecní stavební úřady jsou na ORP a obcích II. nebo I. typu, v návrhu je několik variant řešení, včetně tzv. výkonnostního financování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379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Další změny ve SZ</a:t>
            </a:r>
            <a:r>
              <a:rPr kumimoji="0" lang="cs-CZ" sz="2400" b="0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mimo územní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opět se zavádí kvalifikační požadavky pro výkon činností na úseku stavebního řádu (§ 30a)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specifikace záměrů, kde je krajský úřad prvoinstančním stavebním úřadem (§ 34) – např. záměry EIA, vodní díla na hraničních vodách apod.)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7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28648" y="1024974"/>
            <a:ext cx="833247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/>
              <a:t>Změny na úseku územního plánování </a:t>
            </a:r>
            <a:endParaRPr lang="cs-CZ" sz="2400" u="sng" dirty="0" smtClean="0"/>
          </a:p>
          <a:p>
            <a:endParaRPr lang="cs-CZ" sz="2400" u="sng" dirty="0" smtClean="0"/>
          </a:p>
          <a:p>
            <a:pPr algn="just"/>
            <a:r>
              <a:rPr lang="cs-CZ" sz="2400" dirty="0"/>
              <a:t>• ústředním orgánem ve věcech územního plánování zůstává MMR </a:t>
            </a:r>
            <a:endParaRPr lang="cs-CZ" sz="2400" dirty="0" smtClean="0"/>
          </a:p>
          <a:p>
            <a:pPr algn="just"/>
            <a:r>
              <a:rPr lang="cs-CZ" sz="2400" dirty="0" smtClean="0"/>
              <a:t>• </a:t>
            </a:r>
            <a:r>
              <a:rPr lang="cs-CZ" sz="2400" dirty="0"/>
              <a:t>obnovení politiky územního rozvoje jako nástroje územního plánování </a:t>
            </a:r>
            <a:endParaRPr lang="cs-CZ" sz="2400" dirty="0" smtClean="0"/>
          </a:p>
          <a:p>
            <a:pPr algn="just"/>
            <a:r>
              <a:rPr lang="cs-CZ" sz="2400" dirty="0" smtClean="0"/>
              <a:t>• </a:t>
            </a:r>
            <a:r>
              <a:rPr lang="cs-CZ" sz="2400" dirty="0"/>
              <a:t>zjednodušení územního rozvojového plánu </a:t>
            </a:r>
            <a:endParaRPr lang="cs-CZ" sz="2400" dirty="0" smtClean="0"/>
          </a:p>
          <a:p>
            <a:pPr algn="just"/>
            <a:r>
              <a:rPr lang="cs-CZ" sz="2400" dirty="0" smtClean="0"/>
              <a:t>• </a:t>
            </a:r>
            <a:r>
              <a:rPr lang="cs-CZ" sz="2400" dirty="0"/>
              <a:t>vypuštění nesystémových lhůt v procesu pořizování </a:t>
            </a:r>
            <a:endParaRPr lang="cs-CZ" sz="2400" dirty="0" smtClean="0"/>
          </a:p>
          <a:p>
            <a:pPr algn="just"/>
            <a:r>
              <a:rPr lang="cs-CZ" sz="2400" dirty="0" smtClean="0"/>
              <a:t>• </a:t>
            </a:r>
            <a:r>
              <a:rPr lang="cs-CZ" sz="2400" dirty="0"/>
              <a:t>územní opatření budou kombinovaným výkonem veřejné správy </a:t>
            </a:r>
            <a:endParaRPr lang="cs-CZ" sz="2400" dirty="0" smtClean="0"/>
          </a:p>
          <a:p>
            <a:pPr algn="just"/>
            <a:r>
              <a:rPr lang="cs-CZ" sz="2400" dirty="0" smtClean="0"/>
              <a:t>• </a:t>
            </a:r>
            <a:r>
              <a:rPr lang="cs-CZ" sz="2400" dirty="0"/>
              <a:t>úprava přechodných ustanovení </a:t>
            </a:r>
            <a:endParaRPr lang="cs-CZ" sz="2400" dirty="0" smtClean="0"/>
          </a:p>
          <a:p>
            <a:pPr algn="just"/>
            <a:r>
              <a:rPr lang="cs-CZ" sz="2400" dirty="0" smtClean="0"/>
              <a:t>• </a:t>
            </a:r>
            <a:r>
              <a:rPr lang="cs-CZ" sz="2400" dirty="0"/>
              <a:t>jasná specifikace DO u pořizování územních opatření</a:t>
            </a:r>
          </a:p>
        </p:txBody>
      </p:sp>
    </p:spTree>
    <p:extLst>
      <p:ext uri="{BB962C8B-B14F-4D97-AF65-F5344CB8AC3E}">
        <p14:creationId xmlns:p14="http://schemas.microsoft.com/office/powerpoint/2010/main" val="1906033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Další změny ve SZ mimo územní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nový pojem přístupnost, kterým se rozumí vytváření podmínek pro samostatné a bezpečné využití pozemků a staveb osobami s pohybovým, zrakovým nebo sluchovým postižením, osobami pokročilého věku, těhotnými ženami a osobami doprovázejícími dítě v kočárku nebo dítě do 3 let s cílem bezbariérového užívání [§ 13 písm. d)]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obytná místnost bude muset mít přímé osvětlení a </a:t>
            </a:r>
            <a:r>
              <a:rPr lang="cs-CZ" sz="2400" dirty="0" smtClean="0"/>
              <a:t>větrání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ruší se pojem stavba se shromažďovacím prostorem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822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Další změny ve SZ mimo územní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omezení kompetencí autorizovaných inspektorů (§ 276 až 286)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vazba na připravovaný zákon o jednotném povolování v oblasti ochrany životního prostředí (§ 202)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při dělení nebo scelení pozemků musí být zajištěn přímý přístup z veřejné komunikace; to se nedokládá u staveb dálnice, drah a leteckých staveb (§ 216)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46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Další změny ve SZ mimo územní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úprava v odstraňování černých staveb (§ 261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zrušení povinnosti přihlédnout při určení výše pokuty u FO k jejím osobním poměrům a povaze činnosti – plyne z přestupkového zákona (§ 301 odst. 4)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řízení a postupy zahájené před nabytím účinnosti tohoto zákona se dokončí podle dosavadních předpisů (§ 330)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ruší se stávající PSP (§ 334)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	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365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Další změny ve SZ mimo územní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stavba do 50 m2 a do 5 m výšky jako hygienické nebo sociální zařízení nebude mezi drobnými stavbami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naopak se sem zařazuje zařízení sloužící k odběru povrchových nebo podzemních vod v případech ohrožujících život, zdraví nebo majetek těmito </a:t>
            </a:r>
            <a:r>
              <a:rPr lang="cs-CZ" sz="2400" dirty="0" smtClean="0"/>
              <a:t>vodami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stání pro obytné automobily a přívěsy se vypouští z jednoduchý staveb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771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Další změny ve SZ mimo územní plánování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M</a:t>
            </a:r>
            <a:r>
              <a:rPr lang="cs-CZ" sz="2400" dirty="0" smtClean="0"/>
              <a:t>ezi </a:t>
            </a:r>
            <a:r>
              <a:rPr lang="cs-CZ" sz="2400" dirty="0"/>
              <a:t>vyhrazené stavby se zařazuje: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silnice I. </a:t>
            </a:r>
            <a:r>
              <a:rPr lang="cs-CZ" sz="2400" dirty="0" smtClean="0"/>
              <a:t>třídy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stavba nebo soubor staveb pro výrobu a skladování umisťované v zastavitelných nebo transformačních plochách o rozloze nejméně 100 ha vymezených k tomuto účelu v územním rozvojovém plánu nebo v zásadách územního </a:t>
            </a:r>
            <a:r>
              <a:rPr lang="cs-CZ" sz="2400" dirty="0" smtClean="0"/>
              <a:t>rozvoje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výrobny z OZE s výjimkou vodních děl (dle instalovaného výkonu)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5394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91165" y="2715727"/>
            <a:ext cx="75843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u="sng" dirty="0"/>
              <a:t>Vybrané změny v jiných právních přepisech</a:t>
            </a:r>
            <a:endParaRPr kumimoji="0" lang="cs-CZ" sz="4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747489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80034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u="sng" dirty="0" smtClean="0"/>
              <a:t>DO k územnímu opatření</a:t>
            </a:r>
          </a:p>
          <a:p>
            <a:pPr lvl="0">
              <a:defRPr/>
            </a:pPr>
            <a:endParaRPr lang="cs-CZ" sz="2000" u="sng" dirty="0" smtClean="0"/>
          </a:p>
          <a:p>
            <a:pPr lvl="0">
              <a:defRPr/>
            </a:pPr>
            <a:r>
              <a:rPr lang="cs-CZ" sz="2000" dirty="0" smtClean="0"/>
              <a:t>Nově </a:t>
            </a:r>
            <a:r>
              <a:rPr lang="cs-CZ" sz="2000" dirty="0"/>
              <a:t>se definuje zmocnění uplatnit stanovisko k návrhu územního opatření z pohledu: </a:t>
            </a:r>
            <a:endParaRPr lang="cs-CZ" sz="2000" dirty="0" smtClean="0"/>
          </a:p>
          <a:p>
            <a:pPr lvl="0">
              <a:defRPr/>
            </a:pP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ochrany a využití nerostného bohatství (MŽP, MPO, ČBÚ, resp. OBÚ); 44/1988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báňské správy (ČBÚ, resp. OBÚ); 61/1988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drah (MD nebo OÚ); 266/1994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vodních cest (MD); 114/1995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dálnice, silnic a místních komunikací (MD, KÚ nebo OÚ); 13/1997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letecké dopravy (MD); 49/1997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zajišťování obrany státu (MO); 222/1999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ochrany obyvatelstva a CO (MV); 239/2000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energetických zájmů (MPO nebo SEI); 406/2000 Sb. 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/>
              <a:t>• </a:t>
            </a:r>
            <a:r>
              <a:rPr lang="cs-CZ" sz="2000" dirty="0"/>
              <a:t>ochrany vod (MZE, MŽP, KÚ nebo ORP); 254/2001 </a:t>
            </a:r>
            <a:r>
              <a:rPr lang="cs-CZ" sz="2000" dirty="0" err="1"/>
              <a:t>Sb</a:t>
            </a:r>
            <a:endParaRPr kumimoji="0" lang="cs-CZ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1389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4" y="906919"/>
            <a:ext cx="75843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Zákon č. 13/1997</a:t>
            </a:r>
            <a:r>
              <a:rPr kumimoji="0" lang="cs-CZ" sz="2400" b="0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Sb.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návrh na zrušení (opětovné) souvisle zastavěného území a jeho nahrazení zastavěným územím podle SZ </a:t>
            </a:r>
            <a:endParaRPr lang="cs-CZ" sz="2400" dirty="0" smtClean="0"/>
          </a:p>
          <a:p>
            <a:pPr lvl="0"/>
            <a:endParaRPr lang="cs-CZ" sz="2400" dirty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účinnost k 1. 7. 2026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0327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50343" y="906919"/>
            <a:ext cx="810320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Zákon č. 193/2022 Sb.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Upřesnění vztahu ÚP a plánu společných zařízení (§ 9 odst. 15</a:t>
            </a:r>
            <a:r>
              <a:rPr lang="cs-CZ" sz="2400" dirty="0" smtClean="0"/>
              <a:t>):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Plán </a:t>
            </a:r>
            <a:r>
              <a:rPr lang="cs-CZ" sz="2400" dirty="0"/>
              <a:t>společných zařízení </a:t>
            </a:r>
            <a:r>
              <a:rPr lang="cs-CZ" sz="2400" u="sng" dirty="0"/>
              <a:t>musí být v souladu s územně plánovací dokumentací. Není-li</a:t>
            </a:r>
            <a:r>
              <a:rPr lang="cs-CZ" sz="2400" dirty="0"/>
              <a:t> návrh plánu společných zařízení ze závažných důvodů v souladu s územně plánovací dokumentací, </a:t>
            </a:r>
            <a:r>
              <a:rPr lang="cs-CZ" sz="2400" u="sng" dirty="0"/>
              <a:t>je jeho schválení podle odstavce 11 zároveň rozhodnutím o změně územního plánu </a:t>
            </a:r>
            <a:r>
              <a:rPr lang="cs-CZ" sz="2400" dirty="0"/>
              <a:t>podle § 109 odst. 1 stavebního zákona přijímaným z vlastního podnětu. </a:t>
            </a:r>
            <a:r>
              <a:rPr lang="cs-CZ" sz="2400" u="sng" dirty="0"/>
              <a:t>Obsahem změny je požadavek na uvedení plánu společných zařízení a územního plánu do souladu. </a:t>
            </a:r>
            <a:r>
              <a:rPr lang="cs-CZ" sz="2400" dirty="0"/>
              <a:t>Tento postup není překážkou pro vydání rozhodnutí o pozemkových úpravách.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121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39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377 195 563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aroslav.kovanda@plzensky-kraj.cz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28649" y="1024974"/>
            <a:ext cx="75843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/>
              <a:t>Politika územního </a:t>
            </a:r>
            <a:r>
              <a:rPr lang="cs-CZ" sz="2400" u="sng" dirty="0" smtClean="0"/>
              <a:t>rozvoje</a:t>
            </a:r>
          </a:p>
          <a:p>
            <a:pPr lvl="0"/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obdoba současné politiky územního rozvoje i vztahu k </a:t>
            </a:r>
            <a:r>
              <a:rPr lang="cs-CZ" sz="2400" dirty="0" smtClean="0"/>
              <a:t>ÚRP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nově nebude závazná pro rozhodování, </a:t>
            </a:r>
            <a:r>
              <a:rPr lang="cs-CZ" sz="2400" u="sng" dirty="0"/>
              <a:t>ale pouze pro pořizování navazující ÚPD </a:t>
            </a:r>
            <a:endParaRPr lang="cs-CZ" sz="2400" u="sng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schvaluje vláda, pořizuje MMR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upouští se od nutnosti konat veřejné projednání, nutné pouze vyvěšení na úřední desce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 resorty se projednává v rámci MPŘ, neuplatňují se stanoviska podle SZ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57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 smtClean="0"/>
              <a:t>Úkoly územního plánování</a:t>
            </a:r>
          </a:p>
          <a:p>
            <a:pPr lvl="0"/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vypuštění nevhodných formulací požadujících vymezovat plochy pro průmysl a zemědělství (§ 39 písm. b) a e)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úkolem územního plánování bude i stanovení podmínek prostupnosti území (nikoliv stanovení prostupnosti krajiny) • nový úkol „uplatňovat požadavky na adaptaci sídel a uspořádání krajiny vyplývající ze změny klimatu“ </a:t>
            </a:r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Nový úkol k vymezování ploch výroby, včetně ploch výroby energie (OZE)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0592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 smtClean="0"/>
              <a:t>Zveřejňování </a:t>
            </a:r>
            <a:r>
              <a:rPr lang="cs-CZ" sz="2400" u="sng" dirty="0"/>
              <a:t>a ukládání </a:t>
            </a:r>
            <a:r>
              <a:rPr lang="cs-CZ" sz="2400" u="sng" dirty="0" smtClean="0"/>
              <a:t>dokumentů</a:t>
            </a:r>
          </a:p>
          <a:p>
            <a:pPr lvl="0"/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reakce na judikát 3 As </a:t>
            </a:r>
            <a:r>
              <a:rPr lang="cs-CZ" sz="2400" dirty="0" smtClean="0"/>
              <a:t>355/2019-46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u pořizování nástrojů územního plánování vydávaných jako OOP je nutno vést spis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spis se ukládá u toho, kdo je příslušný k vydání příslušného nástroje územního plánování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32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/>
              <a:t>Kvalifikační </a:t>
            </a:r>
            <a:r>
              <a:rPr lang="cs-CZ" sz="2400" u="sng" dirty="0" smtClean="0"/>
              <a:t>požadavky</a:t>
            </a:r>
          </a:p>
          <a:p>
            <a:pPr lvl="0"/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úředník nesplňující kvalifikační požadavky může vykonávat…. nejvýše po dobu </a:t>
            </a:r>
            <a:r>
              <a:rPr lang="cs-CZ" sz="2400" u="sng" dirty="0"/>
              <a:t>3 let </a:t>
            </a:r>
            <a:endParaRPr lang="cs-CZ" sz="2400" u="sng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výjimky ze vzdělání uděluje ministerstvo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kvalifikační požadavky bude </a:t>
            </a:r>
            <a:r>
              <a:rPr lang="cs-CZ" sz="2400" u="sng" dirty="0"/>
              <a:t>splňovat i autorizovaný inženýr pro obor městské inženýrství a FO s vzděláním v oboru geografie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03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/>
              <a:t>Určený zastupitel u územní </a:t>
            </a:r>
            <a:r>
              <a:rPr lang="cs-CZ" sz="2400" u="sng" dirty="0" smtClean="0"/>
              <a:t>studie</a:t>
            </a:r>
          </a:p>
          <a:p>
            <a:pPr lvl="0"/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• zachován je institut „určeného“ zastupitele i u územní studie – nebude se ale nazývat „určený zastupitel</a:t>
            </a:r>
            <a:r>
              <a:rPr lang="cs-CZ" sz="2400" dirty="0" smtClean="0"/>
              <a:t>“</a:t>
            </a:r>
          </a:p>
          <a:p>
            <a:pPr lvl="0"/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text je však přeformulován tak, aby byl aplikovatelný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týká se pouze těch územních studií, které jsou podmínkou pro rozhodování v území stanovenou územním plánem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97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Novely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2031" y="935977"/>
            <a:ext cx="75843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/>
              <a:t>Územní </a:t>
            </a:r>
            <a:r>
              <a:rPr lang="cs-CZ" sz="2400" u="sng" dirty="0" smtClean="0"/>
              <a:t>rezerva</a:t>
            </a:r>
          </a:p>
          <a:p>
            <a:pPr lvl="0"/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cs-CZ" sz="2400" dirty="0"/>
              <a:t>Ú</a:t>
            </a:r>
            <a:r>
              <a:rPr lang="cs-CZ" sz="2400" dirty="0" smtClean="0"/>
              <a:t>zemní </a:t>
            </a:r>
            <a:r>
              <a:rPr lang="cs-CZ" sz="2400" dirty="0"/>
              <a:t>rezerva se neposuzuje z hlediska: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vlivů na udržitelný rozvoj území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na předmět ochrany nebo celistvost evropsky významné lokality nebo ptačí oblasti 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• </a:t>
            </a:r>
            <a:r>
              <a:rPr lang="cs-CZ" sz="2400" dirty="0"/>
              <a:t>předpokládaných důsledků navrhovaného řešení na ZPF a PUPFL</a:t>
            </a: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5156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1223</TotalTime>
  <Words>2202</Words>
  <Application>Microsoft Office PowerPoint</Application>
  <PresentationFormat>Předvádění na obrazovce (4:3)</PresentationFormat>
  <Paragraphs>341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Arial</vt:lpstr>
      <vt:lpstr>Calibri</vt:lpstr>
      <vt:lpstr>Motiv Office</vt:lpstr>
      <vt:lpstr>Novely nového stavebního zákona</vt:lpstr>
      <vt:lpstr>Zákon č. 195/2022 Sb.  • Zákon č. 283/2021 Sb. bude účinný k 1. 7. 2023, ale pouze pro vyhrazené stavby   • Všechny ostatní procesy budou probíhat podle zákona č. 183/2006 Sb. (včetně procesů územního plánování)  Věcná novela stavebního zákona   • Současně je projednávána tzv. věcná novela (zejména ruší státní stavební správu)   • 19. 10. 2022 bylo projednání na vládě přerušeno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Kovanda Jaroslav</cp:lastModifiedBy>
  <cp:revision>103</cp:revision>
  <dcterms:created xsi:type="dcterms:W3CDTF">2017-11-24T07:47:20Z</dcterms:created>
  <dcterms:modified xsi:type="dcterms:W3CDTF">2022-11-10T06:06:07Z</dcterms:modified>
</cp:coreProperties>
</file>