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9" r:id="rId11"/>
    <p:sldId id="270" r:id="rId12"/>
    <p:sldId id="267" r:id="rId13"/>
    <p:sldId id="271" r:id="rId14"/>
    <p:sldId id="263" r:id="rId15"/>
    <p:sldId id="272" r:id="rId16"/>
    <p:sldId id="264" r:id="rId17"/>
    <p:sldId id="273" r:id="rId18"/>
    <p:sldId id="265" r:id="rId19"/>
    <p:sldId id="274" r:id="rId20"/>
    <p:sldId id="275" r:id="rId21"/>
    <p:sldId id="266" r:id="rId22"/>
    <p:sldId id="277" r:id="rId23"/>
    <p:sldId id="276" r:id="rId24"/>
    <p:sldId id="26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6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23" autoAdjust="0"/>
  </p:normalViewPr>
  <p:slideViewPr>
    <p:cSldViewPr snapToGrid="0" snapToObjects="1">
      <p:cViewPr varScale="1">
        <p:scale>
          <a:sx n="95" d="100"/>
          <a:sy n="95" d="100"/>
        </p:scale>
        <p:origin x="-9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248" y="815775"/>
            <a:ext cx="6464300" cy="11430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Základní škola a Mateřská škola Halže, příspěvková organizace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81786"/>
            <a:ext cx="8229600" cy="152256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4000" b="1" dirty="0" smtClean="0">
                <a:latin typeface="Arial Black" pitchFamily="34" charset="0"/>
                <a:cs typeface="Consolas" pitchFamily="49" charset="0"/>
              </a:rPr>
              <a:t>EU školám</a:t>
            </a:r>
          </a:p>
          <a:p>
            <a:pPr algn="ctr">
              <a:buNone/>
            </a:pPr>
            <a:r>
              <a:rPr lang="cs-CZ" sz="2400" b="1" dirty="0" smtClean="0">
                <a:latin typeface="Arial Black" pitchFamily="34" charset="0"/>
                <a:cs typeface="Consolas" pitchFamily="49" charset="0"/>
              </a:rPr>
              <a:t>CZ.1.07/1.4.00/21.3551</a:t>
            </a:r>
            <a:endParaRPr lang="cs-CZ" sz="2600" b="1" dirty="0" smtClean="0">
              <a:latin typeface="Arial Black" pitchFamily="34" charset="0"/>
              <a:cs typeface="Consolas" pitchFamily="49" charset="0"/>
            </a:endParaRPr>
          </a:p>
          <a:p>
            <a:pPr algn="ctr">
              <a:buNone/>
            </a:pPr>
            <a:r>
              <a:rPr lang="cs-CZ" sz="1800" dirty="0" smtClean="0">
                <a:latin typeface="Arial Black" pitchFamily="34" charset="0"/>
                <a:cs typeface="Consolas" pitchFamily="49" charset="0"/>
              </a:rPr>
              <a:t>Mgr. Hana Fukalová</a:t>
            </a:r>
            <a:endParaRPr lang="en-US" sz="1800" dirty="0">
              <a:latin typeface="Arial Black" pitchFamily="34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664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000" dirty="0"/>
              <a:t>Pracovní listy k rozvoji čtenářské gramotnosti jako součást doplňkové četby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669" y="979876"/>
            <a:ext cx="3399364" cy="502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8728" y="898984"/>
            <a:ext cx="3343702" cy="497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37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Matematika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61865"/>
          </a:xfrm>
        </p:spPr>
        <p:txBody>
          <a:bodyPr/>
          <a:lstStyle/>
          <a:p>
            <a:r>
              <a:rPr lang="cs-CZ" dirty="0" smtClean="0"/>
              <a:t>Tematické prověrky</a:t>
            </a:r>
          </a:p>
          <a:p>
            <a:r>
              <a:rPr lang="cs-CZ" dirty="0" smtClean="0"/>
              <a:t>Prezentace, pracovní listy a kartičky k procvičování učiva a posílení ČIG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3179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9"/>
            <a:ext cx="3296253" cy="247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9971" y="327502"/>
            <a:ext cx="2966113" cy="222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4919" y="2094295"/>
            <a:ext cx="1740090" cy="130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86228"/>
            <a:ext cx="2040656" cy="153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4875" y="4447229"/>
            <a:ext cx="2242250" cy="168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7125" y="2676685"/>
            <a:ext cx="2256696" cy="169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537" y="4135034"/>
            <a:ext cx="2306472" cy="172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117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Anglický jazyk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3094628"/>
          </a:xfrm>
        </p:spPr>
        <p:txBody>
          <a:bodyPr>
            <a:normAutofit/>
          </a:bodyPr>
          <a:lstStyle/>
          <a:p>
            <a:r>
              <a:rPr lang="cs-CZ" dirty="0" smtClean="0"/>
              <a:t>Prezentace k seznámení s novým učivem, ověřování získaných znalostí, procvičování učiva</a:t>
            </a:r>
          </a:p>
          <a:p>
            <a:r>
              <a:rPr lang="cs-CZ" dirty="0" smtClean="0"/>
              <a:t>Materiály k posílení slovní zásoby a k rozvoji ČIG v tematických okruzích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24095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091" y="628013"/>
            <a:ext cx="3297578" cy="247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2812" y="3812629"/>
            <a:ext cx="3017609" cy="226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804" y="3398293"/>
            <a:ext cx="3720152" cy="279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1902" y="628014"/>
            <a:ext cx="4101471" cy="307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835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6600FF"/>
                </a:solidFill>
              </a:rPr>
              <a:t>Člověk a jeho svět</a:t>
            </a:r>
            <a:endParaRPr lang="cs-CZ" dirty="0">
              <a:solidFill>
                <a:srgbClr val="66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5306"/>
            <a:ext cx="7130955" cy="56979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Pracovní </a:t>
            </a:r>
            <a:r>
              <a:rPr lang="cs-CZ" sz="2000" dirty="0"/>
              <a:t>listy k procvičování a upevňování </a:t>
            </a:r>
            <a:r>
              <a:rPr lang="cs-CZ" sz="2000" dirty="0" smtClean="0"/>
              <a:t>učiva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69" y="1811973"/>
            <a:ext cx="2978909" cy="382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1875" y="1972412"/>
            <a:ext cx="3789589" cy="366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728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8380"/>
            <a:ext cx="8229600" cy="665327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Prezentace a pracovní listy k seznámení s novým učivem</a:t>
            </a:r>
          </a:p>
          <a:p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54402"/>
            <a:ext cx="3869140" cy="290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6804" y="2154401"/>
            <a:ext cx="3869996" cy="290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70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9212" y="467436"/>
            <a:ext cx="8229600" cy="706271"/>
          </a:xfrm>
        </p:spPr>
        <p:txBody>
          <a:bodyPr/>
          <a:lstStyle/>
          <a:p>
            <a:r>
              <a:rPr lang="cs-CZ" sz="2000" dirty="0"/>
              <a:t>Prezentace a pracovní listy seznamující žáky s místem, kde žijí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54" y="3797167"/>
            <a:ext cx="2818263" cy="211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54" y="1337080"/>
            <a:ext cx="2818263" cy="211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8042" y="1337080"/>
            <a:ext cx="2873920" cy="215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1438" y="1354421"/>
            <a:ext cx="2827677" cy="212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6798" y="3807455"/>
            <a:ext cx="2805164" cy="210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1438" y="3836692"/>
            <a:ext cx="2805163" cy="210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91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3300"/>
                </a:solidFill>
              </a:rPr>
              <a:t>Hudební výchova</a:t>
            </a:r>
            <a:endParaRPr lang="cs-CZ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60038"/>
            <a:ext cx="8229600" cy="51520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Motivační prezentace pro nácvik písní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936" y="1853417"/>
            <a:ext cx="2629153" cy="197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9060" y="1826005"/>
            <a:ext cx="2665704" cy="199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7471" y="3971499"/>
            <a:ext cx="2788882" cy="209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1098" y="1826005"/>
            <a:ext cx="2665702" cy="199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912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71902"/>
            <a:ext cx="8229600" cy="788157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Prezentace, na jejichž tvorbě se podíleli žáci – nahrávky, tvorba textu, práce s notovou osnovou</a:t>
            </a:r>
            <a:endParaRPr lang="cs-CZ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0254"/>
            <a:ext cx="2895916" cy="21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3691" y="1540251"/>
            <a:ext cx="2895915" cy="21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084" y="1540252"/>
            <a:ext cx="2895916" cy="21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898758"/>
            <a:ext cx="2953918" cy="221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3691" y="3906671"/>
            <a:ext cx="2943368" cy="220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1780" y="3906671"/>
            <a:ext cx="2852220" cy="213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399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ZŠ a MŠ Halže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90084"/>
            <a:ext cx="8229600" cy="1552432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Málotřídní venkovská škola s 1. – 5. ročníkem ZŠ ve třech třídách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/>
              <a:t>43 žáků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/>
              <a:t>3,5 úvazků </a:t>
            </a:r>
            <a:r>
              <a:rPr lang="cs-CZ" dirty="0" err="1" smtClean="0"/>
              <a:t>ped</a:t>
            </a:r>
            <a:r>
              <a:rPr lang="cs-CZ" dirty="0" smtClean="0"/>
              <a:t>. </a:t>
            </a:r>
            <a:r>
              <a:rPr lang="cs-CZ" dirty="0" err="1"/>
              <a:t>p</a:t>
            </a:r>
            <a:r>
              <a:rPr lang="cs-CZ" dirty="0" err="1" smtClean="0"/>
              <a:t>rac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6311" y="2666299"/>
            <a:ext cx="3947188" cy="296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2933" y="3943350"/>
            <a:ext cx="7143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37361"/>
            <a:ext cx="8229600" cy="856396"/>
          </a:xfrm>
        </p:spPr>
        <p:txBody>
          <a:bodyPr/>
          <a:lstStyle/>
          <a:p>
            <a:r>
              <a:rPr lang="cs-CZ" sz="2000" dirty="0"/>
              <a:t>Prezentace seznamující žáky s dílem hudebních skladatelů doplněné poslechem, </a:t>
            </a:r>
            <a:r>
              <a:rPr lang="cs-CZ" sz="2000" dirty="0" smtClean="0"/>
              <a:t>videoukázkami, prezentace k hudební teorii</a:t>
            </a:r>
            <a:endParaRPr lang="cs-CZ" sz="2000" dirty="0"/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93757"/>
            <a:ext cx="3664424" cy="275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4960" y="1417640"/>
            <a:ext cx="3635239" cy="272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2412" y="4406284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005" y="4406284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2436" y="4406283"/>
            <a:ext cx="2183641" cy="163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47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66685" y="1641145"/>
            <a:ext cx="6755642" cy="788157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 smtClean="0"/>
              <a:t>Naše učební materiály na </a:t>
            </a:r>
            <a:r>
              <a:rPr lang="cs-CZ" sz="2400" dirty="0">
                <a:solidFill>
                  <a:srgbClr val="FF0000"/>
                </a:solidFill>
              </a:rPr>
              <a:t>http://dumy.cz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685" y="1417639"/>
            <a:ext cx="5966879" cy="447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290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C000"/>
                </a:solidFill>
              </a:rPr>
              <a:t>Cíle projektu </a:t>
            </a:r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Inovace IT vybavení</a:t>
            </a:r>
          </a:p>
          <a:p>
            <a:r>
              <a:rPr lang="cs-CZ" dirty="0" smtClean="0"/>
              <a:t>Posílení čtenářské a informační gramotnosti žáků</a:t>
            </a:r>
          </a:p>
          <a:p>
            <a:r>
              <a:rPr lang="cs-CZ" dirty="0" smtClean="0"/>
              <a:t>Zlepšení počátečního vzdělávání</a:t>
            </a:r>
          </a:p>
          <a:p>
            <a:r>
              <a:rPr lang="cs-CZ" dirty="0" smtClean="0"/>
              <a:t>Zefektivnění výuky</a:t>
            </a:r>
          </a:p>
          <a:p>
            <a:r>
              <a:rPr lang="cs-CZ" dirty="0" smtClean="0"/>
              <a:t>Tvorba nových učebních materiálů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4785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Inovace IT vybavení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190727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Vybavení učebny informatiky stolními počítači, projektorem a multifunkčním zařízením pro tisk</a:t>
            </a:r>
          </a:p>
          <a:p>
            <a:r>
              <a:rPr lang="cs-CZ" sz="2400" dirty="0" smtClean="0"/>
              <a:t>Vybavení jedné učebny interaktivním zařízením</a:t>
            </a:r>
          </a:p>
          <a:p>
            <a:r>
              <a:rPr lang="cs-CZ" sz="2400" dirty="0" smtClean="0"/>
              <a:t>Vybavení pedagogů notebooky</a:t>
            </a:r>
            <a:endParaRPr lang="cs-CZ" sz="2400" dirty="0"/>
          </a:p>
        </p:txBody>
      </p:sp>
      <p:pic>
        <p:nvPicPr>
          <p:cNvPr id="2050" name="Picture 2" descr="C:\Users\hfukalova\foto\EU skolam\P1090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1946" y="3355621"/>
            <a:ext cx="3695556" cy="27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fukalova\foto\EU skolam\P10904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9999" y="3030114"/>
            <a:ext cx="3420624" cy="256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001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Naplnění dalších cílů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Další vzdělávání pedagogických pracovníků – 4 </a:t>
            </a:r>
            <a:r>
              <a:rPr lang="cs-CZ" dirty="0" err="1" smtClean="0"/>
              <a:t>ped</a:t>
            </a:r>
            <a:r>
              <a:rPr lang="cs-CZ" dirty="0" smtClean="0"/>
              <a:t>. pracovnice</a:t>
            </a:r>
          </a:p>
          <a:p>
            <a:r>
              <a:rPr lang="cs-CZ" dirty="0" smtClean="0"/>
              <a:t>Tvorba učebních materiálů – 252 DUM ve vyučovacích předmětech ČJ, M, AJ, ČS,HV </a:t>
            </a:r>
          </a:p>
          <a:p>
            <a:r>
              <a:rPr lang="cs-CZ" dirty="0" smtClean="0"/>
              <a:t>Ověřování v praxi u všech žáků 1. – 5. ročníku</a:t>
            </a:r>
          </a:p>
          <a:p>
            <a:r>
              <a:rPr lang="cs-CZ" dirty="0" smtClean="0"/>
              <a:t>Zefektivnění výuky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247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Český jazyk - mluvnice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7990764" cy="3968086"/>
          </a:xfrm>
        </p:spPr>
        <p:txBody>
          <a:bodyPr>
            <a:normAutofit/>
          </a:bodyPr>
          <a:lstStyle/>
          <a:p>
            <a:r>
              <a:rPr lang="cs-CZ" dirty="0" smtClean="0"/>
              <a:t>Tematické prověrky</a:t>
            </a:r>
          </a:p>
          <a:p>
            <a:r>
              <a:rPr lang="cs-CZ" dirty="0" smtClean="0"/>
              <a:t>Prezentace a pracovní listy k procvičení,  upevnění učiva, k posílení čtenářské a informační gramotnosti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8092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53409"/>
          </a:xfrm>
        </p:spPr>
        <p:txBody>
          <a:bodyPr>
            <a:normAutofit/>
          </a:bodyPr>
          <a:lstStyle/>
          <a:p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Tematická prověrka - slovesa</a:t>
            </a:r>
            <a:endParaRPr lang="cs-CZ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527" y="900756"/>
            <a:ext cx="822960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989" y="1417639"/>
            <a:ext cx="3139032" cy="476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7088" y="1839037"/>
            <a:ext cx="3167546" cy="370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13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71522"/>
          </a:xfrm>
        </p:spPr>
        <p:txBody>
          <a:bodyPr>
            <a:normAutofit/>
          </a:bodyPr>
          <a:lstStyle/>
          <a:p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Tematická prověrka - slovesa</a:t>
            </a:r>
            <a:endParaRPr lang="cs-CZ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94" y="538007"/>
            <a:ext cx="2576317" cy="1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2311" y="689214"/>
            <a:ext cx="3175376" cy="238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6846" y="846161"/>
            <a:ext cx="2966113" cy="222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01" y="3070746"/>
            <a:ext cx="2393620" cy="179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6995" y="3070746"/>
            <a:ext cx="2103738" cy="158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6846" y="3066768"/>
            <a:ext cx="2185180" cy="163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546" y="4529322"/>
            <a:ext cx="2078653" cy="156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3861" y="4495358"/>
            <a:ext cx="2126872" cy="159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633" y="4574212"/>
            <a:ext cx="2012603" cy="151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705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30579"/>
          </a:xfrm>
        </p:spPr>
        <p:txBody>
          <a:bodyPr>
            <a:noAutofit/>
          </a:bodyPr>
          <a:lstStyle/>
          <a:p>
            <a:r>
              <a:rPr lang="cs-CZ" dirty="0" smtClean="0">
                <a:solidFill>
                  <a:srgbClr val="92D050"/>
                </a:solidFill>
              </a:rPr>
              <a:t>Český jazyk - literární výchova</a:t>
            </a:r>
            <a:endParaRPr lang="cs-CZ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99049"/>
            <a:ext cx="8229600" cy="711387"/>
          </a:xfrm>
        </p:spPr>
        <p:txBody>
          <a:bodyPr>
            <a:normAutofit/>
          </a:bodyPr>
          <a:lstStyle/>
          <a:p>
            <a:r>
              <a:rPr lang="cs-CZ" sz="1900" dirty="0" smtClean="0"/>
              <a:t>Prezentace </a:t>
            </a:r>
            <a:r>
              <a:rPr lang="cs-CZ" sz="1900" dirty="0"/>
              <a:t>k literární výchově zaměřené na spisovatele a ilustrátory dětské </a:t>
            </a:r>
            <a:r>
              <a:rPr lang="cs-CZ" sz="1900" dirty="0" smtClean="0"/>
              <a:t>literatury</a:t>
            </a:r>
            <a:endParaRPr lang="cs-CZ" dirty="0"/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18203"/>
            <a:ext cx="1690100" cy="126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6449" y="1718201"/>
            <a:ext cx="1690100" cy="126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658" y="1709128"/>
            <a:ext cx="1676125" cy="125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67015"/>
            <a:ext cx="1690100" cy="126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6292" y="3185205"/>
            <a:ext cx="1690100" cy="126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658" y="3162571"/>
            <a:ext cx="1720280" cy="12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018" y="4720183"/>
            <a:ext cx="1799281" cy="134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0025" y="4720183"/>
            <a:ext cx="1772542" cy="132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4275" y="4720182"/>
            <a:ext cx="1772542" cy="132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8798" y="4720182"/>
            <a:ext cx="1772540" cy="132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296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schemas.microsoft.com/sharepoint/v3/field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1141</TotalTime>
  <Words>308</Words>
  <Application>Microsoft Office PowerPoint</Application>
  <PresentationFormat>Předvádění na obrazovce (4:3)</PresentationFormat>
  <Paragraphs>48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Office Theme</vt:lpstr>
      <vt:lpstr>Základní škola a Mateřská škola Halže, příspěvková organizace</vt:lpstr>
      <vt:lpstr>ZŠ a MŠ Halže</vt:lpstr>
      <vt:lpstr>Cíle projektu </vt:lpstr>
      <vt:lpstr>Inovace IT vybavení</vt:lpstr>
      <vt:lpstr>Naplnění dalších cílů</vt:lpstr>
      <vt:lpstr>Český jazyk - mluvnice</vt:lpstr>
      <vt:lpstr>Tematická prověrka - slovesa</vt:lpstr>
      <vt:lpstr>Tematická prověrka - slovesa</vt:lpstr>
      <vt:lpstr>Český jazyk - literární výchova</vt:lpstr>
      <vt:lpstr>Pracovní listy k rozvoji čtenářské gramotnosti jako součást doplňkové četby </vt:lpstr>
      <vt:lpstr>Matematika</vt:lpstr>
      <vt:lpstr>Snímek 12</vt:lpstr>
      <vt:lpstr>Anglický jazyk</vt:lpstr>
      <vt:lpstr>Snímek 14</vt:lpstr>
      <vt:lpstr>Člověk a jeho svět</vt:lpstr>
      <vt:lpstr>Snímek 16</vt:lpstr>
      <vt:lpstr>Snímek 17</vt:lpstr>
      <vt:lpstr>Hudební výchova</vt:lpstr>
      <vt:lpstr>Snímek 19</vt:lpstr>
      <vt:lpstr>Snímek 20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Horáčková Barbora</cp:lastModifiedBy>
  <cp:revision>115</cp:revision>
  <dcterms:created xsi:type="dcterms:W3CDTF">2010-04-12T23:12:02Z</dcterms:created>
  <dcterms:modified xsi:type="dcterms:W3CDTF">2014-10-10T13:34:03Z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