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80"/>
  </p:notesMasterIdLst>
  <p:handoutMasterIdLst>
    <p:handoutMasterId r:id="rId81"/>
  </p:handoutMasterIdLst>
  <p:sldIdLst>
    <p:sldId id="256" r:id="rId4"/>
    <p:sldId id="303" r:id="rId5"/>
    <p:sldId id="259" r:id="rId6"/>
    <p:sldId id="470" r:id="rId7"/>
    <p:sldId id="359" r:id="rId8"/>
    <p:sldId id="301" r:id="rId9"/>
    <p:sldId id="576" r:id="rId10"/>
    <p:sldId id="492" r:id="rId11"/>
    <p:sldId id="493" r:id="rId12"/>
    <p:sldId id="541" r:id="rId13"/>
    <p:sldId id="542" r:id="rId14"/>
    <p:sldId id="592" r:id="rId15"/>
    <p:sldId id="593" r:id="rId16"/>
    <p:sldId id="594" r:id="rId17"/>
    <p:sldId id="595" r:id="rId18"/>
    <p:sldId id="597" r:id="rId19"/>
    <p:sldId id="499" r:id="rId20"/>
    <p:sldId id="501" r:id="rId21"/>
    <p:sldId id="502" r:id="rId22"/>
    <p:sldId id="577" r:id="rId23"/>
    <p:sldId id="496" r:id="rId24"/>
    <p:sldId id="543" r:id="rId25"/>
    <p:sldId id="471" r:id="rId26"/>
    <p:sldId id="465" r:id="rId27"/>
    <p:sldId id="596" r:id="rId28"/>
    <p:sldId id="544" r:id="rId29"/>
    <p:sldId id="507" r:id="rId30"/>
    <p:sldId id="407" r:id="rId31"/>
    <p:sldId id="598" r:id="rId32"/>
    <p:sldId id="599" r:id="rId33"/>
    <p:sldId id="600" r:id="rId34"/>
    <p:sldId id="601" r:id="rId35"/>
    <p:sldId id="602" r:id="rId36"/>
    <p:sldId id="603" r:id="rId37"/>
    <p:sldId id="604" r:id="rId38"/>
    <p:sldId id="605" r:id="rId39"/>
    <p:sldId id="606" r:id="rId40"/>
    <p:sldId id="607" r:id="rId41"/>
    <p:sldId id="608" r:id="rId42"/>
    <p:sldId id="609" r:id="rId43"/>
    <p:sldId id="610" r:id="rId44"/>
    <p:sldId id="611" r:id="rId45"/>
    <p:sldId id="508" r:id="rId46"/>
    <p:sldId id="306" r:id="rId47"/>
    <p:sldId id="545" r:id="rId48"/>
    <p:sldId id="546" r:id="rId49"/>
    <p:sldId id="547" r:id="rId50"/>
    <p:sldId id="548" r:id="rId51"/>
    <p:sldId id="549" r:id="rId52"/>
    <p:sldId id="550" r:id="rId53"/>
    <p:sldId id="552" r:id="rId54"/>
    <p:sldId id="553" r:id="rId55"/>
    <p:sldId id="554" r:id="rId56"/>
    <p:sldId id="555" r:id="rId57"/>
    <p:sldId id="556" r:id="rId58"/>
    <p:sldId id="557" r:id="rId59"/>
    <p:sldId id="558" r:id="rId60"/>
    <p:sldId id="559" r:id="rId61"/>
    <p:sldId id="560" r:id="rId62"/>
    <p:sldId id="561" r:id="rId63"/>
    <p:sldId id="562" r:id="rId64"/>
    <p:sldId id="563" r:id="rId65"/>
    <p:sldId id="564" r:id="rId66"/>
    <p:sldId id="565" r:id="rId67"/>
    <p:sldId id="566" r:id="rId68"/>
    <p:sldId id="567" r:id="rId69"/>
    <p:sldId id="568" r:id="rId70"/>
    <p:sldId id="569" r:id="rId71"/>
    <p:sldId id="570" r:id="rId72"/>
    <p:sldId id="571" r:id="rId73"/>
    <p:sldId id="572" r:id="rId74"/>
    <p:sldId id="573" r:id="rId75"/>
    <p:sldId id="574" r:id="rId76"/>
    <p:sldId id="575" r:id="rId77"/>
    <p:sldId id="307" r:id="rId78"/>
    <p:sldId id="280" r:id="rId79"/>
  </p:sldIdLst>
  <p:sldSz cx="12192000" cy="6858000"/>
  <p:notesSz cx="9872663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da Petr" initials="DP" lastIdx="1" clrIdx="0">
    <p:extLst>
      <p:ext uri="{19B8F6BF-5375-455C-9EA6-DF929625EA0E}">
        <p15:presenceInfo xmlns:p15="http://schemas.microsoft.com/office/powerpoint/2012/main" userId="S-1-5-21-1872906248-1836515400-617630493-150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55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commentAuthors" Target="commentAuthor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localhost\C$\Users\benes\RRA%20PK\T&#253;mov&#253;%20web%20-%20Dokumenty\Texty\Plz_kraj\OSMS_K&#218;PK\StudieS&#352;vPK2022\Prezentace\TabulkyProPrezentaci\S&#352;Po&#269;et&#381;&#225;k&#367;06-22prez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paris\data\dokumenty\Odbor_&#352;MS\fouskova\_23-24_P&#345;ij&#237;mac&#237;%20&#345;&#237;zen&#237;\_P&#344;EHLEDY\P&#344;22-23_p&#345;ehled19.6.23_z&#225;v&#283;r.porada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List_aplikace_Microsoft_Excel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aris\data\dokumenty\Odbor_&#352;MS\fouskova\Demog.%20v&#253;voj,%20narozen&#237;,%20statistika,%20%20odhady,%20p&#345;ehledy\Narozen&#237;\Narozen&#237;%20-%20&#268;S&#218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aris\data\dokumenty\Odbor_&#352;MS\fouskova\Demog.%20v&#253;voj,%20narozen&#237;,%20statistika,%20%20odhady,%20p&#345;ehledy\Demografick&#253;%20v&#253;voj\Demografick&#253;%20v&#253;voj%202022-23_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localhost\C$\Users\benes\RRA%20PK\T&#253;mov&#253;%20web%20-%20Dokumenty\Texty\Plz_kraj\OSMS_K&#218;PK\StudieS&#352;vPK2022\Data\Tabulky-final\S&#352;Po&#269;et&#381;&#225;k&#367;06-2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C$\Users\benes\RRA%20PK\T&#253;mov&#253;%20web%20-%20Dokumenty\Texty\Plz_kraj\OSMS_K&#218;PK\StudieS&#352;vPK2022\Prezentace\TabulkyProPrezentaci\Projekce&#381;&#225;k&#367;S&#352;2020-2030-6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C$\Users\benes\RRA%20PK\T&#253;mov&#253;%20web%20-%20Dokumenty\Texty\Plz_kraj\OSMS_K&#218;PK\StudieS&#352;vPK2022\Prezentace\TabulkyProPrezentaci\P&#345;ij&#237;ma&#269;ky06-22tech-NEVI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C$\Users\benes\RRA%20PK\T&#253;mov&#253;%20web%20-%20Dokumenty\Texty\Plz_kraj\OSMS_K&#218;PK\StudieS&#352;vPK2022\Prezentace\TabulkyProPrezentaci\P&#345;ij&#237;ma&#269;ky06-22tech-NEVI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C$\Users\benes\RRA%20PK\T&#253;mov&#253;%20web%20-%20Dokumenty\Texty\Plz_kraj\OSMS_K&#218;PK\StudieS&#352;vPK2022\Prezentace\TabulkyProPrezentaci\P&#345;ij&#237;ma&#269;ky06-22tech-NEVI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C$\Users\benes\RRA%20PK\T&#253;mov&#253;%20web%20-%20Dokumenty\Texty\Plz_kraj\OSMS_K&#218;PK\StudieS&#352;vPK2022\Prezentace\TabulkyProPrezentaci\P&#345;ij&#237;ma&#269;kyS&#352;15-22prez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C$\Users\benes\RRA%20PK\T&#253;mov&#253;%20web%20-%20Dokumenty\Texty\Plz_kraj\OSMS_K&#218;PK\StudieS&#352;vPK2022\Prezentace\TabulkyProPrezentaci\P&#345;ij&#237;ma&#269;ky06-22tech-NEVI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paris\data\dokumenty\Odbor_&#352;MS\fouskova\_23-24_P&#345;ij&#237;mac&#237;%20&#345;&#237;zen&#237;\_P&#344;EHLEDY\P&#344;22-23_p&#345;ehled19.6.23_z&#225;v&#283;r.porada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en-US" b="1"/>
              <a:t>Vývoj počtu žáků SŠ v Plzeňském kraji podle stupně vzdělání</a:t>
            </a:r>
          </a:p>
        </c:rich>
      </c:tx>
      <c:layout>
        <c:manualLayout>
          <c:xMode val="edge"/>
          <c:yMode val="edge"/>
          <c:x val="0.10730099756380852"/>
          <c:y val="1.079905834284116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39334990564901"/>
          <c:y val="8.2409108405444617E-2"/>
          <c:w val="0.58544463526341484"/>
          <c:h val="0.77534531556629183"/>
        </c:manualLayout>
      </c:layout>
      <c:lineChart>
        <c:grouping val="standard"/>
        <c:varyColors val="0"/>
        <c:ser>
          <c:idx val="4"/>
          <c:order val="0"/>
          <c:tx>
            <c:strRef>
              <c:f>Stupně!$B$3</c:f>
              <c:strCache>
                <c:ptCount val="1"/>
                <c:pt idx="0">
                  <c:v>Úplné střední odborné s maturitou (bez výcviku)</c:v>
                </c:pt>
              </c:strCache>
            </c:strRef>
          </c:tx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Stupně!$C$3:$S$3</c:f>
              <c:numCache>
                <c:formatCode>#,##0</c:formatCode>
                <c:ptCount val="17"/>
                <c:pt idx="0">
                  <c:v>10881</c:v>
                </c:pt>
                <c:pt idx="1">
                  <c:v>10818</c:v>
                </c:pt>
                <c:pt idx="2">
                  <c:v>10769</c:v>
                </c:pt>
                <c:pt idx="3">
                  <c:v>10636</c:v>
                </c:pt>
                <c:pt idx="4">
                  <c:v>10208</c:v>
                </c:pt>
                <c:pt idx="5">
                  <c:v>9707</c:v>
                </c:pt>
                <c:pt idx="6">
                  <c:v>9193</c:v>
                </c:pt>
                <c:pt idx="7">
                  <c:v>8659</c:v>
                </c:pt>
                <c:pt idx="8">
                  <c:v>8461</c:v>
                </c:pt>
                <c:pt idx="9">
                  <c:v>8268</c:v>
                </c:pt>
                <c:pt idx="10">
                  <c:v>8427</c:v>
                </c:pt>
                <c:pt idx="11">
                  <c:v>8757</c:v>
                </c:pt>
                <c:pt idx="12">
                  <c:v>8732</c:v>
                </c:pt>
                <c:pt idx="13">
                  <c:v>8914</c:v>
                </c:pt>
                <c:pt idx="14">
                  <c:v>9278</c:v>
                </c:pt>
                <c:pt idx="15">
                  <c:v>9807</c:v>
                </c:pt>
                <c:pt idx="16">
                  <c:v>10541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D1-4EB2-9369-D0B86E52749A}"/>
            </c:ext>
          </c:extLst>
        </c:ser>
        <c:ser>
          <c:idx val="3"/>
          <c:order val="1"/>
          <c:tx>
            <c:strRef>
              <c:f>Stupně!$B$4</c:f>
              <c:strCache>
                <c:ptCount val="1"/>
                <c:pt idx="0">
                  <c:v>Gymnázia celkem</c:v>
                </c:pt>
              </c:strCache>
            </c:strRef>
          </c:tx>
          <c:spPr>
            <a:ln w="22225">
              <a:solidFill>
                <a:schemeClr val="accent6"/>
              </a:solidFill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Stupně!$C$4:$S$4</c:f>
              <c:numCache>
                <c:formatCode>#,##0</c:formatCode>
                <c:ptCount val="17"/>
                <c:pt idx="0">
                  <c:v>6640</c:v>
                </c:pt>
                <c:pt idx="1">
                  <c:v>6657</c:v>
                </c:pt>
                <c:pt idx="2">
                  <c:v>6581</c:v>
                </c:pt>
                <c:pt idx="3">
                  <c:v>6515</c:v>
                </c:pt>
                <c:pt idx="4">
                  <c:v>6330</c:v>
                </c:pt>
                <c:pt idx="5">
                  <c:v>6245</c:v>
                </c:pt>
                <c:pt idx="6">
                  <c:v>6090</c:v>
                </c:pt>
                <c:pt idx="7">
                  <c:v>6020</c:v>
                </c:pt>
                <c:pt idx="8">
                  <c:v>6026</c:v>
                </c:pt>
                <c:pt idx="9">
                  <c:v>6019</c:v>
                </c:pt>
                <c:pt idx="10">
                  <c:v>6097</c:v>
                </c:pt>
                <c:pt idx="11">
                  <c:v>6205</c:v>
                </c:pt>
                <c:pt idx="12">
                  <c:v>6228</c:v>
                </c:pt>
                <c:pt idx="13">
                  <c:v>6275</c:v>
                </c:pt>
                <c:pt idx="14">
                  <c:v>6292</c:v>
                </c:pt>
                <c:pt idx="15">
                  <c:v>6321</c:v>
                </c:pt>
                <c:pt idx="16">
                  <c:v>6450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D1-4EB2-9369-D0B86E52749A}"/>
            </c:ext>
          </c:extLst>
        </c:ser>
        <c:ser>
          <c:idx val="6"/>
          <c:order val="2"/>
          <c:tx>
            <c:strRef>
              <c:f>Stupně!$B$8</c:f>
              <c:strCache>
                <c:ptCount val="1"/>
                <c:pt idx="0">
                  <c:v>Střední odborné s výučním listem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Stupně!$C$8:$S$8</c:f>
              <c:numCache>
                <c:formatCode>#,##0</c:formatCode>
                <c:ptCount val="17"/>
                <c:pt idx="0">
                  <c:v>6493</c:v>
                </c:pt>
                <c:pt idx="1">
                  <c:v>6050</c:v>
                </c:pt>
                <c:pt idx="2">
                  <c:v>5583</c:v>
                </c:pt>
                <c:pt idx="3">
                  <c:v>5548</c:v>
                </c:pt>
                <c:pt idx="4">
                  <c:v>5110</c:v>
                </c:pt>
                <c:pt idx="5">
                  <c:v>4908</c:v>
                </c:pt>
                <c:pt idx="6">
                  <c:v>4613</c:v>
                </c:pt>
                <c:pt idx="7">
                  <c:v>4538</c:v>
                </c:pt>
                <c:pt idx="8">
                  <c:v>4459</c:v>
                </c:pt>
                <c:pt idx="9">
                  <c:v>4427</c:v>
                </c:pt>
                <c:pt idx="10">
                  <c:v>4313</c:v>
                </c:pt>
                <c:pt idx="11">
                  <c:v>4186</c:v>
                </c:pt>
                <c:pt idx="12">
                  <c:v>4264</c:v>
                </c:pt>
                <c:pt idx="13">
                  <c:v>4383</c:v>
                </c:pt>
                <c:pt idx="14">
                  <c:v>4427</c:v>
                </c:pt>
                <c:pt idx="15">
                  <c:v>4595</c:v>
                </c:pt>
                <c:pt idx="16">
                  <c:v>4785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D1-4EB2-9369-D0B86E52749A}"/>
            </c:ext>
          </c:extLst>
        </c:ser>
        <c:ser>
          <c:idx val="7"/>
          <c:order val="3"/>
          <c:tx>
            <c:strRef>
              <c:f>Stupně!$B$9</c:f>
              <c:strCache>
                <c:ptCount val="1"/>
                <c:pt idx="0">
                  <c:v>Úplné střední odborné s výcvikem a maturitou</c:v>
                </c:pt>
              </c:strCache>
            </c:strRef>
          </c:tx>
          <c:spPr>
            <a:ln w="22225">
              <a:solidFill>
                <a:srgbClr val="7030A0"/>
              </a:solidFill>
              <a:prstDash val="solid"/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Stupně!$C$9:$S$9</c:f>
              <c:numCache>
                <c:formatCode>#,##0</c:formatCode>
                <c:ptCount val="17"/>
                <c:pt idx="0">
                  <c:v>1552</c:v>
                </c:pt>
                <c:pt idx="1">
                  <c:v>1572</c:v>
                </c:pt>
                <c:pt idx="2">
                  <c:v>1739</c:v>
                </c:pt>
                <c:pt idx="3">
                  <c:v>1836</c:v>
                </c:pt>
                <c:pt idx="4">
                  <c:v>1770</c:v>
                </c:pt>
                <c:pt idx="5">
                  <c:v>1679</c:v>
                </c:pt>
                <c:pt idx="6">
                  <c:v>1469</c:v>
                </c:pt>
                <c:pt idx="7">
                  <c:v>1363</c:v>
                </c:pt>
                <c:pt idx="8">
                  <c:v>1304</c:v>
                </c:pt>
                <c:pt idx="9">
                  <c:v>1294</c:v>
                </c:pt>
                <c:pt idx="10">
                  <c:v>1326</c:v>
                </c:pt>
                <c:pt idx="11">
                  <c:v>1323</c:v>
                </c:pt>
                <c:pt idx="12">
                  <c:v>1298</c:v>
                </c:pt>
                <c:pt idx="13">
                  <c:v>1245</c:v>
                </c:pt>
                <c:pt idx="14">
                  <c:v>1307</c:v>
                </c:pt>
                <c:pt idx="15">
                  <c:v>1366</c:v>
                </c:pt>
                <c:pt idx="16">
                  <c:v>1463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D1-4EB2-9369-D0B86E52749A}"/>
            </c:ext>
          </c:extLst>
        </c:ser>
        <c:ser>
          <c:idx val="12"/>
          <c:order val="4"/>
          <c:tx>
            <c:strRef>
              <c:f>Stupně!$B$10</c:f>
              <c:strCache>
                <c:ptCount val="1"/>
                <c:pt idx="0">
                  <c:v>Nástavby</c:v>
                </c:pt>
              </c:strCache>
            </c:strRef>
          </c:tx>
          <c:spPr>
            <a:ln w="22225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Stupně!$C$10:$S$10</c:f>
              <c:numCache>
                <c:formatCode>#,##0</c:formatCode>
                <c:ptCount val="17"/>
                <c:pt idx="0">
                  <c:v>2430</c:v>
                </c:pt>
                <c:pt idx="1">
                  <c:v>2363</c:v>
                </c:pt>
                <c:pt idx="2">
                  <c:v>2571</c:v>
                </c:pt>
                <c:pt idx="3">
                  <c:v>2539</c:v>
                </c:pt>
                <c:pt idx="4">
                  <c:v>2524</c:v>
                </c:pt>
                <c:pt idx="5">
                  <c:v>2036</c:v>
                </c:pt>
                <c:pt idx="6">
                  <c:v>1633</c:v>
                </c:pt>
                <c:pt idx="7">
                  <c:v>1367</c:v>
                </c:pt>
                <c:pt idx="8">
                  <c:v>1164</c:v>
                </c:pt>
                <c:pt idx="9">
                  <c:v>1063</c:v>
                </c:pt>
                <c:pt idx="10">
                  <c:v>1058</c:v>
                </c:pt>
                <c:pt idx="11">
                  <c:v>910</c:v>
                </c:pt>
                <c:pt idx="12">
                  <c:v>796</c:v>
                </c:pt>
                <c:pt idx="13">
                  <c:v>781</c:v>
                </c:pt>
                <c:pt idx="14">
                  <c:v>827</c:v>
                </c:pt>
                <c:pt idx="15">
                  <c:v>973</c:v>
                </c:pt>
                <c:pt idx="16">
                  <c:v>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3D1-4EB2-9369-D0B86E52749A}"/>
            </c:ext>
          </c:extLst>
        </c:ser>
        <c:ser>
          <c:idx val="5"/>
          <c:order val="5"/>
          <c:tx>
            <c:strRef>
              <c:f>Stupně!$B$11</c:f>
              <c:strCache>
                <c:ptCount val="1"/>
                <c:pt idx="0">
                  <c:v>Nižší střední odborné s výučním listem</c:v>
                </c:pt>
              </c:strCache>
            </c:strRef>
          </c:tx>
          <c:spPr>
            <a:ln w="22225">
              <a:solidFill>
                <a:srgbClr val="C00000"/>
              </a:solidFill>
              <a:prstDash val="solid"/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Stupně!$C$11:$S$11</c:f>
              <c:numCache>
                <c:formatCode>#,##0</c:formatCode>
                <c:ptCount val="17"/>
                <c:pt idx="0">
                  <c:v>862</c:v>
                </c:pt>
                <c:pt idx="1">
                  <c:v>798</c:v>
                </c:pt>
                <c:pt idx="2">
                  <c:v>746</c:v>
                </c:pt>
                <c:pt idx="3">
                  <c:v>725</c:v>
                </c:pt>
                <c:pt idx="4">
                  <c:v>733</c:v>
                </c:pt>
                <c:pt idx="5">
                  <c:v>665</c:v>
                </c:pt>
                <c:pt idx="6">
                  <c:v>546</c:v>
                </c:pt>
                <c:pt idx="7">
                  <c:v>579</c:v>
                </c:pt>
                <c:pt idx="8">
                  <c:v>572</c:v>
                </c:pt>
                <c:pt idx="9">
                  <c:v>576</c:v>
                </c:pt>
                <c:pt idx="10">
                  <c:v>571</c:v>
                </c:pt>
                <c:pt idx="11">
                  <c:v>543</c:v>
                </c:pt>
                <c:pt idx="12">
                  <c:v>546</c:v>
                </c:pt>
                <c:pt idx="13">
                  <c:v>570</c:v>
                </c:pt>
                <c:pt idx="14">
                  <c:v>594</c:v>
                </c:pt>
                <c:pt idx="15">
                  <c:v>593</c:v>
                </c:pt>
                <c:pt idx="16">
                  <c:v>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3D1-4EB2-9369-D0B86E52749A}"/>
            </c:ext>
          </c:extLst>
        </c:ser>
        <c:ser>
          <c:idx val="13"/>
          <c:order val="6"/>
          <c:tx>
            <c:strRef>
              <c:f>Stupně!$B$12</c:f>
              <c:strCache>
                <c:ptCount val="1"/>
                <c:pt idx="0">
                  <c:v>Konzervatoř</c:v>
                </c:pt>
              </c:strCache>
            </c:strRef>
          </c:tx>
          <c:spPr>
            <a:ln w="22225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Stupně!$C$12:$S$12</c:f>
              <c:numCache>
                <c:formatCode>#,##0</c:formatCode>
                <c:ptCount val="17"/>
                <c:pt idx="0">
                  <c:v>167</c:v>
                </c:pt>
                <c:pt idx="1">
                  <c:v>172</c:v>
                </c:pt>
                <c:pt idx="2">
                  <c:v>199</c:v>
                </c:pt>
                <c:pt idx="3">
                  <c:v>193</c:v>
                </c:pt>
                <c:pt idx="4">
                  <c:v>186</c:v>
                </c:pt>
                <c:pt idx="5">
                  <c:v>213</c:v>
                </c:pt>
                <c:pt idx="6">
                  <c:v>217</c:v>
                </c:pt>
                <c:pt idx="7">
                  <c:v>208</c:v>
                </c:pt>
                <c:pt idx="8">
                  <c:v>204</c:v>
                </c:pt>
                <c:pt idx="9">
                  <c:v>142</c:v>
                </c:pt>
                <c:pt idx="10">
                  <c:v>174</c:v>
                </c:pt>
                <c:pt idx="11">
                  <c:v>217</c:v>
                </c:pt>
                <c:pt idx="12">
                  <c:v>215</c:v>
                </c:pt>
                <c:pt idx="13">
                  <c:v>219</c:v>
                </c:pt>
                <c:pt idx="14">
                  <c:v>208</c:v>
                </c:pt>
                <c:pt idx="15">
                  <c:v>213</c:v>
                </c:pt>
                <c:pt idx="16">
                  <c:v>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3D1-4EB2-9369-D0B86E52749A}"/>
            </c:ext>
          </c:extLst>
        </c:ser>
        <c:ser>
          <c:idx val="9"/>
          <c:order val="7"/>
          <c:tx>
            <c:strRef>
              <c:f>Stupně!$B$13</c:f>
              <c:strCache>
                <c:ptCount val="1"/>
                <c:pt idx="0">
                  <c:v>Praktická škola</c:v>
                </c:pt>
              </c:strCache>
            </c:strRef>
          </c:tx>
          <c:spPr>
            <a:ln w="22225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Stupně!$C$13:$S$13</c:f>
              <c:numCache>
                <c:formatCode>#,##0</c:formatCode>
                <c:ptCount val="17"/>
                <c:pt idx="0">
                  <c:v>48</c:v>
                </c:pt>
                <c:pt idx="1">
                  <c:v>48</c:v>
                </c:pt>
                <c:pt idx="2">
                  <c:v>43</c:v>
                </c:pt>
                <c:pt idx="3">
                  <c:v>37</c:v>
                </c:pt>
                <c:pt idx="4">
                  <c:v>40</c:v>
                </c:pt>
                <c:pt idx="5">
                  <c:v>44</c:v>
                </c:pt>
                <c:pt idx="6">
                  <c:v>37</c:v>
                </c:pt>
                <c:pt idx="7">
                  <c:v>40</c:v>
                </c:pt>
                <c:pt idx="8">
                  <c:v>33</c:v>
                </c:pt>
                <c:pt idx="9">
                  <c:v>31</c:v>
                </c:pt>
                <c:pt idx="10">
                  <c:v>51</c:v>
                </c:pt>
                <c:pt idx="11">
                  <c:v>60</c:v>
                </c:pt>
                <c:pt idx="12">
                  <c:v>51</c:v>
                </c:pt>
                <c:pt idx="13">
                  <c:v>64</c:v>
                </c:pt>
                <c:pt idx="14">
                  <c:v>63</c:v>
                </c:pt>
                <c:pt idx="15">
                  <c:v>71</c:v>
                </c:pt>
                <c:pt idx="16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3D1-4EB2-9369-D0B86E52749A}"/>
            </c:ext>
          </c:extLst>
        </c:ser>
        <c:ser>
          <c:idx val="8"/>
          <c:order val="8"/>
          <c:tx>
            <c:strRef>
              <c:f>Stupně!$B$14</c:f>
              <c:strCache>
                <c:ptCount val="1"/>
                <c:pt idx="0">
                  <c:v>Střední bez maturity i výučního listu</c:v>
                </c:pt>
              </c:strCache>
            </c:strRef>
          </c:tx>
          <c:spPr>
            <a:ln w="22225">
              <a:solidFill>
                <a:srgbClr val="DE10CF"/>
              </a:solidFill>
            </a:ln>
          </c:spPr>
          <c:marker>
            <c:symbol val="none"/>
          </c:marker>
          <c:cat>
            <c:strRef>
              <c:f>Stupně!$C$2:$S$2</c:f>
              <c:strCache>
                <c:ptCount val="17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2011/12</c:v>
                </c:pt>
                <c:pt idx="6">
                  <c:v>2012/13</c:v>
                </c:pt>
                <c:pt idx="7">
                  <c:v>2013/14</c:v>
                </c:pt>
                <c:pt idx="8">
                  <c:v>2014/15</c:v>
                </c:pt>
                <c:pt idx="9">
                  <c:v>2015/16</c:v>
                </c:pt>
                <c:pt idx="10">
                  <c:v>2016/17</c:v>
                </c:pt>
                <c:pt idx="11">
                  <c:v>2017/18</c:v>
                </c:pt>
                <c:pt idx="12">
                  <c:v>2018/19</c:v>
                </c:pt>
                <c:pt idx="13">
                  <c:v>2019/20</c:v>
                </c:pt>
                <c:pt idx="14">
                  <c:v>2020/21</c:v>
                </c:pt>
                <c:pt idx="15">
                  <c:v>2021/22</c:v>
                </c:pt>
                <c:pt idx="16">
                  <c:v>2022/23</c:v>
                </c:pt>
              </c:strCache>
            </c:strRef>
          </c:cat>
          <c:val>
            <c:numRef>
              <c:f>Stupně!$C$14:$S$14</c:f>
              <c:numCache>
                <c:formatCode>#,##0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12</c:v>
                </c:pt>
                <c:pt idx="7">
                  <c:v>15</c:v>
                </c:pt>
                <c:pt idx="8">
                  <c:v>0</c:v>
                </c:pt>
                <c:pt idx="9">
                  <c:v>0</c:v>
                </c:pt>
                <c:pt idx="10">
                  <c:v>15</c:v>
                </c:pt>
                <c:pt idx="11">
                  <c:v>12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3D1-4EB2-9369-D0B86E527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020672"/>
        <c:axId val="173022592"/>
      </c:lineChart>
      <c:catAx>
        <c:axId val="173020672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2700000" vert="horz"/>
          <a:lstStyle/>
          <a:p>
            <a:pPr>
              <a:defRPr/>
            </a:pPr>
            <a:endParaRPr lang="cs-CZ"/>
          </a:p>
        </c:txPr>
        <c:crossAx val="173022592"/>
        <c:crosses val="autoZero"/>
        <c:auto val="1"/>
        <c:lblAlgn val="ctr"/>
        <c:lblOffset val="100"/>
        <c:tickLblSkip val="1"/>
        <c:tickMarkSkip val="3"/>
        <c:noMultiLvlLbl val="0"/>
      </c:catAx>
      <c:valAx>
        <c:axId val="173022592"/>
        <c:scaling>
          <c:orientation val="minMax"/>
          <c:max val="11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počet žáků</a:t>
                </a:r>
              </a:p>
            </c:rich>
          </c:tx>
          <c:layout>
            <c:manualLayout>
              <c:xMode val="edge"/>
              <c:yMode val="edge"/>
              <c:x val="7.7197847327846788E-3"/>
              <c:y val="0.40877978895090833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173020672"/>
        <c:crosses val="autoZero"/>
        <c:crossBetween val="between"/>
        <c:majorUnit val="1000"/>
      </c:valAx>
    </c:plotArea>
    <c:legend>
      <c:legendPos val="r"/>
      <c:layout>
        <c:manualLayout>
          <c:xMode val="edge"/>
          <c:yMode val="edge"/>
          <c:x val="0.70636138855866948"/>
          <c:y val="8.569476074511638E-2"/>
          <c:w val="0.28727749926499568"/>
          <c:h val="0.80328209610557344"/>
        </c:manualLayout>
      </c:layout>
      <c:overlay val="0"/>
    </c:legend>
    <c:plotVisOnly val="1"/>
    <c:dispBlanksAs val="gap"/>
    <c:showDLblsOverMax val="0"/>
  </c:chart>
  <c:spPr>
    <a:ln>
      <a:solidFill>
        <a:schemeClr val="bg1">
          <a:lumMod val="75000"/>
        </a:schemeClr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99467075029437"/>
          <c:y val="0.2331046795852382"/>
          <c:w val="0.82103809696786312"/>
          <c:h val="0.6274410796547840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9CD-49CA-B7DC-3E8700733CC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9CD-49CA-B7DC-3E8700733CC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9CD-49CA-B7DC-3E8700733CC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9CD-49CA-B7DC-3E8700733CC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9CD-49CA-B7DC-3E8700733CCA}"/>
              </c:ext>
            </c:extLst>
          </c:dPt>
          <c:dLbls>
            <c:dLbl>
              <c:idx val="0"/>
              <c:layout>
                <c:manualLayout>
                  <c:x val="-2.9628107556173245E-3"/>
                  <c:y val="1.12066635400275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54177602799646"/>
                      <c:h val="0.183402960046660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9CD-49CA-B7DC-3E8700733CCA}"/>
                </c:ext>
              </c:extLst>
            </c:dLbl>
            <c:dLbl>
              <c:idx val="1"/>
              <c:layout>
                <c:manualLayout>
                  <c:x val="2.6526966759624813E-2"/>
                  <c:y val="-0.279615043517264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08377077865269"/>
                      <c:h val="0.2399074074074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9CD-49CA-B7DC-3E8700733CCA}"/>
                </c:ext>
              </c:extLst>
            </c:dLbl>
            <c:dLbl>
              <c:idx val="2"/>
              <c:layout>
                <c:manualLayout>
                  <c:x val="0.1501420786490181"/>
                  <c:y val="3.61737534718112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6670657850472"/>
                      <c:h val="0.212252334386747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9CD-49CA-B7DC-3E8700733CCA}"/>
                </c:ext>
              </c:extLst>
            </c:dLbl>
            <c:dLbl>
              <c:idx val="3"/>
              <c:layout>
                <c:manualLayout>
                  <c:x val="-4.9622474970912184E-2"/>
                  <c:y val="4.592945191769650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4928044294514"/>
                      <c:h val="0.235357905210237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9CD-49CA-B7DC-3E8700733CCA}"/>
                </c:ext>
              </c:extLst>
            </c:dLbl>
            <c:dLbl>
              <c:idx val="4"/>
              <c:layout>
                <c:manualLayout>
                  <c:x val="1.3703799389941996E-2"/>
                  <c:y val="-9.5384993008893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CD-49CA-B7DC-3E8700733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přehled!$A$29:$A$33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L0+H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přehled!$D$29:$D$33</c:f>
              <c:numCache>
                <c:formatCode>#,##0</c:formatCode>
                <c:ptCount val="5"/>
                <c:pt idx="0">
                  <c:v>465</c:v>
                </c:pt>
                <c:pt idx="1">
                  <c:v>2835</c:v>
                </c:pt>
                <c:pt idx="2">
                  <c:v>244</c:v>
                </c:pt>
                <c:pt idx="3">
                  <c:v>1794</c:v>
                </c:pt>
                <c:pt idx="4" formatCode="General">
                  <c:v>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CD-49CA-B7DC-3E8700733C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509486140594307E-5"/>
          <c:y val="0.13317054727401159"/>
          <c:w val="0.81198404797336099"/>
          <c:h val="0.64227089400748238"/>
        </c:manualLayout>
      </c:layout>
      <c:pie3D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59B-4FF8-B365-6E8B64830C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59B-4FF8-B365-6E8B64830CD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59B-4FF8-B365-6E8B64830CD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59B-4FF8-B365-6E8B64830C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rgbClr val="92D05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'OŘ 23-24'!$C$3:$D$3</c:f>
              <c:strCache>
                <c:ptCount val="2"/>
                <c:pt idx="0">
                  <c:v>vyhověno</c:v>
                </c:pt>
                <c:pt idx="1">
                  <c:v>nevyhověno</c:v>
                </c:pt>
              </c:strCache>
            </c:strRef>
          </c:cat>
          <c:val>
            <c:numRef>
              <c:f>'OŘ 23-24'!$C$104:$D$104</c:f>
              <c:numCache>
                <c:formatCode>General</c:formatCode>
                <c:ptCount val="2"/>
                <c:pt idx="0">
                  <c:v>157</c:v>
                </c:pt>
                <c:pt idx="1">
                  <c:v>1201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9B-4FF8-B365-6E8B64830CD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0.63251701835992513"/>
          <c:y val="0.32216631389179734"/>
          <c:w val="0.32833558428194737"/>
          <c:h val="0.307377351039181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3.3851965128733216E-2"/>
                  <c:y val="-5.4158311558747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77-4123-8196-931E0DF49B4B}"/>
                </c:ext>
              </c:extLst>
            </c:dLbl>
            <c:dLbl>
              <c:idx val="5"/>
              <c:layout>
                <c:manualLayout>
                  <c:x val="-4.2309676287527215E-2"/>
                  <c:y val="-4.01457832550949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77-4123-8196-931E0DF49B4B}"/>
                </c:ext>
              </c:extLst>
            </c:dLbl>
            <c:dLbl>
              <c:idx val="6"/>
              <c:layout>
                <c:manualLayout>
                  <c:x val="-4.4726165190039725E-2"/>
                  <c:y val="-4.01457832550949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77-4123-8196-931E0DF49B4B}"/>
                </c:ext>
              </c:extLst>
            </c:dLbl>
            <c:dLbl>
              <c:idx val="7"/>
              <c:layout>
                <c:manualLayout>
                  <c:x val="-4.3517920738783446E-2"/>
                  <c:y val="-4.01457832550949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77-4123-8196-931E0DF49B4B}"/>
                </c:ext>
              </c:extLst>
            </c:dLbl>
            <c:dLbl>
              <c:idx val="11"/>
              <c:layout>
                <c:manualLayout>
                  <c:x val="-1.8144787262401582E-2"/>
                  <c:y val="-5.41583115587470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77-4123-8196-931E0DF49B4B}"/>
                </c:ext>
              </c:extLst>
            </c:dLbl>
            <c:dLbl>
              <c:idx val="13"/>
              <c:layout>
                <c:manualLayout>
                  <c:x val="-2.418600951868298E-2"/>
                  <c:y val="-4.57507945765558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77-4123-8196-931E0DF49B4B}"/>
                </c:ext>
              </c:extLst>
            </c:dLbl>
            <c:dLbl>
              <c:idx val="22"/>
              <c:layout>
                <c:manualLayout>
                  <c:x val="-1.3735741526258196E-2"/>
                  <c:y val="-8.2183368166051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77-4123-8196-931E0DF49B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'Vývoj platné (2)'!$C$4:$Y$4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'Vývoj platné (2)'!$C$5:$Y$5</c:f>
              <c:numCache>
                <c:formatCode>#,##0</c:formatCode>
                <c:ptCount val="23"/>
                <c:pt idx="0">
                  <c:v>4887</c:v>
                </c:pt>
                <c:pt idx="1">
                  <c:v>4774</c:v>
                </c:pt>
                <c:pt idx="2">
                  <c:v>4886</c:v>
                </c:pt>
                <c:pt idx="3">
                  <c:v>4934</c:v>
                </c:pt>
                <c:pt idx="4">
                  <c:v>5046</c:v>
                </c:pt>
                <c:pt idx="5">
                  <c:v>5445</c:v>
                </c:pt>
                <c:pt idx="6">
                  <c:v>5803</c:v>
                </c:pt>
                <c:pt idx="7">
                  <c:v>6100</c:v>
                </c:pt>
                <c:pt idx="8">
                  <c:v>6385</c:v>
                </c:pt>
                <c:pt idx="9">
                  <c:v>6412</c:v>
                </c:pt>
                <c:pt idx="10">
                  <c:v>6242</c:v>
                </c:pt>
                <c:pt idx="11">
                  <c:v>5566</c:v>
                </c:pt>
                <c:pt idx="12">
                  <c:v>5768</c:v>
                </c:pt>
                <c:pt idx="13">
                  <c:v>5510</c:v>
                </c:pt>
                <c:pt idx="14">
                  <c:v>5674</c:v>
                </c:pt>
                <c:pt idx="15">
                  <c:v>5861</c:v>
                </c:pt>
                <c:pt idx="16">
                  <c:v>5940</c:v>
                </c:pt>
                <c:pt idx="17">
                  <c:v>6066</c:v>
                </c:pt>
                <c:pt idx="18">
                  <c:v>6082</c:v>
                </c:pt>
                <c:pt idx="19">
                  <c:v>6027</c:v>
                </c:pt>
                <c:pt idx="20">
                  <c:v>5876</c:v>
                </c:pt>
                <c:pt idx="21">
                  <c:v>5933</c:v>
                </c:pt>
                <c:pt idx="22">
                  <c:v>5407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077-4123-8196-931E0DF49B4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3261760"/>
        <c:axId val="523271600"/>
      </c:lineChart>
      <c:catAx>
        <c:axId val="523261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3271600"/>
        <c:crosses val="autoZero"/>
        <c:auto val="1"/>
        <c:lblAlgn val="ctr"/>
        <c:lblOffset val="100"/>
        <c:noMultiLvlLbl val="0"/>
      </c:catAx>
      <c:valAx>
        <c:axId val="523271600"/>
        <c:scaling>
          <c:orientation val="minMax"/>
          <c:min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3261760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18489212572224E-2"/>
          <c:y val="2.7471175544597128E-2"/>
          <c:w val="0.9320211580703659"/>
          <c:h val="0.80401587487852932"/>
        </c:manualLayout>
      </c:layout>
      <c:lineChart>
        <c:grouping val="standard"/>
        <c:varyColors val="0"/>
        <c:ser>
          <c:idx val="0"/>
          <c:order val="0"/>
          <c:tx>
            <c:strRef>
              <c:f>List4!$A$5</c:f>
              <c:strCache>
                <c:ptCount val="1"/>
                <c:pt idx="0">
                  <c:v>Počet žáků 9. ročníků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List4!$B$4:$N$4</c:f>
              <c:strCache>
                <c:ptCount val="13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</c:v>
                </c:pt>
                <c:pt idx="7">
                  <c:v>2025/26</c:v>
                </c:pt>
                <c:pt idx="8">
                  <c:v>2026/27</c:v>
                </c:pt>
                <c:pt idx="9">
                  <c:v>2027/28</c:v>
                </c:pt>
                <c:pt idx="10">
                  <c:v>2028/29</c:v>
                </c:pt>
                <c:pt idx="11">
                  <c:v>2029/30</c:v>
                </c:pt>
                <c:pt idx="12">
                  <c:v>2030/31</c:v>
                </c:pt>
              </c:strCache>
            </c:strRef>
          </c:cat>
          <c:val>
            <c:numRef>
              <c:f>List4!$B$5:$N$5</c:f>
              <c:numCache>
                <c:formatCode>#,##0</c:formatCode>
                <c:ptCount val="13"/>
                <c:pt idx="0" formatCode="General">
                  <c:v>4230</c:v>
                </c:pt>
                <c:pt idx="1">
                  <c:v>4456</c:v>
                </c:pt>
                <c:pt idx="2">
                  <c:v>4962</c:v>
                </c:pt>
                <c:pt idx="3">
                  <c:v>5235</c:v>
                </c:pt>
                <c:pt idx="4">
                  <c:v>5708</c:v>
                </c:pt>
                <c:pt idx="5">
                  <c:v>6112</c:v>
                </c:pt>
                <c:pt idx="6">
                  <c:v>6403</c:v>
                </c:pt>
                <c:pt idx="7">
                  <c:v>5957</c:v>
                </c:pt>
                <c:pt idx="8">
                  <c:v>6094</c:v>
                </c:pt>
                <c:pt idx="9">
                  <c:v>6141</c:v>
                </c:pt>
                <c:pt idx="10">
                  <c:v>6104</c:v>
                </c:pt>
                <c:pt idx="11">
                  <c:v>6073</c:v>
                </c:pt>
                <c:pt idx="12">
                  <c:v>6470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49-43D4-94C0-7CA0ADF3C802}"/>
            </c:ext>
          </c:extLst>
        </c:ser>
        <c:ser>
          <c:idx val="1"/>
          <c:order val="1"/>
          <c:tx>
            <c:strRef>
              <c:f>List4!$A$7</c:f>
              <c:strCache>
                <c:ptCount val="1"/>
                <c:pt idx="0">
                  <c:v>Počet uchazečů bez gym.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49-43D4-94C0-7CA0ADF3C80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49-43D4-94C0-7CA0ADF3C80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49-43D4-94C0-7CA0ADF3C80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49-43D4-94C0-7CA0ADF3C80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49-43D4-94C0-7CA0ADF3C80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F49-43D4-94C0-7CA0ADF3C802}"/>
                </c:ext>
              </c:extLst>
            </c:dLbl>
            <c:dLbl>
              <c:idx val="6"/>
              <c:layout>
                <c:manualLayout>
                  <c:x val="-3.7951989605737084E-2"/>
                  <c:y val="3.2647707589885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F49-43D4-94C0-7CA0ADF3C802}"/>
                </c:ext>
              </c:extLst>
            </c:dLbl>
            <c:dLbl>
              <c:idx val="7"/>
              <c:layout>
                <c:manualLayout>
                  <c:x val="-3.6411577687460853E-2"/>
                  <c:y val="2.5779913703736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F49-43D4-94C0-7CA0ADF3C8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List4!$B$4:$N$4</c:f>
              <c:strCache>
                <c:ptCount val="13"/>
                <c:pt idx="0">
                  <c:v>2018/19</c:v>
                </c:pt>
                <c:pt idx="1">
                  <c:v>2019/20</c:v>
                </c:pt>
                <c:pt idx="2">
                  <c:v>2020/21</c:v>
                </c:pt>
                <c:pt idx="3">
                  <c:v>2021/22</c:v>
                </c:pt>
                <c:pt idx="4">
                  <c:v>2022/23</c:v>
                </c:pt>
                <c:pt idx="5">
                  <c:v>2023/24</c:v>
                </c:pt>
                <c:pt idx="6">
                  <c:v>2024/25</c:v>
                </c:pt>
                <c:pt idx="7">
                  <c:v>2025/26</c:v>
                </c:pt>
                <c:pt idx="8">
                  <c:v>2026/27</c:v>
                </c:pt>
                <c:pt idx="9">
                  <c:v>2027/28</c:v>
                </c:pt>
                <c:pt idx="10">
                  <c:v>2028/29</c:v>
                </c:pt>
                <c:pt idx="11">
                  <c:v>2029/30</c:v>
                </c:pt>
                <c:pt idx="12">
                  <c:v>2030/31</c:v>
                </c:pt>
              </c:strCache>
            </c:strRef>
          </c:cat>
          <c:val>
            <c:numRef>
              <c:f>List4!$B$7:$N$7</c:f>
              <c:numCache>
                <c:formatCode>#,##0</c:formatCode>
                <c:ptCount val="13"/>
                <c:pt idx="0">
                  <c:v>4230</c:v>
                </c:pt>
                <c:pt idx="1">
                  <c:v>4456</c:v>
                </c:pt>
                <c:pt idx="2">
                  <c:v>4962</c:v>
                </c:pt>
                <c:pt idx="3">
                  <c:v>5235</c:v>
                </c:pt>
                <c:pt idx="4">
                  <c:v>5708</c:v>
                </c:pt>
                <c:pt idx="5">
                  <c:v>6112</c:v>
                </c:pt>
                <c:pt idx="6">
                  <c:v>6223</c:v>
                </c:pt>
                <c:pt idx="7">
                  <c:v>5777</c:v>
                </c:pt>
                <c:pt idx="8">
                  <c:v>5554</c:v>
                </c:pt>
                <c:pt idx="9">
                  <c:v>5601</c:v>
                </c:pt>
                <c:pt idx="10">
                  <c:v>5564</c:v>
                </c:pt>
                <c:pt idx="11">
                  <c:v>5533</c:v>
                </c:pt>
                <c:pt idx="12">
                  <c:v>5930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F49-43D4-94C0-7CA0ADF3C80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597320928"/>
        <c:axId val="597324208"/>
      </c:lineChart>
      <c:catAx>
        <c:axId val="59732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7324208"/>
        <c:crosses val="autoZero"/>
        <c:auto val="1"/>
        <c:lblAlgn val="ctr"/>
        <c:lblOffset val="100"/>
        <c:noMultiLvlLbl val="0"/>
      </c:catAx>
      <c:valAx>
        <c:axId val="597324208"/>
        <c:scaling>
          <c:orientation val="minMax"/>
          <c:min val="35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7320928"/>
        <c:crosses val="autoZero"/>
        <c:crossBetween val="between"/>
      </c:valAx>
      <c:spPr>
        <a:gradFill>
          <a:gsLst>
            <a:gs pos="92248">
              <a:schemeClr val="accent4">
                <a:lumMod val="20000"/>
                <a:lumOff val="80000"/>
              </a:schemeClr>
            </a:gs>
            <a:gs pos="46000">
              <a:schemeClr val="accent4">
                <a:lumMod val="40000"/>
                <a:lumOff val="60000"/>
              </a:schemeClr>
            </a:gs>
            <a:gs pos="66000">
              <a:schemeClr val="accent4">
                <a:lumMod val="40000"/>
                <a:lumOff val="6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1"/>
        </a:gradFill>
        <a:ln>
          <a:solidFill>
            <a:schemeClr val="accent4">
              <a:lumMod val="20000"/>
              <a:lumOff val="8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0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en-US" b="1" dirty="0" err="1"/>
              <a:t>Vývoj</a:t>
            </a:r>
            <a:r>
              <a:rPr lang="en-US" b="1" dirty="0"/>
              <a:t> </a:t>
            </a:r>
            <a:r>
              <a:rPr lang="en-US" b="1" dirty="0" err="1"/>
              <a:t>podílu</a:t>
            </a:r>
            <a:r>
              <a:rPr lang="en-US" b="1" dirty="0"/>
              <a:t> </a:t>
            </a:r>
            <a:r>
              <a:rPr lang="en-US" b="1" dirty="0" err="1"/>
              <a:t>žáků</a:t>
            </a:r>
            <a:r>
              <a:rPr lang="en-US" b="1" dirty="0"/>
              <a:t> SŠ v </a:t>
            </a:r>
            <a:r>
              <a:rPr lang="en-US" b="1" dirty="0" err="1"/>
              <a:t>Plzeňském</a:t>
            </a:r>
            <a:r>
              <a:rPr lang="en-US" b="1" dirty="0"/>
              <a:t> </a:t>
            </a:r>
            <a:r>
              <a:rPr lang="en-US" b="1" dirty="0" err="1"/>
              <a:t>kraji</a:t>
            </a:r>
            <a:r>
              <a:rPr lang="en-US" b="1" dirty="0"/>
              <a:t> </a:t>
            </a:r>
            <a:r>
              <a:rPr lang="en-US" b="1" dirty="0" err="1"/>
              <a:t>podle</a:t>
            </a:r>
            <a:r>
              <a:rPr lang="en-US" b="1" dirty="0"/>
              <a:t> </a:t>
            </a:r>
            <a:r>
              <a:rPr lang="en-US" b="1" dirty="0" err="1"/>
              <a:t>stupně</a:t>
            </a:r>
            <a:r>
              <a:rPr lang="cs-CZ" b="1" baseline="0" dirty="0"/>
              <a:t> </a:t>
            </a:r>
            <a:r>
              <a:rPr lang="en-US" b="1" dirty="0" err="1"/>
              <a:t>vzdělání</a:t>
            </a:r>
            <a:endParaRPr lang="en-US" b="1" dirty="0"/>
          </a:p>
        </c:rich>
      </c:tx>
      <c:layout>
        <c:manualLayout>
          <c:xMode val="edge"/>
          <c:yMode val="edge"/>
          <c:x val="0.11071881942240541"/>
          <c:y val="1.502818079729826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9207825308259289E-2"/>
          <c:y val="0.1051524037261764"/>
          <c:w val="0.636867711746819"/>
          <c:h val="0.76656358542007574"/>
        </c:manualLayout>
      </c:layout>
      <c:barChart>
        <c:barDir val="col"/>
        <c:grouping val="stacked"/>
        <c:varyColors val="0"/>
        <c:ser>
          <c:idx val="9"/>
          <c:order val="0"/>
          <c:tx>
            <c:strRef>
              <c:f>'Graf 6+7'!$B$20</c:f>
              <c:strCache>
                <c:ptCount val="1"/>
                <c:pt idx="0">
                  <c:v>Praktická škola</c:v>
                </c:pt>
              </c:strCache>
            </c:strRef>
          </c:tx>
          <c:spPr>
            <a:ln>
              <a:noFill/>
            </a:ln>
          </c:spPr>
          <c:invertIfNegative val="0"/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6+7'!$H$20:$Y$20</c:f>
              <c:numCache>
                <c:formatCode>0.0</c:formatCode>
                <c:ptCount val="18"/>
                <c:pt idx="0">
                  <c:v>0.12072712221034114</c:v>
                </c:pt>
                <c:pt idx="1">
                  <c:v>0.16510164069755442</c:v>
                </c:pt>
                <c:pt idx="2">
                  <c:v>0.16855116230072337</c:v>
                </c:pt>
                <c:pt idx="3">
                  <c:v>0.15231483121391379</c:v>
                </c:pt>
                <c:pt idx="4">
                  <c:v>0.1320061365014806</c:v>
                </c:pt>
                <c:pt idx="5">
                  <c:v>0.14869335712427048</c:v>
                </c:pt>
                <c:pt idx="6">
                  <c:v>0.17256932188100563</c:v>
                </c:pt>
                <c:pt idx="7">
                  <c:v>0.15539689206215876</c:v>
                </c:pt>
                <c:pt idx="8">
                  <c:v>0.17552327877484752</c:v>
                </c:pt>
                <c:pt idx="9">
                  <c:v>0.14849480268190612</c:v>
                </c:pt>
                <c:pt idx="10">
                  <c:v>0.14207149404216315</c:v>
                </c:pt>
                <c:pt idx="11">
                  <c:v>0.23148148148148145</c:v>
                </c:pt>
                <c:pt idx="12">
                  <c:v>0.27011209652005586</c:v>
                </c:pt>
                <c:pt idx="13">
                  <c:v>0.23045639403524629</c:v>
                </c:pt>
                <c:pt idx="14">
                  <c:v>0.28506525321811943</c:v>
                </c:pt>
                <c:pt idx="15">
                  <c:v>0.30005218298834579</c:v>
                </c:pt>
                <c:pt idx="16">
                  <c:v>0.29658715902919919</c:v>
                </c:pt>
                <c:pt idx="17">
                  <c:v>0.29460944342702444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7B-4AB9-BBE6-E7591386B371}"/>
            </c:ext>
          </c:extLst>
        </c:ser>
        <c:ser>
          <c:idx val="8"/>
          <c:order val="1"/>
          <c:tx>
            <c:strRef>
              <c:f>'Graf 6+7'!$B$21</c:f>
              <c:strCache>
                <c:ptCount val="1"/>
                <c:pt idx="0">
                  <c:v>Střední bez maturity i výučního listu</c:v>
                </c:pt>
              </c:strCache>
            </c:strRef>
          </c:tx>
          <c:spPr>
            <a:ln>
              <a:noFill/>
            </a:ln>
          </c:spPr>
          <c:invertIfNegative val="0"/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6+7'!$H$21:$Y$21</c:f>
              <c:numCache>
                <c:formatCode>0.0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5.0398992020159593E-2</c:v>
                </c:pt>
                <c:pt idx="8">
                  <c:v>6.5821229540567808E-2</c:v>
                </c:pt>
                <c:pt idx="9">
                  <c:v>0</c:v>
                </c:pt>
                <c:pt idx="10">
                  <c:v>0</c:v>
                </c:pt>
                <c:pt idx="11">
                  <c:v>6.8082788671023964E-2</c:v>
                </c:pt>
                <c:pt idx="12">
                  <c:v>5.4022419304011166E-2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7B-4AB9-BBE6-E7591386B371}"/>
            </c:ext>
          </c:extLst>
        </c:ser>
        <c:ser>
          <c:idx val="5"/>
          <c:order val="2"/>
          <c:tx>
            <c:strRef>
              <c:f>'Graf 6+7'!$B$22</c:f>
              <c:strCache>
                <c:ptCount val="1"/>
                <c:pt idx="0">
                  <c:v>Nižší střední odborné s výučním listem</c:v>
                </c:pt>
              </c:strCache>
            </c:strRef>
          </c:tx>
          <c:spPr>
            <a:solidFill>
              <a:srgbClr val="C00000"/>
            </a:solidFill>
            <a:ln>
              <a:noFill/>
              <a:prstDash val="solid"/>
            </a:ln>
          </c:spPr>
          <c:invertIfNegative val="0"/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6+7'!$H$22:$Y$22</c:f>
              <c:numCache>
                <c:formatCode>0.0</c:formatCode>
                <c:ptCount val="18"/>
                <c:pt idx="0">
                  <c:v>3.1216584457245351</c:v>
                </c:pt>
                <c:pt idx="1">
                  <c:v>2.9649502975269151</c:v>
                </c:pt>
                <c:pt idx="2">
                  <c:v>2.8021630732495262</c:v>
                </c:pt>
                <c:pt idx="3">
                  <c:v>2.6424852112925508</c:v>
                </c:pt>
                <c:pt idx="4">
                  <c:v>2.5866067287452279</c:v>
                </c:pt>
                <c:pt idx="5">
                  <c:v>2.7248057693022565</c:v>
                </c:pt>
                <c:pt idx="6">
                  <c:v>2.6081499784288349</c:v>
                </c:pt>
                <c:pt idx="7">
                  <c:v>2.2931541369172614</c:v>
                </c:pt>
                <c:pt idx="8">
                  <c:v>2.5406994602659179</c:v>
                </c:pt>
                <c:pt idx="9">
                  <c:v>2.5739099131530394</c:v>
                </c:pt>
                <c:pt idx="10">
                  <c:v>2.6397800183318059</c:v>
                </c:pt>
                <c:pt idx="11">
                  <c:v>2.5916848220769793</c:v>
                </c:pt>
                <c:pt idx="12">
                  <c:v>2.4445144735065054</c:v>
                </c:pt>
                <c:pt idx="13">
                  <c:v>2.467239042024401</c:v>
                </c:pt>
                <c:pt idx="14">
                  <c:v>2.5388624114738767</c:v>
                </c:pt>
                <c:pt idx="15">
                  <c:v>2.5569664289441643</c:v>
                </c:pt>
                <c:pt idx="16">
                  <c:v>2.4771293704833117</c:v>
                </c:pt>
                <c:pt idx="17">
                  <c:v>2.5360299386893859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7B-4AB9-BBE6-E7591386B371}"/>
            </c:ext>
          </c:extLst>
        </c:ser>
        <c:ser>
          <c:idx val="6"/>
          <c:order val="3"/>
          <c:tx>
            <c:strRef>
              <c:f>'Graf 6+7'!$B$23</c:f>
              <c:strCache>
                <c:ptCount val="1"/>
                <c:pt idx="0">
                  <c:v>Střední odborné s výučním listem</c:v>
                </c:pt>
              </c:strCache>
            </c:strRef>
          </c:tx>
          <c:spPr>
            <a:solidFill>
              <a:srgbClr val="FF4F4F"/>
            </a:solidFill>
            <a:ln>
              <a:noFill/>
              <a:prstDash val="solid"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6+7'!$H$23:$Y$23</c:f>
              <c:numCache>
                <c:formatCode>0.0</c:formatCode>
                <c:ptCount val="18"/>
                <c:pt idx="0">
                  <c:v>23.010589493291022</c:v>
                </c:pt>
                <c:pt idx="1">
                  <c:v>22.333436521858768</c:v>
                </c:pt>
                <c:pt idx="2">
                  <c:v>21.244469414987009</c:v>
                </c:pt>
                <c:pt idx="3">
                  <c:v>19.776132620169317</c:v>
                </c:pt>
                <c:pt idx="4">
                  <c:v>19.793785008384173</c:v>
                </c:pt>
                <c:pt idx="5">
                  <c:v>18.995576372625553</c:v>
                </c:pt>
                <c:pt idx="6">
                  <c:v>19.249323449817627</c:v>
                </c:pt>
                <c:pt idx="7">
                  <c:v>19.374212515749687</c:v>
                </c:pt>
                <c:pt idx="8">
                  <c:v>19.913115977006452</c:v>
                </c:pt>
                <c:pt idx="9">
                  <c:v>20.064797732079377</c:v>
                </c:pt>
                <c:pt idx="10">
                  <c:v>20.288725939505042</c:v>
                </c:pt>
                <c:pt idx="11">
                  <c:v>19.576071169208426</c:v>
                </c:pt>
                <c:pt idx="12">
                  <c:v>18.844820600549227</c:v>
                </c:pt>
                <c:pt idx="13">
                  <c:v>19.267962042476277</c:v>
                </c:pt>
                <c:pt idx="14">
                  <c:v>19.52251570085965</c:v>
                </c:pt>
                <c:pt idx="15">
                  <c:v>19.251174117237781</c:v>
                </c:pt>
                <c:pt idx="16">
                  <c:v>19.194619658298173</c:v>
                </c:pt>
                <c:pt idx="17">
                  <c:v>19.050083605382596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7B-4AB9-BBE6-E7591386B371}"/>
            </c:ext>
          </c:extLst>
        </c:ser>
        <c:ser>
          <c:idx val="7"/>
          <c:order val="4"/>
          <c:tx>
            <c:strRef>
              <c:f>'Graf 6+7'!$B$24</c:f>
              <c:strCache>
                <c:ptCount val="1"/>
                <c:pt idx="0">
                  <c:v>Úplné střední odborné s výcvikem a maturitou</c:v>
                </c:pt>
              </c:strCache>
            </c:strRef>
          </c:tx>
          <c:spPr>
            <a:ln>
              <a:noFill/>
              <a:prstDash val="solid"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6+7'!$H$24:$Y$24</c:f>
              <c:numCache>
                <c:formatCode>0.0</c:formatCode>
                <c:ptCount val="18"/>
                <c:pt idx="0">
                  <c:v>4.9291159325307854</c:v>
                </c:pt>
                <c:pt idx="1">
                  <c:v>5.3382863825542604</c:v>
                </c:pt>
                <c:pt idx="2">
                  <c:v>5.52005056534869</c:v>
                </c:pt>
                <c:pt idx="3">
                  <c:v>6.1598951507208382</c:v>
                </c:pt>
                <c:pt idx="4">
                  <c:v>6.5503585572086047</c:v>
                </c:pt>
                <c:pt idx="5">
                  <c:v>6.5796810527489686</c:v>
                </c:pt>
                <c:pt idx="6">
                  <c:v>6.5850884417774651</c:v>
                </c:pt>
                <c:pt idx="7">
                  <c:v>6.1696766064678705</c:v>
                </c:pt>
                <c:pt idx="8">
                  <c:v>5.9809557242529285</c:v>
                </c:pt>
                <c:pt idx="9">
                  <c:v>5.8677946271880481</c:v>
                </c:pt>
                <c:pt idx="10">
                  <c:v>5.9303391384051327</c:v>
                </c:pt>
                <c:pt idx="11">
                  <c:v>6.0185185185185182</c:v>
                </c:pt>
                <c:pt idx="12">
                  <c:v>5.9559717282672304</c:v>
                </c:pt>
                <c:pt idx="13">
                  <c:v>5.8653411658382293</c:v>
                </c:pt>
                <c:pt idx="14">
                  <c:v>5.5454100040087297</c:v>
                </c:pt>
                <c:pt idx="15">
                  <c:v>5.6835971473299702</c:v>
                </c:pt>
                <c:pt idx="16">
                  <c:v>5.7061698483645937</c:v>
                </c:pt>
                <c:pt idx="17">
                  <c:v>5.8245083207261725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7B-4AB9-BBE6-E7591386B371}"/>
            </c:ext>
          </c:extLst>
        </c:ser>
        <c:ser>
          <c:idx val="4"/>
          <c:order val="5"/>
          <c:tx>
            <c:strRef>
              <c:f>'Graf 6+7'!$B$25</c:f>
              <c:strCache>
                <c:ptCount val="1"/>
                <c:pt idx="0">
                  <c:v>Úplné střední odborné s maturitou (bez výcviku)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6+7'!$H$25:$Y$25</c:f>
              <c:numCache>
                <c:formatCode>0.0</c:formatCode>
                <c:ptCount val="18"/>
                <c:pt idx="0">
                  <c:v>37.159808216343002</c:v>
                </c:pt>
                <c:pt idx="1">
                  <c:v>37.426478175626869</c:v>
                </c:pt>
                <c:pt idx="2">
                  <c:v>37.987218203525529</c:v>
                </c:pt>
                <c:pt idx="3">
                  <c:v>38.146009705642733</c:v>
                </c:pt>
                <c:pt idx="4">
                  <c:v>37.946412644047243</c:v>
                </c:pt>
                <c:pt idx="5">
                  <c:v>37.946544738113822</c:v>
                </c:pt>
                <c:pt idx="6">
                  <c:v>38.071145624975486</c:v>
                </c:pt>
                <c:pt idx="7">
                  <c:v>38.609827803443928</c:v>
                </c:pt>
                <c:pt idx="8">
                  <c:v>37.996401772785113</c:v>
                </c:pt>
                <c:pt idx="9">
                  <c:v>38.073167439139631</c:v>
                </c:pt>
                <c:pt idx="10">
                  <c:v>37.89184234647113</c:v>
                </c:pt>
                <c:pt idx="11">
                  <c:v>38.248910675381268</c:v>
                </c:pt>
                <c:pt idx="12">
                  <c:v>39.422860487102149</c:v>
                </c:pt>
                <c:pt idx="13">
                  <c:v>39.457749661093537</c:v>
                </c:pt>
                <c:pt idx="14">
                  <c:v>39.704244799786203</c:v>
                </c:pt>
                <c:pt idx="15">
                  <c:v>40.346147156027136</c:v>
                </c:pt>
                <c:pt idx="16">
                  <c:v>40.96662350139939</c:v>
                </c:pt>
                <c:pt idx="17">
                  <c:v>41.965920853571141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7B-4AB9-BBE6-E7591386B371}"/>
            </c:ext>
          </c:extLst>
        </c:ser>
        <c:ser>
          <c:idx val="3"/>
          <c:order val="6"/>
          <c:tx>
            <c:strRef>
              <c:f>'Graf 6+7'!$B$26</c:f>
              <c:strCache>
                <c:ptCount val="1"/>
                <c:pt idx="0">
                  <c:v>Gymnázia celkem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6+7'!$H$26:$Y$26</c:f>
              <c:numCache>
                <c:formatCode>0.0</c:formatCode>
                <c:ptCount val="18"/>
                <c:pt idx="0">
                  <c:v>22.510434272705325</c:v>
                </c:pt>
                <c:pt idx="1">
                  <c:v>22.839060296495028</c:v>
                </c:pt>
                <c:pt idx="2">
                  <c:v>23.375939321581569</c:v>
                </c:pt>
                <c:pt idx="3">
                  <c:v>23.311253586482945</c:v>
                </c:pt>
                <c:pt idx="4">
                  <c:v>23.243783224517465</c:v>
                </c:pt>
                <c:pt idx="5">
                  <c:v>23.530723764915802</c:v>
                </c:pt>
                <c:pt idx="6">
                  <c:v>24.493077616974546</c:v>
                </c:pt>
                <c:pt idx="7">
                  <c:v>25.577488450230994</c:v>
                </c:pt>
                <c:pt idx="8">
                  <c:v>26.416253455614552</c:v>
                </c:pt>
                <c:pt idx="9">
                  <c:v>27.116050938217164</c:v>
                </c:pt>
                <c:pt idx="10">
                  <c:v>27.584784601283225</c:v>
                </c:pt>
                <c:pt idx="11">
                  <c:v>27.673384168482208</c:v>
                </c:pt>
                <c:pt idx="12">
                  <c:v>27.934092648449106</c:v>
                </c:pt>
                <c:pt idx="13">
                  <c:v>28.142792589245367</c:v>
                </c:pt>
                <c:pt idx="14">
                  <c:v>27.949757249120307</c:v>
                </c:pt>
                <c:pt idx="15">
                  <c:v>27.361280222647416</c:v>
                </c:pt>
                <c:pt idx="16">
                  <c:v>26.404611721458711</c:v>
                </c:pt>
                <c:pt idx="17">
                  <c:v>25.678796082490646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7B-4AB9-BBE6-E7591386B371}"/>
            </c:ext>
          </c:extLst>
        </c:ser>
        <c:ser>
          <c:idx val="2"/>
          <c:order val="7"/>
          <c:tx>
            <c:strRef>
              <c:f>'Graf 6+7'!$B$27</c:f>
              <c:strCache>
                <c:ptCount val="1"/>
                <c:pt idx="0">
                  <c:v>Nástavby</c:v>
                </c:pt>
              </c:strCache>
            </c:strRef>
          </c:tx>
          <c:spPr>
            <a:solidFill>
              <a:schemeClr val="accent4"/>
            </a:solidFill>
            <a:ln>
              <a:noFill/>
              <a:prstDash val="sysDash"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6+7'!$H$27:$Y$27</c:f>
              <c:numCache>
                <c:formatCode>0.0</c:formatCode>
                <c:ptCount val="18"/>
                <c:pt idx="0">
                  <c:v>8.5716256769342198</c:v>
                </c:pt>
                <c:pt idx="1">
                  <c:v>8.3582705603136933</c:v>
                </c:pt>
                <c:pt idx="2">
                  <c:v>8.2976332607626944</c:v>
                </c:pt>
                <c:pt idx="3">
                  <c:v>9.1070100244412178</c:v>
                </c:pt>
                <c:pt idx="4">
                  <c:v>9.0584751507367383</c:v>
                </c:pt>
                <c:pt idx="5">
                  <c:v>9.3825508345414672</c:v>
                </c:pt>
                <c:pt idx="6">
                  <c:v>7.985253167039259</c:v>
                </c:pt>
                <c:pt idx="7">
                  <c:v>6.8584628307433855</c:v>
                </c:pt>
                <c:pt idx="8">
                  <c:v>5.998508052130413</c:v>
                </c:pt>
                <c:pt idx="9">
                  <c:v>5.2378166764163261</c:v>
                </c:pt>
                <c:pt idx="10">
                  <c:v>4.8716773602199819</c:v>
                </c:pt>
                <c:pt idx="11">
                  <c:v>4.8021060275962233</c:v>
                </c:pt>
                <c:pt idx="12">
                  <c:v>4.0967001305541801</c:v>
                </c:pt>
                <c:pt idx="13">
                  <c:v>3.5969272480795302</c:v>
                </c:pt>
                <c:pt idx="14">
                  <c:v>3.4786869181773641</c:v>
                </c:pt>
                <c:pt idx="15">
                  <c:v>3.5962776134979992</c:v>
                </c:pt>
                <c:pt idx="16">
                  <c:v>4.0644972638790255</c:v>
                </c:pt>
                <c:pt idx="17">
                  <c:v>3.7980730949916395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A7B-4AB9-BBE6-E7591386B371}"/>
            </c:ext>
          </c:extLst>
        </c:ser>
        <c:ser>
          <c:idx val="1"/>
          <c:order val="8"/>
          <c:tx>
            <c:strRef>
              <c:f>'Graf 6+7'!$B$28</c:f>
              <c:strCache>
                <c:ptCount val="1"/>
                <c:pt idx="0">
                  <c:v>Konzervatoř</c:v>
                </c:pt>
              </c:strCache>
            </c:strRef>
          </c:tx>
          <c:spPr>
            <a:ln>
              <a:noFill/>
              <a:prstDash val="sysDash"/>
            </a:ln>
          </c:spPr>
          <c:invertIfNegative val="0"/>
          <c:cat>
            <c:strRef>
              <c:f>'Graf 6+7'!$H$2:$Y$2</c:f>
              <c:strCache>
                <c:ptCount val="18"/>
                <c:pt idx="0">
                  <c:v>2005/06</c:v>
                </c:pt>
                <c:pt idx="1">
                  <c:v>2006/07</c:v>
                </c:pt>
                <c:pt idx="2">
                  <c:v>2007/08</c:v>
                </c:pt>
                <c:pt idx="3">
                  <c:v>2008/09</c:v>
                </c:pt>
                <c:pt idx="4">
                  <c:v>2009/10</c:v>
                </c:pt>
                <c:pt idx="5">
                  <c:v>2010/11</c:v>
                </c:pt>
                <c:pt idx="6">
                  <c:v>2011/12</c:v>
                </c:pt>
                <c:pt idx="7">
                  <c:v>2012/13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  <c:pt idx="14">
                  <c:v>2019/20</c:v>
                </c:pt>
                <c:pt idx="15">
                  <c:v>2020/21</c:v>
                </c:pt>
                <c:pt idx="16">
                  <c:v>2021/22</c:v>
                </c:pt>
                <c:pt idx="17">
                  <c:v>2022/23</c:v>
                </c:pt>
              </c:strCache>
            </c:strRef>
          </c:cat>
          <c:val>
            <c:numRef>
              <c:f>'Graf 6+7'!$H$28:$Y$28</c:f>
              <c:numCache>
                <c:formatCode>0.0</c:formatCode>
                <c:ptCount val="18"/>
                <c:pt idx="0">
                  <c:v>0.57604084026077063</c:v>
                </c:pt>
                <c:pt idx="1">
                  <c:v>0.57441612492690808</c:v>
                </c:pt>
                <c:pt idx="2">
                  <c:v>0.60397499824425871</c:v>
                </c:pt>
                <c:pt idx="3">
                  <c:v>0.70489887003648466</c:v>
                </c:pt>
                <c:pt idx="4">
                  <c:v>0.68857254985907457</c:v>
                </c:pt>
                <c:pt idx="5">
                  <c:v>0.69142411062785769</c:v>
                </c:pt>
                <c:pt idx="6">
                  <c:v>0.83539239910577712</c:v>
                </c:pt>
                <c:pt idx="7">
                  <c:v>0.91138177236455264</c:v>
                </c:pt>
                <c:pt idx="8">
                  <c:v>0.91272104962920697</c:v>
                </c:pt>
                <c:pt idx="9">
                  <c:v>0.91796787112451061</c:v>
                </c:pt>
                <c:pt idx="10">
                  <c:v>0.65077910174152154</c:v>
                </c:pt>
                <c:pt idx="11">
                  <c:v>0.789760348583878</c:v>
                </c:pt>
                <c:pt idx="12">
                  <c:v>0.9769054157475352</c:v>
                </c:pt>
                <c:pt idx="13">
                  <c:v>0.97153185720741075</c:v>
                </c:pt>
                <c:pt idx="14">
                  <c:v>0.97545766335575246</c:v>
                </c:pt>
                <c:pt idx="15">
                  <c:v>0.90450513132718735</c:v>
                </c:pt>
                <c:pt idx="16">
                  <c:v>0.88976147708759756</c:v>
                </c:pt>
                <c:pt idx="17">
                  <c:v>0.85197866072139505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7B-4AB9-BBE6-E7591386B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79123712"/>
        <c:axId val="179125248"/>
      </c:barChart>
      <c:catAx>
        <c:axId val="17912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cs-CZ"/>
          </a:p>
        </c:txPr>
        <c:crossAx val="179125248"/>
        <c:crosses val="autoZero"/>
        <c:auto val="1"/>
        <c:lblAlgn val="ctr"/>
        <c:lblOffset val="100"/>
        <c:tickLblSkip val="1"/>
        <c:noMultiLvlLbl val="0"/>
      </c:catAx>
      <c:valAx>
        <c:axId val="17912524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podíl (%)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cs-CZ"/>
          </a:p>
        </c:txPr>
        <c:crossAx val="179123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3532714088142"/>
          <c:y val="0.12195516632172848"/>
          <c:w val="0.27570096020873086"/>
          <c:h val="0.75468033166130144"/>
        </c:manualLayout>
      </c:layout>
      <c:overlay val="0"/>
    </c:legend>
    <c:plotVisOnly val="1"/>
    <c:dispBlanksAs val="gap"/>
    <c:showDLblsOverMax val="0"/>
  </c:chart>
  <c:spPr>
    <a:ln>
      <a:solidFill>
        <a:schemeClr val="bg1">
          <a:lumMod val="75000"/>
        </a:schemeClr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="1"/>
              <a:t>Porovnání projekce 2020 se skutečným vývojem počtu žáků SŠ</a:t>
            </a:r>
          </a:p>
          <a:p>
            <a:pPr>
              <a:defRPr b="1"/>
            </a:pPr>
            <a:r>
              <a:rPr lang="cs-CZ" b="1"/>
              <a:t>v Plzeňském kraji</a:t>
            </a:r>
          </a:p>
        </c:rich>
      </c:tx>
      <c:layout>
        <c:manualLayout>
          <c:xMode val="edge"/>
          <c:yMode val="edge"/>
          <c:x val="0.11649111992396684"/>
          <c:y val="1.30419630546980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245022755183125"/>
          <c:y val="0.10753147152844715"/>
          <c:w val="0.64333670447157409"/>
          <c:h val="0.7820573777742531"/>
        </c:manualLayout>
      </c:layout>
      <c:barChart>
        <c:barDir val="col"/>
        <c:grouping val="stacked"/>
        <c:varyColors val="0"/>
        <c:ser>
          <c:idx val="0"/>
          <c:order val="0"/>
          <c:tx>
            <c:v>Vývoj a projekce počtu žáků SŠ z 9. ročníků ZŠ</c:v>
          </c:tx>
          <c:spPr>
            <a:solidFill>
              <a:srgbClr val="3FCD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4B0-4CAB-A49A-5D1344D22B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34B0-4CAB-A49A-5D1344D22B6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4B0-4CAB-A49A-5D1344D22B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34B0-4CAB-A49A-5D1344D22B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4B0-4CAB-A49A-5D1344D22B6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4B0-4CAB-A49A-5D1344D22B6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4B0-4CAB-A49A-5D1344D22B6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4B0-4CAB-A49A-5D1344D22B6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4B0-4CAB-A49A-5D1344D22B6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4B0-4CAB-A49A-5D1344D22B6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34B0-4CAB-A49A-5D1344D22B6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34B0-4CAB-A49A-5D1344D22B6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34B0-4CAB-A49A-5D1344D22B6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34B0-4CAB-A49A-5D1344D22B6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4B0-4CAB-A49A-5D1344D22B6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34B0-4CAB-A49A-5D1344D22B6A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4B0-4CAB-A49A-5D1344D22B6A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34B0-4CAB-A49A-5D1344D22B6A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34B0-4CAB-A49A-5D1344D22B6A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34B0-4CAB-A49A-5D1344D22B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'ShrnutíCelk20-30 (2)'!$A$3:$A$23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'ShrnutíCelk20-30 (2)'!$B$3:$B$23</c:f>
              <c:numCache>
                <c:formatCode>#,##0</c:formatCode>
                <c:ptCount val="21"/>
                <c:pt idx="0">
                  <c:v>23978</c:v>
                </c:pt>
                <c:pt idx="1">
                  <c:v>23080</c:v>
                </c:pt>
                <c:pt idx="2">
                  <c:v>21798</c:v>
                </c:pt>
                <c:pt idx="3">
                  <c:v>20998</c:v>
                </c:pt>
                <c:pt idx="4">
                  <c:v>20581</c:v>
                </c:pt>
                <c:pt idx="5">
                  <c:v>20348</c:v>
                </c:pt>
                <c:pt idx="6">
                  <c:v>20560</c:v>
                </c:pt>
                <c:pt idx="7">
                  <c:v>20721</c:v>
                </c:pt>
                <c:pt idx="8">
                  <c:v>20755</c:v>
                </c:pt>
                <c:pt idx="9">
                  <c:v>21083</c:v>
                </c:pt>
                <c:pt idx="10">
                  <c:v>21571</c:v>
                </c:pt>
                <c:pt idx="11">
                  <c:v>22317</c:v>
                </c:pt>
                <c:pt idx="12">
                  <c:v>23318</c:v>
                </c:pt>
                <c:pt idx="13">
                  <c:v>24673</c:v>
                </c:pt>
                <c:pt idx="14">
                  <c:v>25955</c:v>
                </c:pt>
                <c:pt idx="15">
                  <c:v>26794</c:v>
                </c:pt>
                <c:pt idx="16">
                  <c:v>27128</c:v>
                </c:pt>
                <c:pt idx="17">
                  <c:v>26462</c:v>
                </c:pt>
                <c:pt idx="18">
                  <c:v>25849</c:v>
                </c:pt>
                <c:pt idx="19">
                  <c:v>25015</c:v>
                </c:pt>
                <c:pt idx="20">
                  <c:v>24752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CA-4342-AC89-4409F3CF0DB1}"/>
            </c:ext>
          </c:extLst>
        </c:ser>
        <c:ser>
          <c:idx val="1"/>
          <c:order val="1"/>
          <c:tx>
            <c:v>Vývoj a projekce počtu ostatních žáků SŠ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34B0-4CAB-A49A-5D1344D22B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34B0-4CAB-A49A-5D1344D22B6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4B0-4CAB-A49A-5D1344D22B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34B0-4CAB-A49A-5D1344D22B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34B0-4CAB-A49A-5D1344D22B6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34B0-4CAB-A49A-5D1344D22B6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4B0-4CAB-A49A-5D1344D22B6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34B0-4CAB-A49A-5D1344D22B6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34B0-4CAB-A49A-5D1344D22B6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34B0-4CAB-A49A-5D1344D22B6A}"/>
              </c:ext>
            </c:extLst>
          </c:dPt>
          <c:cat>
            <c:numRef>
              <c:f>'ShrnutíCelk20-30 (2)'!$A$3:$A$23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'ShrnutíCelk20-30 (2)'!$M$3:$M$23</c:f>
              <c:numCache>
                <c:formatCode>#,##0</c:formatCode>
                <c:ptCount val="21"/>
                <c:pt idx="0">
                  <c:v>2923</c:v>
                </c:pt>
                <c:pt idx="1">
                  <c:v>2413</c:v>
                </c:pt>
                <c:pt idx="2">
                  <c:v>2007</c:v>
                </c:pt>
                <c:pt idx="3">
                  <c:v>1787</c:v>
                </c:pt>
                <c:pt idx="4">
                  <c:v>1638</c:v>
                </c:pt>
                <c:pt idx="5">
                  <c:v>1536</c:v>
                </c:pt>
                <c:pt idx="6">
                  <c:v>1514</c:v>
                </c:pt>
                <c:pt idx="7">
                  <c:v>1491</c:v>
                </c:pt>
                <c:pt idx="8">
                  <c:v>1375</c:v>
                </c:pt>
                <c:pt idx="9">
                  <c:v>1368</c:v>
                </c:pt>
                <c:pt idx="10">
                  <c:v>1379</c:v>
                </c:pt>
                <c:pt idx="11">
                  <c:v>1379</c:v>
                </c:pt>
                <c:pt idx="12">
                  <c:v>1379</c:v>
                </c:pt>
                <c:pt idx="13">
                  <c:v>1379</c:v>
                </c:pt>
                <c:pt idx="14">
                  <c:v>1379</c:v>
                </c:pt>
                <c:pt idx="15">
                  <c:v>1379</c:v>
                </c:pt>
                <c:pt idx="16">
                  <c:v>1379</c:v>
                </c:pt>
                <c:pt idx="17">
                  <c:v>1379</c:v>
                </c:pt>
                <c:pt idx="18">
                  <c:v>1379</c:v>
                </c:pt>
                <c:pt idx="19">
                  <c:v>1379</c:v>
                </c:pt>
                <c:pt idx="20">
                  <c:v>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CA-4342-AC89-4409F3CF0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389607439"/>
        <c:axId val="876399263"/>
      </c:barChart>
      <c:lineChart>
        <c:grouping val="stacked"/>
        <c:varyColors val="0"/>
        <c:ser>
          <c:idx val="2"/>
          <c:order val="2"/>
          <c:tx>
            <c:v>Skutečný vývoj počtu žáků SŠ z 9. ročníků ZŠ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plus"/>
            <c:size val="8"/>
            <c:spPr>
              <a:noFill/>
              <a:ln w="9525">
                <a:solidFill>
                  <a:srgbClr val="FF0000"/>
                </a:solidFill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33-34B0-4CAB-A49A-5D1344D22B6A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2-34B0-4CAB-A49A-5D1344D22B6A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1-34B0-4CAB-A49A-5D1344D22B6A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0-34B0-4CAB-A49A-5D1344D22B6A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F-34B0-4CAB-A49A-5D1344D22B6A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E-34B0-4CAB-A49A-5D1344D22B6A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D-34B0-4CAB-A49A-5D1344D22B6A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C-34B0-4CAB-A49A-5D1344D22B6A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34B0-4CAB-A49A-5D1344D22B6A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A-34B0-4CAB-A49A-5D1344D22B6A}"/>
              </c:ext>
            </c:extLst>
          </c:dPt>
          <c:dPt>
            <c:idx val="10"/>
            <c:marker>
              <c:symbol val="plus"/>
              <c:size val="8"/>
              <c:spPr>
                <a:noFill/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FF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CA-4342-AC89-4409F3CF0DB1}"/>
              </c:ext>
            </c:extLst>
          </c:dPt>
          <c:dPt>
            <c:idx val="11"/>
            <c:marker>
              <c:symbol val="plus"/>
              <c:size val="8"/>
              <c:spPr>
                <a:noFill/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FF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CA-4342-AC89-4409F3CF0DB1}"/>
              </c:ext>
            </c:extLst>
          </c:dPt>
          <c:dPt>
            <c:idx val="12"/>
            <c:marker>
              <c:symbol val="plus"/>
              <c:size val="8"/>
              <c:spPr>
                <a:noFill/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FF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6CA-4342-AC89-4409F3CF0DB1}"/>
              </c:ext>
            </c:extLst>
          </c:dPt>
          <c:val>
            <c:numRef>
              <c:f>'ShrnutíCelk20-30 (2)'!$O$3:$O$15</c:f>
              <c:numCache>
                <c:formatCode>#,##0</c:formatCode>
                <c:ptCount val="13"/>
                <c:pt idx="0">
                  <c:v>23978</c:v>
                </c:pt>
                <c:pt idx="1">
                  <c:v>23080</c:v>
                </c:pt>
                <c:pt idx="2">
                  <c:v>21798</c:v>
                </c:pt>
                <c:pt idx="3">
                  <c:v>20998</c:v>
                </c:pt>
                <c:pt idx="4">
                  <c:v>20581</c:v>
                </c:pt>
                <c:pt idx="5">
                  <c:v>20348</c:v>
                </c:pt>
                <c:pt idx="6">
                  <c:v>20560</c:v>
                </c:pt>
                <c:pt idx="7">
                  <c:v>20721</c:v>
                </c:pt>
                <c:pt idx="8">
                  <c:v>20755</c:v>
                </c:pt>
                <c:pt idx="9">
                  <c:v>21083</c:v>
                </c:pt>
                <c:pt idx="10">
                  <c:v>21582</c:v>
                </c:pt>
                <c:pt idx="11">
                  <c:v>22376</c:v>
                </c:pt>
                <c:pt idx="12">
                  <c:v>23516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6CA-4342-AC89-4409F3CF0DB1}"/>
            </c:ext>
          </c:extLst>
        </c:ser>
        <c:ser>
          <c:idx val="3"/>
          <c:order val="3"/>
          <c:tx>
            <c:v>Skutečný vývoj počtu všech žáků SŠ</c:v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plus"/>
            <c:size val="8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9-34B0-4CAB-A49A-5D1344D22B6A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8-34B0-4CAB-A49A-5D1344D22B6A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34B0-4CAB-A49A-5D1344D22B6A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6-34B0-4CAB-A49A-5D1344D22B6A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34B0-4CAB-A49A-5D1344D22B6A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4-34B0-4CAB-A49A-5D1344D22B6A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34B0-4CAB-A49A-5D1344D22B6A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34B0-4CAB-A49A-5D1344D22B6A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34B0-4CAB-A49A-5D1344D22B6A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34B0-4CAB-A49A-5D1344D22B6A}"/>
              </c:ext>
            </c:extLst>
          </c:dPt>
          <c:dPt>
            <c:idx val="10"/>
            <c:marker>
              <c:symbol val="plus"/>
              <c:size val="8"/>
              <c:spPr>
                <a:noFill/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2D05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6CA-4342-AC89-4409F3CF0DB1}"/>
              </c:ext>
            </c:extLst>
          </c:dPt>
          <c:dPt>
            <c:idx val="11"/>
            <c:marker>
              <c:symbol val="plus"/>
              <c:size val="8"/>
              <c:spPr>
                <a:noFill/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2D05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CA-4342-AC89-4409F3CF0DB1}"/>
              </c:ext>
            </c:extLst>
          </c:dPt>
          <c:dPt>
            <c:idx val="12"/>
            <c:marker>
              <c:symbol val="plus"/>
              <c:size val="8"/>
              <c:spPr>
                <a:noFill/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2D05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86CA-4342-AC89-4409F3CF0DB1}"/>
              </c:ext>
            </c:extLst>
          </c:dPt>
          <c:val>
            <c:numRef>
              <c:f>'ShrnutíCelk20-30 (2)'!$P$3:$P$15</c:f>
              <c:numCache>
                <c:formatCode>#,##0</c:formatCode>
                <c:ptCount val="13"/>
                <c:pt idx="0">
                  <c:v>2923</c:v>
                </c:pt>
                <c:pt idx="1">
                  <c:v>2413</c:v>
                </c:pt>
                <c:pt idx="2">
                  <c:v>2007</c:v>
                </c:pt>
                <c:pt idx="3">
                  <c:v>1787</c:v>
                </c:pt>
                <c:pt idx="4">
                  <c:v>1638</c:v>
                </c:pt>
                <c:pt idx="5">
                  <c:v>1536</c:v>
                </c:pt>
                <c:pt idx="6">
                  <c:v>1514</c:v>
                </c:pt>
                <c:pt idx="7">
                  <c:v>1491</c:v>
                </c:pt>
                <c:pt idx="8">
                  <c:v>1375</c:v>
                </c:pt>
                <c:pt idx="9">
                  <c:v>1368</c:v>
                </c:pt>
                <c:pt idx="10">
                  <c:v>1414</c:v>
                </c:pt>
                <c:pt idx="11">
                  <c:v>1635</c:v>
                </c:pt>
                <c:pt idx="12">
                  <c:v>1602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86CA-4342-AC89-4409F3CF0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9607439"/>
        <c:axId val="876399263"/>
      </c:lineChart>
      <c:catAx>
        <c:axId val="13896074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76399263"/>
        <c:crosses val="autoZero"/>
        <c:auto val="1"/>
        <c:lblAlgn val="ctr"/>
        <c:lblOffset val="100"/>
        <c:tickLblSkip val="1"/>
        <c:tickMarkSkip val="3"/>
        <c:noMultiLvlLbl val="0"/>
      </c:catAx>
      <c:valAx>
        <c:axId val="87639926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počet žáků</a:t>
                </a:r>
              </a:p>
            </c:rich>
          </c:tx>
          <c:layout>
            <c:manualLayout>
              <c:xMode val="edge"/>
              <c:yMode val="edge"/>
              <c:x val="7.9765946687856693E-3"/>
              <c:y val="0.389332295001586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389607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007259986997034"/>
          <c:y val="0.2126390931902743"/>
          <c:w val="0.22132269016831613"/>
          <c:h val="0.64084076028957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>
      <a:solidFill>
        <a:schemeClr val="bg1">
          <a:lumMod val="85000"/>
        </a:schemeClr>
      </a:solidFill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1050" b="1" dirty="0"/>
              <a:t>P</a:t>
            </a:r>
            <a:r>
              <a:rPr lang="en-US" sz="1050" b="1" dirty="0"/>
              <a:t>o</a:t>
            </a:r>
            <a:r>
              <a:rPr lang="cs-CZ" sz="1050" b="1" dirty="0"/>
              <a:t>díl</a:t>
            </a:r>
            <a:r>
              <a:rPr lang="en-US" sz="1050" b="1" dirty="0"/>
              <a:t> </a:t>
            </a:r>
            <a:r>
              <a:rPr lang="en-US" sz="1050" b="1" dirty="0" err="1"/>
              <a:t>nově</a:t>
            </a:r>
            <a:r>
              <a:rPr lang="en-US" sz="1050" b="1" dirty="0"/>
              <a:t> </a:t>
            </a:r>
            <a:r>
              <a:rPr lang="en-US" sz="1050" b="1" dirty="0" err="1"/>
              <a:t>nastupujících</a:t>
            </a:r>
            <a:r>
              <a:rPr lang="en-US" sz="1050" b="1" dirty="0"/>
              <a:t> do </a:t>
            </a:r>
            <a:r>
              <a:rPr lang="en-US" sz="1050" b="1" dirty="0" err="1"/>
              <a:t>technických</a:t>
            </a:r>
            <a:r>
              <a:rPr lang="en-US" sz="1050" b="1" dirty="0"/>
              <a:t> </a:t>
            </a:r>
            <a:r>
              <a:rPr lang="en-US" sz="1050" b="1" dirty="0" err="1"/>
              <a:t>oborů</a:t>
            </a:r>
            <a:r>
              <a:rPr lang="cs-CZ" sz="1050" b="1" dirty="0"/>
              <a:t> v úplném středním odborném vzdělání</a:t>
            </a:r>
          </a:p>
          <a:p>
            <a:pPr>
              <a:defRPr sz="1050" b="1"/>
            </a:pPr>
            <a:r>
              <a:rPr lang="cs-CZ" sz="1050" b="1" dirty="0">
                <a:solidFill>
                  <a:srgbClr val="C00000"/>
                </a:solidFill>
              </a:rPr>
              <a:t>s maturitou (bez výcviku)</a:t>
            </a:r>
          </a:p>
        </c:rich>
      </c:tx>
      <c:layout>
        <c:manualLayout>
          <c:xMode val="edge"/>
          <c:yMode val="edge"/>
          <c:x val="0.11831917627940626"/>
          <c:y val="1.0683491742694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07026773342976"/>
          <c:y val="0.15966231175777454"/>
          <c:w val="0.59617154908533143"/>
          <c:h val="0.716312687972516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'Skupiny1stroj-grafy'!$C$15</c:f>
              <c:strCache>
                <c:ptCount val="1"/>
                <c:pt idx="0">
                  <c:v>Strojírenství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'Skupiny1stroj-grafy'!$AC$15:$AK$15</c:f>
              <c:numCache>
                <c:formatCode>0</c:formatCode>
                <c:ptCount val="9"/>
                <c:pt idx="0">
                  <c:v>15.782312925170066</c:v>
                </c:pt>
                <c:pt idx="1">
                  <c:v>17.119565217391305</c:v>
                </c:pt>
                <c:pt idx="2">
                  <c:v>15.754339118825101</c:v>
                </c:pt>
                <c:pt idx="3">
                  <c:v>15.452261306532664</c:v>
                </c:pt>
                <c:pt idx="4">
                  <c:v>14.795918367346939</c:v>
                </c:pt>
                <c:pt idx="5">
                  <c:v>12.890625</c:v>
                </c:pt>
                <c:pt idx="6">
                  <c:v>12.142038946162657</c:v>
                </c:pt>
                <c:pt idx="7">
                  <c:v>10.022026431718063</c:v>
                </c:pt>
                <c:pt idx="8">
                  <c:v>9.7736625514403297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7D-472F-8E3E-B43E849231C6}"/>
            </c:ext>
          </c:extLst>
        </c:ser>
        <c:ser>
          <c:idx val="1"/>
          <c:order val="1"/>
          <c:tx>
            <c:strRef>
              <c:f>'Skupiny1stroj-grafy'!$C$16</c:f>
              <c:strCache>
                <c:ptCount val="1"/>
                <c:pt idx="0">
                  <c:v>Elektrotechnika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'Skupiny1stroj-grafy'!$AC$16:$AK$16</c:f>
              <c:numCache>
                <c:formatCode>0</c:formatCode>
                <c:ptCount val="9"/>
                <c:pt idx="0">
                  <c:v>24.625850340136054</c:v>
                </c:pt>
                <c:pt idx="1">
                  <c:v>20.244565217391305</c:v>
                </c:pt>
                <c:pt idx="2">
                  <c:v>19.225634178905207</c:v>
                </c:pt>
                <c:pt idx="3">
                  <c:v>21.231155778894472</c:v>
                </c:pt>
                <c:pt idx="4">
                  <c:v>23.214285714285715</c:v>
                </c:pt>
                <c:pt idx="5">
                  <c:v>22.135416666666664</c:v>
                </c:pt>
                <c:pt idx="6">
                  <c:v>18.785796105383735</c:v>
                </c:pt>
                <c:pt idx="7">
                  <c:v>21.806167400881058</c:v>
                </c:pt>
                <c:pt idx="8">
                  <c:v>22.119341563786008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7D-472F-8E3E-B43E849231C6}"/>
            </c:ext>
          </c:extLst>
        </c:ser>
        <c:ser>
          <c:idx val="2"/>
          <c:order val="2"/>
          <c:tx>
            <c:strRef>
              <c:f>'Skupiny1stroj-grafy'!$C$17</c:f>
              <c:strCache>
                <c:ptCount val="1"/>
                <c:pt idx="0">
                  <c:v>ICT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'Skupiny1stroj-grafy'!$AC$17:$AK$17</c:f>
              <c:numCache>
                <c:formatCode>0</c:formatCode>
                <c:ptCount val="9"/>
                <c:pt idx="0">
                  <c:v>32.38095238095238</c:v>
                </c:pt>
                <c:pt idx="1">
                  <c:v>35.461956521739133</c:v>
                </c:pt>
                <c:pt idx="2">
                  <c:v>35.781041388518027</c:v>
                </c:pt>
                <c:pt idx="3">
                  <c:v>33.668341708542712</c:v>
                </c:pt>
                <c:pt idx="4">
                  <c:v>34.438775510204081</c:v>
                </c:pt>
                <c:pt idx="5">
                  <c:v>37.890625</c:v>
                </c:pt>
                <c:pt idx="6">
                  <c:v>35.853379152348225</c:v>
                </c:pt>
                <c:pt idx="7">
                  <c:v>38.105726872246699</c:v>
                </c:pt>
                <c:pt idx="8">
                  <c:v>36.625514403292179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7D-472F-8E3E-B43E849231C6}"/>
            </c:ext>
          </c:extLst>
        </c:ser>
        <c:ser>
          <c:idx val="3"/>
          <c:order val="3"/>
          <c:tx>
            <c:strRef>
              <c:f>'Skupiny1stroj-grafy'!$C$18</c:f>
              <c:strCache>
                <c:ptCount val="1"/>
                <c:pt idx="0">
                  <c:v>Stavebnictví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'Skupiny1stroj-grafy'!$AC$18:$AK$18</c:f>
              <c:numCache>
                <c:formatCode>0</c:formatCode>
                <c:ptCount val="9"/>
                <c:pt idx="0">
                  <c:v>10.476190476190476</c:v>
                </c:pt>
                <c:pt idx="1">
                  <c:v>12.635869565217392</c:v>
                </c:pt>
                <c:pt idx="2">
                  <c:v>9.6128170894526033</c:v>
                </c:pt>
                <c:pt idx="3">
                  <c:v>10.175879396984925</c:v>
                </c:pt>
                <c:pt idx="4">
                  <c:v>11.989795918367346</c:v>
                </c:pt>
                <c:pt idx="5">
                  <c:v>13.151041666666666</c:v>
                </c:pt>
                <c:pt idx="6">
                  <c:v>13.516609392898053</c:v>
                </c:pt>
                <c:pt idx="7">
                  <c:v>13.546255506607929</c:v>
                </c:pt>
                <c:pt idx="8">
                  <c:v>13.168724279835391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7D-472F-8E3E-B43E849231C6}"/>
            </c:ext>
          </c:extLst>
        </c:ser>
        <c:ser>
          <c:idx val="4"/>
          <c:order val="4"/>
          <c:tx>
            <c:strRef>
              <c:f>'Skupiny1stroj-grafy'!$C$19</c:f>
              <c:strCache>
                <c:ptCount val="1"/>
                <c:pt idx="0">
                  <c:v>Doprava a spoje</c:v>
                </c:pt>
              </c:strCache>
            </c:strRef>
          </c:tx>
          <c:spPr>
            <a:solidFill>
              <a:srgbClr val="CBA9E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'Skupiny1stroj-grafy'!$AC$19:$AK$19</c:f>
              <c:numCache>
                <c:formatCode>0</c:formatCode>
                <c:ptCount val="9"/>
                <c:pt idx="0">
                  <c:v>16.73469387755102</c:v>
                </c:pt>
                <c:pt idx="1">
                  <c:v>14.538043478260871</c:v>
                </c:pt>
                <c:pt idx="2">
                  <c:v>19.626168224299064</c:v>
                </c:pt>
                <c:pt idx="3">
                  <c:v>19.472361809045228</c:v>
                </c:pt>
                <c:pt idx="4">
                  <c:v>15.561224489795919</c:v>
                </c:pt>
                <c:pt idx="5">
                  <c:v>13.932291666666666</c:v>
                </c:pt>
                <c:pt idx="6">
                  <c:v>19.702176403207332</c:v>
                </c:pt>
                <c:pt idx="7">
                  <c:v>16.519823788546255</c:v>
                </c:pt>
                <c:pt idx="8">
                  <c:v>18.31275720164609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7D-472F-8E3E-B43E84923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01875071"/>
        <c:axId val="301889951"/>
      </c:barChart>
      <c:catAx>
        <c:axId val="301875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1889951"/>
        <c:crosses val="autoZero"/>
        <c:auto val="1"/>
        <c:lblAlgn val="ctr"/>
        <c:lblOffset val="100"/>
        <c:noMultiLvlLbl val="0"/>
      </c:catAx>
      <c:valAx>
        <c:axId val="301889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187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799910086805897"/>
          <c:y val="0.18261780438881947"/>
          <c:w val="0.26894728838995879"/>
          <c:h val="0.66300290316494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1100" b="1" dirty="0"/>
              <a:t>P</a:t>
            </a:r>
            <a:r>
              <a:rPr lang="en-US" sz="1100" b="1" dirty="0"/>
              <a:t>o</a:t>
            </a:r>
            <a:r>
              <a:rPr lang="cs-CZ" sz="1100" b="1" dirty="0"/>
              <a:t>díl</a:t>
            </a:r>
            <a:r>
              <a:rPr lang="en-US" sz="1100" b="1" dirty="0"/>
              <a:t> </a:t>
            </a:r>
            <a:r>
              <a:rPr lang="en-US" sz="1100" b="1" dirty="0" err="1"/>
              <a:t>nově</a:t>
            </a:r>
            <a:r>
              <a:rPr lang="en-US" sz="1100" b="1" dirty="0"/>
              <a:t> </a:t>
            </a:r>
            <a:r>
              <a:rPr lang="en-US" sz="1100" b="1" dirty="0" err="1"/>
              <a:t>nastupujících</a:t>
            </a:r>
            <a:r>
              <a:rPr lang="en-US" sz="1100" b="1" dirty="0"/>
              <a:t> do </a:t>
            </a:r>
            <a:r>
              <a:rPr lang="en-US" sz="1100" b="1" dirty="0" err="1"/>
              <a:t>technických</a:t>
            </a:r>
            <a:r>
              <a:rPr lang="en-US" sz="1100" b="1" dirty="0"/>
              <a:t> </a:t>
            </a:r>
            <a:r>
              <a:rPr lang="en-US" sz="1100" b="1" dirty="0" err="1"/>
              <a:t>oborů</a:t>
            </a:r>
            <a:r>
              <a:rPr lang="cs-CZ" sz="1100" b="1" dirty="0"/>
              <a:t> v úplném středním odborném vzdělání </a:t>
            </a:r>
            <a:r>
              <a:rPr lang="cs-CZ" sz="1100" b="1" dirty="0">
                <a:solidFill>
                  <a:srgbClr val="C00000"/>
                </a:solidFill>
              </a:rPr>
              <a:t>s maturitou a výcvikem</a:t>
            </a:r>
          </a:p>
        </c:rich>
      </c:tx>
      <c:layout>
        <c:manualLayout>
          <c:xMode val="edge"/>
          <c:yMode val="edge"/>
          <c:x val="0.11579240703404668"/>
          <c:y val="1.0683491742694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0329487899389307E-2"/>
          <c:y val="0.16330069249404544"/>
          <c:w val="0.58654475495348979"/>
          <c:h val="0.7166480267455896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'Skupiny1stroj-grafy'!$C$12</c:f>
              <c:strCache>
                <c:ptCount val="1"/>
                <c:pt idx="0">
                  <c:v>Strojírenství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'Skupiny1stroj-grafy'!$AC$12:$AK$12</c:f>
              <c:numCache>
                <c:formatCode>0</c:formatCode>
                <c:ptCount val="9"/>
                <c:pt idx="0">
                  <c:v>47.598253275109172</c:v>
                </c:pt>
                <c:pt idx="1">
                  <c:v>57.74647887323944</c:v>
                </c:pt>
                <c:pt idx="2">
                  <c:v>53.097345132743371</c:v>
                </c:pt>
                <c:pt idx="3">
                  <c:v>56.410256410256409</c:v>
                </c:pt>
                <c:pt idx="4">
                  <c:v>49.019607843137251</c:v>
                </c:pt>
                <c:pt idx="5">
                  <c:v>28.961748633879779</c:v>
                </c:pt>
                <c:pt idx="6">
                  <c:v>30.493273542600896</c:v>
                </c:pt>
                <c:pt idx="7">
                  <c:v>33.913043478260867</c:v>
                </c:pt>
                <c:pt idx="8">
                  <c:v>32.882882882882889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57-4B16-A166-FAA58E8461C8}"/>
            </c:ext>
          </c:extLst>
        </c:ser>
        <c:ser>
          <c:idx val="1"/>
          <c:order val="1"/>
          <c:tx>
            <c:strRef>
              <c:f>'Skupiny1stroj-grafy'!$C$13</c:f>
              <c:strCache>
                <c:ptCount val="1"/>
                <c:pt idx="0">
                  <c:v>Elektrotechnika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'Skupiny1stroj-grafy'!$AC$13:$AK$13</c:f>
              <c:numCache>
                <c:formatCode>0</c:formatCode>
                <c:ptCount val="9"/>
                <c:pt idx="0">
                  <c:v>29.257641921397383</c:v>
                </c:pt>
                <c:pt idx="1">
                  <c:v>27.699530516431924</c:v>
                </c:pt>
                <c:pt idx="2">
                  <c:v>31.415929203539822</c:v>
                </c:pt>
                <c:pt idx="3">
                  <c:v>24.615384615384617</c:v>
                </c:pt>
                <c:pt idx="4">
                  <c:v>33.333333333333329</c:v>
                </c:pt>
                <c:pt idx="5">
                  <c:v>33.333333333333329</c:v>
                </c:pt>
                <c:pt idx="6">
                  <c:v>34.977578475336323</c:v>
                </c:pt>
                <c:pt idx="7">
                  <c:v>31.739130434782609</c:v>
                </c:pt>
                <c:pt idx="8">
                  <c:v>34.684684684684683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57-4B16-A166-FAA58E8461C8}"/>
            </c:ext>
          </c:extLst>
        </c:ser>
        <c:ser>
          <c:idx val="2"/>
          <c:order val="2"/>
          <c:tx>
            <c:strRef>
              <c:f>'Skupiny1stroj-grafy'!$C$14</c:f>
              <c:strCache>
                <c:ptCount val="1"/>
                <c:pt idx="0">
                  <c:v>Speciální a interdisciplinární obory </c:v>
                </c:pt>
              </c:strCache>
            </c:strRef>
          </c:tx>
          <c:spPr>
            <a:solidFill>
              <a:srgbClr val="CBA9E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'Skupiny1stroj-grafy'!$AC$14:$AK$14</c:f>
              <c:numCache>
                <c:formatCode>0</c:formatCode>
                <c:ptCount val="9"/>
                <c:pt idx="0">
                  <c:v>23.144104803493452</c:v>
                </c:pt>
                <c:pt idx="1">
                  <c:v>14.553990610328638</c:v>
                </c:pt>
                <c:pt idx="2">
                  <c:v>15.486725663716813</c:v>
                </c:pt>
                <c:pt idx="3">
                  <c:v>18.974358974358974</c:v>
                </c:pt>
                <c:pt idx="4">
                  <c:v>17.647058823529413</c:v>
                </c:pt>
                <c:pt idx="5">
                  <c:v>37.704918032786885</c:v>
                </c:pt>
                <c:pt idx="6">
                  <c:v>34.529147982062781</c:v>
                </c:pt>
                <c:pt idx="7">
                  <c:v>34.347826086956523</c:v>
                </c:pt>
                <c:pt idx="8">
                  <c:v>32.432432432432435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57-4B16-A166-FAA58E8461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01875071"/>
        <c:axId val="301889951"/>
      </c:barChart>
      <c:catAx>
        <c:axId val="301875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1889951"/>
        <c:crosses val="autoZero"/>
        <c:auto val="1"/>
        <c:lblAlgn val="ctr"/>
        <c:lblOffset val="100"/>
        <c:noMultiLvlLbl val="0"/>
      </c:catAx>
      <c:valAx>
        <c:axId val="301889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187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854261290386556"/>
          <c:y val="0.19056482342756181"/>
          <c:w val="0.28145738709613433"/>
          <c:h val="0.66300290316494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1100" b="1" dirty="0"/>
              <a:t>P</a:t>
            </a:r>
            <a:r>
              <a:rPr lang="en-US" sz="1100" b="1" dirty="0"/>
              <a:t>o</a:t>
            </a:r>
            <a:r>
              <a:rPr lang="cs-CZ" sz="1100" b="1" dirty="0"/>
              <a:t>díl</a:t>
            </a:r>
            <a:r>
              <a:rPr lang="en-US" sz="1100" b="1" dirty="0"/>
              <a:t> </a:t>
            </a:r>
            <a:r>
              <a:rPr lang="en-US" sz="1100" b="1" dirty="0" err="1"/>
              <a:t>nově</a:t>
            </a:r>
            <a:r>
              <a:rPr lang="en-US" sz="1100" b="1" dirty="0"/>
              <a:t> </a:t>
            </a:r>
            <a:r>
              <a:rPr lang="en-US" sz="1100" b="1" dirty="0" err="1"/>
              <a:t>nastupujících</a:t>
            </a:r>
            <a:r>
              <a:rPr lang="en-US" sz="1100" b="1" dirty="0"/>
              <a:t> do </a:t>
            </a:r>
            <a:r>
              <a:rPr lang="en-US" sz="1100" b="1" dirty="0" err="1"/>
              <a:t>technických</a:t>
            </a:r>
            <a:r>
              <a:rPr lang="en-US" sz="1100" b="1" dirty="0"/>
              <a:t> </a:t>
            </a:r>
            <a:r>
              <a:rPr lang="en-US" sz="1100" b="1" dirty="0" err="1"/>
              <a:t>oborů</a:t>
            </a:r>
            <a:r>
              <a:rPr lang="cs-CZ" sz="1100" b="1" dirty="0"/>
              <a:t> ve středním odborném vzdělání</a:t>
            </a:r>
          </a:p>
          <a:p>
            <a:pPr>
              <a:defRPr sz="1100" b="1"/>
            </a:pPr>
            <a:r>
              <a:rPr lang="cs-CZ" sz="1100" b="1" dirty="0">
                <a:solidFill>
                  <a:srgbClr val="C00000"/>
                </a:solidFill>
              </a:rPr>
              <a:t>s výučním listem</a:t>
            </a:r>
          </a:p>
        </c:rich>
      </c:tx>
      <c:layout>
        <c:manualLayout>
          <c:xMode val="edge"/>
          <c:yMode val="edge"/>
          <c:x val="0.13421428917103431"/>
          <c:y val="1.0683491742694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0292858344388735"/>
          <c:y val="0.16330069249404544"/>
          <c:w val="0.57506182196490585"/>
          <c:h val="0.7166480267455896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'Skupiny1stroj-grafy'!$C$7</c:f>
              <c:strCache>
                <c:ptCount val="1"/>
                <c:pt idx="0">
                  <c:v>Strojírenství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'Skupiny1stroj-grafy'!$AC$7:$AK$7</c:f>
              <c:numCache>
                <c:formatCode>0</c:formatCode>
                <c:ptCount val="9"/>
                <c:pt idx="0">
                  <c:v>51.542416452442161</c:v>
                </c:pt>
                <c:pt idx="1">
                  <c:v>48.03921568627451</c:v>
                </c:pt>
                <c:pt idx="2">
                  <c:v>47.566909975669098</c:v>
                </c:pt>
                <c:pt idx="3">
                  <c:v>48.489010989010985</c:v>
                </c:pt>
                <c:pt idx="4">
                  <c:v>45.995145631067963</c:v>
                </c:pt>
                <c:pt idx="5">
                  <c:v>45.381984036488028</c:v>
                </c:pt>
                <c:pt idx="6">
                  <c:v>39.119804400977998</c:v>
                </c:pt>
                <c:pt idx="7">
                  <c:v>42.269076305220885</c:v>
                </c:pt>
                <c:pt idx="8">
                  <c:v>38.962360122075282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9-4545-99AB-B44DF50180F5}"/>
            </c:ext>
          </c:extLst>
        </c:ser>
        <c:ser>
          <c:idx val="1"/>
          <c:order val="1"/>
          <c:tx>
            <c:strRef>
              <c:f>'Skupiny1stroj-grafy'!$C$8</c:f>
              <c:strCache>
                <c:ptCount val="1"/>
                <c:pt idx="0">
                  <c:v>Elektrotechnika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'Skupiny1stroj-grafy'!$AC$8:$AK$8</c:f>
              <c:numCache>
                <c:formatCode>0</c:formatCode>
                <c:ptCount val="9"/>
                <c:pt idx="0">
                  <c:v>22.493573264781492</c:v>
                </c:pt>
                <c:pt idx="1">
                  <c:v>29.77941176470588</c:v>
                </c:pt>
                <c:pt idx="2">
                  <c:v>28.588807785888076</c:v>
                </c:pt>
                <c:pt idx="3">
                  <c:v>30.906593406593409</c:v>
                </c:pt>
                <c:pt idx="4">
                  <c:v>32.038834951456316</c:v>
                </c:pt>
                <c:pt idx="5">
                  <c:v>32.041049030786773</c:v>
                </c:pt>
                <c:pt idx="6">
                  <c:v>34.718826405867972</c:v>
                </c:pt>
                <c:pt idx="7">
                  <c:v>32.931726907630519</c:v>
                </c:pt>
                <c:pt idx="8">
                  <c:v>35.707019328585957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F9-4545-99AB-B44DF50180F5}"/>
            </c:ext>
          </c:extLst>
        </c:ser>
        <c:ser>
          <c:idx val="2"/>
          <c:order val="2"/>
          <c:tx>
            <c:strRef>
              <c:f>'Skupiny1stroj-grafy'!$C$9</c:f>
              <c:strCache>
                <c:ptCount val="1"/>
                <c:pt idx="0">
                  <c:v>Stavebnictví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'Skupiny1stroj-grafy'!$AC$9:$AK$9</c:f>
              <c:numCache>
                <c:formatCode>0</c:formatCode>
                <c:ptCount val="9"/>
                <c:pt idx="0">
                  <c:v>20.822622107969153</c:v>
                </c:pt>
                <c:pt idx="1">
                  <c:v>18.137254901960784</c:v>
                </c:pt>
                <c:pt idx="2">
                  <c:v>20.559610705596107</c:v>
                </c:pt>
                <c:pt idx="3">
                  <c:v>15.659340659340659</c:v>
                </c:pt>
                <c:pt idx="4">
                  <c:v>17.111650485436893</c:v>
                </c:pt>
                <c:pt idx="5">
                  <c:v>18.928164196123149</c:v>
                </c:pt>
                <c:pt idx="6">
                  <c:v>22.127139364303179</c:v>
                </c:pt>
                <c:pt idx="7">
                  <c:v>21.385542168674696</c:v>
                </c:pt>
                <c:pt idx="8">
                  <c:v>21.566632756866735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F9-4545-99AB-B44DF50180F5}"/>
            </c:ext>
          </c:extLst>
        </c:ser>
        <c:ser>
          <c:idx val="3"/>
          <c:order val="3"/>
          <c:tx>
            <c:strRef>
              <c:f>'Skupiny1stroj-grafy'!$C$10</c:f>
              <c:strCache>
                <c:ptCount val="1"/>
                <c:pt idx="0">
                  <c:v>Doprava a spoje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'Skupiny1stroj-grafy'!$AC$10:$AK$10</c:f>
              <c:numCache>
                <c:formatCode>0</c:formatCode>
                <c:ptCount val="9"/>
                <c:pt idx="0">
                  <c:v>4.2416452442159382</c:v>
                </c:pt>
                <c:pt idx="1">
                  <c:v>3.3088235294117649</c:v>
                </c:pt>
                <c:pt idx="2">
                  <c:v>2.1897810218978102</c:v>
                </c:pt>
                <c:pt idx="3">
                  <c:v>3.4340659340659343</c:v>
                </c:pt>
                <c:pt idx="4">
                  <c:v>3.0339805825242721</c:v>
                </c:pt>
                <c:pt idx="5">
                  <c:v>2.3945267958950969</c:v>
                </c:pt>
                <c:pt idx="6">
                  <c:v>2.5672371638141809</c:v>
                </c:pt>
                <c:pt idx="7">
                  <c:v>2.7108433734939759</c:v>
                </c:pt>
                <c:pt idx="8">
                  <c:v>2.5432349949135302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F9-4545-99AB-B44DF50180F5}"/>
            </c:ext>
          </c:extLst>
        </c:ser>
        <c:ser>
          <c:idx val="4"/>
          <c:order val="4"/>
          <c:tx>
            <c:strRef>
              <c:f>'Skupiny1stroj-grafy'!$C$11</c:f>
              <c:strCache>
                <c:ptCount val="1"/>
                <c:pt idx="0">
                  <c:v>Speciální a interdisciplinární obory </c:v>
                </c:pt>
              </c:strCache>
            </c:strRef>
          </c:tx>
          <c:spPr>
            <a:solidFill>
              <a:srgbClr val="CBA9E5"/>
            </a:solidFill>
            <a:ln>
              <a:noFill/>
            </a:ln>
            <a:effectLst/>
          </c:spPr>
          <c:invertIfNegative val="0"/>
          <c:cat>
            <c:numRef>
              <c:f>'Skupiny1stroj-grafy'!$AC$1:$AK$1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'Skupiny1stroj-grafy'!$AC$11:$AK$11</c:f>
              <c:numCache>
                <c:formatCode>0</c:formatCode>
                <c:ptCount val="9"/>
                <c:pt idx="0">
                  <c:v>0.89974293059125965</c:v>
                </c:pt>
                <c:pt idx="1">
                  <c:v>0.73529411764705876</c:v>
                </c:pt>
                <c:pt idx="2">
                  <c:v>1.0948905109489051</c:v>
                </c:pt>
                <c:pt idx="3">
                  <c:v>1.5109890109890109</c:v>
                </c:pt>
                <c:pt idx="4">
                  <c:v>1.820388349514563</c:v>
                </c:pt>
                <c:pt idx="5">
                  <c:v>1.2542759407069555</c:v>
                </c:pt>
                <c:pt idx="6">
                  <c:v>1.4669926650366749</c:v>
                </c:pt>
                <c:pt idx="7">
                  <c:v>0.70281124497991965</c:v>
                </c:pt>
                <c:pt idx="8">
                  <c:v>1.2207527975584944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F9-4545-99AB-B44DF5018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01875071"/>
        <c:axId val="301889951"/>
      </c:barChart>
      <c:catAx>
        <c:axId val="301875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1889951"/>
        <c:crosses val="autoZero"/>
        <c:auto val="1"/>
        <c:lblAlgn val="ctr"/>
        <c:lblOffset val="100"/>
        <c:noMultiLvlLbl val="0"/>
      </c:catAx>
      <c:valAx>
        <c:axId val="301889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187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809190085319729"/>
          <c:y val="0.19056482342756181"/>
          <c:w val="0.2919080991468026"/>
          <c:h val="0.66300290316494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1100" b="1" dirty="0"/>
              <a:t>Počet </a:t>
            </a:r>
            <a:r>
              <a:rPr lang="cs-CZ" sz="1100" b="1" dirty="0">
                <a:solidFill>
                  <a:srgbClr val="C00000"/>
                </a:solidFill>
              </a:rPr>
              <a:t>nově nastupujících </a:t>
            </a:r>
            <a:r>
              <a:rPr lang="cs-CZ" sz="1100" b="1" dirty="0"/>
              <a:t>do vybraných strojírenských oborů v Plzeňském kraji</a:t>
            </a:r>
          </a:p>
        </c:rich>
      </c:tx>
      <c:layout>
        <c:manualLayout>
          <c:xMode val="edge"/>
          <c:yMode val="edge"/>
          <c:x val="0.135924744628754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3698010670580535"/>
          <c:y val="0.15009259259259258"/>
          <c:w val="0.53886960603476197"/>
          <c:h val="0.69459452389903886"/>
        </c:manualLayout>
      </c:layout>
      <c:lineChart>
        <c:grouping val="standard"/>
        <c:varyColors val="0"/>
        <c:ser>
          <c:idx val="0"/>
          <c:order val="0"/>
          <c:tx>
            <c:strRef>
              <c:f>'Obory15-22'!$R$143</c:f>
              <c:strCache>
                <c:ptCount val="1"/>
                <c:pt idx="0">
                  <c:v>Strojní mechanik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'Obory15-22'!$S$142:$Z$142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'Obory15-22'!$S$143:$Z$143</c:f>
              <c:numCache>
                <c:formatCode>General</c:formatCode>
                <c:ptCount val="8"/>
                <c:pt idx="0">
                  <c:v>72</c:v>
                </c:pt>
                <c:pt idx="1">
                  <c:v>77</c:v>
                </c:pt>
                <c:pt idx="2">
                  <c:v>63</c:v>
                </c:pt>
                <c:pt idx="3">
                  <c:v>69</c:v>
                </c:pt>
                <c:pt idx="4">
                  <c:v>58</c:v>
                </c:pt>
                <c:pt idx="5">
                  <c:v>44</c:v>
                </c:pt>
                <c:pt idx="6">
                  <c:v>33</c:v>
                </c:pt>
                <c:pt idx="7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84-4374-A366-E96E2995D7FF}"/>
            </c:ext>
          </c:extLst>
        </c:ser>
        <c:ser>
          <c:idx val="1"/>
          <c:order val="1"/>
          <c:tx>
            <c:strRef>
              <c:f>'Obory15-22'!$R$144</c:f>
              <c:strCache>
                <c:ptCount val="1"/>
                <c:pt idx="0">
                  <c:v>Obráběč kovů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'Obory15-22'!$S$142:$Z$142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'Obory15-22'!$S$144:$Z$144</c:f>
              <c:numCache>
                <c:formatCode>General</c:formatCode>
                <c:ptCount val="8"/>
                <c:pt idx="0">
                  <c:v>128</c:v>
                </c:pt>
                <c:pt idx="1">
                  <c:v>116</c:v>
                </c:pt>
                <c:pt idx="2">
                  <c:v>119</c:v>
                </c:pt>
                <c:pt idx="3">
                  <c:v>120</c:v>
                </c:pt>
                <c:pt idx="4">
                  <c:v>118</c:v>
                </c:pt>
                <c:pt idx="5">
                  <c:v>87</c:v>
                </c:pt>
                <c:pt idx="6">
                  <c:v>81</c:v>
                </c:pt>
                <c:pt idx="7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84-4374-A366-E96E2995D7FF}"/>
            </c:ext>
          </c:extLst>
        </c:ser>
        <c:ser>
          <c:idx val="3"/>
          <c:order val="2"/>
          <c:tx>
            <c:strRef>
              <c:f>'Obory15-22'!$R$146</c:f>
              <c:strCache>
                <c:ptCount val="1"/>
                <c:pt idx="0">
                  <c:v>Mechanik seřizovač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'Obory15-22'!$S$142:$Z$142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'Obory15-22'!$S$146:$Z$146</c:f>
              <c:numCache>
                <c:formatCode>General</c:formatCode>
                <c:ptCount val="8"/>
                <c:pt idx="0">
                  <c:v>113</c:v>
                </c:pt>
                <c:pt idx="1">
                  <c:v>113</c:v>
                </c:pt>
                <c:pt idx="2">
                  <c:v>102</c:v>
                </c:pt>
                <c:pt idx="3">
                  <c:v>94</c:v>
                </c:pt>
                <c:pt idx="4">
                  <c:v>53</c:v>
                </c:pt>
                <c:pt idx="5">
                  <c:v>63</c:v>
                </c:pt>
                <c:pt idx="6">
                  <c:v>72</c:v>
                </c:pt>
                <c:pt idx="7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84-4374-A366-E96E2995D7FF}"/>
            </c:ext>
          </c:extLst>
        </c:ser>
        <c:ser>
          <c:idx val="4"/>
          <c:order val="3"/>
          <c:tx>
            <c:strRef>
              <c:f>'Obory15-22'!$R$147</c:f>
              <c:strCache>
                <c:ptCount val="1"/>
                <c:pt idx="0">
                  <c:v>Strojírenství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'Obory15-22'!$S$142:$Z$142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'Obory15-22'!$S$147:$Z$147</c:f>
              <c:numCache>
                <c:formatCode>General</c:formatCode>
                <c:ptCount val="8"/>
                <c:pt idx="0">
                  <c:v>100</c:v>
                </c:pt>
                <c:pt idx="1">
                  <c:v>91</c:v>
                </c:pt>
                <c:pt idx="2">
                  <c:v>103</c:v>
                </c:pt>
                <c:pt idx="3">
                  <c:v>91</c:v>
                </c:pt>
                <c:pt idx="4">
                  <c:v>79</c:v>
                </c:pt>
                <c:pt idx="5">
                  <c:v>76</c:v>
                </c:pt>
                <c:pt idx="6">
                  <c:v>64</c:v>
                </c:pt>
                <c:pt idx="7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A84-4374-A366-E96E2995D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9851727"/>
        <c:axId val="1529849807"/>
      </c:lineChart>
      <c:catAx>
        <c:axId val="152985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29849807"/>
        <c:crosses val="autoZero"/>
        <c:auto val="1"/>
        <c:lblAlgn val="ctr"/>
        <c:lblOffset val="100"/>
        <c:noMultiLvlLbl val="0"/>
      </c:catAx>
      <c:valAx>
        <c:axId val="152984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dirty="0"/>
                  <a:t>počet</a:t>
                </a:r>
              </a:p>
            </c:rich>
          </c:tx>
          <c:layout>
            <c:manualLayout>
              <c:xMode val="edge"/>
              <c:yMode val="edge"/>
              <c:x val="6.7170445004198151E-3"/>
              <c:y val="0.42187637252915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2985172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717839946292257"/>
          <c:y val="0.1377424176144649"/>
          <c:w val="0.32316974642878171"/>
          <c:h val="0.755776100904053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sz="1100" b="1" dirty="0"/>
              <a:t>Podíl </a:t>
            </a:r>
            <a:r>
              <a:rPr lang="cs-CZ" sz="1100" b="1" dirty="0">
                <a:solidFill>
                  <a:srgbClr val="C00000"/>
                </a:solidFill>
              </a:rPr>
              <a:t>technických oborů </a:t>
            </a:r>
            <a:r>
              <a:rPr lang="cs-CZ" sz="1100" b="1" dirty="0"/>
              <a:t>na nově nastupujících podle stupňů vzdělání</a:t>
            </a:r>
          </a:p>
        </c:rich>
      </c:tx>
      <c:layout>
        <c:manualLayout>
          <c:xMode val="edge"/>
          <c:yMode val="edge"/>
          <c:x val="0.17520989449697386"/>
          <c:y val="9.908633813954086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2328950065120953"/>
          <c:y val="0.15932367228971731"/>
          <c:w val="0.48141507500479319"/>
          <c:h val="0.67831137481889925"/>
        </c:manualLayout>
      </c:layout>
      <c:lineChart>
        <c:grouping val="standard"/>
        <c:varyColors val="0"/>
        <c:ser>
          <c:idx val="2"/>
          <c:order val="0"/>
          <c:tx>
            <c:strRef>
              <c:f>Skupiny2!$D$30</c:f>
              <c:strCache>
                <c:ptCount val="1"/>
                <c:pt idx="0">
                  <c:v>úplné střední odborné s maturitou a výcvikem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Skupiny2!$AV$1:$BD$1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Skupiny2!$AV$30:$BD$30</c:f>
              <c:numCache>
                <c:formatCode>0</c:formatCode>
                <c:ptCount val="9"/>
                <c:pt idx="0">
                  <c:v>59.947643979057595</c:v>
                </c:pt>
                <c:pt idx="1">
                  <c:v>60</c:v>
                </c:pt>
                <c:pt idx="2">
                  <c:v>63.128491620111724</c:v>
                </c:pt>
                <c:pt idx="3">
                  <c:v>57.863501483679528</c:v>
                </c:pt>
                <c:pt idx="4">
                  <c:v>59.824046920821118</c:v>
                </c:pt>
                <c:pt idx="5">
                  <c:v>55.963302752293572</c:v>
                </c:pt>
                <c:pt idx="6">
                  <c:v>59.151193633952261</c:v>
                </c:pt>
                <c:pt idx="7">
                  <c:v>58.080808080808076</c:v>
                </c:pt>
                <c:pt idx="8">
                  <c:v>52.606635071090047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06-4E47-8F64-1921792F7875}"/>
            </c:ext>
          </c:extLst>
        </c:ser>
        <c:ser>
          <c:idx val="1"/>
          <c:order val="1"/>
          <c:tx>
            <c:strRef>
              <c:f>Skupiny2!$D$29</c:f>
              <c:strCache>
                <c:ptCount val="1"/>
                <c:pt idx="0">
                  <c:v>střední odborné s výučním listem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Skupiny2!$AV$1:$BD$1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Skupiny2!$AV$29:$BD$29</c:f>
              <c:numCache>
                <c:formatCode>0</c:formatCode>
                <c:ptCount val="9"/>
                <c:pt idx="0">
                  <c:v>49.302915082382768</c:v>
                </c:pt>
                <c:pt idx="1">
                  <c:v>52.815533980582529</c:v>
                </c:pt>
                <c:pt idx="2">
                  <c:v>51.730648206419126</c:v>
                </c:pt>
                <c:pt idx="3">
                  <c:v>49.322493224932252</c:v>
                </c:pt>
                <c:pt idx="4">
                  <c:v>51.5322076297686</c:v>
                </c:pt>
                <c:pt idx="5">
                  <c:v>52.202380952380956</c:v>
                </c:pt>
                <c:pt idx="6">
                  <c:v>50.965732087227408</c:v>
                </c:pt>
                <c:pt idx="7">
                  <c:v>54.695222405271828</c:v>
                </c:pt>
                <c:pt idx="8">
                  <c:v>49.949186991869922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06-4E47-8F64-1921792F7875}"/>
            </c:ext>
          </c:extLst>
        </c:ser>
        <c:ser>
          <c:idx val="3"/>
          <c:order val="2"/>
          <c:tx>
            <c:strRef>
              <c:f>Skupiny2!$D$31</c:f>
              <c:strCache>
                <c:ptCount val="1"/>
                <c:pt idx="0">
                  <c:v>úplné střední odborné s maturitou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Skupiny2!$AV$1:$BD$1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Skupiny2!$AV$31:$BD$31</c:f>
              <c:numCache>
                <c:formatCode>0</c:formatCode>
                <c:ptCount val="9"/>
                <c:pt idx="0">
                  <c:v>32.124125874125873</c:v>
                </c:pt>
                <c:pt idx="1">
                  <c:v>34.360410830999065</c:v>
                </c:pt>
                <c:pt idx="2">
                  <c:v>33.083038869257955</c:v>
                </c:pt>
                <c:pt idx="3">
                  <c:v>33.056478405315616</c:v>
                </c:pt>
                <c:pt idx="4">
                  <c:v>34.280717096633147</c:v>
                </c:pt>
                <c:pt idx="5">
                  <c:v>32.080200501253131</c:v>
                </c:pt>
                <c:pt idx="6">
                  <c:v>34.18167580266249</c:v>
                </c:pt>
                <c:pt idx="7">
                  <c:v>31.904427266338718</c:v>
                </c:pt>
                <c:pt idx="8">
                  <c:v>31.415643180349061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06-4E47-8F64-1921792F7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6248719"/>
        <c:axId val="1846244399"/>
      </c:lineChart>
      <c:catAx>
        <c:axId val="1846248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846244399"/>
        <c:crosses val="autoZero"/>
        <c:auto val="1"/>
        <c:lblAlgn val="ctr"/>
        <c:lblOffset val="100"/>
        <c:tickMarkSkip val="3"/>
        <c:noMultiLvlLbl val="0"/>
      </c:catAx>
      <c:valAx>
        <c:axId val="18462443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dirty="0"/>
                  <a:t>podíl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846248719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314504452686491"/>
          <c:y val="0.18259973683604838"/>
          <c:w val="0.38685495547313514"/>
          <c:h val="0.69570624567716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Nabídka</c:v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-7.6666670020414263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87-4018-BA60-66F3032FD075}"/>
                </c:ext>
              </c:extLst>
            </c:dLbl>
            <c:dLbl>
              <c:idx val="1"/>
              <c:layout>
                <c:manualLayout>
                  <c:x val="-1.02222226693886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87-4018-BA60-66F3032FD075}"/>
                </c:ext>
              </c:extLst>
            </c:dLbl>
            <c:dLbl>
              <c:idx val="2"/>
              <c:layout>
                <c:manualLayout>
                  <c:x val="-1.0222222669388568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87-4018-BA60-66F3032FD075}"/>
                </c:ext>
              </c:extLst>
            </c:dLbl>
            <c:dLbl>
              <c:idx val="3"/>
              <c:layout>
                <c:manualLayout>
                  <c:x val="-1.5333334004082853E-2"/>
                  <c:y val="-4.24377813600666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87-4018-BA60-66F3032FD075}"/>
                </c:ext>
              </c:extLst>
            </c:dLbl>
            <c:dLbl>
              <c:idx val="4"/>
              <c:layout>
                <c:manualLayout>
                  <c:x val="7.666667002041332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87-4018-BA60-66F3032FD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přehled!$A$29:$A$33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L0+H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přehled!$B$29:$B$33</c:f>
              <c:numCache>
                <c:formatCode>#,##0</c:formatCode>
                <c:ptCount val="5"/>
                <c:pt idx="0" formatCode="General">
                  <c:v>474</c:v>
                </c:pt>
                <c:pt idx="1">
                  <c:v>3281</c:v>
                </c:pt>
                <c:pt idx="2">
                  <c:v>315</c:v>
                </c:pt>
                <c:pt idx="3">
                  <c:v>2648</c:v>
                </c:pt>
                <c:pt idx="4" formatCode="General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87-4018-BA60-66F3032FD075}"/>
            </c:ext>
          </c:extLst>
        </c:ser>
        <c:ser>
          <c:idx val="1"/>
          <c:order val="1"/>
          <c:tx>
            <c:v>Přihlášky</c:v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1.5333334004082853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887-4018-BA60-66F3032FD075}"/>
                </c:ext>
              </c:extLst>
            </c:dLbl>
            <c:dLbl>
              <c:idx val="1"/>
              <c:layout>
                <c:manualLayout>
                  <c:x val="1.022222266938856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87-4018-BA60-66F3032FD075}"/>
                </c:ext>
              </c:extLst>
            </c:dLbl>
            <c:dLbl>
              <c:idx val="2"/>
              <c:layout>
                <c:manualLayout>
                  <c:x val="7.6666670020413327E-3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887-4018-BA60-66F3032FD075}"/>
                </c:ext>
              </c:extLst>
            </c:dLbl>
            <c:dLbl>
              <c:idx val="3"/>
              <c:layout>
                <c:manualLayout>
                  <c:x val="1.533333400408285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887-4018-BA60-66F3032FD075}"/>
                </c:ext>
              </c:extLst>
            </c:dLbl>
            <c:dLbl>
              <c:idx val="4"/>
              <c:layout>
                <c:manualLayout>
                  <c:x val="1.78888896714298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887-4018-BA60-66F3032FD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přehled!$A$29:$A$33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L0+H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přehled!$C$29:$C$33</c:f>
              <c:numCache>
                <c:formatCode>#,##0</c:formatCode>
                <c:ptCount val="5"/>
                <c:pt idx="0">
                  <c:v>1024</c:v>
                </c:pt>
                <c:pt idx="1">
                  <c:v>6499</c:v>
                </c:pt>
                <c:pt idx="2">
                  <c:v>449</c:v>
                </c:pt>
                <c:pt idx="3">
                  <c:v>3560</c:v>
                </c:pt>
                <c:pt idx="4" formatCode="General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887-4018-BA60-66F3032FD075}"/>
            </c:ext>
          </c:extLst>
        </c:ser>
        <c:ser>
          <c:idx val="2"/>
          <c:order val="2"/>
          <c:tx>
            <c:v>Zápisové lístky</c:v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1.78888896714299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887-4018-BA60-66F3032FD075}"/>
                </c:ext>
              </c:extLst>
            </c:dLbl>
            <c:dLbl>
              <c:idx val="1"/>
              <c:layout>
                <c:manualLayout>
                  <c:x val="2.8111112340818561E-2"/>
                  <c:y val="-4.24377813600666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887-4018-BA60-66F3032FD075}"/>
                </c:ext>
              </c:extLst>
            </c:dLbl>
            <c:dLbl>
              <c:idx val="2"/>
              <c:layout>
                <c:manualLayout>
                  <c:x val="1.7888889671429899E-2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887-4018-BA60-66F3032FD075}"/>
                </c:ext>
              </c:extLst>
            </c:dLbl>
            <c:dLbl>
              <c:idx val="3"/>
              <c:layout>
                <c:manualLayout>
                  <c:x val="2.8111112340818561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887-4018-BA60-66F3032FD075}"/>
                </c:ext>
              </c:extLst>
            </c:dLbl>
            <c:dLbl>
              <c:idx val="4"/>
              <c:layout>
                <c:manualLayout>
                  <c:x val="3.06666680081657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887-4018-BA60-66F3032FD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přehled!$A$29:$A$33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L0+H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přehled!$D$29:$D$33</c:f>
              <c:numCache>
                <c:formatCode>#,##0</c:formatCode>
                <c:ptCount val="5"/>
                <c:pt idx="0">
                  <c:v>465</c:v>
                </c:pt>
                <c:pt idx="1">
                  <c:v>2835</c:v>
                </c:pt>
                <c:pt idx="2">
                  <c:v>244</c:v>
                </c:pt>
                <c:pt idx="3">
                  <c:v>1794</c:v>
                </c:pt>
                <c:pt idx="4" formatCode="General">
                  <c:v>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887-4018-BA60-66F3032FD0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84852872"/>
        <c:axId val="584856808"/>
        <c:axId val="0"/>
      </c:bar3DChart>
      <c:catAx>
        <c:axId val="584852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84856808"/>
        <c:crosses val="autoZero"/>
        <c:auto val="1"/>
        <c:lblAlgn val="ctr"/>
        <c:lblOffset val="100"/>
        <c:noMultiLvlLbl val="0"/>
      </c:catAx>
      <c:valAx>
        <c:axId val="58485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848528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43566-9511-4A8D-AD75-71058789F17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793B7F-09B4-4A33-B34A-37E6230A51A0}">
      <dgm:prSet phldrT="[Text]" custT="1"/>
      <dgm:spPr/>
      <dgm:t>
        <a:bodyPr/>
        <a:lstStyle/>
        <a:p>
          <a:r>
            <a:rPr lang="cs-CZ" sz="1800" b="1" dirty="0"/>
            <a:t>Analytická část</a:t>
          </a:r>
        </a:p>
      </dgm:t>
    </dgm:pt>
    <dgm:pt modelId="{79DA4A99-E13A-471B-8856-AD931784126A}" type="parTrans" cxnId="{578EFD30-7716-4536-8692-207C9BA100A2}">
      <dgm:prSet/>
      <dgm:spPr/>
      <dgm:t>
        <a:bodyPr/>
        <a:lstStyle/>
        <a:p>
          <a:endParaRPr lang="cs-CZ"/>
        </a:p>
      </dgm:t>
    </dgm:pt>
    <dgm:pt modelId="{238206AF-701F-476D-83AC-531DADCCAC03}" type="sibTrans" cxnId="{578EFD30-7716-4536-8692-207C9BA100A2}">
      <dgm:prSet/>
      <dgm:spPr/>
      <dgm:t>
        <a:bodyPr/>
        <a:lstStyle/>
        <a:p>
          <a:endParaRPr lang="cs-CZ"/>
        </a:p>
      </dgm:t>
    </dgm:pt>
    <dgm:pt modelId="{2C84ED11-8B69-44FA-8970-6D3D3C9E4422}">
      <dgm:prSet phldrT="[Text]"/>
      <dgm:spPr/>
      <dgm:t>
        <a:bodyPr/>
        <a:lstStyle/>
        <a:p>
          <a:r>
            <a:rPr lang="cs-CZ" sz="1300" dirty="0"/>
            <a:t>aktualizace dat</a:t>
          </a:r>
        </a:p>
      </dgm:t>
    </dgm:pt>
    <dgm:pt modelId="{FCD795BC-5F2C-49A5-A9A9-2C0CA9C67C4D}" type="parTrans" cxnId="{18B4502A-C81F-48EE-8E05-0C2E2CB7EF71}">
      <dgm:prSet/>
      <dgm:spPr/>
      <dgm:t>
        <a:bodyPr/>
        <a:lstStyle/>
        <a:p>
          <a:endParaRPr lang="cs-CZ"/>
        </a:p>
      </dgm:t>
    </dgm:pt>
    <dgm:pt modelId="{0CA28C0D-C217-410A-9A76-206F1856F260}" type="sibTrans" cxnId="{18B4502A-C81F-48EE-8E05-0C2E2CB7EF71}">
      <dgm:prSet/>
      <dgm:spPr/>
      <dgm:t>
        <a:bodyPr/>
        <a:lstStyle/>
        <a:p>
          <a:endParaRPr lang="cs-CZ"/>
        </a:p>
      </dgm:t>
    </dgm:pt>
    <dgm:pt modelId="{1F06625E-276D-4587-937C-08737113549C}">
      <dgm:prSet phldrT="[Text]" custT="1"/>
      <dgm:spPr/>
      <dgm:t>
        <a:bodyPr/>
        <a:lstStyle/>
        <a:p>
          <a:r>
            <a:rPr lang="cs-CZ" sz="1800" b="1" dirty="0"/>
            <a:t>Stanovení priorit</a:t>
          </a:r>
        </a:p>
      </dgm:t>
    </dgm:pt>
    <dgm:pt modelId="{1B64E6D9-2B88-49C2-9628-4856E0AF2363}" type="parTrans" cxnId="{E1A2F25F-6CAF-4C4C-82CD-7C2BB40C95BA}">
      <dgm:prSet/>
      <dgm:spPr/>
      <dgm:t>
        <a:bodyPr/>
        <a:lstStyle/>
        <a:p>
          <a:endParaRPr lang="cs-CZ"/>
        </a:p>
      </dgm:t>
    </dgm:pt>
    <dgm:pt modelId="{4046D79B-6275-4DED-9965-85EF612AA6F4}" type="sibTrans" cxnId="{E1A2F25F-6CAF-4C4C-82CD-7C2BB40C95BA}">
      <dgm:prSet/>
      <dgm:spPr/>
      <dgm:t>
        <a:bodyPr/>
        <a:lstStyle/>
        <a:p>
          <a:endParaRPr lang="cs-CZ"/>
        </a:p>
      </dgm:t>
    </dgm:pt>
    <dgm:pt modelId="{96F5C0C2-7504-4A81-B689-B1B172F7E701}">
      <dgm:prSet phldrT="[Text]"/>
      <dgm:spPr/>
      <dgm:t>
        <a:bodyPr/>
        <a:lstStyle/>
        <a:p>
          <a:r>
            <a:rPr lang="cs-CZ" sz="1300" dirty="0"/>
            <a:t>prioritizace jednotlivých cílů</a:t>
          </a:r>
        </a:p>
      </dgm:t>
    </dgm:pt>
    <dgm:pt modelId="{64619042-4FF7-413E-AB46-94CFBD3B48E3}" type="parTrans" cxnId="{B48A97B3-FBAE-4171-9B91-BDE8096C293D}">
      <dgm:prSet/>
      <dgm:spPr/>
      <dgm:t>
        <a:bodyPr/>
        <a:lstStyle/>
        <a:p>
          <a:endParaRPr lang="cs-CZ"/>
        </a:p>
      </dgm:t>
    </dgm:pt>
    <dgm:pt modelId="{D7F1FE37-AC26-4A13-B983-C545FA4482E6}" type="sibTrans" cxnId="{B48A97B3-FBAE-4171-9B91-BDE8096C293D}">
      <dgm:prSet/>
      <dgm:spPr/>
      <dgm:t>
        <a:bodyPr/>
        <a:lstStyle/>
        <a:p>
          <a:endParaRPr lang="cs-CZ"/>
        </a:p>
      </dgm:t>
    </dgm:pt>
    <dgm:pt modelId="{3621FE7C-AABC-4D0D-91A7-9403949C9093}">
      <dgm:prSet phldrT="[Text]" custT="1"/>
      <dgm:spPr/>
      <dgm:t>
        <a:bodyPr/>
        <a:lstStyle/>
        <a:p>
          <a:r>
            <a:rPr lang="cs-CZ" sz="1800" b="1" dirty="0"/>
            <a:t>Roční akční plány 2023, 2024, 2025</a:t>
          </a:r>
        </a:p>
      </dgm:t>
    </dgm:pt>
    <dgm:pt modelId="{E2A0900E-C962-40A1-9A0A-5A7074146172}" type="parTrans" cxnId="{146EFF7E-EC25-4510-A5CB-CBF4BA8566E9}">
      <dgm:prSet/>
      <dgm:spPr/>
      <dgm:t>
        <a:bodyPr/>
        <a:lstStyle/>
        <a:p>
          <a:endParaRPr lang="cs-CZ"/>
        </a:p>
      </dgm:t>
    </dgm:pt>
    <dgm:pt modelId="{8E3D53CB-E0F2-490B-80C7-8EAEBC320283}" type="sibTrans" cxnId="{146EFF7E-EC25-4510-A5CB-CBF4BA8566E9}">
      <dgm:prSet/>
      <dgm:spPr/>
      <dgm:t>
        <a:bodyPr/>
        <a:lstStyle/>
        <a:p>
          <a:endParaRPr lang="cs-CZ"/>
        </a:p>
      </dgm:t>
    </dgm:pt>
    <dgm:pt modelId="{270BC639-EAA7-4500-A9AA-07FF277A44B9}">
      <dgm:prSet phldrT="[Text]"/>
      <dgm:spPr/>
      <dgm:t>
        <a:bodyPr/>
        <a:lstStyle/>
        <a:p>
          <a:r>
            <a:rPr lang="cs-CZ" sz="1300" dirty="0"/>
            <a:t>rozpracování jednotlivých cílů do konkrétních aktivit</a:t>
          </a:r>
        </a:p>
      </dgm:t>
    </dgm:pt>
    <dgm:pt modelId="{81EEFB1B-0843-43C3-A072-A69097A322BF}" type="parTrans" cxnId="{209430B4-996B-4840-BBCC-FED74706D897}">
      <dgm:prSet/>
      <dgm:spPr/>
      <dgm:t>
        <a:bodyPr/>
        <a:lstStyle/>
        <a:p>
          <a:endParaRPr lang="cs-CZ"/>
        </a:p>
      </dgm:t>
    </dgm:pt>
    <dgm:pt modelId="{65CDC93F-75C7-4E84-9B88-DCAA96773507}" type="sibTrans" cxnId="{209430B4-996B-4840-BBCC-FED74706D897}">
      <dgm:prSet/>
      <dgm:spPr/>
      <dgm:t>
        <a:bodyPr/>
        <a:lstStyle/>
        <a:p>
          <a:endParaRPr lang="cs-CZ"/>
        </a:p>
      </dgm:t>
    </dgm:pt>
    <dgm:pt modelId="{B87AE85C-F401-4F30-AB6E-1550F61B659F}">
      <dgm:prSet phldrT="[Text]"/>
      <dgm:spPr/>
      <dgm:t>
        <a:bodyPr/>
        <a:lstStyle/>
        <a:p>
          <a:r>
            <a:rPr lang="cs-CZ" sz="1300" dirty="0"/>
            <a:t>rešerše zdrojů</a:t>
          </a:r>
        </a:p>
      </dgm:t>
    </dgm:pt>
    <dgm:pt modelId="{61B2D162-A4EE-420F-86D6-1686D3AD495B}" type="parTrans" cxnId="{39D5028D-CFFB-4660-8439-102A88173B4F}">
      <dgm:prSet/>
      <dgm:spPr/>
      <dgm:t>
        <a:bodyPr/>
        <a:lstStyle/>
        <a:p>
          <a:endParaRPr lang="cs-CZ"/>
        </a:p>
      </dgm:t>
    </dgm:pt>
    <dgm:pt modelId="{9D526085-D8DD-4263-8D73-D2C0E7C32E61}" type="sibTrans" cxnId="{39D5028D-CFFB-4660-8439-102A88173B4F}">
      <dgm:prSet/>
      <dgm:spPr/>
      <dgm:t>
        <a:bodyPr/>
        <a:lstStyle/>
        <a:p>
          <a:endParaRPr lang="cs-CZ"/>
        </a:p>
      </dgm:t>
    </dgm:pt>
    <dgm:pt modelId="{2B98B028-BF14-462E-83D0-D826EF924CFE}">
      <dgm:prSet phldrT="[Text]"/>
      <dgm:spPr/>
      <dgm:t>
        <a:bodyPr/>
        <a:lstStyle/>
        <a:p>
          <a:r>
            <a:rPr lang="cs-CZ" sz="1300" dirty="0"/>
            <a:t>SWOT analýza klíčových témat</a:t>
          </a:r>
        </a:p>
      </dgm:t>
    </dgm:pt>
    <dgm:pt modelId="{EE72270F-42FC-49D8-95E8-CD0CB842E0EE}" type="parTrans" cxnId="{C6328CCC-DFEB-4AB3-A34F-42E747558F05}">
      <dgm:prSet/>
      <dgm:spPr/>
      <dgm:t>
        <a:bodyPr/>
        <a:lstStyle/>
        <a:p>
          <a:endParaRPr lang="cs-CZ"/>
        </a:p>
      </dgm:t>
    </dgm:pt>
    <dgm:pt modelId="{31B7B685-EC22-4A81-A76B-93AB804DE10C}" type="sibTrans" cxnId="{C6328CCC-DFEB-4AB3-A34F-42E747558F05}">
      <dgm:prSet/>
      <dgm:spPr/>
      <dgm:t>
        <a:bodyPr/>
        <a:lstStyle/>
        <a:p>
          <a:endParaRPr lang="cs-CZ"/>
        </a:p>
      </dgm:t>
    </dgm:pt>
    <dgm:pt modelId="{1066DBA8-9C0E-4EC0-8AC7-66D2B0A593C6}">
      <dgm:prSet phldrT="[Text]"/>
      <dgm:spPr/>
      <dgm:t>
        <a:bodyPr/>
        <a:lstStyle/>
        <a:p>
          <a:r>
            <a:rPr lang="cs-CZ" sz="1300" dirty="0"/>
            <a:t>stanovení problémů, jejich příčin a cílů (žádoucích změn)</a:t>
          </a:r>
        </a:p>
      </dgm:t>
    </dgm:pt>
    <dgm:pt modelId="{2B96BAD0-C5F7-446F-965E-2413E849718B}" type="parTrans" cxnId="{D5A6EF57-76E0-4252-85F3-22A295321F87}">
      <dgm:prSet/>
      <dgm:spPr/>
      <dgm:t>
        <a:bodyPr/>
        <a:lstStyle/>
        <a:p>
          <a:endParaRPr lang="cs-CZ"/>
        </a:p>
      </dgm:t>
    </dgm:pt>
    <dgm:pt modelId="{3B77678D-EC4B-484A-A03B-0F4F1F301A23}" type="sibTrans" cxnId="{D5A6EF57-76E0-4252-85F3-22A295321F87}">
      <dgm:prSet/>
      <dgm:spPr/>
      <dgm:t>
        <a:bodyPr/>
        <a:lstStyle/>
        <a:p>
          <a:endParaRPr lang="cs-CZ"/>
        </a:p>
      </dgm:t>
    </dgm:pt>
    <dgm:pt modelId="{EA9C0AF2-3B01-401F-9420-520EF7B534A9}">
      <dgm:prSet phldrT="[Text]"/>
      <dgm:spPr/>
      <dgm:t>
        <a:bodyPr/>
        <a:lstStyle/>
        <a:p>
          <a:r>
            <a:rPr lang="cs-CZ" sz="1300" dirty="0"/>
            <a:t>stanovení kritérií a odpovědnosti</a:t>
          </a:r>
        </a:p>
      </dgm:t>
    </dgm:pt>
    <dgm:pt modelId="{6F5B55A9-4A1F-435E-A408-FFEDA3DD1EC7}" type="parTrans" cxnId="{A4CACD0F-0BFA-45D2-AB0D-B03EDE9D47E1}">
      <dgm:prSet/>
      <dgm:spPr/>
      <dgm:t>
        <a:bodyPr/>
        <a:lstStyle/>
        <a:p>
          <a:endParaRPr lang="cs-CZ"/>
        </a:p>
      </dgm:t>
    </dgm:pt>
    <dgm:pt modelId="{C0FF286C-7A57-400A-AEE5-3CE4B0734879}" type="sibTrans" cxnId="{A4CACD0F-0BFA-45D2-AB0D-B03EDE9D47E1}">
      <dgm:prSet/>
      <dgm:spPr/>
      <dgm:t>
        <a:bodyPr/>
        <a:lstStyle/>
        <a:p>
          <a:endParaRPr lang="cs-CZ"/>
        </a:p>
      </dgm:t>
    </dgm:pt>
    <dgm:pt modelId="{9892A798-0925-49C4-9FCF-F5A6E3C55C11}">
      <dgm:prSet phldrT="[Text]"/>
      <dgm:spPr/>
      <dgm:t>
        <a:bodyPr/>
        <a:lstStyle/>
        <a:p>
          <a:r>
            <a:rPr lang="cs-CZ" sz="1300" dirty="0"/>
            <a:t>identifikace potencionálních zdrojů</a:t>
          </a:r>
        </a:p>
      </dgm:t>
    </dgm:pt>
    <dgm:pt modelId="{0915D195-F467-47F7-8266-907EB77E72EA}" type="parTrans" cxnId="{27B94ADE-CC27-40C4-A4F4-9B4D6BB9EAAC}">
      <dgm:prSet/>
      <dgm:spPr/>
      <dgm:t>
        <a:bodyPr/>
        <a:lstStyle/>
        <a:p>
          <a:endParaRPr lang="cs-CZ"/>
        </a:p>
      </dgm:t>
    </dgm:pt>
    <dgm:pt modelId="{C1E7521C-565D-4DDC-B5B3-B1100F50547B}" type="sibTrans" cxnId="{27B94ADE-CC27-40C4-A4F4-9B4D6BB9EAAC}">
      <dgm:prSet/>
      <dgm:spPr/>
      <dgm:t>
        <a:bodyPr/>
        <a:lstStyle/>
        <a:p>
          <a:endParaRPr lang="cs-CZ"/>
        </a:p>
      </dgm:t>
    </dgm:pt>
    <dgm:pt modelId="{CA7D13D2-DF0A-48B0-A820-00BC04A4A451}" type="pres">
      <dgm:prSet presAssocID="{AB343566-9511-4A8D-AD75-71058789F17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6CB9AA8-AF5C-473D-9C11-61C4E478900F}" type="pres">
      <dgm:prSet presAssocID="{7E793B7F-09B4-4A33-B34A-37E6230A51A0}" presName="comp" presStyleCnt="0"/>
      <dgm:spPr/>
    </dgm:pt>
    <dgm:pt modelId="{F22A497F-A206-4E70-B5F3-5E537C983EBF}" type="pres">
      <dgm:prSet presAssocID="{7E793B7F-09B4-4A33-B34A-37E6230A51A0}" presName="box" presStyleLbl="node1" presStyleIdx="0" presStyleCnt="3"/>
      <dgm:spPr/>
      <dgm:t>
        <a:bodyPr/>
        <a:lstStyle/>
        <a:p>
          <a:endParaRPr lang="cs-CZ"/>
        </a:p>
      </dgm:t>
    </dgm:pt>
    <dgm:pt modelId="{97FAACF3-C56B-4851-A82A-679F46613582}" type="pres">
      <dgm:prSet presAssocID="{7E793B7F-09B4-4A33-B34A-37E6230A51A0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28B96D2-1C16-4781-A1F0-2B6EF4C80AD2}" type="pres">
      <dgm:prSet presAssocID="{7E793B7F-09B4-4A33-B34A-37E6230A51A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3EEAF6-C2B3-4C02-A226-63E9B2852D2B}" type="pres">
      <dgm:prSet presAssocID="{238206AF-701F-476D-83AC-531DADCCAC03}" presName="spacer" presStyleCnt="0"/>
      <dgm:spPr/>
    </dgm:pt>
    <dgm:pt modelId="{CF209215-B8B4-4960-8146-57145174D95A}" type="pres">
      <dgm:prSet presAssocID="{1F06625E-276D-4587-937C-08737113549C}" presName="comp" presStyleCnt="0"/>
      <dgm:spPr/>
    </dgm:pt>
    <dgm:pt modelId="{7E8DA116-1857-4FAC-AA1A-1BD62EB34AB2}" type="pres">
      <dgm:prSet presAssocID="{1F06625E-276D-4587-937C-08737113549C}" presName="box" presStyleLbl="node1" presStyleIdx="1" presStyleCnt="3"/>
      <dgm:spPr/>
      <dgm:t>
        <a:bodyPr/>
        <a:lstStyle/>
        <a:p>
          <a:endParaRPr lang="cs-CZ"/>
        </a:p>
      </dgm:t>
    </dgm:pt>
    <dgm:pt modelId="{ABC06B35-FEEF-4C57-AD6E-EE658E0357E4}" type="pres">
      <dgm:prSet presAssocID="{1F06625E-276D-4587-937C-08737113549C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42A3D3C-8BBA-4B0A-A506-5F2E56453643}" type="pres">
      <dgm:prSet presAssocID="{1F06625E-276D-4587-937C-08737113549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C32B35-CE44-42DF-8D8F-FC7BF3E4763C}" type="pres">
      <dgm:prSet presAssocID="{4046D79B-6275-4DED-9965-85EF612AA6F4}" presName="spacer" presStyleCnt="0"/>
      <dgm:spPr/>
    </dgm:pt>
    <dgm:pt modelId="{F94C23A5-14E2-4C38-9B4B-3DAC30D3F3A8}" type="pres">
      <dgm:prSet presAssocID="{3621FE7C-AABC-4D0D-91A7-9403949C9093}" presName="comp" presStyleCnt="0"/>
      <dgm:spPr/>
    </dgm:pt>
    <dgm:pt modelId="{D2B147C9-445B-4B3A-B06F-D55E1A26C67E}" type="pres">
      <dgm:prSet presAssocID="{3621FE7C-AABC-4D0D-91A7-9403949C9093}" presName="box" presStyleLbl="node1" presStyleIdx="2" presStyleCnt="3"/>
      <dgm:spPr/>
      <dgm:t>
        <a:bodyPr/>
        <a:lstStyle/>
        <a:p>
          <a:endParaRPr lang="cs-CZ"/>
        </a:p>
      </dgm:t>
    </dgm:pt>
    <dgm:pt modelId="{583FA11A-9C70-4538-B33C-4EA2F5C8D34C}" type="pres">
      <dgm:prSet presAssocID="{3621FE7C-AABC-4D0D-91A7-9403949C9093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CE133DA0-4C55-4817-822D-5EBB3CE5189C}" type="pres">
      <dgm:prSet presAssocID="{3621FE7C-AABC-4D0D-91A7-9403949C909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39CECB9-31E8-4554-B6BA-9D7298FA7524}" type="presOf" srcId="{AB343566-9511-4A8D-AD75-71058789F178}" destId="{CA7D13D2-DF0A-48B0-A820-00BC04A4A451}" srcOrd="0" destOrd="0" presId="urn:microsoft.com/office/officeart/2005/8/layout/vList4"/>
    <dgm:cxn modelId="{209430B4-996B-4840-BBCC-FED74706D897}" srcId="{3621FE7C-AABC-4D0D-91A7-9403949C9093}" destId="{270BC639-EAA7-4500-A9AA-07FF277A44B9}" srcOrd="0" destOrd="0" parTransId="{81EEFB1B-0843-43C3-A072-A69097A322BF}" sibTransId="{65CDC93F-75C7-4E84-9B88-DCAA96773507}"/>
    <dgm:cxn modelId="{8D61F13A-E88D-4232-B483-3495509FE2C3}" type="presOf" srcId="{1F06625E-276D-4587-937C-08737113549C}" destId="{042A3D3C-8BBA-4B0A-A506-5F2E56453643}" srcOrd="1" destOrd="0" presId="urn:microsoft.com/office/officeart/2005/8/layout/vList4"/>
    <dgm:cxn modelId="{E3D9FF09-9DFD-465A-9F93-606E60842FDF}" type="presOf" srcId="{96F5C0C2-7504-4A81-B689-B1B172F7E701}" destId="{7E8DA116-1857-4FAC-AA1A-1BD62EB34AB2}" srcOrd="0" destOrd="1" presId="urn:microsoft.com/office/officeart/2005/8/layout/vList4"/>
    <dgm:cxn modelId="{146EFF7E-EC25-4510-A5CB-CBF4BA8566E9}" srcId="{AB343566-9511-4A8D-AD75-71058789F178}" destId="{3621FE7C-AABC-4D0D-91A7-9403949C9093}" srcOrd="2" destOrd="0" parTransId="{E2A0900E-C962-40A1-9A0A-5A7074146172}" sibTransId="{8E3D53CB-E0F2-490B-80C7-8EAEBC320283}"/>
    <dgm:cxn modelId="{A664ADB9-455E-41A2-A12D-DD96AB36B9F1}" type="presOf" srcId="{1F06625E-276D-4587-937C-08737113549C}" destId="{7E8DA116-1857-4FAC-AA1A-1BD62EB34AB2}" srcOrd="0" destOrd="0" presId="urn:microsoft.com/office/officeart/2005/8/layout/vList4"/>
    <dgm:cxn modelId="{18B4502A-C81F-48EE-8E05-0C2E2CB7EF71}" srcId="{7E793B7F-09B4-4A33-B34A-37E6230A51A0}" destId="{2C84ED11-8B69-44FA-8970-6D3D3C9E4422}" srcOrd="0" destOrd="0" parTransId="{FCD795BC-5F2C-49A5-A9A9-2C0CA9C67C4D}" sibTransId="{0CA28C0D-C217-410A-9A76-206F1856F260}"/>
    <dgm:cxn modelId="{4A2FE2D1-7B12-4291-8232-06EFEBFCA6C1}" type="presOf" srcId="{96F5C0C2-7504-4A81-B689-B1B172F7E701}" destId="{042A3D3C-8BBA-4B0A-A506-5F2E56453643}" srcOrd="1" destOrd="1" presId="urn:microsoft.com/office/officeart/2005/8/layout/vList4"/>
    <dgm:cxn modelId="{DCA73184-8AA1-423B-8036-48CF1715A9D1}" type="presOf" srcId="{EA9C0AF2-3B01-401F-9420-520EF7B534A9}" destId="{D2B147C9-445B-4B3A-B06F-D55E1A26C67E}" srcOrd="0" destOrd="2" presId="urn:microsoft.com/office/officeart/2005/8/layout/vList4"/>
    <dgm:cxn modelId="{D000F594-6BB1-4CD5-B31C-7287878B1BEA}" type="presOf" srcId="{2B98B028-BF14-462E-83D0-D826EF924CFE}" destId="{F22A497F-A206-4E70-B5F3-5E537C983EBF}" srcOrd="0" destOrd="3" presId="urn:microsoft.com/office/officeart/2005/8/layout/vList4"/>
    <dgm:cxn modelId="{ECECBC3A-5D1B-4B14-8D19-DA4A8689A632}" type="presOf" srcId="{1066DBA8-9C0E-4EC0-8AC7-66D2B0A593C6}" destId="{F22A497F-A206-4E70-B5F3-5E537C983EBF}" srcOrd="0" destOrd="4" presId="urn:microsoft.com/office/officeart/2005/8/layout/vList4"/>
    <dgm:cxn modelId="{7239EAE5-9E88-46FE-86F9-CFC2E5BCC08D}" type="presOf" srcId="{2C84ED11-8B69-44FA-8970-6D3D3C9E4422}" destId="{828B96D2-1C16-4781-A1F0-2B6EF4C80AD2}" srcOrd="1" destOrd="1" presId="urn:microsoft.com/office/officeart/2005/8/layout/vList4"/>
    <dgm:cxn modelId="{C6328CCC-DFEB-4AB3-A34F-42E747558F05}" srcId="{7E793B7F-09B4-4A33-B34A-37E6230A51A0}" destId="{2B98B028-BF14-462E-83D0-D826EF924CFE}" srcOrd="2" destOrd="0" parTransId="{EE72270F-42FC-49D8-95E8-CD0CB842E0EE}" sibTransId="{31B7B685-EC22-4A81-A76B-93AB804DE10C}"/>
    <dgm:cxn modelId="{1288EBC4-A2BE-4FE8-AFF2-0E9C12212907}" type="presOf" srcId="{EA9C0AF2-3B01-401F-9420-520EF7B534A9}" destId="{CE133DA0-4C55-4817-822D-5EBB3CE5189C}" srcOrd="1" destOrd="2" presId="urn:microsoft.com/office/officeart/2005/8/layout/vList4"/>
    <dgm:cxn modelId="{3CC0C596-AA26-489B-911F-A887EFD44F9C}" type="presOf" srcId="{7E793B7F-09B4-4A33-B34A-37E6230A51A0}" destId="{F22A497F-A206-4E70-B5F3-5E537C983EBF}" srcOrd="0" destOrd="0" presId="urn:microsoft.com/office/officeart/2005/8/layout/vList4"/>
    <dgm:cxn modelId="{E1A2F25F-6CAF-4C4C-82CD-7C2BB40C95BA}" srcId="{AB343566-9511-4A8D-AD75-71058789F178}" destId="{1F06625E-276D-4587-937C-08737113549C}" srcOrd="1" destOrd="0" parTransId="{1B64E6D9-2B88-49C2-9628-4856E0AF2363}" sibTransId="{4046D79B-6275-4DED-9965-85EF612AA6F4}"/>
    <dgm:cxn modelId="{222905D7-2BA2-4703-AAED-FC47A6E4FA53}" type="presOf" srcId="{B87AE85C-F401-4F30-AB6E-1550F61B659F}" destId="{F22A497F-A206-4E70-B5F3-5E537C983EBF}" srcOrd="0" destOrd="2" presId="urn:microsoft.com/office/officeart/2005/8/layout/vList4"/>
    <dgm:cxn modelId="{1520D16B-B592-4004-A090-41BF7A45DB1A}" type="presOf" srcId="{9892A798-0925-49C4-9FCF-F5A6E3C55C11}" destId="{CE133DA0-4C55-4817-822D-5EBB3CE5189C}" srcOrd="1" destOrd="3" presId="urn:microsoft.com/office/officeart/2005/8/layout/vList4"/>
    <dgm:cxn modelId="{2F4520CF-7280-48BD-A7B2-E4CE152370CA}" type="presOf" srcId="{270BC639-EAA7-4500-A9AA-07FF277A44B9}" destId="{D2B147C9-445B-4B3A-B06F-D55E1A26C67E}" srcOrd="0" destOrd="1" presId="urn:microsoft.com/office/officeart/2005/8/layout/vList4"/>
    <dgm:cxn modelId="{27B94ADE-CC27-40C4-A4F4-9B4D6BB9EAAC}" srcId="{3621FE7C-AABC-4D0D-91A7-9403949C9093}" destId="{9892A798-0925-49C4-9FCF-F5A6E3C55C11}" srcOrd="2" destOrd="0" parTransId="{0915D195-F467-47F7-8266-907EB77E72EA}" sibTransId="{C1E7521C-565D-4DDC-B5B3-B1100F50547B}"/>
    <dgm:cxn modelId="{26F0912E-15FA-4129-92A2-71DBFF56EC92}" type="presOf" srcId="{2C84ED11-8B69-44FA-8970-6D3D3C9E4422}" destId="{F22A497F-A206-4E70-B5F3-5E537C983EBF}" srcOrd="0" destOrd="1" presId="urn:microsoft.com/office/officeart/2005/8/layout/vList4"/>
    <dgm:cxn modelId="{7C6810A8-F040-4AA3-99CF-31D2F514A314}" type="presOf" srcId="{3621FE7C-AABC-4D0D-91A7-9403949C9093}" destId="{CE133DA0-4C55-4817-822D-5EBB3CE5189C}" srcOrd="1" destOrd="0" presId="urn:microsoft.com/office/officeart/2005/8/layout/vList4"/>
    <dgm:cxn modelId="{30DDFA7F-514B-4D2B-9244-7EC150E38062}" type="presOf" srcId="{7E793B7F-09B4-4A33-B34A-37E6230A51A0}" destId="{828B96D2-1C16-4781-A1F0-2B6EF4C80AD2}" srcOrd="1" destOrd="0" presId="urn:microsoft.com/office/officeart/2005/8/layout/vList4"/>
    <dgm:cxn modelId="{39D5028D-CFFB-4660-8439-102A88173B4F}" srcId="{7E793B7F-09B4-4A33-B34A-37E6230A51A0}" destId="{B87AE85C-F401-4F30-AB6E-1550F61B659F}" srcOrd="1" destOrd="0" parTransId="{61B2D162-A4EE-420F-86D6-1686D3AD495B}" sibTransId="{9D526085-D8DD-4263-8D73-D2C0E7C32E61}"/>
    <dgm:cxn modelId="{65EF7C95-A454-4DE3-9006-DFF08AD287B8}" type="presOf" srcId="{B87AE85C-F401-4F30-AB6E-1550F61B659F}" destId="{828B96D2-1C16-4781-A1F0-2B6EF4C80AD2}" srcOrd="1" destOrd="2" presId="urn:microsoft.com/office/officeart/2005/8/layout/vList4"/>
    <dgm:cxn modelId="{B48A97B3-FBAE-4171-9B91-BDE8096C293D}" srcId="{1F06625E-276D-4587-937C-08737113549C}" destId="{96F5C0C2-7504-4A81-B689-B1B172F7E701}" srcOrd="0" destOrd="0" parTransId="{64619042-4FF7-413E-AB46-94CFBD3B48E3}" sibTransId="{D7F1FE37-AC26-4A13-B983-C545FA4482E6}"/>
    <dgm:cxn modelId="{499AE004-0F34-4580-B800-A7E8558D891D}" type="presOf" srcId="{1066DBA8-9C0E-4EC0-8AC7-66D2B0A593C6}" destId="{828B96D2-1C16-4781-A1F0-2B6EF4C80AD2}" srcOrd="1" destOrd="4" presId="urn:microsoft.com/office/officeart/2005/8/layout/vList4"/>
    <dgm:cxn modelId="{C9A4F942-EE7F-4948-BB41-9B8C143B7284}" type="presOf" srcId="{270BC639-EAA7-4500-A9AA-07FF277A44B9}" destId="{CE133DA0-4C55-4817-822D-5EBB3CE5189C}" srcOrd="1" destOrd="1" presId="urn:microsoft.com/office/officeart/2005/8/layout/vList4"/>
    <dgm:cxn modelId="{A4CACD0F-0BFA-45D2-AB0D-B03EDE9D47E1}" srcId="{3621FE7C-AABC-4D0D-91A7-9403949C9093}" destId="{EA9C0AF2-3B01-401F-9420-520EF7B534A9}" srcOrd="1" destOrd="0" parTransId="{6F5B55A9-4A1F-435E-A408-FFEDA3DD1EC7}" sibTransId="{C0FF286C-7A57-400A-AEE5-3CE4B0734879}"/>
    <dgm:cxn modelId="{A0DF473A-3479-4A6E-966A-13AC01B17B59}" type="presOf" srcId="{2B98B028-BF14-462E-83D0-D826EF924CFE}" destId="{828B96D2-1C16-4781-A1F0-2B6EF4C80AD2}" srcOrd="1" destOrd="3" presId="urn:microsoft.com/office/officeart/2005/8/layout/vList4"/>
    <dgm:cxn modelId="{52250827-3D5E-48F7-83AF-7563D58DD1C0}" type="presOf" srcId="{3621FE7C-AABC-4D0D-91A7-9403949C9093}" destId="{D2B147C9-445B-4B3A-B06F-D55E1A26C67E}" srcOrd="0" destOrd="0" presId="urn:microsoft.com/office/officeart/2005/8/layout/vList4"/>
    <dgm:cxn modelId="{21ABD156-F89A-4444-A9A6-722AD60B27BE}" type="presOf" srcId="{9892A798-0925-49C4-9FCF-F5A6E3C55C11}" destId="{D2B147C9-445B-4B3A-B06F-D55E1A26C67E}" srcOrd="0" destOrd="3" presId="urn:microsoft.com/office/officeart/2005/8/layout/vList4"/>
    <dgm:cxn modelId="{578EFD30-7716-4536-8692-207C9BA100A2}" srcId="{AB343566-9511-4A8D-AD75-71058789F178}" destId="{7E793B7F-09B4-4A33-B34A-37E6230A51A0}" srcOrd="0" destOrd="0" parTransId="{79DA4A99-E13A-471B-8856-AD931784126A}" sibTransId="{238206AF-701F-476D-83AC-531DADCCAC03}"/>
    <dgm:cxn modelId="{D5A6EF57-76E0-4252-85F3-22A295321F87}" srcId="{7E793B7F-09B4-4A33-B34A-37E6230A51A0}" destId="{1066DBA8-9C0E-4EC0-8AC7-66D2B0A593C6}" srcOrd="3" destOrd="0" parTransId="{2B96BAD0-C5F7-446F-965E-2413E849718B}" sibTransId="{3B77678D-EC4B-484A-A03B-0F4F1F301A23}"/>
    <dgm:cxn modelId="{A8BAAA7A-E421-45E8-97B5-057FC5310D50}" type="presParOf" srcId="{CA7D13D2-DF0A-48B0-A820-00BC04A4A451}" destId="{96CB9AA8-AF5C-473D-9C11-61C4E478900F}" srcOrd="0" destOrd="0" presId="urn:microsoft.com/office/officeart/2005/8/layout/vList4"/>
    <dgm:cxn modelId="{4F7044A8-4F24-4517-B05C-EA906AA0DB8A}" type="presParOf" srcId="{96CB9AA8-AF5C-473D-9C11-61C4E478900F}" destId="{F22A497F-A206-4E70-B5F3-5E537C983EBF}" srcOrd="0" destOrd="0" presId="urn:microsoft.com/office/officeart/2005/8/layout/vList4"/>
    <dgm:cxn modelId="{0940C276-50C0-4BE6-88C7-81F5E74EF6F7}" type="presParOf" srcId="{96CB9AA8-AF5C-473D-9C11-61C4E478900F}" destId="{97FAACF3-C56B-4851-A82A-679F46613582}" srcOrd="1" destOrd="0" presId="urn:microsoft.com/office/officeart/2005/8/layout/vList4"/>
    <dgm:cxn modelId="{697DFD00-2A2B-4372-81AD-9C270634A6CA}" type="presParOf" srcId="{96CB9AA8-AF5C-473D-9C11-61C4E478900F}" destId="{828B96D2-1C16-4781-A1F0-2B6EF4C80AD2}" srcOrd="2" destOrd="0" presId="urn:microsoft.com/office/officeart/2005/8/layout/vList4"/>
    <dgm:cxn modelId="{0656E850-3C8B-42F2-9E96-82D8DFFAA638}" type="presParOf" srcId="{CA7D13D2-DF0A-48B0-A820-00BC04A4A451}" destId="{CE3EEAF6-C2B3-4C02-A226-63E9B2852D2B}" srcOrd="1" destOrd="0" presId="urn:microsoft.com/office/officeart/2005/8/layout/vList4"/>
    <dgm:cxn modelId="{0340CCAE-0332-4C30-975D-AD3E15CBB1A6}" type="presParOf" srcId="{CA7D13D2-DF0A-48B0-A820-00BC04A4A451}" destId="{CF209215-B8B4-4960-8146-57145174D95A}" srcOrd="2" destOrd="0" presId="urn:microsoft.com/office/officeart/2005/8/layout/vList4"/>
    <dgm:cxn modelId="{72C4F041-1E4C-4919-9FF8-505AE1BC502B}" type="presParOf" srcId="{CF209215-B8B4-4960-8146-57145174D95A}" destId="{7E8DA116-1857-4FAC-AA1A-1BD62EB34AB2}" srcOrd="0" destOrd="0" presId="urn:microsoft.com/office/officeart/2005/8/layout/vList4"/>
    <dgm:cxn modelId="{0C97CF6F-19F6-4549-B594-258D8FB9DA72}" type="presParOf" srcId="{CF209215-B8B4-4960-8146-57145174D95A}" destId="{ABC06B35-FEEF-4C57-AD6E-EE658E0357E4}" srcOrd="1" destOrd="0" presId="urn:microsoft.com/office/officeart/2005/8/layout/vList4"/>
    <dgm:cxn modelId="{71DB63B5-10CF-4620-A6C0-F498086442CC}" type="presParOf" srcId="{CF209215-B8B4-4960-8146-57145174D95A}" destId="{042A3D3C-8BBA-4B0A-A506-5F2E56453643}" srcOrd="2" destOrd="0" presId="urn:microsoft.com/office/officeart/2005/8/layout/vList4"/>
    <dgm:cxn modelId="{A9AEA7EE-7BD3-4DC4-88D0-5B4C44CC7A38}" type="presParOf" srcId="{CA7D13D2-DF0A-48B0-A820-00BC04A4A451}" destId="{E1C32B35-CE44-42DF-8D8F-FC7BF3E4763C}" srcOrd="3" destOrd="0" presId="urn:microsoft.com/office/officeart/2005/8/layout/vList4"/>
    <dgm:cxn modelId="{D035A59C-43AD-4BA7-9F04-7FFAEA0E1072}" type="presParOf" srcId="{CA7D13D2-DF0A-48B0-A820-00BC04A4A451}" destId="{F94C23A5-14E2-4C38-9B4B-3DAC30D3F3A8}" srcOrd="4" destOrd="0" presId="urn:microsoft.com/office/officeart/2005/8/layout/vList4"/>
    <dgm:cxn modelId="{9C077B8B-0AA0-4AC2-BD62-49A1535528F7}" type="presParOf" srcId="{F94C23A5-14E2-4C38-9B4B-3DAC30D3F3A8}" destId="{D2B147C9-445B-4B3A-B06F-D55E1A26C67E}" srcOrd="0" destOrd="0" presId="urn:microsoft.com/office/officeart/2005/8/layout/vList4"/>
    <dgm:cxn modelId="{C9A07D4C-9A20-4177-B592-0C819FF0BF52}" type="presParOf" srcId="{F94C23A5-14E2-4C38-9B4B-3DAC30D3F3A8}" destId="{583FA11A-9C70-4538-B33C-4EA2F5C8D34C}" srcOrd="1" destOrd="0" presId="urn:microsoft.com/office/officeart/2005/8/layout/vList4"/>
    <dgm:cxn modelId="{CA73C06D-150E-46BC-B40A-6A2DF314CECF}" type="presParOf" srcId="{F94C23A5-14E2-4C38-9B4B-3DAC30D3F3A8}" destId="{CE133DA0-4C55-4817-822D-5EBB3CE518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FED08B-E399-45CE-911F-784CFAA3738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7F637E2-DE80-45C3-9ED8-03114C353383}">
      <dgm:prSet phldrT="[Text]" custT="1"/>
      <dgm:spPr/>
      <dgm:t>
        <a:bodyPr/>
        <a:lstStyle/>
        <a:p>
          <a:r>
            <a:rPr lang="cs-CZ" sz="1800" dirty="0"/>
            <a:t>Odborné a polytechnické vzdělávání (garant Ing. Petr Mašinda)</a:t>
          </a:r>
        </a:p>
      </dgm:t>
    </dgm:pt>
    <dgm:pt modelId="{7B4D3D2F-D1FB-4198-ACC6-FAEBCEC22D5A}" type="parTrans" cxnId="{2C69DFB8-7429-49F7-B24D-B431FF4613FC}">
      <dgm:prSet/>
      <dgm:spPr/>
      <dgm:t>
        <a:bodyPr/>
        <a:lstStyle/>
        <a:p>
          <a:endParaRPr lang="cs-CZ"/>
        </a:p>
      </dgm:t>
    </dgm:pt>
    <dgm:pt modelId="{8701B37F-AB0F-4CB5-86CF-B7D7619A207A}" type="sibTrans" cxnId="{2C69DFB8-7429-49F7-B24D-B431FF4613FC}">
      <dgm:prSet/>
      <dgm:spPr/>
      <dgm:t>
        <a:bodyPr/>
        <a:lstStyle/>
        <a:p>
          <a:endParaRPr lang="cs-CZ"/>
        </a:p>
      </dgm:t>
    </dgm:pt>
    <dgm:pt modelId="{19A99625-0B6B-45D6-BA61-79CCB4B3F9C7}">
      <dgm:prSet phldrT="[Text]" custT="1"/>
      <dgm:spPr>
        <a:solidFill>
          <a:srgbClr val="FFC000"/>
        </a:solidFill>
      </dgm:spPr>
      <dgm:t>
        <a:bodyPr/>
        <a:lstStyle/>
        <a:p>
          <a:r>
            <a:rPr lang="cs-CZ" sz="1800" dirty="0"/>
            <a:t>Rozvoj potenciálu (garant Bc. Jan Honomichl)</a:t>
          </a:r>
        </a:p>
      </dgm:t>
    </dgm:pt>
    <dgm:pt modelId="{11180C2C-0276-49EA-B814-920759B5FA26}" type="parTrans" cxnId="{B459241E-3CBB-4B56-AF91-5713A5C0C144}">
      <dgm:prSet/>
      <dgm:spPr/>
      <dgm:t>
        <a:bodyPr/>
        <a:lstStyle/>
        <a:p>
          <a:endParaRPr lang="cs-CZ"/>
        </a:p>
      </dgm:t>
    </dgm:pt>
    <dgm:pt modelId="{ADA57B50-6B8B-457E-8DD0-A0782D547060}" type="sibTrans" cxnId="{B459241E-3CBB-4B56-AF91-5713A5C0C144}">
      <dgm:prSet/>
      <dgm:spPr/>
      <dgm:t>
        <a:bodyPr/>
        <a:lstStyle/>
        <a:p>
          <a:endParaRPr lang="cs-CZ"/>
        </a:p>
      </dgm:t>
    </dgm:pt>
    <dgm:pt modelId="{86410301-1A4D-4C88-9D89-8B0756FB98D4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1800" dirty="0"/>
            <a:t>Gramotnosti (garant Ing. Zuzana Švehlová)</a:t>
          </a:r>
        </a:p>
      </dgm:t>
    </dgm:pt>
    <dgm:pt modelId="{E28C6781-8124-4541-8A7B-6567BF6F81DD}" type="parTrans" cxnId="{696EC87D-A2B2-45E8-B570-638994F2CC4C}">
      <dgm:prSet/>
      <dgm:spPr/>
      <dgm:t>
        <a:bodyPr/>
        <a:lstStyle/>
        <a:p>
          <a:endParaRPr lang="cs-CZ"/>
        </a:p>
      </dgm:t>
    </dgm:pt>
    <dgm:pt modelId="{D06846F2-C260-484E-A973-46DC450AE3D9}" type="sibTrans" cxnId="{696EC87D-A2B2-45E8-B570-638994F2CC4C}">
      <dgm:prSet/>
      <dgm:spPr/>
      <dgm:t>
        <a:bodyPr/>
        <a:lstStyle/>
        <a:p>
          <a:endParaRPr lang="cs-CZ"/>
        </a:p>
      </dgm:t>
    </dgm:pt>
    <dgm:pt modelId="{D6EF05B1-9498-448B-8817-6F9CE2469E8C}">
      <dgm:prSet/>
      <dgm:spPr>
        <a:noFill/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polytechnické vzdělávání</a:t>
          </a:r>
          <a:endParaRPr lang="cs-CZ"/>
        </a:p>
      </dgm:t>
    </dgm:pt>
    <dgm:pt modelId="{3A19583F-967A-476F-8BD5-3C834A118B39}" type="parTrans" cxnId="{081110F0-1595-4703-A8DD-A6D6FC1F78E3}">
      <dgm:prSet/>
      <dgm:spPr/>
      <dgm:t>
        <a:bodyPr/>
        <a:lstStyle/>
        <a:p>
          <a:endParaRPr lang="cs-CZ"/>
        </a:p>
      </dgm:t>
    </dgm:pt>
    <dgm:pt modelId="{7C09D09B-7CDE-4579-A45F-D4EB320F7B44}" type="sibTrans" cxnId="{081110F0-1595-4703-A8DD-A6D6FC1F78E3}">
      <dgm:prSet/>
      <dgm:spPr/>
      <dgm:t>
        <a:bodyPr/>
        <a:lstStyle/>
        <a:p>
          <a:endParaRPr lang="cs-CZ"/>
        </a:p>
      </dgm:t>
    </dgm:pt>
    <dgm:pt modelId="{A3D5B560-4B55-4E44-AAD0-504C12108679}">
      <dgm:prSet/>
      <dgm:spPr>
        <a:noFill/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podpora odborného vzdělávání a spolupráce škol se zaměstnavateli</a:t>
          </a:r>
        </a:p>
      </dgm:t>
    </dgm:pt>
    <dgm:pt modelId="{689B58E8-6C09-4FE6-BD5D-C403CCEE005B}" type="parTrans" cxnId="{B1AC5944-5364-4680-A0C1-E029BCB238DC}">
      <dgm:prSet/>
      <dgm:spPr/>
      <dgm:t>
        <a:bodyPr/>
        <a:lstStyle/>
        <a:p>
          <a:endParaRPr lang="cs-CZ"/>
        </a:p>
      </dgm:t>
    </dgm:pt>
    <dgm:pt modelId="{0C245DE0-7B52-4FD5-9C75-6D4F732D2D4F}" type="sibTrans" cxnId="{B1AC5944-5364-4680-A0C1-E029BCB238DC}">
      <dgm:prSet/>
      <dgm:spPr/>
      <dgm:t>
        <a:bodyPr/>
        <a:lstStyle/>
        <a:p>
          <a:endParaRPr lang="cs-CZ"/>
        </a:p>
      </dgm:t>
    </dgm:pt>
    <dgm:pt modelId="{612869BE-28AB-49FC-96C4-5F551B42540C}">
      <dgm:prSet/>
      <dgm:spPr>
        <a:noFill/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investice škol</a:t>
          </a:r>
          <a:endParaRPr lang="cs-CZ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38DC2-00E4-4C2F-AAD9-3D6BC915B94A}" type="parTrans" cxnId="{96755407-1673-415A-A862-870F449787CA}">
      <dgm:prSet/>
      <dgm:spPr/>
      <dgm:t>
        <a:bodyPr/>
        <a:lstStyle/>
        <a:p>
          <a:endParaRPr lang="cs-CZ"/>
        </a:p>
      </dgm:t>
    </dgm:pt>
    <dgm:pt modelId="{0C9D73A4-617C-414D-B1B1-E84B1ED3784C}" type="sibTrans" cxnId="{96755407-1673-415A-A862-870F449787CA}">
      <dgm:prSet/>
      <dgm:spPr/>
      <dgm:t>
        <a:bodyPr/>
        <a:lstStyle/>
        <a:p>
          <a:endParaRPr lang="cs-CZ"/>
        </a:p>
      </dgm:t>
    </dgm:pt>
    <dgm:pt modelId="{2196081B-F280-4B4E-BA56-A4EF392D911B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rozvoj potenciálu každého dítěte/žáka/studenta/účastníka neformálního vzdělávání</a:t>
          </a:r>
          <a:endParaRPr lang="cs-CZ" dirty="0"/>
        </a:p>
      </dgm:t>
    </dgm:pt>
    <dgm:pt modelId="{D024B447-7B69-4923-ACCC-941EE1FC6179}" type="parTrans" cxnId="{5FB20559-E999-4C00-B108-2B4E22CF418F}">
      <dgm:prSet/>
      <dgm:spPr/>
      <dgm:t>
        <a:bodyPr/>
        <a:lstStyle/>
        <a:p>
          <a:endParaRPr lang="cs-CZ"/>
        </a:p>
      </dgm:t>
    </dgm:pt>
    <dgm:pt modelId="{3DB3D245-24F9-4316-9719-C68BBB70F3CC}" type="sibTrans" cxnId="{5FB20559-E999-4C00-B108-2B4E22CF418F}">
      <dgm:prSet/>
      <dgm:spPr/>
      <dgm:t>
        <a:bodyPr/>
        <a:lstStyle/>
        <a:p>
          <a:endParaRPr lang="cs-CZ"/>
        </a:p>
      </dgm:t>
    </dgm:pt>
    <dgm:pt modelId="{B76F66B1-2C26-4D60-98C7-567CD11F636A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společné vzdělávání</a:t>
          </a:r>
        </a:p>
      </dgm:t>
    </dgm:pt>
    <dgm:pt modelId="{B4AFB356-E05F-4597-92F1-7F85D5EB2DB8}" type="parTrans" cxnId="{F2C4393D-5CB1-466B-9D2F-29619E4E0D73}">
      <dgm:prSet/>
      <dgm:spPr/>
      <dgm:t>
        <a:bodyPr/>
        <a:lstStyle/>
        <a:p>
          <a:endParaRPr lang="cs-CZ"/>
        </a:p>
      </dgm:t>
    </dgm:pt>
    <dgm:pt modelId="{466E5541-E465-4BFE-9432-2EACE5861866}" type="sibTrans" cxnId="{F2C4393D-5CB1-466B-9D2F-29619E4E0D73}">
      <dgm:prSet/>
      <dgm:spPr/>
      <dgm:t>
        <a:bodyPr/>
        <a:lstStyle/>
        <a:p>
          <a:endParaRPr lang="cs-CZ"/>
        </a:p>
      </dgm:t>
    </dgm:pt>
    <dgm:pt modelId="{3CCF137C-58C1-4EDC-8B75-7D1704CEEDA6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kariérové poradenství a CŽU</a:t>
          </a:r>
        </a:p>
      </dgm:t>
    </dgm:pt>
    <dgm:pt modelId="{43954BD7-12DB-407A-B351-7EC1820FAA50}" type="parTrans" cxnId="{07B51C75-EB27-452E-9A47-BD8F6F0FF64D}">
      <dgm:prSet/>
      <dgm:spPr/>
      <dgm:t>
        <a:bodyPr/>
        <a:lstStyle/>
        <a:p>
          <a:endParaRPr lang="cs-CZ"/>
        </a:p>
      </dgm:t>
    </dgm:pt>
    <dgm:pt modelId="{EB04718F-4FB6-4918-96C9-BEE79A64C558}" type="sibTrans" cxnId="{07B51C75-EB27-452E-9A47-BD8F6F0FF64D}">
      <dgm:prSet/>
      <dgm:spPr/>
      <dgm:t>
        <a:bodyPr/>
        <a:lstStyle/>
        <a:p>
          <a:endParaRPr lang="cs-CZ"/>
        </a:p>
      </dgm:t>
    </dgm:pt>
    <dgm:pt modelId="{F21FA45E-82FF-49DE-AA18-41277EB17E83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podpora pedagogických, didaktických a manažerských kompetencí pracovníků ve vzdělávání</a:t>
          </a:r>
        </a:p>
      </dgm:t>
    </dgm:pt>
    <dgm:pt modelId="{E019BD07-ED4D-4463-B515-FA6E96D65156}" type="parTrans" cxnId="{EAB11423-0577-4F50-A98F-6FD7FA680FDD}">
      <dgm:prSet/>
      <dgm:spPr/>
      <dgm:t>
        <a:bodyPr/>
        <a:lstStyle/>
        <a:p>
          <a:endParaRPr lang="cs-CZ"/>
        </a:p>
      </dgm:t>
    </dgm:pt>
    <dgm:pt modelId="{957CF6A1-783A-4B5A-8C0B-3A835AF6608A}" type="sibTrans" cxnId="{EAB11423-0577-4F50-A98F-6FD7FA680FDD}">
      <dgm:prSet/>
      <dgm:spPr/>
      <dgm:t>
        <a:bodyPr/>
        <a:lstStyle/>
        <a:p>
          <a:endParaRPr lang="cs-CZ"/>
        </a:p>
      </dgm:t>
    </dgm:pt>
    <dgm:pt modelId="{DB91F1D3-8B7C-4669-9454-9F616B65C01F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rozvoj podnikavosti, iniciativy a kreativity</a:t>
          </a:r>
          <a:endParaRPr lang="cs-CZ"/>
        </a:p>
      </dgm:t>
    </dgm:pt>
    <dgm:pt modelId="{BE968343-4C44-4225-83A6-92AB11EDF61B}" type="parTrans" cxnId="{79F59837-6FE3-4617-BB07-87C2C9761A7B}">
      <dgm:prSet/>
      <dgm:spPr/>
      <dgm:t>
        <a:bodyPr/>
        <a:lstStyle/>
        <a:p>
          <a:endParaRPr lang="cs-CZ"/>
        </a:p>
      </dgm:t>
    </dgm:pt>
    <dgm:pt modelId="{598FEF09-1135-4662-859A-FB09308522B4}" type="sibTrans" cxnId="{79F59837-6FE3-4617-BB07-87C2C9761A7B}">
      <dgm:prSet/>
      <dgm:spPr/>
      <dgm:t>
        <a:bodyPr/>
        <a:lstStyle/>
        <a:p>
          <a:endParaRPr lang="cs-CZ"/>
        </a:p>
      </dgm:t>
    </dgm:pt>
    <dgm:pt modelId="{4D9FF32B-6E5E-4053-A07B-4FCB838347F9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gramotnosti (matematická, čtenářská, jazyková apod.)</a:t>
          </a:r>
          <a:endParaRPr lang="cs-CZ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76549-179F-450C-90F5-2DBD005CDAD8}" type="parTrans" cxnId="{10671735-2312-4CAE-A3C9-3A2DE3A7D684}">
      <dgm:prSet/>
      <dgm:spPr/>
      <dgm:t>
        <a:bodyPr/>
        <a:lstStyle/>
        <a:p>
          <a:endParaRPr lang="cs-CZ"/>
        </a:p>
      </dgm:t>
    </dgm:pt>
    <dgm:pt modelId="{FB9B0B33-9C5C-4CCA-BACE-2053AFE97E9F}" type="sibTrans" cxnId="{10671735-2312-4CAE-A3C9-3A2DE3A7D684}">
      <dgm:prSet/>
      <dgm:spPr/>
      <dgm:t>
        <a:bodyPr/>
        <a:lstStyle/>
        <a:p>
          <a:endParaRPr lang="cs-CZ"/>
        </a:p>
      </dgm:t>
    </dgm:pt>
    <dgm:pt modelId="{A0EF36B5-8DD4-42FA-B680-8E124FB8E3A6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digitální vzdělávání</a:t>
          </a:r>
          <a:endParaRPr lang="cs-CZ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912477-8D55-4913-A218-FFE53E10147E}" type="parTrans" cxnId="{8889E464-4D5E-4055-953C-F1954396EFC8}">
      <dgm:prSet/>
      <dgm:spPr/>
      <dgm:t>
        <a:bodyPr/>
        <a:lstStyle/>
        <a:p>
          <a:endParaRPr lang="cs-CZ"/>
        </a:p>
      </dgm:t>
    </dgm:pt>
    <dgm:pt modelId="{FBB87ED3-A7B2-42DD-BF8E-53CE5126BB17}" type="sibTrans" cxnId="{8889E464-4D5E-4055-953C-F1954396EFC8}">
      <dgm:prSet/>
      <dgm:spPr/>
      <dgm:t>
        <a:bodyPr/>
        <a:lstStyle/>
        <a:p>
          <a:endParaRPr lang="cs-CZ"/>
        </a:p>
      </dgm:t>
    </dgm:pt>
    <dgm:pt modelId="{69EF325E-9987-447A-A624-B1D8AACE1BFE}" type="pres">
      <dgm:prSet presAssocID="{39FED08B-E399-45CE-911F-784CFAA373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527F78B-A84B-4743-89EC-8FBC486C5715}" type="pres">
      <dgm:prSet presAssocID="{17F637E2-DE80-45C3-9ED8-03114C353383}" presName="parentLin" presStyleCnt="0"/>
      <dgm:spPr/>
    </dgm:pt>
    <dgm:pt modelId="{3D467A43-2375-42B3-A3A8-3F8958C66DB3}" type="pres">
      <dgm:prSet presAssocID="{17F637E2-DE80-45C3-9ED8-03114C353383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00DD2A9C-FB64-462F-8F0A-51B25A62A749}" type="pres">
      <dgm:prSet presAssocID="{17F637E2-DE80-45C3-9ED8-03114C35338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F541F9C-0F44-4EEA-A13B-684526EE4783}" type="pres">
      <dgm:prSet presAssocID="{17F637E2-DE80-45C3-9ED8-03114C353383}" presName="negativeSpace" presStyleCnt="0"/>
      <dgm:spPr/>
    </dgm:pt>
    <dgm:pt modelId="{02CE6625-AC51-479D-AE15-E34F32FE8762}" type="pres">
      <dgm:prSet presAssocID="{17F637E2-DE80-45C3-9ED8-03114C353383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D01CBD6-B2C6-4C3C-9A93-36D8C6208299}" type="pres">
      <dgm:prSet presAssocID="{8701B37F-AB0F-4CB5-86CF-B7D7619A207A}" presName="spaceBetweenRectangles" presStyleCnt="0"/>
      <dgm:spPr/>
    </dgm:pt>
    <dgm:pt modelId="{94670EB7-FFAD-41B4-99D8-5493665677BB}" type="pres">
      <dgm:prSet presAssocID="{19A99625-0B6B-45D6-BA61-79CCB4B3F9C7}" presName="parentLin" presStyleCnt="0"/>
      <dgm:spPr/>
    </dgm:pt>
    <dgm:pt modelId="{015916F4-AC81-4D24-9F7B-44AA82A5D5C0}" type="pres">
      <dgm:prSet presAssocID="{19A99625-0B6B-45D6-BA61-79CCB4B3F9C7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E79794E7-B7CD-4044-8E0D-785E88263363}" type="pres">
      <dgm:prSet presAssocID="{19A99625-0B6B-45D6-BA61-79CCB4B3F9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AF025B-425D-486B-8D3F-100F31773A7C}" type="pres">
      <dgm:prSet presAssocID="{19A99625-0B6B-45D6-BA61-79CCB4B3F9C7}" presName="negativeSpace" presStyleCnt="0"/>
      <dgm:spPr/>
    </dgm:pt>
    <dgm:pt modelId="{D0F9CFE1-4D69-4842-98C5-8E2DFD61D75D}" type="pres">
      <dgm:prSet presAssocID="{19A99625-0B6B-45D6-BA61-79CCB4B3F9C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EADF68-BA7D-40DC-B243-4003DBC86D3B}" type="pres">
      <dgm:prSet presAssocID="{ADA57B50-6B8B-457E-8DD0-A0782D547060}" presName="spaceBetweenRectangles" presStyleCnt="0"/>
      <dgm:spPr/>
    </dgm:pt>
    <dgm:pt modelId="{B34BBB09-F031-401B-8BC6-9D72355F54A9}" type="pres">
      <dgm:prSet presAssocID="{86410301-1A4D-4C88-9D89-8B0756FB98D4}" presName="parentLin" presStyleCnt="0"/>
      <dgm:spPr/>
    </dgm:pt>
    <dgm:pt modelId="{1FB37FC2-3C49-48F6-A107-8DAA90197F58}" type="pres">
      <dgm:prSet presAssocID="{86410301-1A4D-4C88-9D89-8B0756FB98D4}" presName="parentLeftMargin" presStyleLbl="node1" presStyleIdx="1" presStyleCnt="3"/>
      <dgm:spPr/>
      <dgm:t>
        <a:bodyPr/>
        <a:lstStyle/>
        <a:p>
          <a:endParaRPr lang="cs-CZ"/>
        </a:p>
      </dgm:t>
    </dgm:pt>
    <dgm:pt modelId="{93894D4D-9B63-4CAB-AC3D-42C24DA2BE68}" type="pres">
      <dgm:prSet presAssocID="{86410301-1A4D-4C88-9D89-8B0756FB98D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1381D91-6121-4598-B901-9D3A706444DC}" type="pres">
      <dgm:prSet presAssocID="{86410301-1A4D-4C88-9D89-8B0756FB98D4}" presName="negativeSpace" presStyleCnt="0"/>
      <dgm:spPr/>
    </dgm:pt>
    <dgm:pt modelId="{34D9E635-843D-4B89-BD0A-329BBB80F842}" type="pres">
      <dgm:prSet presAssocID="{86410301-1A4D-4C88-9D89-8B0756FB98D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9F59837-6FE3-4617-BB07-87C2C9761A7B}" srcId="{86410301-1A4D-4C88-9D89-8B0756FB98D4}" destId="{DB91F1D3-8B7C-4669-9454-9F616B65C01F}" srcOrd="0" destOrd="0" parTransId="{BE968343-4C44-4225-83A6-92AB11EDF61B}" sibTransId="{598FEF09-1135-4662-859A-FB09308522B4}"/>
    <dgm:cxn modelId="{B459241E-3CBB-4B56-AF91-5713A5C0C144}" srcId="{39FED08B-E399-45CE-911F-784CFAA37382}" destId="{19A99625-0B6B-45D6-BA61-79CCB4B3F9C7}" srcOrd="1" destOrd="0" parTransId="{11180C2C-0276-49EA-B814-920759B5FA26}" sibTransId="{ADA57B50-6B8B-457E-8DD0-A0782D547060}"/>
    <dgm:cxn modelId="{2C69DFB8-7429-49F7-B24D-B431FF4613FC}" srcId="{39FED08B-E399-45CE-911F-784CFAA37382}" destId="{17F637E2-DE80-45C3-9ED8-03114C353383}" srcOrd="0" destOrd="0" parTransId="{7B4D3D2F-D1FB-4198-ACC6-FAEBCEC22D5A}" sibTransId="{8701B37F-AB0F-4CB5-86CF-B7D7619A207A}"/>
    <dgm:cxn modelId="{EC8E350C-B447-44B3-8C15-38E61FD44AD8}" type="presOf" srcId="{3CCF137C-58C1-4EDC-8B75-7D1704CEEDA6}" destId="{D0F9CFE1-4D69-4842-98C5-8E2DFD61D75D}" srcOrd="0" destOrd="2" presId="urn:microsoft.com/office/officeart/2005/8/layout/list1"/>
    <dgm:cxn modelId="{77AC037E-F934-41EB-912D-3F3ADABE1793}" type="presOf" srcId="{B76F66B1-2C26-4D60-98C7-567CD11F636A}" destId="{D0F9CFE1-4D69-4842-98C5-8E2DFD61D75D}" srcOrd="0" destOrd="1" presId="urn:microsoft.com/office/officeart/2005/8/layout/list1"/>
    <dgm:cxn modelId="{10671735-2312-4CAE-A3C9-3A2DE3A7D684}" srcId="{86410301-1A4D-4C88-9D89-8B0756FB98D4}" destId="{4D9FF32B-6E5E-4053-A07B-4FCB838347F9}" srcOrd="1" destOrd="0" parTransId="{71176549-179F-450C-90F5-2DBD005CDAD8}" sibTransId="{FB9B0B33-9C5C-4CCA-BACE-2053AFE97E9F}"/>
    <dgm:cxn modelId="{15E7BABE-1623-4EE2-BC72-09A6883743C9}" type="presOf" srcId="{612869BE-28AB-49FC-96C4-5F551B42540C}" destId="{02CE6625-AC51-479D-AE15-E34F32FE8762}" srcOrd="0" destOrd="2" presId="urn:microsoft.com/office/officeart/2005/8/layout/list1"/>
    <dgm:cxn modelId="{EAB11423-0577-4F50-A98F-6FD7FA680FDD}" srcId="{19A99625-0B6B-45D6-BA61-79CCB4B3F9C7}" destId="{F21FA45E-82FF-49DE-AA18-41277EB17E83}" srcOrd="3" destOrd="0" parTransId="{E019BD07-ED4D-4463-B515-FA6E96D65156}" sibTransId="{957CF6A1-783A-4B5A-8C0B-3A835AF6608A}"/>
    <dgm:cxn modelId="{109A68C2-E2C4-4AD0-BB21-CDEB043BE1C8}" type="presOf" srcId="{86410301-1A4D-4C88-9D89-8B0756FB98D4}" destId="{93894D4D-9B63-4CAB-AC3D-42C24DA2BE68}" srcOrd="1" destOrd="0" presId="urn:microsoft.com/office/officeart/2005/8/layout/list1"/>
    <dgm:cxn modelId="{696EC87D-A2B2-45E8-B570-638994F2CC4C}" srcId="{39FED08B-E399-45CE-911F-784CFAA37382}" destId="{86410301-1A4D-4C88-9D89-8B0756FB98D4}" srcOrd="2" destOrd="0" parTransId="{E28C6781-8124-4541-8A7B-6567BF6F81DD}" sibTransId="{D06846F2-C260-484E-A973-46DC450AE3D9}"/>
    <dgm:cxn modelId="{081110F0-1595-4703-A8DD-A6D6FC1F78E3}" srcId="{17F637E2-DE80-45C3-9ED8-03114C353383}" destId="{D6EF05B1-9498-448B-8817-6F9CE2469E8C}" srcOrd="0" destOrd="0" parTransId="{3A19583F-967A-476F-8BD5-3C834A118B39}" sibTransId="{7C09D09B-7CDE-4579-A45F-D4EB320F7B44}"/>
    <dgm:cxn modelId="{D042DCF1-226C-4D8F-85C1-E5016B745479}" type="presOf" srcId="{F21FA45E-82FF-49DE-AA18-41277EB17E83}" destId="{D0F9CFE1-4D69-4842-98C5-8E2DFD61D75D}" srcOrd="0" destOrd="3" presId="urn:microsoft.com/office/officeart/2005/8/layout/list1"/>
    <dgm:cxn modelId="{F2C4393D-5CB1-466B-9D2F-29619E4E0D73}" srcId="{19A99625-0B6B-45D6-BA61-79CCB4B3F9C7}" destId="{B76F66B1-2C26-4D60-98C7-567CD11F636A}" srcOrd="1" destOrd="0" parTransId="{B4AFB356-E05F-4597-92F1-7F85D5EB2DB8}" sibTransId="{466E5541-E465-4BFE-9432-2EACE5861866}"/>
    <dgm:cxn modelId="{8889E464-4D5E-4055-953C-F1954396EFC8}" srcId="{86410301-1A4D-4C88-9D89-8B0756FB98D4}" destId="{A0EF36B5-8DD4-42FA-B680-8E124FB8E3A6}" srcOrd="2" destOrd="0" parTransId="{F8912477-8D55-4913-A218-FFE53E10147E}" sibTransId="{FBB87ED3-A7B2-42DD-BF8E-53CE5126BB17}"/>
    <dgm:cxn modelId="{69729F6B-C946-4119-90CF-ACFA07D9E89F}" type="presOf" srcId="{19A99625-0B6B-45D6-BA61-79CCB4B3F9C7}" destId="{E79794E7-B7CD-4044-8E0D-785E88263363}" srcOrd="1" destOrd="0" presId="urn:microsoft.com/office/officeart/2005/8/layout/list1"/>
    <dgm:cxn modelId="{5FB20559-E999-4C00-B108-2B4E22CF418F}" srcId="{19A99625-0B6B-45D6-BA61-79CCB4B3F9C7}" destId="{2196081B-F280-4B4E-BA56-A4EF392D911B}" srcOrd="0" destOrd="0" parTransId="{D024B447-7B69-4923-ACCC-941EE1FC6179}" sibTransId="{3DB3D245-24F9-4316-9719-C68BBB70F3CC}"/>
    <dgm:cxn modelId="{96755407-1673-415A-A862-870F449787CA}" srcId="{17F637E2-DE80-45C3-9ED8-03114C353383}" destId="{612869BE-28AB-49FC-96C4-5F551B42540C}" srcOrd="2" destOrd="0" parTransId="{C6038DC2-00E4-4C2F-AAD9-3D6BC915B94A}" sibTransId="{0C9D73A4-617C-414D-B1B1-E84B1ED3784C}"/>
    <dgm:cxn modelId="{27C089B6-B75B-4869-A065-BBDC69227F24}" type="presOf" srcId="{4D9FF32B-6E5E-4053-A07B-4FCB838347F9}" destId="{34D9E635-843D-4B89-BD0A-329BBB80F842}" srcOrd="0" destOrd="1" presId="urn:microsoft.com/office/officeart/2005/8/layout/list1"/>
    <dgm:cxn modelId="{A74A2EE0-D468-4BA1-B6BF-F6C00BE7EEE4}" type="presOf" srcId="{86410301-1A4D-4C88-9D89-8B0756FB98D4}" destId="{1FB37FC2-3C49-48F6-A107-8DAA90197F58}" srcOrd="0" destOrd="0" presId="urn:microsoft.com/office/officeart/2005/8/layout/list1"/>
    <dgm:cxn modelId="{24A39F48-D08B-4473-8A58-8142F4348CCC}" type="presOf" srcId="{A3D5B560-4B55-4E44-AAD0-504C12108679}" destId="{02CE6625-AC51-479D-AE15-E34F32FE8762}" srcOrd="0" destOrd="1" presId="urn:microsoft.com/office/officeart/2005/8/layout/list1"/>
    <dgm:cxn modelId="{E3FFAA20-DCC5-4F6C-A12B-1A7168894D52}" type="presOf" srcId="{39FED08B-E399-45CE-911F-784CFAA37382}" destId="{69EF325E-9987-447A-A624-B1D8AACE1BFE}" srcOrd="0" destOrd="0" presId="urn:microsoft.com/office/officeart/2005/8/layout/list1"/>
    <dgm:cxn modelId="{7A2F7318-C51D-410D-B98B-17F2B57F8C66}" type="presOf" srcId="{19A99625-0B6B-45D6-BA61-79CCB4B3F9C7}" destId="{015916F4-AC81-4D24-9F7B-44AA82A5D5C0}" srcOrd="0" destOrd="0" presId="urn:microsoft.com/office/officeart/2005/8/layout/list1"/>
    <dgm:cxn modelId="{D468ED71-E0B4-448B-8F67-4B32C029D1B3}" type="presOf" srcId="{D6EF05B1-9498-448B-8817-6F9CE2469E8C}" destId="{02CE6625-AC51-479D-AE15-E34F32FE8762}" srcOrd="0" destOrd="0" presId="urn:microsoft.com/office/officeart/2005/8/layout/list1"/>
    <dgm:cxn modelId="{B1AC5944-5364-4680-A0C1-E029BCB238DC}" srcId="{17F637E2-DE80-45C3-9ED8-03114C353383}" destId="{A3D5B560-4B55-4E44-AAD0-504C12108679}" srcOrd="1" destOrd="0" parTransId="{689B58E8-6C09-4FE6-BD5D-C403CCEE005B}" sibTransId="{0C245DE0-7B52-4FD5-9C75-6D4F732D2D4F}"/>
    <dgm:cxn modelId="{FC9B21EE-FE82-4F1A-85F3-C7A546AECE9D}" type="presOf" srcId="{A0EF36B5-8DD4-42FA-B680-8E124FB8E3A6}" destId="{34D9E635-843D-4B89-BD0A-329BBB80F842}" srcOrd="0" destOrd="2" presId="urn:microsoft.com/office/officeart/2005/8/layout/list1"/>
    <dgm:cxn modelId="{639F2775-5AC2-4FC2-828B-2FF609BC5CF4}" type="presOf" srcId="{17F637E2-DE80-45C3-9ED8-03114C353383}" destId="{3D467A43-2375-42B3-A3A8-3F8958C66DB3}" srcOrd="0" destOrd="0" presId="urn:microsoft.com/office/officeart/2005/8/layout/list1"/>
    <dgm:cxn modelId="{97A12489-A336-474F-B2DB-D8A73FEA9E19}" type="presOf" srcId="{DB91F1D3-8B7C-4669-9454-9F616B65C01F}" destId="{34D9E635-843D-4B89-BD0A-329BBB80F842}" srcOrd="0" destOrd="0" presId="urn:microsoft.com/office/officeart/2005/8/layout/list1"/>
    <dgm:cxn modelId="{07B51C75-EB27-452E-9A47-BD8F6F0FF64D}" srcId="{19A99625-0B6B-45D6-BA61-79CCB4B3F9C7}" destId="{3CCF137C-58C1-4EDC-8B75-7D1704CEEDA6}" srcOrd="2" destOrd="0" parTransId="{43954BD7-12DB-407A-B351-7EC1820FAA50}" sibTransId="{EB04718F-4FB6-4918-96C9-BEE79A64C558}"/>
    <dgm:cxn modelId="{F40C3169-20F2-4AAB-A500-AEEB29A56C5B}" type="presOf" srcId="{17F637E2-DE80-45C3-9ED8-03114C353383}" destId="{00DD2A9C-FB64-462F-8F0A-51B25A62A749}" srcOrd="1" destOrd="0" presId="urn:microsoft.com/office/officeart/2005/8/layout/list1"/>
    <dgm:cxn modelId="{C05FBF20-4D18-46F0-BF3B-CE9144B6AEC9}" type="presOf" srcId="{2196081B-F280-4B4E-BA56-A4EF392D911B}" destId="{D0F9CFE1-4D69-4842-98C5-8E2DFD61D75D}" srcOrd="0" destOrd="0" presId="urn:microsoft.com/office/officeart/2005/8/layout/list1"/>
    <dgm:cxn modelId="{0C5C15B1-64DF-40B3-8D40-74682773B6F8}" type="presParOf" srcId="{69EF325E-9987-447A-A624-B1D8AACE1BFE}" destId="{9527F78B-A84B-4743-89EC-8FBC486C5715}" srcOrd="0" destOrd="0" presId="urn:microsoft.com/office/officeart/2005/8/layout/list1"/>
    <dgm:cxn modelId="{E17C26E1-F679-43B4-9181-32C2B44CD8BC}" type="presParOf" srcId="{9527F78B-A84B-4743-89EC-8FBC486C5715}" destId="{3D467A43-2375-42B3-A3A8-3F8958C66DB3}" srcOrd="0" destOrd="0" presId="urn:microsoft.com/office/officeart/2005/8/layout/list1"/>
    <dgm:cxn modelId="{0FB84300-5BE1-4434-A127-729A94A3F066}" type="presParOf" srcId="{9527F78B-A84B-4743-89EC-8FBC486C5715}" destId="{00DD2A9C-FB64-462F-8F0A-51B25A62A749}" srcOrd="1" destOrd="0" presId="urn:microsoft.com/office/officeart/2005/8/layout/list1"/>
    <dgm:cxn modelId="{7DDDAA1F-019E-4789-B92A-05D1FF52B416}" type="presParOf" srcId="{69EF325E-9987-447A-A624-B1D8AACE1BFE}" destId="{CF541F9C-0F44-4EEA-A13B-684526EE4783}" srcOrd="1" destOrd="0" presId="urn:microsoft.com/office/officeart/2005/8/layout/list1"/>
    <dgm:cxn modelId="{218547DF-BDC7-4313-9395-EB0854A50911}" type="presParOf" srcId="{69EF325E-9987-447A-A624-B1D8AACE1BFE}" destId="{02CE6625-AC51-479D-AE15-E34F32FE8762}" srcOrd="2" destOrd="0" presId="urn:microsoft.com/office/officeart/2005/8/layout/list1"/>
    <dgm:cxn modelId="{13A773CF-E2E0-47FB-B167-8BC887286C49}" type="presParOf" srcId="{69EF325E-9987-447A-A624-B1D8AACE1BFE}" destId="{9D01CBD6-B2C6-4C3C-9A93-36D8C6208299}" srcOrd="3" destOrd="0" presId="urn:microsoft.com/office/officeart/2005/8/layout/list1"/>
    <dgm:cxn modelId="{F1A829D7-DB04-4410-8300-067F97145641}" type="presParOf" srcId="{69EF325E-9987-447A-A624-B1D8AACE1BFE}" destId="{94670EB7-FFAD-41B4-99D8-5493665677BB}" srcOrd="4" destOrd="0" presId="urn:microsoft.com/office/officeart/2005/8/layout/list1"/>
    <dgm:cxn modelId="{37E6A361-5C83-4DFB-9C7E-7A5C4162B2C1}" type="presParOf" srcId="{94670EB7-FFAD-41B4-99D8-5493665677BB}" destId="{015916F4-AC81-4D24-9F7B-44AA82A5D5C0}" srcOrd="0" destOrd="0" presId="urn:microsoft.com/office/officeart/2005/8/layout/list1"/>
    <dgm:cxn modelId="{262417A2-86BD-4D56-8A3E-4BC1A14DEBD0}" type="presParOf" srcId="{94670EB7-FFAD-41B4-99D8-5493665677BB}" destId="{E79794E7-B7CD-4044-8E0D-785E88263363}" srcOrd="1" destOrd="0" presId="urn:microsoft.com/office/officeart/2005/8/layout/list1"/>
    <dgm:cxn modelId="{81790D0E-256C-4B0C-9AD6-2F3B67ED23E4}" type="presParOf" srcId="{69EF325E-9987-447A-A624-B1D8AACE1BFE}" destId="{B3AF025B-425D-486B-8D3F-100F31773A7C}" srcOrd="5" destOrd="0" presId="urn:microsoft.com/office/officeart/2005/8/layout/list1"/>
    <dgm:cxn modelId="{06341D1C-DC99-477B-9788-AA597ED51423}" type="presParOf" srcId="{69EF325E-9987-447A-A624-B1D8AACE1BFE}" destId="{D0F9CFE1-4D69-4842-98C5-8E2DFD61D75D}" srcOrd="6" destOrd="0" presId="urn:microsoft.com/office/officeart/2005/8/layout/list1"/>
    <dgm:cxn modelId="{9DEA41B7-245B-436E-B72C-1FBE2228A291}" type="presParOf" srcId="{69EF325E-9987-447A-A624-B1D8AACE1BFE}" destId="{4DEADF68-BA7D-40DC-B243-4003DBC86D3B}" srcOrd="7" destOrd="0" presId="urn:microsoft.com/office/officeart/2005/8/layout/list1"/>
    <dgm:cxn modelId="{FB2EE72D-7918-4199-B7C6-540A5FD13B26}" type="presParOf" srcId="{69EF325E-9987-447A-A624-B1D8AACE1BFE}" destId="{B34BBB09-F031-401B-8BC6-9D72355F54A9}" srcOrd="8" destOrd="0" presId="urn:microsoft.com/office/officeart/2005/8/layout/list1"/>
    <dgm:cxn modelId="{2AC5B3F2-7BC7-4F29-927A-9D42DC01CE38}" type="presParOf" srcId="{B34BBB09-F031-401B-8BC6-9D72355F54A9}" destId="{1FB37FC2-3C49-48F6-A107-8DAA90197F58}" srcOrd="0" destOrd="0" presId="urn:microsoft.com/office/officeart/2005/8/layout/list1"/>
    <dgm:cxn modelId="{59AD89B2-74E3-4431-A5F0-972987D038E6}" type="presParOf" srcId="{B34BBB09-F031-401B-8BC6-9D72355F54A9}" destId="{93894D4D-9B63-4CAB-AC3D-42C24DA2BE68}" srcOrd="1" destOrd="0" presId="urn:microsoft.com/office/officeart/2005/8/layout/list1"/>
    <dgm:cxn modelId="{850EE9C3-C917-4AB1-AADC-143FF1C2D903}" type="presParOf" srcId="{69EF325E-9987-447A-A624-B1D8AACE1BFE}" destId="{01381D91-6121-4598-B901-9D3A706444DC}" srcOrd="9" destOrd="0" presId="urn:microsoft.com/office/officeart/2005/8/layout/list1"/>
    <dgm:cxn modelId="{EBE228A2-1A84-460D-A650-9A144C5A48C1}" type="presParOf" srcId="{69EF325E-9987-447A-A624-B1D8AACE1BFE}" destId="{34D9E635-843D-4B89-BD0A-329BBB80F84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A497F-A206-4E70-B5F3-5E537C983EBF}">
      <dsp:nvSpPr>
        <dsp:cNvPr id="0" name=""/>
        <dsp:cNvSpPr/>
      </dsp:nvSpPr>
      <dsp:spPr>
        <a:xfrm>
          <a:off x="0" y="0"/>
          <a:ext cx="7969370" cy="1321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/>
            <a:t>Analytická část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aktualizace dat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rešerše zdrojů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SWOT analýza klíčových témat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stanovení problémů, jejich příčin a cílů (žádoucích změn)</a:t>
          </a:r>
        </a:p>
      </dsp:txBody>
      <dsp:txXfrm>
        <a:off x="1726065" y="0"/>
        <a:ext cx="6243304" cy="1321911"/>
      </dsp:txXfrm>
    </dsp:sp>
    <dsp:sp modelId="{97FAACF3-C56B-4851-A82A-679F46613582}">
      <dsp:nvSpPr>
        <dsp:cNvPr id="0" name=""/>
        <dsp:cNvSpPr/>
      </dsp:nvSpPr>
      <dsp:spPr>
        <a:xfrm>
          <a:off x="132191" y="132191"/>
          <a:ext cx="1593874" cy="10575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DA116-1857-4FAC-AA1A-1BD62EB34AB2}">
      <dsp:nvSpPr>
        <dsp:cNvPr id="0" name=""/>
        <dsp:cNvSpPr/>
      </dsp:nvSpPr>
      <dsp:spPr>
        <a:xfrm>
          <a:off x="0" y="1454103"/>
          <a:ext cx="7969370" cy="1321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/>
            <a:t>Stanovení priorit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prioritizace jednotlivých cílů</a:t>
          </a:r>
        </a:p>
      </dsp:txBody>
      <dsp:txXfrm>
        <a:off x="1726065" y="1454103"/>
        <a:ext cx="6243304" cy="1321911"/>
      </dsp:txXfrm>
    </dsp:sp>
    <dsp:sp modelId="{ABC06B35-FEEF-4C57-AD6E-EE658E0357E4}">
      <dsp:nvSpPr>
        <dsp:cNvPr id="0" name=""/>
        <dsp:cNvSpPr/>
      </dsp:nvSpPr>
      <dsp:spPr>
        <a:xfrm>
          <a:off x="132191" y="1586294"/>
          <a:ext cx="1593874" cy="10575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147C9-445B-4B3A-B06F-D55E1A26C67E}">
      <dsp:nvSpPr>
        <dsp:cNvPr id="0" name=""/>
        <dsp:cNvSpPr/>
      </dsp:nvSpPr>
      <dsp:spPr>
        <a:xfrm>
          <a:off x="0" y="2908206"/>
          <a:ext cx="7969370" cy="1321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/>
            <a:t>Roční akční plány 2023, 2024, 2025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rozpracování jednotlivých cílů do konkrétních aktivit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stanovení kritérií a odpovědnosti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identifikace potencionálních zdrojů</a:t>
          </a:r>
        </a:p>
      </dsp:txBody>
      <dsp:txXfrm>
        <a:off x="1726065" y="2908206"/>
        <a:ext cx="6243304" cy="1321911"/>
      </dsp:txXfrm>
    </dsp:sp>
    <dsp:sp modelId="{583FA11A-9C70-4538-B33C-4EA2F5C8D34C}">
      <dsp:nvSpPr>
        <dsp:cNvPr id="0" name=""/>
        <dsp:cNvSpPr/>
      </dsp:nvSpPr>
      <dsp:spPr>
        <a:xfrm>
          <a:off x="132191" y="3040397"/>
          <a:ext cx="1593874" cy="10575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6625-AC51-479D-AE15-E34F32FE8762}">
      <dsp:nvSpPr>
        <dsp:cNvPr id="0" name=""/>
        <dsp:cNvSpPr/>
      </dsp:nvSpPr>
      <dsp:spPr>
        <a:xfrm>
          <a:off x="0" y="205429"/>
          <a:ext cx="11255190" cy="8883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polytechnické vzdělávání</a:t>
          </a:r>
          <a:endParaRPr lang="cs-CZ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podpora odborného vzdělávání a spolupráce škol se zaměstnavateli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investice škol</a:t>
          </a:r>
          <a:endParaRPr lang="cs-CZ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05429"/>
        <a:ext cx="11255190" cy="888300"/>
      </dsp:txXfrm>
    </dsp:sp>
    <dsp:sp modelId="{00DD2A9C-FB64-462F-8F0A-51B25A62A749}">
      <dsp:nvSpPr>
        <dsp:cNvPr id="0" name=""/>
        <dsp:cNvSpPr/>
      </dsp:nvSpPr>
      <dsp:spPr>
        <a:xfrm>
          <a:off x="562759" y="28309"/>
          <a:ext cx="7878633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Odborné a polytechnické vzdělávání (garant Ing. Petr Mašinda)</a:t>
          </a:r>
        </a:p>
      </dsp:txBody>
      <dsp:txXfrm>
        <a:off x="580052" y="45602"/>
        <a:ext cx="7844047" cy="319654"/>
      </dsp:txXfrm>
    </dsp:sp>
    <dsp:sp modelId="{D0F9CFE1-4D69-4842-98C5-8E2DFD61D75D}">
      <dsp:nvSpPr>
        <dsp:cNvPr id="0" name=""/>
        <dsp:cNvSpPr/>
      </dsp:nvSpPr>
      <dsp:spPr>
        <a:xfrm>
          <a:off x="0" y="1335649"/>
          <a:ext cx="11255190" cy="1058400"/>
        </a:xfrm>
        <a:prstGeom prst="rect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rozvoj potenciálu každého dítěte/žáka/studenta/účastníka neformálního vzdělávání</a:t>
          </a:r>
          <a:endParaRPr lang="cs-CZ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společné vzdělávání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kariérové poradenství a CŽU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>
              <a:latin typeface="Arial" panose="020B0604020202020204" pitchFamily="34" charset="0"/>
              <a:cs typeface="Arial" panose="020B0604020202020204" pitchFamily="34" charset="0"/>
            </a:rPr>
            <a:t>podpora pedagogických, didaktických a manažerských kompetencí pracovníků ve vzdělávání</a:t>
          </a:r>
        </a:p>
      </dsp:txBody>
      <dsp:txXfrm>
        <a:off x="0" y="1335649"/>
        <a:ext cx="11255190" cy="1058400"/>
      </dsp:txXfrm>
    </dsp:sp>
    <dsp:sp modelId="{E79794E7-B7CD-4044-8E0D-785E88263363}">
      <dsp:nvSpPr>
        <dsp:cNvPr id="0" name=""/>
        <dsp:cNvSpPr/>
      </dsp:nvSpPr>
      <dsp:spPr>
        <a:xfrm>
          <a:off x="562759" y="1158530"/>
          <a:ext cx="7878633" cy="3542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Rozvoj potenciálu (garant Bc. Jan Honomichl)</a:t>
          </a:r>
        </a:p>
      </dsp:txBody>
      <dsp:txXfrm>
        <a:off x="580052" y="1175823"/>
        <a:ext cx="7844047" cy="319654"/>
      </dsp:txXfrm>
    </dsp:sp>
    <dsp:sp modelId="{34D9E635-843D-4B89-BD0A-329BBB80F842}">
      <dsp:nvSpPr>
        <dsp:cNvPr id="0" name=""/>
        <dsp:cNvSpPr/>
      </dsp:nvSpPr>
      <dsp:spPr>
        <a:xfrm>
          <a:off x="0" y="2635969"/>
          <a:ext cx="11255190" cy="88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rozvoj podnikavosti, iniciativy a kreativity</a:t>
          </a:r>
          <a:endParaRPr lang="cs-CZ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gramotnosti (matematická, čtenářská, jazyková apod.)</a:t>
          </a:r>
          <a:endParaRPr lang="cs-CZ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>
              <a:latin typeface="Arial" panose="020B0604020202020204" pitchFamily="34" charset="0"/>
              <a:cs typeface="Arial" panose="020B0604020202020204" pitchFamily="34" charset="0"/>
            </a:rPr>
            <a:t>digitální vzdělávání</a:t>
          </a:r>
          <a:endParaRPr lang="cs-CZ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635969"/>
        <a:ext cx="11255190" cy="888300"/>
      </dsp:txXfrm>
    </dsp:sp>
    <dsp:sp modelId="{93894D4D-9B63-4CAB-AC3D-42C24DA2BE68}">
      <dsp:nvSpPr>
        <dsp:cNvPr id="0" name=""/>
        <dsp:cNvSpPr/>
      </dsp:nvSpPr>
      <dsp:spPr>
        <a:xfrm>
          <a:off x="562759" y="2458849"/>
          <a:ext cx="7878633" cy="35424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Gramotnosti (garant Ing. Zuzana Švehlová)</a:t>
          </a:r>
        </a:p>
      </dsp:txBody>
      <dsp:txXfrm>
        <a:off x="580052" y="2476142"/>
        <a:ext cx="7844047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0.72466</cdr:x>
      <cdr:y>0.90444</cdr:y>
    </cdr:from>
    <cdr:to>
      <cdr:x>1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4990744" y="4639646"/>
          <a:ext cx="1896314" cy="490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b"/>
        <a:lstStyle xmlns:a="http://schemas.openxmlformats.org/drawingml/2006/main"/>
        <a:p xmlns:a="http://schemas.openxmlformats.org/drawingml/2006/main">
          <a:pPr algn="r"/>
          <a:r>
            <a:rPr lang="cs-CZ" sz="1050" i="1" dirty="0">
              <a:latin typeface="Arial" pitchFamily="34" charset="0"/>
              <a:cs typeface="Arial" pitchFamily="34" charset="0"/>
            </a:rPr>
            <a:t>Zdroj dat: OŠMS KÚ Plzeňského</a:t>
          </a:r>
          <a:r>
            <a:rPr lang="cs-CZ" sz="1050" i="1" baseline="0" dirty="0">
              <a:latin typeface="Arial" pitchFamily="34" charset="0"/>
              <a:cs typeface="Arial" pitchFamily="34" charset="0"/>
            </a:rPr>
            <a:t> kraje</a:t>
          </a:r>
          <a:endParaRPr lang="cs-CZ" sz="1050" i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0.75641</cdr:x>
      <cdr:y>0.89582</cdr:y>
    </cdr:from>
    <cdr:to>
      <cdr:x>1</cdr:x>
      <cdr:y>0.99302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843263" y="3107114"/>
          <a:ext cx="1237687" cy="33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b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r"/>
          <a:r>
            <a:rPr lang="cs-CZ" sz="1050" i="1" dirty="0">
              <a:latin typeface="Arial" pitchFamily="34" charset="0"/>
              <a:cs typeface="Arial" pitchFamily="34" charset="0"/>
            </a:rPr>
            <a:t>Zdroj dat: OŠMS KÚ Plzeňského</a:t>
          </a:r>
          <a:r>
            <a:rPr lang="cs-CZ" sz="1050" i="1" baseline="0" dirty="0">
              <a:latin typeface="Arial" pitchFamily="34" charset="0"/>
              <a:cs typeface="Arial" pitchFamily="34" charset="0"/>
            </a:rPr>
            <a:t> kraje</a:t>
          </a:r>
          <a:endParaRPr lang="cs-CZ" sz="1050" i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0.8223</cdr:x>
      <cdr:y>0.8761</cdr:y>
    </cdr:from>
    <cdr:to>
      <cdr:x>1</cdr:x>
      <cdr:y>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757E0C78-99D2-042D-CF29-639E0B39F385}"/>
            </a:ext>
          </a:extLst>
        </cdr:cNvPr>
        <cdr:cNvSpPr txBox="1"/>
      </cdr:nvSpPr>
      <cdr:spPr>
        <a:xfrm xmlns:a="http://schemas.openxmlformats.org/drawingml/2006/main">
          <a:off x="6893959" y="4595467"/>
          <a:ext cx="1489752" cy="649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100" i="1" dirty="0">
              <a:latin typeface="Arial" panose="020B0604020202020204" pitchFamily="34" charset="0"/>
              <a:cs typeface="Arial" panose="020B0604020202020204" pitchFamily="34" charset="0"/>
            </a:rPr>
            <a:t>Zdroj dat: OŠMS KÚ Plzeňského kraje, vlastní výpočty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60F8E-5899-4716-950A-FDAC48DB555C}" type="datetimeFigureOut">
              <a:rPr lang="cs-CZ" smtClean="0"/>
              <a:t>29.06.2023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2224" y="6456613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D43B9-FEEF-4596-ACD3-97A05418E0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602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76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1864" y="1"/>
            <a:ext cx="42792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61FE4-E06D-4180-8BF6-09399C4245CB}" type="datetimeFigureOut">
              <a:rPr lang="cs-CZ" smtClean="0"/>
              <a:t>29.06.2023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267" y="3271839"/>
            <a:ext cx="789813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2776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1864" y="6456363"/>
            <a:ext cx="42792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E8C27-688F-435F-883A-3DC7FB2D2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33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A098-C34F-41DF-ABF5-82DE12D2AD0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32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DE09C83-0EF3-42D6-8534-4CB91491AE75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1EFBD4-132A-40EB-BC05-945AF19F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7260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B541DE-3C11-430B-B497-7850FA215378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1B8D6E-7A07-428C-8951-906CF24FC8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07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0BA8BDD-8CFD-440B-8D3C-083082936D01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A3811A-5E3B-43F7-89AB-00453AFB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36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 userDrawn="1"/>
        </p:nvCxnSpPr>
        <p:spPr>
          <a:xfrm>
            <a:off x="838200" y="792000"/>
            <a:ext cx="10515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ástupný symbol pro text 22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0364"/>
            <a:ext cx="7605184" cy="35296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cs-CZ" dirty="0"/>
              <a:t>Doplňte nadpis sekce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Strana </a:t>
            </a:r>
            <a:fld id="{20A22714-1925-4CB5-873C-0DA602053BB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1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6259B-2592-43ED-8ECD-171A2E3F20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838200" y="792000"/>
            <a:ext cx="10515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ástupný symbol pro text 22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0364"/>
            <a:ext cx="7605184" cy="35296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cs-CZ" dirty="0"/>
              <a:t>Doplňte nadpis sekce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číslo snímku 9"/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Strana </a:t>
            </a:r>
            <a:fld id="{20A22714-1925-4CB5-873C-0DA602053BBE}" type="slidenum">
              <a:rPr lang="cs-CZ" smtClean="0"/>
              <a:pPr/>
              <a:t>‹#›</a:t>
            </a:fld>
            <a:r>
              <a:rPr lang="cs-CZ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58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"/>
            <a:ext cx="12191998" cy="68540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54443"/>
            <a:ext cx="6653463" cy="3601452"/>
          </a:xfrm>
        </p:spPr>
        <p:txBody>
          <a:bodyPr anchor="b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4" y="382327"/>
            <a:ext cx="2823843" cy="1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FA13B3-4BA6-4807-AEA2-0F4BAB9C7FA6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57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5EAF124-F436-4365-BED4-72C81D1B60DB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7737BD-2007-4671-8E83-E5558794E4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96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1EF66FE-1828-408C-ACC1-C858AA3F1530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F36E8C-9622-4A6D-A8FF-BBC22BE7D9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39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632C4FA-59C1-4A12-915F-1CC86287057F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AF73C8-2E53-4A1C-BDDB-F377AA614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75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FA13B3-4BA6-4807-AEA2-0F4BAB9C7FA6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09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DF86DA-73F1-45E2-A741-38F4C93D5562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2C0848-5A09-4CE4-9EB7-6AF8588BA2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50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344391F-9599-44C9-9CC4-F361131A97C2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28386D-BBC7-461A-AD51-1FFF64AAF3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95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EC974-898A-427E-82F2-3FCFC9EA8FBB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00BA8E-E038-4225-A3C0-A5376867B6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39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D3FA13B3-4BA6-4807-AEA2-0F4BAB9C7FA6}" type="datetime1">
              <a:rPr lang="cs-CZ" smtClean="0"/>
              <a:pPr lvl="0"/>
              <a:t>29.06.2023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91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a.cerna@plzensky-kraj.cz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vyzvy/vyzva-c-02_23_018-akcni-planovani-v-uzemi-idz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vyzvy/vyzva-c-02_23_017-akcni-planovani-v-uzemi-map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ra-pk.cz/" TargetMode="External"/><Relationship Id="rId2" Type="http://schemas.openxmlformats.org/officeDocument/2006/relationships/hyperlink" Target="http://www.pzpk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nes@rra-pk.cz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gif"/><Relationship Id="rId9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2209800" y="3506087"/>
            <a:ext cx="7772400" cy="932870"/>
          </a:xfrm>
        </p:spPr>
        <p:txBody>
          <a:bodyPr>
            <a:noAutofit/>
          </a:bodyPr>
          <a:lstStyle/>
          <a:p>
            <a:pPr lvl="0"/>
            <a:r>
              <a:rPr lang="cs-CZ" sz="44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20. ZASEDÁNÍ </a:t>
            </a:r>
            <a:br>
              <a:rPr lang="cs-CZ" sz="44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</a:br>
            <a:r>
              <a:rPr lang="cs-CZ" sz="44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PS VZDĚLÁVÁNÍ PLZEŇSKÉHO KRAJE</a:t>
            </a:r>
          </a:p>
        </p:txBody>
      </p:sp>
      <p:sp>
        <p:nvSpPr>
          <p:cNvPr id="4" name="Podnadpis 2"/>
          <p:cNvSpPr txBox="1">
            <a:spLocks noGrp="1"/>
          </p:cNvSpPr>
          <p:nvPr>
            <p:ph type="subTitle" idx="1"/>
          </p:nvPr>
        </p:nvSpPr>
        <p:spPr>
          <a:xfrm>
            <a:off x="2656936" y="5080003"/>
            <a:ext cx="6878128" cy="768705"/>
          </a:xfrm>
        </p:spPr>
        <p:txBody>
          <a:bodyPr>
            <a:normAutofit/>
          </a:bodyPr>
          <a:lstStyle/>
          <a:p>
            <a:pPr lvl="0"/>
            <a:r>
              <a:rPr lang="cs-CZ" b="1" dirty="0">
                <a:solidFill>
                  <a:srgbClr val="028939"/>
                </a:solidFill>
              </a:rPr>
              <a:t>PLZEŇ, 29. 6.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68" y="0"/>
            <a:ext cx="7514332" cy="6858000"/>
          </a:xfrm>
          <a:prstGeom prst="rect">
            <a:avLst/>
          </a:prstGeom>
        </p:spPr>
      </p:pic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0922" y="1645254"/>
            <a:ext cx="11230155" cy="484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9" name="Nadpis snímku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981200" y="544822"/>
            <a:ext cx="8229600" cy="960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Prioritizace potřeb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05435" y="1498161"/>
            <a:ext cx="8794376" cy="501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Prioritizace byla provedena u cílů (potřeb) i dílčích cílů ve třech úrovních, ze kterých pak byla stanovena výsledná priorita: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KRAJ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Byla hodnocena důležitost jednotlivých cílů ze strany vedení kraje a soulad s krajskými strategickými dokumenty.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ŠKOLY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Podkladem bylo dotazníkové šetření na školách z prosince roku 2021 realizované na SŠ/VOŠ projektem P-KAP a dotazníkové šetření MŠMT  realizované v listopadu 2022.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 VZDĚLÁVÁNÍ A PLATFORMY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Členové PS Vzdělávání a platforem zhodnotili důležitost jednotlivých cílů (potřeb) a dílčích cílů (na škále 1-5) v rámci dotazníkového šetření.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Celkem 3 úrovně priorit: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VYSOKÁ </a:t>
            </a:r>
            <a:r>
              <a:rPr lang="cs-CZ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zelená barva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STŘEDNÍ </a:t>
            </a:r>
            <a:r>
              <a:rPr lang="cs-CZ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žlutá barva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NÍZKÁ </a:t>
            </a:r>
            <a:r>
              <a:rPr lang="cs-CZ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oranžová barva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73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39" y="2175"/>
            <a:ext cx="7514332" cy="6858000"/>
          </a:xfrm>
          <a:prstGeom prst="rect">
            <a:avLst/>
          </a:prstGeom>
        </p:spPr>
      </p:pic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0922" y="1645254"/>
            <a:ext cx="11230155" cy="484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9" name="Nadpis snímku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981200" y="544822"/>
            <a:ext cx="8229600" cy="960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Prioritizace cílů (potřeb)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4162245" y="1614788"/>
            <a:ext cx="3467819" cy="7546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Získat a udržet na školách učitele polytechnických, odborných předmětů a odborného výcviku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471576" y="1606781"/>
            <a:ext cx="3467819" cy="75490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Zvýšit počet absolventů technických oborů v Plzeňském kraji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7893169" y="1614788"/>
            <a:ext cx="3467819" cy="74689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Rozvíjet kariérové poradenství a kvalitní celoživotní učení obyvatel v Plzeňském kraji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471576" y="2571529"/>
            <a:ext cx="3467819" cy="85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Systematicky rozvíjet pedagogické, didaktické a manažerské kompetence pracovníků ve vzdělávání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480922" y="4720423"/>
            <a:ext cx="3458473" cy="7469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Zkvalitnit výuku cizích jazyků 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80922" y="3658340"/>
            <a:ext cx="3458473" cy="86190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Systematicky rozvíjet a podporovat podnikavost, kreativitu a kritické myšlení 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4185973" y="4720423"/>
            <a:ext cx="3444091" cy="7469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Podpořit implementaci gramotností a kompetencí do výuky 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185973" y="3653336"/>
            <a:ext cx="3444091" cy="8669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Rozvíjet a zkvalitnit digitální gramotnost a odpovídající zázemí škol a školských zařízení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185973" y="2571529"/>
            <a:ext cx="3444091" cy="859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Zaměřit se na systematickou podporu nadání a péči o nadané a mimořádně nadané žáky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7893168" y="4720423"/>
            <a:ext cx="3467819" cy="7392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Podpořit školy při začleňování a vzdělávání dětí/žáků s odlišným mateřským jazykem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7893169" y="3661768"/>
            <a:ext cx="3467819" cy="85847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Zajistit dostatečnou dostupnost poradenství a zlepšování kvality poradenských služeb (včetně oblasti primární prevence)</a:t>
            </a:r>
          </a:p>
        </p:txBody>
      </p:sp>
      <p:sp>
        <p:nvSpPr>
          <p:cNvPr id="20" name="Zaoblený obdélník 19"/>
          <p:cNvSpPr/>
          <p:nvPr/>
        </p:nvSpPr>
        <p:spPr>
          <a:xfrm>
            <a:off x="7893169" y="2580008"/>
            <a:ext cx="3467819" cy="85116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tx2"/>
                </a:solidFill>
              </a:rPr>
              <a:t>Vytvářet podmínky pro rovné příležitosti ve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99189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39" y="2175"/>
            <a:ext cx="7514332" cy="6858000"/>
          </a:xfrm>
          <a:prstGeom prst="rect">
            <a:avLst/>
          </a:prstGeom>
        </p:spPr>
      </p:pic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0922" y="1645254"/>
            <a:ext cx="11230155" cy="484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9" name="Nadpis snímku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981200" y="544822"/>
            <a:ext cx="8229600" cy="960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Prioritizace cílů (potřeb)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192466"/>
              </p:ext>
            </p:extLst>
          </p:nvPr>
        </p:nvGraphicFramePr>
        <p:xfrm>
          <a:off x="1095556" y="1401829"/>
          <a:ext cx="9558066" cy="5166056"/>
        </p:xfrm>
        <a:graphic>
          <a:graphicData uri="http://schemas.openxmlformats.org/drawingml/2006/table">
            <a:tbl>
              <a:tblPr firstRow="1" firstCol="1" bandRow="1"/>
              <a:tblGrid>
                <a:gridCol w="2603296">
                  <a:extLst>
                    <a:ext uri="{9D8B030D-6E8A-4147-A177-3AD203B41FA5}">
                      <a16:colId xmlns:a16="http://schemas.microsoft.com/office/drawing/2014/main" val="2143034207"/>
                    </a:ext>
                  </a:extLst>
                </a:gridCol>
                <a:gridCol w="348901">
                  <a:extLst>
                    <a:ext uri="{9D8B030D-6E8A-4147-A177-3AD203B41FA5}">
                      <a16:colId xmlns:a16="http://schemas.microsoft.com/office/drawing/2014/main" val="2496670831"/>
                    </a:ext>
                  </a:extLst>
                </a:gridCol>
                <a:gridCol w="433985">
                  <a:extLst>
                    <a:ext uri="{9D8B030D-6E8A-4147-A177-3AD203B41FA5}">
                      <a16:colId xmlns:a16="http://schemas.microsoft.com/office/drawing/2014/main" val="3992925906"/>
                    </a:ext>
                  </a:extLst>
                </a:gridCol>
                <a:gridCol w="697803">
                  <a:extLst>
                    <a:ext uri="{9D8B030D-6E8A-4147-A177-3AD203B41FA5}">
                      <a16:colId xmlns:a16="http://schemas.microsoft.com/office/drawing/2014/main" val="2058223601"/>
                    </a:ext>
                  </a:extLst>
                </a:gridCol>
                <a:gridCol w="520291">
                  <a:extLst>
                    <a:ext uri="{9D8B030D-6E8A-4147-A177-3AD203B41FA5}">
                      <a16:colId xmlns:a16="http://schemas.microsoft.com/office/drawing/2014/main" val="3291914887"/>
                    </a:ext>
                  </a:extLst>
                </a:gridCol>
                <a:gridCol w="2603296">
                  <a:extLst>
                    <a:ext uri="{9D8B030D-6E8A-4147-A177-3AD203B41FA5}">
                      <a16:colId xmlns:a16="http://schemas.microsoft.com/office/drawing/2014/main" val="272980300"/>
                    </a:ext>
                  </a:extLst>
                </a:gridCol>
                <a:gridCol w="433985">
                  <a:extLst>
                    <a:ext uri="{9D8B030D-6E8A-4147-A177-3AD203B41FA5}">
                      <a16:colId xmlns:a16="http://schemas.microsoft.com/office/drawing/2014/main" val="4060347904"/>
                    </a:ext>
                  </a:extLst>
                </a:gridCol>
                <a:gridCol w="697803">
                  <a:extLst>
                    <a:ext uri="{9D8B030D-6E8A-4147-A177-3AD203B41FA5}">
                      <a16:colId xmlns:a16="http://schemas.microsoft.com/office/drawing/2014/main" val="2935266046"/>
                    </a:ext>
                  </a:extLst>
                </a:gridCol>
                <a:gridCol w="697803">
                  <a:extLst>
                    <a:ext uri="{9D8B030D-6E8A-4147-A177-3AD203B41FA5}">
                      <a16:colId xmlns:a16="http://schemas.microsoft.com/office/drawing/2014/main" val="2373374225"/>
                    </a:ext>
                  </a:extLst>
                </a:gridCol>
                <a:gridCol w="520903">
                  <a:extLst>
                    <a:ext uri="{9D8B030D-6E8A-4147-A177-3AD203B41FA5}">
                      <a16:colId xmlns:a16="http://schemas.microsoft.com/office/drawing/2014/main" val="3354515014"/>
                    </a:ext>
                  </a:extLst>
                </a:gridCol>
              </a:tblGrid>
              <a:tr h="531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Cíl (potřeba)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Kraj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Školy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 Vzdělávání a platformy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Celkový počet bodů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Dílčí cíl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Kraj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Školy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 Vzdělávání a platformy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Celkový počet bodů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727126"/>
                  </a:ext>
                </a:extLst>
              </a:tr>
              <a:tr h="230263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Získat a udržet na školách učitele polytechnických, odborných předmětů a odborného výcviku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stávajících učitelů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854143"/>
                  </a:ext>
                </a:extLst>
              </a:tr>
              <a:tr h="3142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Získání/motivace učitelů odborných předmětů ze soukromé sféry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063489"/>
                  </a:ext>
                </a:extLst>
              </a:tr>
              <a:tr h="47137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Spolupráce se ZČU a dalšími vzdělávacími institucemi v oblasti přípravy učitelů PTV, OP a odborného výcviku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847816"/>
                  </a:ext>
                </a:extLst>
              </a:tr>
              <a:tr h="31424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Zvýšit počet absolventů technických oborů v Plzeňském kraji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Zkvalitnění polytechnického vzdělávání na školách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434758"/>
                  </a:ext>
                </a:extLst>
              </a:tr>
              <a:tr h="3520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Zkvalitnění spolupráce škol se zaměstnavateli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318462"/>
                  </a:ext>
                </a:extLst>
              </a:tr>
              <a:tr h="2313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Spolupráce mezi školami všech stupňů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810444"/>
                  </a:ext>
                </a:extLst>
              </a:tr>
              <a:tr h="31424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Rozvíjet kariérové poradenství a kvalitní celoživotní učení obyvatel v Plzeňském kraji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kompetencí pro řízení vlastní kariéry (CMS)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915084"/>
                  </a:ext>
                </a:extLst>
              </a:tr>
              <a:tr h="32259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Zvýšení účasti obyvatel v celoživotním učení/vzdělávání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034940"/>
                  </a:ext>
                </a:extLst>
              </a:tr>
              <a:tr h="628495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Vytvářet podmínky pro rovné příležitosti ve vzdělávání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Vzdělávání a metodická podpora pedagogů v oblasti společného vzdělávání </a:t>
                      </a:r>
                      <a:r>
                        <a:rPr lang="cs-CZ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(založená na úzké spolupráci klíčových vzdělavatelů v kraji)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868173"/>
                  </a:ext>
                </a:extLst>
              </a:tr>
              <a:tr h="3142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Účelná a smysluplná integrace žáků se SVP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518730"/>
                  </a:ext>
                </a:extLst>
              </a:tr>
              <a:tr h="27531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Bezpečné klima škol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953643"/>
                  </a:ext>
                </a:extLst>
              </a:tr>
              <a:tr h="3142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speciálního školství na území kraje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193517"/>
                  </a:ext>
                </a:extLst>
              </a:tr>
              <a:tr h="47137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zajištění bezbariérového přístupu v budovách škol a školských zařízení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6" marR="33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614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574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39" y="2175"/>
            <a:ext cx="7514332" cy="6858000"/>
          </a:xfrm>
          <a:prstGeom prst="rect">
            <a:avLst/>
          </a:prstGeom>
        </p:spPr>
      </p:pic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0922" y="1645254"/>
            <a:ext cx="11230155" cy="484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9" name="Nadpis snímku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981200" y="544822"/>
            <a:ext cx="8229600" cy="960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Prioritizace cílů (potřeb)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384096"/>
              </p:ext>
            </p:extLst>
          </p:nvPr>
        </p:nvGraphicFramePr>
        <p:xfrm>
          <a:off x="1009290" y="1618081"/>
          <a:ext cx="9773730" cy="4541182"/>
        </p:xfrm>
        <a:graphic>
          <a:graphicData uri="http://schemas.openxmlformats.org/drawingml/2006/table">
            <a:tbl>
              <a:tblPr firstRow="1" firstCol="1" bandRow="1"/>
              <a:tblGrid>
                <a:gridCol w="2662034">
                  <a:extLst>
                    <a:ext uri="{9D8B030D-6E8A-4147-A177-3AD203B41FA5}">
                      <a16:colId xmlns:a16="http://schemas.microsoft.com/office/drawing/2014/main" val="1290951525"/>
                    </a:ext>
                  </a:extLst>
                </a:gridCol>
                <a:gridCol w="356774">
                  <a:extLst>
                    <a:ext uri="{9D8B030D-6E8A-4147-A177-3AD203B41FA5}">
                      <a16:colId xmlns:a16="http://schemas.microsoft.com/office/drawing/2014/main" val="945532582"/>
                    </a:ext>
                  </a:extLst>
                </a:gridCol>
                <a:gridCol w="443777">
                  <a:extLst>
                    <a:ext uri="{9D8B030D-6E8A-4147-A177-3AD203B41FA5}">
                      <a16:colId xmlns:a16="http://schemas.microsoft.com/office/drawing/2014/main" val="3293337505"/>
                    </a:ext>
                  </a:extLst>
                </a:gridCol>
                <a:gridCol w="713549">
                  <a:extLst>
                    <a:ext uri="{9D8B030D-6E8A-4147-A177-3AD203B41FA5}">
                      <a16:colId xmlns:a16="http://schemas.microsoft.com/office/drawing/2014/main" val="3286268514"/>
                    </a:ext>
                  </a:extLst>
                </a:gridCol>
                <a:gridCol w="532031">
                  <a:extLst>
                    <a:ext uri="{9D8B030D-6E8A-4147-A177-3AD203B41FA5}">
                      <a16:colId xmlns:a16="http://schemas.microsoft.com/office/drawing/2014/main" val="1367926379"/>
                    </a:ext>
                  </a:extLst>
                </a:gridCol>
                <a:gridCol w="2662034">
                  <a:extLst>
                    <a:ext uri="{9D8B030D-6E8A-4147-A177-3AD203B41FA5}">
                      <a16:colId xmlns:a16="http://schemas.microsoft.com/office/drawing/2014/main" val="1322813022"/>
                    </a:ext>
                  </a:extLst>
                </a:gridCol>
                <a:gridCol w="443777">
                  <a:extLst>
                    <a:ext uri="{9D8B030D-6E8A-4147-A177-3AD203B41FA5}">
                      <a16:colId xmlns:a16="http://schemas.microsoft.com/office/drawing/2014/main" val="194239948"/>
                    </a:ext>
                  </a:extLst>
                </a:gridCol>
                <a:gridCol w="713549">
                  <a:extLst>
                    <a:ext uri="{9D8B030D-6E8A-4147-A177-3AD203B41FA5}">
                      <a16:colId xmlns:a16="http://schemas.microsoft.com/office/drawing/2014/main" val="3093987534"/>
                    </a:ext>
                  </a:extLst>
                </a:gridCol>
                <a:gridCol w="713549">
                  <a:extLst>
                    <a:ext uri="{9D8B030D-6E8A-4147-A177-3AD203B41FA5}">
                      <a16:colId xmlns:a16="http://schemas.microsoft.com/office/drawing/2014/main" val="4244035896"/>
                    </a:ext>
                  </a:extLst>
                </a:gridCol>
                <a:gridCol w="532656">
                  <a:extLst>
                    <a:ext uri="{9D8B030D-6E8A-4147-A177-3AD203B41FA5}">
                      <a16:colId xmlns:a16="http://schemas.microsoft.com/office/drawing/2014/main" val="713224309"/>
                    </a:ext>
                  </a:extLst>
                </a:gridCol>
              </a:tblGrid>
              <a:tr h="35037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Zajistit dostatečnou dostupnost poradenství a zlepšování kvality poradenských služeb (včetně oblasti primární prevence)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Zajištění kvality a dostupnosti poradenských služeb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69468"/>
                  </a:ext>
                </a:extLst>
              </a:tr>
              <a:tr h="4855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Zvýšení kvality, personálního a finančního zajištění ŠPP 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640028"/>
                  </a:ext>
                </a:extLst>
              </a:tr>
              <a:tr h="558113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Podpořit školy při začleňování a vzdělávání dětí/žáků s odlišným mateřským jazykem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dalšího vzdělávání pedagogických pracovníků a vedoucích pedagogických pracovníků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763608"/>
                  </a:ext>
                </a:extLst>
              </a:tr>
              <a:tr h="3503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škol v oblasti vzdělávání dětí/žáků s odlišným mateřským jazykem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874010"/>
                  </a:ext>
                </a:extLst>
              </a:tr>
              <a:tr h="52555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Spolupráce klíčových partnerů v oblasti vzdělávání dětí/žáků s odlišným mateřským jazykem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52467"/>
                  </a:ext>
                </a:extLst>
              </a:tr>
              <a:tr h="350371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Zaměřit se na systematickou podporu nadání a péči o nadané a mimořádně nadané žáky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Identifikace nadaných a mimořádně nadaných žáků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115929"/>
                  </a:ext>
                </a:extLst>
              </a:tr>
              <a:tr h="52555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škol a školských zařízení pro práci s nadanými a mimořádně nadanými žáky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757467"/>
                  </a:ext>
                </a:extLst>
              </a:tr>
              <a:tr h="372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nadaných a mimořádně nadaných žáků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666176"/>
                  </a:ext>
                </a:extLst>
              </a:tr>
              <a:tr h="27905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Prezentace tématu nadaných žáků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596826"/>
                  </a:ext>
                </a:extLst>
              </a:tr>
              <a:tr h="37207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Systematicky rozvíjet pedagogické, didaktické a manažerské kompetence pracovníků ve vzdělávání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ředitelů a širšího vedení škol v oblasti strategického řízení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904578"/>
                  </a:ext>
                </a:extLst>
              </a:tr>
              <a:tr h="372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implementace strategického řízení ve školách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94" marR="415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2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85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39" y="2175"/>
            <a:ext cx="7514332" cy="6858000"/>
          </a:xfrm>
          <a:prstGeom prst="rect">
            <a:avLst/>
          </a:prstGeom>
        </p:spPr>
      </p:pic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0922" y="1645254"/>
            <a:ext cx="11230155" cy="484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9" name="Nadpis snímku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981200" y="544822"/>
            <a:ext cx="8229600" cy="960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Prioritizace cílů (potřeb)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14281"/>
              </p:ext>
            </p:extLst>
          </p:nvPr>
        </p:nvGraphicFramePr>
        <p:xfrm>
          <a:off x="1138238" y="2057876"/>
          <a:ext cx="9618901" cy="3911603"/>
        </p:xfrm>
        <a:graphic>
          <a:graphicData uri="http://schemas.openxmlformats.org/drawingml/2006/table">
            <a:tbl>
              <a:tblPr firstRow="1" firstCol="1" bandRow="1"/>
              <a:tblGrid>
                <a:gridCol w="2619865">
                  <a:extLst>
                    <a:ext uri="{9D8B030D-6E8A-4147-A177-3AD203B41FA5}">
                      <a16:colId xmlns:a16="http://schemas.microsoft.com/office/drawing/2014/main" val="4265663399"/>
                    </a:ext>
                  </a:extLst>
                </a:gridCol>
                <a:gridCol w="351123">
                  <a:extLst>
                    <a:ext uri="{9D8B030D-6E8A-4147-A177-3AD203B41FA5}">
                      <a16:colId xmlns:a16="http://schemas.microsoft.com/office/drawing/2014/main" val="2897736604"/>
                    </a:ext>
                  </a:extLst>
                </a:gridCol>
                <a:gridCol w="436747">
                  <a:extLst>
                    <a:ext uri="{9D8B030D-6E8A-4147-A177-3AD203B41FA5}">
                      <a16:colId xmlns:a16="http://schemas.microsoft.com/office/drawing/2014/main" val="1962863782"/>
                    </a:ext>
                  </a:extLst>
                </a:gridCol>
                <a:gridCol w="702244">
                  <a:extLst>
                    <a:ext uri="{9D8B030D-6E8A-4147-A177-3AD203B41FA5}">
                      <a16:colId xmlns:a16="http://schemas.microsoft.com/office/drawing/2014/main" val="319620494"/>
                    </a:ext>
                  </a:extLst>
                </a:gridCol>
                <a:gridCol w="523603">
                  <a:extLst>
                    <a:ext uri="{9D8B030D-6E8A-4147-A177-3AD203B41FA5}">
                      <a16:colId xmlns:a16="http://schemas.microsoft.com/office/drawing/2014/main" val="563680056"/>
                    </a:ext>
                  </a:extLst>
                </a:gridCol>
                <a:gridCol w="2619865">
                  <a:extLst>
                    <a:ext uri="{9D8B030D-6E8A-4147-A177-3AD203B41FA5}">
                      <a16:colId xmlns:a16="http://schemas.microsoft.com/office/drawing/2014/main" val="3323222724"/>
                    </a:ext>
                  </a:extLst>
                </a:gridCol>
                <a:gridCol w="436747">
                  <a:extLst>
                    <a:ext uri="{9D8B030D-6E8A-4147-A177-3AD203B41FA5}">
                      <a16:colId xmlns:a16="http://schemas.microsoft.com/office/drawing/2014/main" val="3890046518"/>
                    </a:ext>
                  </a:extLst>
                </a:gridCol>
                <a:gridCol w="702244">
                  <a:extLst>
                    <a:ext uri="{9D8B030D-6E8A-4147-A177-3AD203B41FA5}">
                      <a16:colId xmlns:a16="http://schemas.microsoft.com/office/drawing/2014/main" val="1737265998"/>
                    </a:ext>
                  </a:extLst>
                </a:gridCol>
                <a:gridCol w="702244">
                  <a:extLst>
                    <a:ext uri="{9D8B030D-6E8A-4147-A177-3AD203B41FA5}">
                      <a16:colId xmlns:a16="http://schemas.microsoft.com/office/drawing/2014/main" val="600527792"/>
                    </a:ext>
                  </a:extLst>
                </a:gridCol>
                <a:gridCol w="524219">
                  <a:extLst>
                    <a:ext uri="{9D8B030D-6E8A-4147-A177-3AD203B41FA5}">
                      <a16:colId xmlns:a16="http://schemas.microsoft.com/office/drawing/2014/main" val="2573365776"/>
                    </a:ext>
                  </a:extLst>
                </a:gridCol>
              </a:tblGrid>
              <a:tr h="339501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Systematicky rozvíjet a podporovat podnikavost, kreativitu a kritické myšlení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Zahrnutí tématu VkP v rámci revizí RVP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578584"/>
                  </a:ext>
                </a:extLst>
              </a:tr>
              <a:tr h="36146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implementace aktivit VkP na školách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733177"/>
                  </a:ext>
                </a:extLst>
              </a:tr>
              <a:tr h="3828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Spolupráce klíčových aktérů v území směrem k podpoře a osvětě VkP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543108"/>
                  </a:ext>
                </a:extLst>
              </a:tr>
              <a:tr h="54219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Rozvíjet a zkvalitnit digitální gramotnost a odpovídající zázemí škol a školských zařízení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Vzdělávání a metodická podpora pracovníků ve vzdělávání v oblasti digitálních kompetencí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550984"/>
                  </a:ext>
                </a:extLst>
              </a:tr>
              <a:tr h="5421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Účelné využívání digitálních technologií na školách a školských zařízeních a rozvoj digitálních kompetencí žáků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207134"/>
                  </a:ext>
                </a:extLst>
              </a:tr>
              <a:tr h="36146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Kontinuální rozvoj technologií na školách směrem k aktuálnímu vývoji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483927"/>
                  </a:ext>
                </a:extLst>
              </a:tr>
              <a:tr h="36146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Zkvalitnit výuku cizích jazyků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spolupráce ZŠ a SŠ v oblasti jazykového vzdělávání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527760"/>
                  </a:ext>
                </a:extLst>
              </a:tr>
              <a:tr h="28015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Podpora SŠ v rozvoji jazykové výuky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302608"/>
                  </a:ext>
                </a:extLst>
              </a:tr>
              <a:tr h="37013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Podpořit implementaci gramotností a kompetencí do výuky</a:t>
                      </a:r>
                      <a:r>
                        <a:rPr lang="cs-CZ" sz="1100" strike="sng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Vzdělávání ředitelů a pedagogů v oblasti gramotností a kompetencí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305242"/>
                  </a:ext>
                </a:extLst>
              </a:tr>
              <a:tr h="3701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Implementace gramotností a kompetencí do výuky na školách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511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55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39" y="2175"/>
            <a:ext cx="7514332" cy="6858000"/>
          </a:xfrm>
          <a:prstGeom prst="rect">
            <a:avLst/>
          </a:prstGeom>
        </p:spPr>
      </p:pic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80922" y="1645254"/>
            <a:ext cx="11230155" cy="484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9" name="Nadpis snímku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4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981200" y="544822"/>
            <a:ext cx="8229600" cy="9604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Roční akční plán - struktura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061012"/>
              </p:ext>
            </p:extLst>
          </p:nvPr>
        </p:nvGraphicFramePr>
        <p:xfrm>
          <a:off x="803669" y="1300644"/>
          <a:ext cx="10239605" cy="5531027"/>
        </p:xfrm>
        <a:graphic>
          <a:graphicData uri="http://schemas.openxmlformats.org/drawingml/2006/table">
            <a:tbl>
              <a:tblPr/>
              <a:tblGrid>
                <a:gridCol w="1686892">
                  <a:extLst>
                    <a:ext uri="{9D8B030D-6E8A-4147-A177-3AD203B41FA5}">
                      <a16:colId xmlns:a16="http://schemas.microsoft.com/office/drawing/2014/main" val="1179993369"/>
                    </a:ext>
                  </a:extLst>
                </a:gridCol>
                <a:gridCol w="1686892">
                  <a:extLst>
                    <a:ext uri="{9D8B030D-6E8A-4147-A177-3AD203B41FA5}">
                      <a16:colId xmlns:a16="http://schemas.microsoft.com/office/drawing/2014/main" val="3856709757"/>
                    </a:ext>
                  </a:extLst>
                </a:gridCol>
                <a:gridCol w="1688317">
                  <a:extLst>
                    <a:ext uri="{9D8B030D-6E8A-4147-A177-3AD203B41FA5}">
                      <a16:colId xmlns:a16="http://schemas.microsoft.com/office/drawing/2014/main" val="2771029615"/>
                    </a:ext>
                  </a:extLst>
                </a:gridCol>
                <a:gridCol w="1688317">
                  <a:extLst>
                    <a:ext uri="{9D8B030D-6E8A-4147-A177-3AD203B41FA5}">
                      <a16:colId xmlns:a16="http://schemas.microsoft.com/office/drawing/2014/main" val="659756893"/>
                    </a:ext>
                  </a:extLst>
                </a:gridCol>
                <a:gridCol w="1568638">
                  <a:extLst>
                    <a:ext uri="{9D8B030D-6E8A-4147-A177-3AD203B41FA5}">
                      <a16:colId xmlns:a16="http://schemas.microsoft.com/office/drawing/2014/main" val="2584873018"/>
                    </a:ext>
                  </a:extLst>
                </a:gridCol>
                <a:gridCol w="769359">
                  <a:extLst>
                    <a:ext uri="{9D8B030D-6E8A-4147-A177-3AD203B41FA5}">
                      <a16:colId xmlns:a16="http://schemas.microsoft.com/office/drawing/2014/main" val="2276332007"/>
                    </a:ext>
                  </a:extLst>
                </a:gridCol>
                <a:gridCol w="769359">
                  <a:extLst>
                    <a:ext uri="{9D8B030D-6E8A-4147-A177-3AD203B41FA5}">
                      <a16:colId xmlns:a16="http://schemas.microsoft.com/office/drawing/2014/main" val="2125560218"/>
                    </a:ext>
                  </a:extLst>
                </a:gridCol>
                <a:gridCol w="381831">
                  <a:extLst>
                    <a:ext uri="{9D8B030D-6E8A-4147-A177-3AD203B41FA5}">
                      <a16:colId xmlns:a16="http://schemas.microsoft.com/office/drawing/2014/main" val="3942946715"/>
                    </a:ext>
                  </a:extLst>
                </a:gridCol>
              </a:tblGrid>
              <a:tr h="12857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cs-CZ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Klíčové téma: Polytechnické vzdělávání; Podpora odborného vzdělávání  a spolupráce se zaměstnavateli</a:t>
                      </a: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012900"/>
                  </a:ext>
                </a:extLst>
              </a:tr>
              <a:tr h="202748"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 (potřeba)</a:t>
                      </a: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Dílčí cíl </a:t>
                      </a: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Činnosti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Kritérium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Zdroje financování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Průřezová témata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Zapojené subjekty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Poznámka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695277"/>
                  </a:ext>
                </a:extLst>
              </a:tr>
              <a:tr h="266045">
                <a:tc rowSpan="11"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Získat a udržet na školách učitele polytechnických, odborných předmětů a odborného výcviku</a:t>
                      </a: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 Podpora stávajících učitelů</a:t>
                      </a: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1.1.1. Rozvoj kompetencí pedagogů (DVPP, sdílení zkušeností, mobility pedagogů do zahraničí, tandemová výuka, supervize, pedagogů u zaměstnavatelů apod.)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80 % SŠ a 80 % ZŠ bude rozvíjet kompetence pedagogů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Financování prostřednictvím zapojení škol do projektů: šablony OP JAK, IKAP II, IDZ, MAP či Erasmus+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1, 2, 3, 4, 5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SŠ, ZŠ, MŠ</a:t>
                      </a: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NPI, KCVJŠ, ZČU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778117"/>
                  </a:ext>
                </a:extLst>
              </a:tr>
              <a:tr h="3530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1.1.2. Zlepšení materiálně-technického zázemí na školách (rekonstrukce kabinetů a pořízení nového vybavení pro pedagogy)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80 % SŠ a 50 % ZŠ se zaměří na zlepšení materiálně-technického zázemí pro pedagogy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Financování prostřednictvím zapojení škol do projektů: IROP, šablony OP JAK, IKAP II, IDZ; popřípadě využití vlastních zdrojů či zdrojů zřizovatele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1, 2, 3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SŠ, ZŠ, MŠ</a:t>
                      </a: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zřizovatelé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100512"/>
                  </a:ext>
                </a:extLst>
              </a:tr>
              <a:tr h="4351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 Získání/motivace učitelů odborných předmětů ze soukromé sféry</a:t>
                      </a: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1.2.1. Spolupráce SŠ s VŠ (zaměstnávání studentů na středních školách již během studia VŠ)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Bude nastaven systém spolupráce a komunikace ZČU se školami směrem k nabídce zaměstnání pro studenty (alespoň 5 jiných SŠ než fakultních škol)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Nevytváří nároky na financování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1, 2, 5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SŠ, ZČU</a:t>
                      </a: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ZŠ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135346"/>
                  </a:ext>
                </a:extLst>
              </a:tr>
              <a:tr h="50209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1.2.2. Zapojení odborníků z firem do výuky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rámci Paktu zaměstnanosti PK budou zaměstnavatelé soustavně vyzýváni k zapojení do odborné výuky na školách. Bude poskytována koordinační podpora při propojování nabídky firem a personálních potřeb škol v rámci oborů i dílčích témat.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Finanční podpora Paktu zaměstnanosti z rozpočtu PK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1, 2, 3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SŠ, </a:t>
                      </a:r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PK, Pakt zaměstnanosti</a:t>
                      </a: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zaměstnavatelé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325380"/>
                  </a:ext>
                </a:extLst>
              </a:tr>
              <a:tr h="29670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1.2.3. Podpora aktivit pro navázání spolupráce škol a firem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rámci Paktu zaměstnanosti PK bude  uspořádáno min. 6 kulatých stolů zaměřených na rozvoj spolupráce škol se zaměstnavateli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Spolupráce škol a firem s Paktem zaměstnanosti Plzeňského kraje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SŠ, </a:t>
                      </a:r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PK, Pakt zaměstnanosti</a:t>
                      </a: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zaměstnavatelé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812408"/>
                  </a:ext>
                </a:extLst>
              </a:tr>
              <a:tr h="2027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1.2.4. Zajištění personální pozice na škole pro spolupráci se zaměstnavateli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30 % SŠ využije šablonu Koordinátor spolupráce školy se zaměstnavateli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Financování prostřednictvím šablon OP VVV a OP JAK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SŠ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955422"/>
                  </a:ext>
                </a:extLst>
              </a:tr>
              <a:tr h="29670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 Spolupráce se ZČU a dalšími vzdělávacími institucemi v oblasti přípravy učitelů PTV, OP a odborného výcviku</a:t>
                      </a:r>
                    </a:p>
                  </a:txBody>
                  <a:tcPr marL="4945" marR="4945" marT="49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1.3.1. Nastavení funkčního systému přípravy učitelů v PK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Dojde k setkání zástupců fakult ZČU, ředitelů škol a dalších aktérů za účelem nastavení a pilotního ověření funkčního systému přípravy učitelů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Nevytváří nároky na financování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1, 2, 3, 4, 5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ZČU</a:t>
                      </a:r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SŠ, PK</a:t>
                      </a:r>
                      <a:endParaRPr lang="cs-CZ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621549"/>
                  </a:ext>
                </a:extLst>
              </a:tr>
              <a:tr h="41044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1.3.2. Možnost získat pedagogické minimum již během studia na VŠ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Dojde k diskusi a nastavení spolupráce mezi jednotlivými fakultami na ZČU k možnostem získání </a:t>
                      </a:r>
                      <a:r>
                        <a:rPr lang="cs-CZ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pedgogického</a:t>
                      </a:r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minima i při studiu jiné fakulty, než </a:t>
                      </a:r>
                      <a:r>
                        <a:rPr lang="cs-CZ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Fpe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Financování v rámci běžné činnosti ZČU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ZČU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4812"/>
                  </a:ext>
                </a:extLst>
              </a:tr>
              <a:tr h="3600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1.3.3. Vytvoření systému nabídky a poptávky praxí studentů (jak běžné praxe, tak výpomoc školám např. při dlouhodobé pracovní neschopnosti pedagogů)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Bude nastaven systém spolupráce a komunikace ZČU se školami směrem k poptávce a nabídce praxí studentů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Financování v rámci běžné činnosti ZČU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ZČU, SŠ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048645"/>
                  </a:ext>
                </a:extLst>
              </a:tr>
              <a:tr h="5439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1.3.4. Nabídka odpovídajících aprobací a vzdělávacích programů ze strany ZČU v rámci denního studia i celoživotního vzdělávání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ZČU disponuje odpovídající nabídkou aprobací a vzdělávacích programů dle potřeb v území (ve vazbě na analýzu věkové struktury pedagogů)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Financování v rámci běžné činnosti ZČU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ZČU, SŠ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650096"/>
                  </a:ext>
                </a:extLst>
              </a:tr>
              <a:tr h="35307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1.3.4. Cílená nabídka vzdělávání školám na míru (mapování potřeb, tvorba vzdělávání na míru, spolupráce vzdělávacích institucí za účelem zajištění nabídky apod.) 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Vzdělávací instituce v PK spolu spolupracují a jsou schopny školám nabídnout na míru požadované vzdělávání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Financování v rámci běžné činnosti vzdělávacích institucí, v rámci šablon OP JAK či dalších projektů (např. IKAP II, IDZ apod.)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1, 2, 3, 4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KCVJŠ</a:t>
                      </a:r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cs-CZ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NPI ČR, ZČU,</a:t>
                      </a:r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další vzdělávací instituce, SŠ, ZŠ, MAP</a:t>
                      </a:r>
                      <a:endParaRPr lang="cs-CZ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945" marR="4945" marT="4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167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550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Dokumentace KAP na období 2023-2025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431985"/>
            <a:ext cx="10515600" cy="51499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Analytická část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škol (NPI)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škol (MŠMT)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v území</a:t>
            </a:r>
          </a:p>
          <a:p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Prioritizace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potřeb</a:t>
            </a:r>
          </a:p>
          <a:p>
            <a:pPr marL="0" indent="0">
              <a:buNone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Akční plány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2023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2024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2025</a:t>
            </a: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69289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pl-PL" sz="3200" b="1" dirty="0">
                <a:latin typeface="Arial" pitchFamily="34"/>
                <a:cs typeface="Arial" pitchFamily="34"/>
              </a:rPr>
              <a:t>Letní setkání s pedagogy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3836781" cy="4592427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24. 7. – 27. 7. 2023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Téma heterogenních skupin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(třídních kolektivů, pedagogických sborů)</a:t>
            </a:r>
          </a:p>
          <a:p>
            <a:pPr marL="0" indent="0"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Zážitkové a relaxační setkání zaměřené na rozvoj komunikačních dovedností pedagogů.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Pozvánka odešla na školy 5.6. 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Přihlášení na: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martina.cerna@plzensky-kraj.cz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26" y="1394214"/>
            <a:ext cx="7089959" cy="5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19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pl-PL" sz="3200" b="1" dirty="0">
                <a:latin typeface="Arial" pitchFamily="34"/>
                <a:cs typeface="Arial" pitchFamily="34"/>
              </a:rPr>
              <a:t>Plán na závěrečné období projektu KAP II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578635"/>
            <a:ext cx="10695317" cy="4684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Jednání platforem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7x jednání platforem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Setkání s řediteli SŠ</a:t>
            </a: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SOU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Setkání ředitelů gymnázií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soukromých a církevních škol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54625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OP JAK – </a:t>
            </a:r>
            <a:r>
              <a:rPr lang="pl-PL" sz="3200" b="1" dirty="0">
                <a:latin typeface="Arial" pitchFamily="34"/>
                <a:cs typeface="Arial" pitchFamily="34"/>
              </a:rPr>
              <a:t>Akční plánování v území - IDZ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https://opjak.cz/vyzvy/vyzva-c-02_23_018-akcni-planovani-v-uzemi-idz/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vyhlášení výzvy: 22. června 2023</a:t>
            </a: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ukončení příjmu žádostí: 30. června 2025</a:t>
            </a: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Cílem výzvy je podpora implementace aktivit a opatření naplánovaných v dlouhodobých záměrech vzdělávání a vzdělávací soustavy v krajích a krajských akčních plánech rozvoje vzdělávání, které povedou ke zlepšení kvality vzdělávání na území krajů.</a:t>
            </a: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Maximální výše projektu pro Plzeňský kraj: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122 535 700 Kč</a:t>
            </a: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53246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2209800" y="3347540"/>
            <a:ext cx="7020464" cy="932870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1.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  <a:t>Zahájení, schválení programu</a:t>
            </a:r>
          </a:p>
        </p:txBody>
      </p:sp>
    </p:spTree>
    <p:extLst>
      <p:ext uri="{BB962C8B-B14F-4D97-AF65-F5344CB8AC3E}">
        <p14:creationId xmlns:p14="http://schemas.microsoft.com/office/powerpoint/2010/main" val="3209955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OP JAK – </a:t>
            </a:r>
            <a:r>
              <a:rPr lang="pl-PL" sz="3200" b="1" dirty="0">
                <a:latin typeface="Arial" pitchFamily="34"/>
                <a:cs typeface="Arial" pitchFamily="34"/>
              </a:rPr>
              <a:t>Akční plánování v území - MAP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https://opjak.cz/vyzvy/vyzva-c-02_23_017-akcni-planovani-v-uzemi-map/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vyhlášení výzvy: 19. června 2023</a:t>
            </a: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ukončení příjmu žádostí: 30. září 2024</a:t>
            </a: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Cílem výzvy je podpora společného plánování a spolupráce zřizovatelů, škol a ostatních aktérů ve vzdělávání včetně organizací neformálního vzdělávání v daném místě, která umožní společné řešení místně specifických problémů a potřeb také se zřetelem ke snižování sociálního vyloučení ve vzdělávání v územích se SVL. Současně bude podpořena i implementace konkrétních intervencí MAP, které povedou ke zlepšení kvality vzdělávání v MŠ a ZŠ.</a:t>
            </a:r>
          </a:p>
          <a:p>
            <a:pPr lvl="1"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Alokace výzvy: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1 700 mil. Kč</a:t>
            </a: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4779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8626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IROP 2021-2027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Harmonogram výzev na rok 2023: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88. výzva IROP – Další vzdělávání – SC 4.1 (PR)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Vyhlášení 10/2023, ukončení příjmu žádostí 05/2024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96. výzva IROP - Školská poradenská zařízení, speciální vzdělávání a střediska výchovné péče- SC 4.1 (PR)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Vyhlášení výzvy: 11/2023, ukončení příjmu žádostí 06/2024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076227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98690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8626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IROP 2021-2027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Souhrnný rámec pro investice do infrastruktury speciálních škol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součástí RAP – aktuální verze z června 2022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výzva má být vyhlášena v listopadu 2023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 vzoru SŠ budou krajům zřejmě přiděleny krajské alokace, tzv. obálky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tzn., že bude muset být provedena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prioritizace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projektů</a:t>
            </a:r>
          </a:p>
          <a:p>
            <a:pPr lvl="2"/>
            <a:r>
              <a:rPr 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zatím nevíme výši alokace pro Plzeňský kraj</a:t>
            </a:r>
          </a:p>
          <a:p>
            <a:pPr lvl="2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až budeme znát podrobnosti, tak provedeme aktualizaci projektových záměrů v rámci a jejich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prioritizaci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076227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23451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026543" y="274640"/>
            <a:ext cx="9184257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Aktuální informace k realizaci projektu „Krajský akční plán rozvoje vzdělávání Plzeňského kraje II“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Číslo stanoviska 02/20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I. Bere na vědomí</a:t>
            </a: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a. aktuální informace k realizaci projektu „Krajský akční plán rozvoje vzdělávání 	Plzeňského kraje II“</a:t>
            </a:r>
          </a:p>
          <a:p>
            <a:pPr marL="0" lv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Počet 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356433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778479" y="3237529"/>
            <a:ext cx="9789543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3. Schválení Dokumentace KAP pro období 2023-2025</a:t>
            </a:r>
          </a:p>
        </p:txBody>
      </p:sp>
    </p:spTree>
    <p:extLst>
      <p:ext uri="{BB962C8B-B14F-4D97-AF65-F5344CB8AC3E}">
        <p14:creationId xmlns:p14="http://schemas.microsoft.com/office/powerpoint/2010/main" val="4286045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Dokumentace KAP na období 2023-2025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431985"/>
            <a:ext cx="10515600" cy="51499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Analytická část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škol (NPI)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škol (MŠMT)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Analýza potřeb v území</a:t>
            </a:r>
          </a:p>
          <a:p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Prioritizace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potřeb</a:t>
            </a:r>
          </a:p>
          <a:p>
            <a:pPr marL="0" indent="0">
              <a:buNone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Akční plány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2023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2024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Roční akční plán pro rok 2025</a:t>
            </a: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693335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Schválení KAP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431985"/>
            <a:ext cx="10515600" cy="51499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Podpisová doložka zástupce Metodické podpory AP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RSK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(hlasování per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rollam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od 29. 6. – 10. 7.)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MŠMT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(2. pol. července)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826470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026543" y="274640"/>
            <a:ext cx="9184257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Schválení Dokumentace KAP pro období 2023-2025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b="1" dirty="0"/>
              <a:t>Č. stanoviska 03/20</a:t>
            </a:r>
            <a:endParaRPr lang="cs-CZ" dirty="0"/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PS Vzdělávání pro území Plzeňského kraje:</a:t>
            </a:r>
            <a:endParaRPr lang="cs-CZ" dirty="0"/>
          </a:p>
          <a:p>
            <a:pPr marL="971550" lvl="1" indent="-514350">
              <a:buFont typeface="+mj-lt"/>
              <a:buAutoNum type="romanUcPeriod"/>
            </a:pPr>
            <a:r>
              <a:rPr lang="cs-CZ" b="1" dirty="0"/>
              <a:t>Schvaluje</a:t>
            </a:r>
            <a:endParaRPr lang="cs-CZ" dirty="0"/>
          </a:p>
          <a:p>
            <a:pPr marL="1371600" lvl="2" indent="-457200">
              <a:buFont typeface="+mj-lt"/>
              <a:buAutoNum type="alphaLcParenR"/>
            </a:pPr>
            <a:r>
              <a:rPr lang="cs-CZ" dirty="0"/>
              <a:t>Dokumentaci KAP pro období 2023-2025</a:t>
            </a:r>
          </a:p>
          <a:p>
            <a:pPr marL="971550" lvl="1" indent="-514350">
              <a:buFont typeface="+mj-lt"/>
              <a:buAutoNum type="romanUcPeriod"/>
            </a:pPr>
            <a:r>
              <a:rPr lang="cs-CZ" b="1" dirty="0"/>
              <a:t>Ukládá předložit RSK ke schválení</a:t>
            </a:r>
            <a:endParaRPr lang="cs-CZ" dirty="0"/>
          </a:p>
          <a:p>
            <a:pPr marL="1371600" lvl="2" indent="-457200">
              <a:buFont typeface="+mj-lt"/>
              <a:buAutoNum type="alphaLcParenR"/>
            </a:pPr>
            <a:r>
              <a:rPr lang="cs-CZ" dirty="0"/>
              <a:t>Dokumentaci KAP pro období 2023-2025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016470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570007" y="3090880"/>
            <a:ext cx="8860767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4. Představení analýzy Vývoj středního školství v Plzeňském kraji</a:t>
            </a:r>
          </a:p>
        </p:txBody>
      </p:sp>
    </p:spTree>
    <p:extLst>
      <p:ext uri="{BB962C8B-B14F-4D97-AF65-F5344CB8AC3E}">
        <p14:creationId xmlns:p14="http://schemas.microsoft.com/office/powerpoint/2010/main" val="2975609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BD7D9-35F7-4BC9-9296-DB3F645E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454443"/>
            <a:ext cx="6668068" cy="3601452"/>
          </a:xfrm>
        </p:spPr>
        <p:txBody>
          <a:bodyPr/>
          <a:lstStyle/>
          <a:p>
            <a:r>
              <a:rPr lang="cs-CZ" dirty="0"/>
              <a:t>Vývoj středního školství</a:t>
            </a:r>
            <a:br>
              <a:rPr lang="cs-CZ" dirty="0"/>
            </a:br>
            <a:r>
              <a:rPr lang="cs-CZ" dirty="0"/>
              <a:t>v Plzeňském kraji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200" dirty="0"/>
              <a:t>Pracovní skupina Vzdělávání</a:t>
            </a:r>
            <a:br>
              <a:rPr lang="cs-CZ" sz="3200" dirty="0"/>
            </a:br>
            <a:r>
              <a:rPr lang="cs-CZ" sz="3200" dirty="0"/>
              <a:t>29. 6. 2023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037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Program zasedání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Zahájení, schválení programu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Aktuální informace k realizaci projektu „Krajský akční plán rozvoje vzdělávání Plzeňského kraje II“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Schválení Dokumentace KAP pro období 2023-2025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Představení analýzy Vývoj středního školství v Plzeňském kraji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Aktuální informace ve školství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Diskuse, různé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Závěr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84560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182880"/>
            <a:ext cx="10412899" cy="1241659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Vývoj středního školství v Plzeňském kraji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539"/>
            <a:ext cx="10515600" cy="54334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žáků SŠ</a:t>
            </a:r>
          </a:p>
          <a:p>
            <a:pPr lvl="1">
              <a:lnSpc>
                <a:spcPct val="110000"/>
              </a:lnSpc>
              <a:buSzPct val="80000"/>
              <a:buFont typeface="Wingdings 2" panose="05020102010507070707" pitchFamily="18" charset="2"/>
              <a:buChar char="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dle škol, stupňů vzdělání i oborů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skutečného počtu žáků SŠ s projekcí z roku 2020</a:t>
            </a:r>
          </a:p>
          <a:p>
            <a:pPr lvl="1">
              <a:lnSpc>
                <a:spcPct val="110000"/>
              </a:lnSpc>
              <a:buSzPct val="80000"/>
              <a:buFont typeface="Wingdings 2" panose="05020102010507070707" pitchFamily="18" charset="2"/>
              <a:buChar char="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celkové počty + výhled</a:t>
            </a:r>
          </a:p>
          <a:p>
            <a:pPr lvl="1">
              <a:lnSpc>
                <a:spcPct val="110000"/>
              </a:lnSpc>
              <a:buSzPct val="80000"/>
              <a:buFont typeface="Wingdings 2" panose="05020102010507070707" pitchFamily="18" charset="2"/>
              <a:buChar char="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podrobnější vyhodnocení ve školním roce 2022/23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zájmu o SŠ v Plzeňském kraji</a:t>
            </a:r>
          </a:p>
          <a:p>
            <a:pPr lvl="1">
              <a:lnSpc>
                <a:spcPct val="110000"/>
              </a:lnSpc>
              <a:buSzPct val="80000"/>
              <a:buFont typeface="Wingdings 2" panose="05020102010507070707" pitchFamily="18" charset="2"/>
              <a:buChar char="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základě analýzy přijímacího řízení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Míra dokončení studia SŠ v Plzeňském kraji</a:t>
            </a:r>
          </a:p>
        </p:txBody>
      </p:sp>
    </p:spTree>
    <p:extLst>
      <p:ext uri="{BB962C8B-B14F-4D97-AF65-F5344CB8AC3E}">
        <p14:creationId xmlns:p14="http://schemas.microsoft.com/office/powerpoint/2010/main" val="2861846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A22E2D4-D13B-543D-7232-C372FFA8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žáků SŠ v Plzeňském kraji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B197CE-13D0-6E40-0EF0-199CC3413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847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197709"/>
            <a:ext cx="10412899" cy="1217205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počtu žáků SŠ v kraji podle stupňů vzdělání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1" y="1530418"/>
            <a:ext cx="4243116" cy="53275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Výraznější růst po školním roce 2018/19 </a:t>
            </a:r>
          </a:p>
          <a:p>
            <a:pPr marL="432000" lvl="1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celkově z 22,1 tis. v roce 2018/19 na 25,1 tis. do roku 2022/23 (tj. +13,5 % )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Nejrychleji rostly počty žáků v ú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plné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střední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odborné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vzdělání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maturitou (bez výcviku)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lvl="1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8,7 tis. (2018/19) na 10,5 tis. (2022/23), tj. +21 %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 odborné s výučním listem</a:t>
            </a:r>
          </a:p>
          <a:p>
            <a:pPr marL="432000" lvl="1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4,3 tis. (2018/19) na 4,8 tis. (2022/23), tj. +12 %</a:t>
            </a:r>
          </a:p>
          <a:p>
            <a:pPr marL="432000" lvl="1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8000" lvl="2" indent="-216000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-"/>
            </a:pP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lvl="1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E9879B12-962E-4151-9E9B-8A020D0F359B}"/>
              </a:ext>
            </a:extLst>
          </p:cNvPr>
          <p:cNvGraphicFramePr>
            <a:graphicFrameLocks/>
          </p:cNvGraphicFramePr>
          <p:nvPr/>
        </p:nvGraphicFramePr>
        <p:xfrm>
          <a:off x="5059110" y="1530418"/>
          <a:ext cx="6887058" cy="512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9256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197709"/>
            <a:ext cx="10412899" cy="1217205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podílu žáků SŠ v kraji podle stupňů vzdělání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1" y="1530418"/>
            <a:ext cx="4486844" cy="53275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Růst podílu ú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plné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střední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odborné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vzdělání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maturitou 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lvl="1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38 % (2016/17) na 42 % (2022/23)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Pokles podílu:</a:t>
            </a:r>
          </a:p>
          <a:p>
            <a:pPr marL="457200" lvl="1" indent="-253800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Gymnázia: z 28 % (2019/20) na 26 % (2022/23)</a:t>
            </a:r>
          </a:p>
          <a:p>
            <a:pPr marL="648000" lvl="2" indent="-216000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-"/>
            </a:pPr>
            <a:r>
              <a:rPr lang="cs-CZ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23 % od roku 2009/10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32000" lvl="1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 odborné vzdělání s výučním listem: z 20 % (2019/20) na 19 % (2022/23)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116391"/>
              </p:ext>
            </p:extLst>
          </p:nvPr>
        </p:nvGraphicFramePr>
        <p:xfrm>
          <a:off x="5210175" y="1414913"/>
          <a:ext cx="6789759" cy="5245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4659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A22E2D4-D13B-543D-7232-C372FFA8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Projekce počtu žáků SŠ z roku 2020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B197CE-13D0-6E40-0EF0-199CC3413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9600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197709"/>
            <a:ext cx="10412899" cy="1217205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Projekce počtu žáků SŠ v Plzeňském kraji celkem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1" y="1414914"/>
            <a:ext cx="3111724" cy="54430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Projekce 2020 dle dat do roku 2019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Zaměřeno na žáky přímo ze ZŠ</a:t>
            </a:r>
          </a:p>
          <a:p>
            <a:pPr marL="432000"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ostatních žáků SŠ 1 379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Skutečnost v období 2020/21 až 2022/23 mírně vyšší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v roce 2026/27 = 28,5 tis.:</a:t>
            </a:r>
          </a:p>
          <a:p>
            <a:pPr marL="432000"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+30 % roku 2015/16</a:t>
            </a:r>
          </a:p>
          <a:p>
            <a:pPr marL="432000"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+13 % roku 2022/23</a:t>
            </a:r>
          </a:p>
          <a:p>
            <a:pPr marL="432000" lvl="1"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+3,4 tis. proti roku 2022/23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3738C499-6336-4CF7-B4F6-F4BA20A42467}"/>
              </a:ext>
            </a:extLst>
          </p:cNvPr>
          <p:cNvGraphicFramePr>
            <a:graphicFrameLocks/>
          </p:cNvGraphicFramePr>
          <p:nvPr/>
        </p:nvGraphicFramePr>
        <p:xfrm>
          <a:off x="3835055" y="1414915"/>
          <a:ext cx="8195982" cy="5245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DB83845D-304A-26FC-EA50-885D4B327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5" y="2457449"/>
            <a:ext cx="1822338" cy="33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92" y="165150"/>
            <a:ext cx="10638523" cy="846007"/>
          </a:xfrm>
        </p:spPr>
        <p:txBody>
          <a:bodyPr>
            <a:normAutofit fontScale="90000"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projekce se skutečnými počty v roce 2022/23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614" y="1109449"/>
            <a:ext cx="4746057" cy="181754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Odchylky indikují změny trendů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okresů </a:t>
            </a:r>
            <a:r>
              <a:rPr lang="cs-CZ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skutečné počty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lvl="1">
              <a:lnSpc>
                <a:spcPct val="12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nižší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Plzeň-město (omezené kapacity)</a:t>
            </a:r>
          </a:p>
          <a:p>
            <a:pPr marL="228600" lvl="1">
              <a:lnSpc>
                <a:spcPct val="12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zejm. v okresech Tachov a Klatovy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9499083-3D57-43CF-8C36-86C85154D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4760" y="1109451"/>
            <a:ext cx="6499946" cy="147974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stupně vzdělání jsou skutečné počty:</a:t>
            </a:r>
          </a:p>
          <a:p>
            <a:pPr marL="228600" lvl="1">
              <a:lnSpc>
                <a:spcPct val="12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úplném středním odborném vzdělání s maturitou</a:t>
            </a:r>
          </a:p>
          <a:p>
            <a:pPr marL="228600" lvl="1">
              <a:lnSpc>
                <a:spcPct val="12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cs-CZ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nižší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středním odborném vzděláním s výučním listem a na gymnáziích (omezené kapacity)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F39BA-B204-C357-5789-FB7E1C18B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87" y="2926991"/>
            <a:ext cx="4818084" cy="37658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4CEBF4-8CDE-9F6D-255E-8281110AF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760" y="2773059"/>
            <a:ext cx="6629653" cy="393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55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A22E2D4-D13B-543D-7232-C372FFA8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zájmu o SŠ v Plzeňském kraji v roce 2022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B197CE-13D0-6E40-0EF0-199CC3413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základě výsledků přijímacího řízení</a:t>
            </a:r>
          </a:p>
        </p:txBody>
      </p:sp>
    </p:spTree>
    <p:extLst>
      <p:ext uri="{BB962C8B-B14F-4D97-AF65-F5344CB8AC3E}">
        <p14:creationId xmlns:p14="http://schemas.microsoft.com/office/powerpoint/2010/main" val="3719816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197709"/>
            <a:ext cx="10412899" cy="1217205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Přijímací řízení na SŠ v Plzeňském kraji v roce 2022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73" y="3920267"/>
            <a:ext cx="5543027" cy="29377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 roky 2018/19 a 2022/23 celkově:</a:t>
            </a:r>
          </a:p>
          <a:p>
            <a:pPr marL="432000" lvl="1">
              <a:lnSpc>
                <a:spcPct val="100000"/>
              </a:lnSpc>
              <a:spcBef>
                <a:spcPts val="2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nárůst počtu přihlášek o 31 % a nastupujících o 26 %; využití nabídky 79 %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stupně vzdělání:</a:t>
            </a:r>
          </a:p>
          <a:p>
            <a:pPr marL="432000" lvl="1">
              <a:lnSpc>
                <a:spcPct val="100000"/>
              </a:lnSpc>
              <a:spcBef>
                <a:spcPts val="2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úplné střední odborné vzdělání s maturitou </a:t>
            </a:r>
          </a:p>
          <a:p>
            <a:pPr marL="648000" lvl="2" indent="-216000">
              <a:lnSpc>
                <a:spcPct val="100000"/>
              </a:lnSpc>
              <a:spcBef>
                <a:spcPts val="200"/>
              </a:spcBef>
              <a:buSzPct val="80000"/>
              <a:buFont typeface="Arial" panose="020B0604020202020204" pitchFamily="34" charset="0"/>
              <a:buChar char="-"/>
            </a:pP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velký nárůst zájmu i využití nabídky (93 %)</a:t>
            </a: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okresů:</a:t>
            </a:r>
          </a:p>
          <a:p>
            <a:pPr marL="432000" lvl="1">
              <a:lnSpc>
                <a:spcPct val="100000"/>
              </a:lnSpc>
              <a:spcBef>
                <a:spcPts val="2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nárůst zájmu zejm. v okrese Tachov </a:t>
            </a:r>
          </a:p>
          <a:p>
            <a:pPr marL="432000" lvl="1">
              <a:lnSpc>
                <a:spcPct val="100000"/>
              </a:lnSpc>
              <a:spcBef>
                <a:spcPts val="2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vysoké využití nabídky v okrese Plzeň-město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22F6C1-AF31-FC84-4392-08F28D01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73" y="1179423"/>
            <a:ext cx="7600157" cy="27408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953F6E3-5F06-1C8B-99DC-86D24B63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3856767"/>
            <a:ext cx="5302250" cy="29377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3240092-C6AE-8D07-30D4-EA246E9AB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614" y="1908313"/>
            <a:ext cx="3249636" cy="18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9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13" y="63282"/>
            <a:ext cx="7380166" cy="773502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Pokles zájmu o strojírenské obory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13" y="826941"/>
            <a:ext cx="3781425" cy="259440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PŘÍČINY: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Pokles podílu nově nastupujících do technických oborů zejm. v roce 2022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Dlouhodobější pokles podílu strojírenských oborů na technických oborech ve všech stupních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BFD8D1C-53EB-4F3C-4F4F-3ABE55BC4728}"/>
              </a:ext>
            </a:extLst>
          </p:cNvPr>
          <p:cNvSpPr/>
          <p:nvPr/>
        </p:nvSpPr>
        <p:spPr>
          <a:xfrm>
            <a:off x="10663056" y="0"/>
            <a:ext cx="1528944" cy="1456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9F8C264F-C08B-4818-9F68-977511FC85EB}"/>
              </a:ext>
            </a:extLst>
          </p:cNvPr>
          <p:cNvGraphicFramePr>
            <a:graphicFrameLocks/>
          </p:cNvGraphicFramePr>
          <p:nvPr/>
        </p:nvGraphicFramePr>
        <p:xfrm>
          <a:off x="8051360" y="3467637"/>
          <a:ext cx="3781425" cy="333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ADC36303-BAF6-43C2-9076-09A0DBA7D55A}"/>
              </a:ext>
            </a:extLst>
          </p:cNvPr>
          <p:cNvGraphicFramePr>
            <a:graphicFrameLocks/>
          </p:cNvGraphicFramePr>
          <p:nvPr/>
        </p:nvGraphicFramePr>
        <p:xfrm>
          <a:off x="4205287" y="3467637"/>
          <a:ext cx="3781425" cy="333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FAE67BA0-A76E-4A79-BC62-B404312A3B39}"/>
              </a:ext>
            </a:extLst>
          </p:cNvPr>
          <p:cNvGraphicFramePr>
            <a:graphicFrameLocks/>
          </p:cNvGraphicFramePr>
          <p:nvPr/>
        </p:nvGraphicFramePr>
        <p:xfrm>
          <a:off x="359215" y="3467637"/>
          <a:ext cx="3781423" cy="333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75F3E72-0E83-7C7C-9DB8-D85D9750B2F4}"/>
              </a:ext>
            </a:extLst>
          </p:cNvPr>
          <p:cNvSpPr/>
          <p:nvPr/>
        </p:nvSpPr>
        <p:spPr>
          <a:xfrm>
            <a:off x="3297464" y="7176053"/>
            <a:ext cx="420091" cy="7022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D1A0E720-23D2-739D-E0DC-6BA5718B3761}"/>
              </a:ext>
            </a:extLst>
          </p:cNvPr>
          <p:cNvGraphicFramePr>
            <a:graphicFrameLocks/>
          </p:cNvGraphicFramePr>
          <p:nvPr/>
        </p:nvGraphicFramePr>
        <p:xfrm>
          <a:off x="4205287" y="859928"/>
          <a:ext cx="3781425" cy="2561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Šipka: doprava 4">
            <a:extLst>
              <a:ext uri="{FF2B5EF4-FFF2-40B4-BE49-F238E27FC236}">
                <a16:creationId xmlns:a16="http://schemas.microsoft.com/office/drawing/2014/main" id="{8B78A633-3A28-92C4-19B2-62CA689A57AD}"/>
              </a:ext>
            </a:extLst>
          </p:cNvPr>
          <p:cNvSpPr/>
          <p:nvPr/>
        </p:nvSpPr>
        <p:spPr>
          <a:xfrm rot="19347323">
            <a:off x="3801284" y="-1010569"/>
            <a:ext cx="1695945" cy="2306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5C488DD-5519-4D5B-950C-1EAC8C75FC65}"/>
              </a:ext>
            </a:extLst>
          </p:cNvPr>
          <p:cNvGraphicFramePr>
            <a:graphicFrameLocks/>
          </p:cNvGraphicFramePr>
          <p:nvPr/>
        </p:nvGraphicFramePr>
        <p:xfrm>
          <a:off x="8051359" y="859033"/>
          <a:ext cx="3781425" cy="2561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66593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Program zasedání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Číslo stanoviska 01/20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I. Schvaluje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20. zasedání PS Vzdělávání</a:t>
            </a:r>
          </a:p>
          <a:p>
            <a:pPr marL="457200" lvl="1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b. hosty 20. zasedání PS Vzdělávání</a:t>
            </a: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Počet příloh stanoviska: 1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75237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A22E2D4-D13B-543D-7232-C372FFA8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Míra dokončení studia SŠ v Plzeňském kraji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B197CE-13D0-6E40-0EF0-199CC3413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199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A2E81-937C-4BA2-828B-CEE4A09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197709"/>
            <a:ext cx="10412899" cy="1217205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Míra dokončení studia SŠ v Plzeňském kraji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C8E2E8-B19E-4A1F-A8A0-2FA54C581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74" y="1634841"/>
            <a:ext cx="4561952" cy="52231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Také ovlivňuje vývoj počtů žáků SŠ v kraji   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denním studiu ve většině stupňů vzdělání v období 2020/21-2022/23 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zvýšení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míry dokončení studia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Výrazně vyšší skutečné počty absolventů SŠ než předpokládala projekce 2020</a:t>
            </a:r>
          </a:p>
          <a:p>
            <a:pPr marL="432000" lvl="1">
              <a:lnSpc>
                <a:spcPct val="10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v roce 2022 v oborech pro žáky ze ZŠ:</a:t>
            </a:r>
          </a:p>
          <a:p>
            <a:pPr marL="648000" lvl="2" indent="-216000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-"/>
            </a:pP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projekce 2020: 3 847 absolventů</a:t>
            </a:r>
          </a:p>
          <a:p>
            <a:pPr marL="648000" lvl="2" indent="-216000">
              <a:lnSpc>
                <a:spcPct val="10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-"/>
            </a:pP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skutečnost:      4 195 absolventů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cs-CZ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1B24AC-BD90-E484-8605-33EA88D2A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301" y="1815072"/>
            <a:ext cx="5049383" cy="322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9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93111-5519-47FC-BC9A-A7CE8E375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Váš zájem.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B50A12-9D6B-4CEF-82F4-52C41C6FD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1691322"/>
            <a:ext cx="10515600" cy="448881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realizační tým Paktu zaměstnanosti Plzeňského kraje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www.pzpk.cz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>
              <a:lnSpc>
                <a:spcPct val="150000"/>
              </a:lnSpc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rozvojová agentura Plzeňského kraje, o.p.s.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www.rra-pk.cz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2">
              <a:lnSpc>
                <a:spcPct val="150000"/>
              </a:lnSpc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Observatoř trhu práce v Plzeňském kraji</a:t>
            </a:r>
          </a:p>
          <a:p>
            <a:pPr marL="1512000" lvl="2" indent="-216000">
              <a:buSzPct val="80000"/>
              <a:buFont typeface="Arial" panose="020B0604020202020204" pitchFamily="34" charset="0"/>
              <a:buChar char="-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Pavel Beneš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benes@rra-pk.cz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1238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10883" y="274640"/>
            <a:ext cx="10049774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Představení analýzy Vývoj středního školství v Plzeňském kraji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Číslo stanoviska 04/20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I. Bere na vědomí</a:t>
            </a: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a. představení analýzy Vývoj středního školství v Plzeňském kraji	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Počet 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82329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7" y="14801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881997" y="3253499"/>
            <a:ext cx="7772400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5. Aktuální informace ve školství</a:t>
            </a:r>
          </a:p>
        </p:txBody>
      </p:sp>
    </p:spTree>
    <p:extLst>
      <p:ext uri="{BB962C8B-B14F-4D97-AF65-F5344CB8AC3E}">
        <p14:creationId xmlns:p14="http://schemas.microsoft.com/office/powerpoint/2010/main" val="1371199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 bwMode="auto">
          <a:xfrm>
            <a:off x="1649261" y="144154"/>
            <a:ext cx="8893479" cy="54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sz="20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PŘIJÍMACÍ ŘÍZENÍ NA STŘEDNÍ ŠKOLY PRO ŠKOLNÍ ROK 2023/2024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 rot="16200000">
            <a:off x="8717965" y="2306458"/>
            <a:ext cx="3421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Calibri" panose="020F0502020204030204" pitchFamily="34" charset="0"/>
              </a:rPr>
              <a:t>zdroj: </a:t>
            </a:r>
            <a:r>
              <a:rPr lang="cs-CZ" altLang="cs-CZ" sz="1200" dirty="0" err="1">
                <a:latin typeface="Calibri" panose="020F0502020204030204" pitchFamily="34" charset="0"/>
              </a:rPr>
              <a:t>Kevis</a:t>
            </a:r>
            <a:r>
              <a:rPr lang="cs-CZ" altLang="cs-CZ" sz="1200" dirty="0">
                <a:latin typeface="Calibri" panose="020F0502020204030204" pitchFamily="34" charset="0"/>
              </a:rPr>
              <a:t>, k 19. 6. 2023 – I. kolo přijímacího řízení</a:t>
            </a:r>
          </a:p>
        </p:txBody>
      </p:sp>
      <p:graphicFrame>
        <p:nvGraphicFramePr>
          <p:cNvPr id="6" name="Graf 5"/>
          <p:cNvGraphicFramePr>
            <a:graphicFrameLocks/>
          </p:cNvGraphicFramePr>
          <p:nvPr/>
        </p:nvGraphicFramePr>
        <p:xfrm>
          <a:off x="1398739" y="4114800"/>
          <a:ext cx="9144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649260" y="775114"/>
          <a:ext cx="8665754" cy="3339689"/>
        </p:xfrm>
        <a:graphic>
          <a:graphicData uri="http://schemas.openxmlformats.org/drawingml/2006/table">
            <a:tbl>
              <a:tblPr/>
              <a:tblGrid>
                <a:gridCol w="2767467">
                  <a:extLst>
                    <a:ext uri="{9D8B030D-6E8A-4147-A177-3AD203B41FA5}">
                      <a16:colId xmlns:a16="http://schemas.microsoft.com/office/drawing/2014/main" val="2812983139"/>
                    </a:ext>
                  </a:extLst>
                </a:gridCol>
                <a:gridCol w="1771975">
                  <a:extLst>
                    <a:ext uri="{9D8B030D-6E8A-4147-A177-3AD203B41FA5}">
                      <a16:colId xmlns:a16="http://schemas.microsoft.com/office/drawing/2014/main" val="3991530237"/>
                    </a:ext>
                  </a:extLst>
                </a:gridCol>
                <a:gridCol w="1453417">
                  <a:extLst>
                    <a:ext uri="{9D8B030D-6E8A-4147-A177-3AD203B41FA5}">
                      <a16:colId xmlns:a16="http://schemas.microsoft.com/office/drawing/2014/main" val="2863202536"/>
                    </a:ext>
                  </a:extLst>
                </a:gridCol>
                <a:gridCol w="1672426">
                  <a:extLst>
                    <a:ext uri="{9D8B030D-6E8A-4147-A177-3AD203B41FA5}">
                      <a16:colId xmlns:a16="http://schemas.microsoft.com/office/drawing/2014/main" val="3456858388"/>
                    </a:ext>
                  </a:extLst>
                </a:gridCol>
                <a:gridCol w="1000469">
                  <a:extLst>
                    <a:ext uri="{9D8B030D-6E8A-4147-A177-3AD203B41FA5}">
                      <a16:colId xmlns:a16="http://schemas.microsoft.com/office/drawing/2014/main" val="1754277058"/>
                    </a:ext>
                  </a:extLst>
                </a:gridCol>
              </a:tblGrid>
              <a:tr h="99604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žáků 9. ročníků  5 708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Nabídka míst na středních školách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odevzdaných přihlášek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odevzdaných zápisových lístků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zájmu celkem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016201"/>
                  </a:ext>
                </a:extLst>
              </a:tr>
              <a:tr h="3906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míst pro žáky 9. tříd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266623"/>
                  </a:ext>
                </a:extLst>
              </a:tr>
              <a:tr h="3906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Čtyřletá gymnázia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390010"/>
                  </a:ext>
                </a:extLst>
              </a:tr>
              <a:tr h="3906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maturitní zkouškou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009267"/>
                  </a:ext>
                </a:extLst>
              </a:tr>
              <a:tr h="3906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L0+H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991688"/>
                  </a:ext>
                </a:extLst>
              </a:tr>
              <a:tr h="3906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výučním listem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754940"/>
                  </a:ext>
                </a:extLst>
              </a:tr>
              <a:tr h="39060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Jiné obory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494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7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 bwMode="auto">
          <a:xfrm>
            <a:off x="1461170" y="328789"/>
            <a:ext cx="9031265" cy="74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PŘIJÍMACÍ ŘÍZENÍ NA STŘEDNÍ ŠKOLY </a:t>
            </a:r>
            <a:br>
              <a:rPr lang="cs-CZ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ŠKOLNÍ ROK 2023/24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1938680" y="2284811"/>
            <a:ext cx="6325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Poměr odevzdaných zápisových lístků</a:t>
            </a:r>
          </a:p>
        </p:txBody>
      </p:sp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2038049" y="6168681"/>
            <a:ext cx="40302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zdroj: </a:t>
            </a:r>
            <a:r>
              <a:rPr lang="cs-CZ" altLang="cs-CZ" sz="1400" dirty="0" err="1">
                <a:latin typeface="Calibri" panose="020F0502020204030204" pitchFamily="34" charset="0"/>
              </a:rPr>
              <a:t>Kevis</a:t>
            </a:r>
            <a:r>
              <a:rPr lang="cs-CZ" altLang="cs-CZ" sz="1400" dirty="0">
                <a:latin typeface="Calibri" panose="020F0502020204030204" pitchFamily="34" charset="0"/>
              </a:rPr>
              <a:t>, k 19. 6. 2023 – I. kolo přijímacího řízení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1938680" y="1276691"/>
            <a:ext cx="8076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ea typeface="Times New Roman" panose="02020603050405020304" pitchFamily="18" charset="0"/>
              </a:rPr>
              <a:t>K 29. 6. 2023 vydal Krajský úřad Plzeňského kraje Odbor školství, mládeže </a:t>
            </a:r>
            <a:br>
              <a:rPr lang="cs-CZ" sz="2000" dirty="0">
                <a:ea typeface="Times New Roman" panose="02020603050405020304" pitchFamily="18" charset="0"/>
              </a:rPr>
            </a:br>
            <a:r>
              <a:rPr lang="cs-CZ" sz="2000" dirty="0">
                <a:ea typeface="Times New Roman" panose="02020603050405020304" pitchFamily="18" charset="0"/>
              </a:rPr>
              <a:t>a sportu </a:t>
            </a:r>
            <a:r>
              <a:rPr lang="cs-CZ" sz="2000" b="1" dirty="0">
                <a:ea typeface="Times New Roman" panose="02020603050405020304" pitchFamily="18" charset="0"/>
              </a:rPr>
              <a:t>299 zápisových lístků</a:t>
            </a:r>
            <a:r>
              <a:rPr lang="cs-CZ" sz="2000" dirty="0">
                <a:ea typeface="Times New Roman" panose="02020603050405020304" pitchFamily="18" charset="0"/>
              </a:rPr>
              <a:t>.</a:t>
            </a:r>
            <a:endParaRPr lang="cs-CZ" sz="2000" dirty="0"/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2038049" y="2746476"/>
          <a:ext cx="6487252" cy="342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199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 bwMode="auto">
          <a:xfrm>
            <a:off x="592183" y="275353"/>
            <a:ext cx="9977490" cy="71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PŘIJÍMACÍ ŘÍZENÍ NA STŘEDNÍ ŠKOLY</a:t>
            </a:r>
          </a:p>
          <a:p>
            <a:pPr>
              <a:defRPr/>
            </a:pPr>
            <a:r>
              <a:rPr lang="cs-CZ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ŠKOLNÍ ROK 2023/2024</a:t>
            </a:r>
          </a:p>
        </p:txBody>
      </p:sp>
      <p:sp>
        <p:nvSpPr>
          <p:cNvPr id="5" name="Obdélník 2"/>
          <p:cNvSpPr>
            <a:spLocks noChangeArrowheads="1"/>
          </p:cNvSpPr>
          <p:nvPr/>
        </p:nvSpPr>
        <p:spPr bwMode="auto">
          <a:xfrm>
            <a:off x="1852026" y="1062891"/>
            <a:ext cx="8293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</a:rPr>
              <a:t>Odvolání proti rozhodnutí ředitele školy o nepřijetí uchazeče </a:t>
            </a:r>
            <a:br>
              <a:rPr lang="cs-CZ" altLang="cs-CZ" sz="2400" b="1" dirty="0">
                <a:latin typeface="Calibri" panose="020F0502020204030204" pitchFamily="34" charset="0"/>
              </a:rPr>
            </a:br>
            <a:r>
              <a:rPr lang="cs-CZ" altLang="cs-CZ" sz="2400" b="1" dirty="0">
                <a:latin typeface="Calibri" panose="020F0502020204030204" pitchFamily="34" charset="0"/>
              </a:rPr>
              <a:t>ke vzdělávání ve střední škole</a:t>
            </a:r>
            <a:endParaRPr lang="cs-CZ" altLang="cs-CZ" sz="2400" b="1" dirty="0"/>
          </a:p>
        </p:txBody>
      </p:sp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1850851" y="2117989"/>
            <a:ext cx="849029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latin typeface="Calibri" panose="020F0502020204030204" pitchFamily="34" charset="0"/>
              </a:rPr>
              <a:t>Krajský úřad Plzeňského kraje, Odbor školství, mládeže a sportu vyřizuje celkem </a:t>
            </a:r>
            <a:r>
              <a:rPr lang="cs-CZ" altLang="cs-CZ" sz="2400" b="1" dirty="0">
                <a:latin typeface="Calibri" panose="020F0502020204030204" pitchFamily="34" charset="0"/>
              </a:rPr>
              <a:t>1 358 odvolání </a:t>
            </a:r>
            <a:r>
              <a:rPr lang="cs-CZ" altLang="cs-CZ" sz="2400" dirty="0">
                <a:latin typeface="Calibri" panose="020F0502020204030204" pitchFamily="34" charset="0"/>
              </a:rPr>
              <a:t>proti rozhodnutí ředitele školy </a:t>
            </a:r>
            <a:br>
              <a:rPr lang="cs-CZ" altLang="cs-CZ" sz="2400" dirty="0">
                <a:latin typeface="Calibri" panose="020F0502020204030204" pitchFamily="34" charset="0"/>
              </a:rPr>
            </a:br>
            <a:r>
              <a:rPr lang="cs-CZ" altLang="cs-CZ" sz="2400" dirty="0">
                <a:latin typeface="Calibri" panose="020F0502020204030204" pitchFamily="34" charset="0"/>
              </a:rPr>
              <a:t>o nepřijetí uchazeče ke vzdělávání ve střední škole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     -    157 vyhověno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latin typeface="Calibri" panose="020F0502020204030204" pitchFamily="34" charset="0"/>
              </a:rPr>
              <a:t>     -  1201 nevyhověno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4668235" y="3523438"/>
          <a:ext cx="4792263" cy="250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77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 bwMode="auto">
          <a:xfrm>
            <a:off x="2888665" y="400182"/>
            <a:ext cx="6341349" cy="54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PŘIJÍMACÍ ŘÍZENÍ NA STŘEDNÍ ŠKOLY PRO ŠKOLNÍ ROK 2023/2024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847847" y="1368137"/>
            <a:ext cx="842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Zájem o obory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23660" y="1957989"/>
            <a:ext cx="9871363" cy="3648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Největší zájem u oborů s maturitní zkouškou projevili uchazeči o obory Veřejnosprávní činnost, Masér sportovní a rekondiční, Kosmetické služby, Asistent zubního technika, Ekonomika a podnikání, Informační technologie, Pedagogické lyceum, Ekonomické lyceum, Veterinářství, Laboratorní asistent, Obchodní akademie, Technické lyceum, Zdravotnické lyceum.	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</a:rPr>
              <a:t>U oborů s výučním listem byl největší zájem o obory Aranžér, Mechanik opravář motorových vozidel, Autoelektrikář, Kadeřník, Cukrář, Truhlář, Elektrikář – silnoproud, Instalatér.	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1171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707" y="267771"/>
            <a:ext cx="10293801" cy="10001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sz="2400" b="1" dirty="0"/>
              <a:t>VÝVOJ POČTU NAROZENÝCH DĚTÍ V PLZEŇSKÉM KRAJI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522177" y="6041108"/>
            <a:ext cx="7520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Zdroj: ČSÚ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023616" y="5764109"/>
            <a:ext cx="69128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/>
              <a:t>                              </a:t>
            </a:r>
            <a:r>
              <a:rPr lang="cs-CZ" sz="1200" b="1" dirty="0">
                <a:solidFill>
                  <a:srgbClr val="00B050"/>
                </a:solidFill>
              </a:rPr>
              <a:t>střední škola                                             </a:t>
            </a:r>
            <a:r>
              <a:rPr lang="cs-CZ" sz="1200" b="1" dirty="0">
                <a:solidFill>
                  <a:srgbClr val="0070C0"/>
                </a:solidFill>
              </a:rPr>
              <a:t>základní škola                                    </a:t>
            </a:r>
            <a:r>
              <a:rPr lang="cs-CZ" sz="1200" b="1" dirty="0">
                <a:solidFill>
                  <a:srgbClr val="FFCB00"/>
                </a:solidFill>
              </a:rPr>
              <a:t>mateřská škola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66096" y="5490595"/>
            <a:ext cx="89099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accent1">
                    <a:lumMod val="75000"/>
                  </a:schemeClr>
                </a:solidFill>
              </a:rPr>
              <a:t>          2023/24  </a:t>
            </a:r>
            <a:r>
              <a:rPr lang="cs-CZ" sz="1200" b="1" dirty="0"/>
              <a:t>                                     </a:t>
            </a:r>
            <a:r>
              <a:rPr lang="cs-CZ" sz="1200" b="1" dirty="0">
                <a:solidFill>
                  <a:srgbClr val="00B050"/>
                </a:solidFill>
              </a:rPr>
              <a:t>IV.       III.       II.       I.       </a:t>
            </a:r>
            <a:r>
              <a:rPr lang="cs-CZ" sz="1200" b="1" dirty="0">
                <a:solidFill>
                  <a:srgbClr val="0070C0"/>
                </a:solidFill>
              </a:rPr>
              <a:t>9.       8.       7.       6.       5.       4.       3.      2.       1.        </a:t>
            </a:r>
            <a:r>
              <a:rPr lang="cs-CZ" sz="1200" b="1" dirty="0">
                <a:solidFill>
                  <a:srgbClr val="FFCB00"/>
                </a:solidFill>
              </a:rPr>
              <a:t>3.       2.       1.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666096" y="1268456"/>
            <a:ext cx="890991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rgbClr val="005CA8"/>
                </a:solidFill>
              </a:rPr>
              <a:t>           9. ročník v roce                                                                            2023  2024   2025  2026  2027   2028   2029  2030   2031  2032   2033   2034  2035  2036</a:t>
            </a:r>
          </a:p>
        </p:txBody>
      </p:sp>
      <p:graphicFrame>
        <p:nvGraphicFramePr>
          <p:cNvPr id="11" name="Graf 10"/>
          <p:cNvGraphicFramePr>
            <a:graphicFrameLocks/>
          </p:cNvGraphicFramePr>
          <p:nvPr/>
        </p:nvGraphicFramePr>
        <p:xfrm>
          <a:off x="1575206" y="1643372"/>
          <a:ext cx="9000804" cy="3874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aoblený obdélník 4"/>
          <p:cNvSpPr/>
          <p:nvPr/>
        </p:nvSpPr>
        <p:spPr>
          <a:xfrm>
            <a:off x="5348183" y="1268456"/>
            <a:ext cx="367428" cy="44985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21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778480" y="3237529"/>
            <a:ext cx="9487618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2. Aktuální informace k realizaci projektu „Krajský akční plán rozvoje vzdělávání Plzeňského kraje II“</a:t>
            </a:r>
          </a:p>
        </p:txBody>
      </p:sp>
    </p:spTree>
    <p:extLst>
      <p:ext uri="{BB962C8B-B14F-4D97-AF65-F5344CB8AC3E}">
        <p14:creationId xmlns:p14="http://schemas.microsoft.com/office/powerpoint/2010/main" val="3575941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020209" y="327800"/>
            <a:ext cx="820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DEMOGRAFICKÝ VÝVOJ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675267" y="943662"/>
          <a:ext cx="8859728" cy="1945843"/>
        </p:xfrm>
        <a:graphic>
          <a:graphicData uri="http://schemas.openxmlformats.org/drawingml/2006/table">
            <a:tbl>
              <a:tblPr/>
              <a:tblGrid>
                <a:gridCol w="1297143">
                  <a:extLst>
                    <a:ext uri="{9D8B030D-6E8A-4147-A177-3AD203B41FA5}">
                      <a16:colId xmlns:a16="http://schemas.microsoft.com/office/drawing/2014/main" val="2674517514"/>
                    </a:ext>
                  </a:extLst>
                </a:gridCol>
                <a:gridCol w="508997">
                  <a:extLst>
                    <a:ext uri="{9D8B030D-6E8A-4147-A177-3AD203B41FA5}">
                      <a16:colId xmlns:a16="http://schemas.microsoft.com/office/drawing/2014/main" val="308759486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4131089346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3186211674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1735034900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2115637621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3688960020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1603362975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2950445079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3358916027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549298688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3960792588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3826414510"/>
                    </a:ext>
                  </a:extLst>
                </a:gridCol>
                <a:gridCol w="587799">
                  <a:extLst>
                    <a:ext uri="{9D8B030D-6E8A-4147-A177-3AD203B41FA5}">
                      <a16:colId xmlns:a16="http://schemas.microsoft.com/office/drawing/2014/main" val="1548950934"/>
                    </a:ext>
                  </a:extLst>
                </a:gridCol>
              </a:tblGrid>
              <a:tr h="2717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Třída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534925"/>
                  </a:ext>
                </a:extLst>
              </a:tr>
              <a:tr h="2717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Školní rok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2018/19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2019/20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2020/21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2021/22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2022/23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2023/24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2024/25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2025/26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2026/27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2027/28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2028/29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2029/30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2030/31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09971"/>
                  </a:ext>
                </a:extLst>
              </a:tr>
              <a:tr h="4634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žáků 9. ročníků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4 456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4 962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5 235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5 708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6 112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6 403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5 957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6 094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6 141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6 104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6 073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6 470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662049"/>
                  </a:ext>
                </a:extLst>
              </a:tr>
              <a:tr h="46345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Víceletá gymnázia nabídka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325891"/>
                  </a:ext>
                </a:extLst>
              </a:tr>
              <a:tr h="4755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uchazečů bez gym.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4 230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4 456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4 962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5 235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5 708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6 112</a:t>
                      </a:r>
                    </a:p>
                  </a:txBody>
                  <a:tcPr marL="8284" marR="8284" marT="82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6 223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5 777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5 554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5 601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5 564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5 533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5 930</a:t>
                      </a:r>
                    </a:p>
                  </a:txBody>
                  <a:tcPr marL="8284" marR="8284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14707"/>
                  </a:ext>
                </a:extLst>
              </a:tr>
            </a:tbl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/>
        </p:nvGraphicFramePr>
        <p:xfrm>
          <a:off x="1675263" y="2982146"/>
          <a:ext cx="8859733" cy="3793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1245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2152649" y="360364"/>
            <a:ext cx="7838946" cy="352966"/>
          </a:xfrm>
        </p:spPr>
        <p:txBody>
          <a:bodyPr/>
          <a:lstStyle/>
          <a:p>
            <a:pPr algn="ctr"/>
            <a:r>
              <a:rPr lang="cs-CZ" sz="2800" b="1" dirty="0"/>
              <a:t>ŘEMESLO MÁ ZLATÉ DNO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052443" y="857787"/>
            <a:ext cx="5496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cs typeface="Arial" panose="020B0604020202020204" pitchFamily="34" charset="0"/>
              </a:rPr>
              <a:t>Rukodělná soutěž  pro žáky základních a středních škol a pro účastníky zájmového a neformálního vzdělávání v Domech dětí a mládeže, Středisku volného času a </a:t>
            </a:r>
            <a:r>
              <a:rPr lang="cs-CZ" sz="2000" dirty="0" err="1">
                <a:cs typeface="Arial" panose="020B0604020202020204" pitchFamily="34" charset="0"/>
              </a:rPr>
              <a:t>Techmania</a:t>
            </a:r>
            <a:r>
              <a:rPr lang="cs-CZ" sz="2000" dirty="0">
                <a:cs typeface="Arial" panose="020B0604020202020204" pitchFamily="34" charset="0"/>
              </a:rPr>
              <a:t> Science Center o. p. s.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092533" y="2293084"/>
            <a:ext cx="54965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Cíl soutěže: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popularizace řemeslných oborů mezi žáky základních a středních škol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zvýšení zájmu žáků o technické obory vzdělávání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motivace žáků studovat tyto obory </a:t>
            </a:r>
            <a:b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 středních školách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podpora řemeslné zručnosti dětí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002700" y="4595782"/>
            <a:ext cx="5676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Žáci mohou zasílat do soutěže různé typy výrobků:</a:t>
            </a:r>
          </a:p>
          <a:p>
            <a:pPr algn="just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hračky, suvenýry, vyučovací pomůcky, oděvní </a:t>
            </a:r>
            <a:b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doplňky, vybavení domácnosti, hlavolamy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994551" y="5636078"/>
            <a:ext cx="5554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Podmínka účasti: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vlastnoruční vytvoření výrobku bez pomoci dospělých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67" y="2872390"/>
            <a:ext cx="2223284" cy="166746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81" y="959130"/>
            <a:ext cx="2141871" cy="16674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67" y="4832875"/>
            <a:ext cx="2223284" cy="16064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423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2152649" y="360364"/>
            <a:ext cx="7926628" cy="352966"/>
          </a:xfrm>
          <a:noFill/>
        </p:spPr>
        <p:txBody>
          <a:bodyPr/>
          <a:lstStyle/>
          <a:p>
            <a:pPr algn="ctr"/>
            <a:r>
              <a:rPr lang="cs-CZ" sz="2400" b="1" dirty="0"/>
              <a:t>MOTIVACE PRO TECHNICKÉ VZDĚLÁVÁNÍ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7856886" y="1057968"/>
          <a:ext cx="3441952" cy="5081790"/>
        </p:xfrm>
        <a:graphic>
          <a:graphicData uri="http://schemas.openxmlformats.org/drawingml/2006/table">
            <a:tbl>
              <a:tblPr/>
              <a:tblGrid>
                <a:gridCol w="687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7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Rok</a:t>
                      </a:r>
                      <a:endParaRPr kumimoji="0" lang="cs-CZ" altLang="cs-CZ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žadatelů</a:t>
                      </a:r>
                      <a:endParaRPr kumimoji="0" lang="cs-CZ" altLang="cs-CZ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žádostí</a:t>
                      </a:r>
                      <a:endParaRPr kumimoji="0" lang="cs-CZ" altLang="cs-CZ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Poskytnutá dotace</a:t>
                      </a:r>
                      <a:endParaRPr kumimoji="0" lang="cs-CZ" altLang="cs-CZ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2009</a:t>
                      </a:r>
                      <a:endParaRPr kumimoji="0" lang="cs-CZ" altLang="cs-CZ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820 863 Kč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</a:t>
                      </a:r>
                      <a:endParaRPr kumimoji="0" lang="cs-CZ" altLang="cs-CZ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891 500 Kč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2011</a:t>
                      </a:r>
                      <a:endParaRPr kumimoji="0" lang="cs-CZ" altLang="cs-CZ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795 000 Kč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2012</a:t>
                      </a:r>
                      <a:endParaRPr kumimoji="0" lang="cs-CZ" altLang="cs-CZ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731 000 Kč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  <a:endParaRPr kumimoji="0" lang="cs-CZ" altLang="cs-CZ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638 000 Kč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kumimoji="0" lang="cs-CZ" altLang="cs-CZ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680 000 Kč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kumimoji="0" lang="cs-CZ" altLang="cs-CZ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0" lang="cs-CZ" altLang="cs-CZ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897 000 Kč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811 000 Kč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617 000 Kč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582 000 Kč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001573"/>
                  </a:ext>
                </a:extLst>
              </a:tr>
              <a:tr h="329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484 000 Kč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215893"/>
                  </a:ext>
                </a:extLst>
              </a:tr>
              <a:tr h="329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372 000 Kč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704232"/>
                  </a:ext>
                </a:extLst>
              </a:tr>
              <a:tr h="329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276 000 Kč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84873"/>
                  </a:ext>
                </a:extLst>
              </a:tr>
              <a:tr h="3295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656 000 Kč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040423"/>
                  </a:ext>
                </a:extLst>
              </a:tr>
            </a:tbl>
          </a:graphicData>
        </a:graphic>
      </p:graphicFrame>
      <p:sp>
        <p:nvSpPr>
          <p:cNvPr id="6" name="Zástupný symbol pro text 3"/>
          <p:cNvSpPr txBox="1">
            <a:spLocks/>
          </p:cNvSpPr>
          <p:nvPr/>
        </p:nvSpPr>
        <p:spPr>
          <a:xfrm>
            <a:off x="807711" y="1057968"/>
            <a:ext cx="6559444" cy="443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Střední školy organizují pro žáky základních škol motivační technické kroužky v těchto oborech: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elektrotechnika, robotika, počítačové konstruování, práce s kovem,   práce se dřevem, keramika, strojní obrábění, strojírenství, instalatérství, klempířství, zámečnictví, stavebnictví, autoopravárenství, malířství, čalounictví...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cs-CZ" sz="1800" dirty="0">
                <a:latin typeface="+mn-lt"/>
              </a:rPr>
              <a:t>Žáci základních škol si mohou vyzkoušet, jak jsou zdatní a jak zvládají jednoduché úkoly při ručním zpracovávání materiálů, ovládání elektronických zařízení apod.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Tx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Cíl: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zvýšení motivace žáků základních škol </a:t>
            </a:r>
            <a:b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ke studiu technických oborů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poskytnutí účelových finančních prostředků na podporu středních škol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získání většího počtu zájemců</a:t>
            </a:r>
            <a:b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 studium technických oborů</a:t>
            </a:r>
          </a:p>
        </p:txBody>
      </p:sp>
    </p:spTree>
    <p:extLst>
      <p:ext uri="{BB962C8B-B14F-4D97-AF65-F5344CB8AC3E}">
        <p14:creationId xmlns:p14="http://schemas.microsoft.com/office/powerpoint/2010/main" val="37291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1999990" y="360796"/>
            <a:ext cx="8192022" cy="352966"/>
          </a:xfrm>
        </p:spPr>
        <p:txBody>
          <a:bodyPr/>
          <a:lstStyle/>
          <a:p>
            <a:pPr algn="ctr"/>
            <a:r>
              <a:rPr lang="cs-CZ" sz="2400" b="1" dirty="0"/>
              <a:t>TECHNIKA MÁ ZLATÉ DNO 2022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875775" y="2194778"/>
            <a:ext cx="551701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 soutěže se přihlásilo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17 týmů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Tým byl složen ze  dvou žáků střední školy a dvou žáků základní školy.</a:t>
            </a:r>
          </a:p>
          <a:p>
            <a:pPr algn="just">
              <a:spcAft>
                <a:spcPts val="600"/>
              </a:spcAf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Týmy byly rozděleny do tří soutěžních kategorií: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gymnázia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školy s nabídkou vzdělávání s maturitními obory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školy s nabídkou vzdělávání s učebními obory</a:t>
            </a:r>
          </a:p>
        </p:txBody>
      </p:sp>
      <p:sp>
        <p:nvSpPr>
          <p:cNvPr id="6" name="Obdélník 5"/>
          <p:cNvSpPr/>
          <p:nvPr/>
        </p:nvSpPr>
        <p:spPr>
          <a:xfrm>
            <a:off x="1875774" y="994450"/>
            <a:ext cx="5675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Soutěž se uskutečnila dne 12. října 2022 v prostorách Středního odborného učiliště elektrotechnického v Plzni. Žáci měli za úkol sestavit řezačku polystyrenu ze stavebnic Merkur 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Boffin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750.</a:t>
            </a:r>
            <a:endParaRPr lang="cs-CZ" dirty="0"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15" y="4866878"/>
            <a:ext cx="2640864" cy="17540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34" y="2902532"/>
            <a:ext cx="2640864" cy="17540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34" y="942049"/>
            <a:ext cx="2640864" cy="175400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41" y="4866878"/>
            <a:ext cx="2640864" cy="175400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94" y="4863014"/>
            <a:ext cx="2636805" cy="175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1999990" y="297734"/>
            <a:ext cx="8192022" cy="352966"/>
          </a:xfrm>
        </p:spPr>
        <p:txBody>
          <a:bodyPr/>
          <a:lstStyle/>
          <a:p>
            <a:pPr algn="ctr"/>
            <a:r>
              <a:rPr lang="cs-CZ" sz="2400" b="1" dirty="0"/>
              <a:t>TECHNIKA MÁ ZLATÉ DNO 2022</a:t>
            </a:r>
          </a:p>
          <a:p>
            <a:pPr algn="ctr"/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102402" y="933324"/>
            <a:ext cx="4586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Vítězné týmy v kategorii gymnázia: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1. Gymnázium J.Š.Baara, Domažlice, Pivovarská 323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2. Gymnázium, Plzeň, Mikulášské nám. 23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3. Gymnázium a Střední odborná škola, Rokycany, Mládežníků 1115</a:t>
            </a:r>
          </a:p>
          <a:p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02402" y="2535267"/>
            <a:ext cx="468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>
                <a:cs typeface="Arial" panose="020B0604020202020204" pitchFamily="34" charset="0"/>
              </a:rPr>
              <a:t>Vítězné týmy v kategorii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školy s nabídkou vzdělávání s maturitními obory</a:t>
            </a:r>
            <a:r>
              <a:rPr lang="cs-CZ" sz="1600" b="1" dirty="0"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Obdélník 8"/>
          <p:cNvSpPr/>
          <p:nvPr/>
        </p:nvSpPr>
        <p:spPr>
          <a:xfrm>
            <a:off x="2102403" y="4766435"/>
            <a:ext cx="468854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cs typeface="Calibri" panose="020F0502020204030204" pitchFamily="34" charset="0"/>
              </a:rPr>
              <a:t>Vítězné týmy v kategorii školy s nabídkou vzdělávání s učebními obory: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102402" y="3035494"/>
            <a:ext cx="4688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1. Střední škola informatiky a finančních služeb, Plzeň, Klatovská 200 G</a:t>
            </a:r>
          </a:p>
          <a:p>
            <a:r>
              <a:rPr lang="cs-CZ" sz="1600" dirty="0"/>
              <a:t>2. Střední průmyslová škola strojnická a Střední odborná škola profesora Švejcara, Plzeň, Klatovská 109</a:t>
            </a:r>
          </a:p>
          <a:p>
            <a:r>
              <a:rPr lang="cs-CZ" sz="1600" dirty="0"/>
              <a:t>3. Vyšší odborná škola a Střední průmyslová škola elektrotechnická, Plzeň,   Koterovská 85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102402" y="5351210"/>
            <a:ext cx="484711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dirty="0"/>
              <a:t>1. Střední průmyslová škola, Tachov, Světce 1</a:t>
            </a:r>
          </a:p>
          <a:p>
            <a:r>
              <a:rPr lang="cs-CZ" sz="1600" dirty="0"/>
              <a:t>2. Střední odborné učiliště elektrotechnické, Plzeň, Vejprnická 56</a:t>
            </a:r>
          </a:p>
          <a:p>
            <a:r>
              <a:rPr lang="cs-CZ" sz="1600" dirty="0"/>
              <a:t>3. Střední odborná škola a Střední odborné učiliště, Sušice, U Kapličky 761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18" y="832702"/>
            <a:ext cx="2863911" cy="19092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18" y="2827654"/>
            <a:ext cx="2863911" cy="19092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17" y="4822606"/>
            <a:ext cx="2863911" cy="190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1819433" y="353048"/>
            <a:ext cx="8449898" cy="352966"/>
          </a:xfrm>
        </p:spPr>
        <p:txBody>
          <a:bodyPr/>
          <a:lstStyle/>
          <a:p>
            <a:pPr algn="ctr"/>
            <a:r>
              <a:rPr lang="cs-CZ" sz="2400" b="1" dirty="0"/>
              <a:t>TECHNICKÁ OLYMPIÁDA  PLZEŇSKÉHO KRAJE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06044" y="2477424"/>
            <a:ext cx="39769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cs typeface="Calibri" panose="020F0502020204030204" pitchFamily="34" charset="0"/>
              </a:rPr>
              <a:t>Zapojené fakulty ZČU: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cs typeface="Calibri" panose="020F0502020204030204" pitchFamily="34" charset="0"/>
              </a:rPr>
              <a:t>aplikovaných věd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cs typeface="Calibri" panose="020F0502020204030204" pitchFamily="34" charset="0"/>
              </a:rPr>
              <a:t>strojní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cs typeface="Calibri" panose="020F0502020204030204" pitchFamily="34" charset="0"/>
              </a:rPr>
              <a:t>elektrotechnická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cs typeface="Calibri" panose="020F0502020204030204" pitchFamily="34" charset="0"/>
            </a:endParaRPr>
          </a:p>
          <a:p>
            <a:r>
              <a:rPr lang="cs-CZ" sz="2000" b="1" dirty="0">
                <a:cs typeface="Calibri" panose="020F0502020204030204" pitchFamily="34" charset="0"/>
              </a:rPr>
              <a:t>Soutěž probíhá ve dvou kategoriích: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cs typeface="Calibri" panose="020F0502020204030204" pitchFamily="34" charset="0"/>
              </a:rPr>
              <a:t>gymnázia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cs typeface="Calibri" panose="020F0502020204030204" pitchFamily="34" charset="0"/>
              </a:rPr>
              <a:t>střední odborné školy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6092619" y="2256774"/>
          <a:ext cx="4176713" cy="4052268"/>
        </p:xfrm>
        <a:graphic>
          <a:graphicData uri="http://schemas.openxmlformats.org/drawingml/2006/table">
            <a:tbl>
              <a:tblPr/>
              <a:tblGrid>
                <a:gridCol w="86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24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Rok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středních škol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soutěžních prací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žáků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60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5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4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114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72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73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49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973370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408695"/>
                  </a:ext>
                </a:extLst>
              </a:tr>
              <a:tr h="2793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411931"/>
                  </a:ext>
                </a:extLst>
              </a:tr>
              <a:tr h="27564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335937"/>
                  </a:ext>
                </a:extLst>
              </a:tr>
              <a:tr h="27564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820034"/>
                  </a:ext>
                </a:extLst>
              </a:tr>
              <a:tr h="27564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9526" marR="9526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</a:t>
                      </a:r>
                    </a:p>
                  </a:txBody>
                  <a:tcPr marL="9526" marR="9526" marT="95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146768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1872315" y="942407"/>
            <a:ext cx="8247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Program spolupráce mezi středními školami a Západočeskou univerzitou</a:t>
            </a:r>
            <a:b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 Plzni vyhlašovaný Radou Plzeňského kraje.</a:t>
            </a:r>
          </a:p>
          <a:p>
            <a:pPr algn="just">
              <a:spcBef>
                <a:spcPts val="1200"/>
              </a:spcBef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Soutěž týmů středních škol vedených pedagogem v řešení tematických okruhů technických  problémů.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72316" y="5210965"/>
            <a:ext cx="3960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Desátý ročník soutěže se konal </a:t>
            </a:r>
            <a:b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b="1" dirty="0"/>
              <a:t>9. února  2023 </a:t>
            </a:r>
            <a:r>
              <a:rPr lang="cs-CZ" sz="2000" dirty="0"/>
              <a:t>v prostorách Západočeské univerzity v Plzni.</a:t>
            </a:r>
          </a:p>
        </p:txBody>
      </p:sp>
    </p:spTree>
    <p:extLst>
      <p:ext uri="{BB962C8B-B14F-4D97-AF65-F5344CB8AC3E}">
        <p14:creationId xmlns:p14="http://schemas.microsoft.com/office/powerpoint/2010/main" val="19310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1874728" y="389053"/>
            <a:ext cx="8442542" cy="352966"/>
          </a:xfrm>
        </p:spPr>
        <p:txBody>
          <a:bodyPr/>
          <a:lstStyle/>
          <a:p>
            <a:pPr algn="ctr"/>
            <a:r>
              <a:rPr lang="cs-CZ" sz="2400" b="1" dirty="0"/>
              <a:t>TECHNICKÁ OLYMPIÁDA  PLZEŇSKÉHO KRAJE</a:t>
            </a:r>
          </a:p>
        </p:txBody>
      </p:sp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1874728" y="867447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Nejúspěšnější práce byly oceněny tablety: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874728" y="1236780"/>
          <a:ext cx="8599308" cy="3016589"/>
        </p:xfrm>
        <a:graphic>
          <a:graphicData uri="http://schemas.openxmlformats.org/drawingml/2006/table">
            <a:tbl>
              <a:tblPr/>
              <a:tblGrid>
                <a:gridCol w="4221272">
                  <a:extLst>
                    <a:ext uri="{9D8B030D-6E8A-4147-A177-3AD203B41FA5}">
                      <a16:colId xmlns:a16="http://schemas.microsoft.com/office/drawing/2014/main" val="1637948247"/>
                    </a:ext>
                  </a:extLst>
                </a:gridCol>
                <a:gridCol w="2392218">
                  <a:extLst>
                    <a:ext uri="{9D8B030D-6E8A-4147-A177-3AD203B41FA5}">
                      <a16:colId xmlns:a16="http://schemas.microsoft.com/office/drawing/2014/main" val="123964559"/>
                    </a:ext>
                  </a:extLst>
                </a:gridCol>
                <a:gridCol w="1985818">
                  <a:extLst>
                    <a:ext uri="{9D8B030D-6E8A-4147-A177-3AD203B41FA5}">
                      <a16:colId xmlns:a16="http://schemas.microsoft.com/office/drawing/2014/main" val="2719826890"/>
                    </a:ext>
                  </a:extLst>
                </a:gridCol>
              </a:tblGrid>
              <a:tr h="4237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Tachov, Světce 1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Motokára aneb strojírenství ve výuce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Lukej Jan, Kováč Jiří, Tintěra Filip, Pech Teodor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357346"/>
                  </a:ext>
                </a:extLst>
              </a:tr>
              <a:tr h="4237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Klatovy, nábřeží Kpt. Nálepky 362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Robotický virtuoz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Adámek Petr, Bače Ondřej, Šlenc Jakub, Hebký Richard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38393"/>
                  </a:ext>
                </a:extLst>
              </a:tr>
              <a:tr h="4237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Středisko volného času RADOVÁNEK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Autonomní motokára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Drahokoupil Michal, Baloun Šimon, Sýkora Vítek, Zábran Ondřej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486600"/>
                  </a:ext>
                </a:extLst>
              </a:tr>
              <a:tr h="4237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strojnická a Střední odborná škola profesora Švejcara, Plzeň, Klatovská 109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Autonomní řízení dronu s rozpoznáváním obrazu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Smutný Daniel, Basl Šimon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634196"/>
                  </a:ext>
                </a:extLst>
              </a:tr>
              <a:tr h="2677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informatiky a finančních služeb, Plzeň, Klatovská 200 G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Meteostanice Vitrduino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Schiffner Hynek, Beran Stanislav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356637"/>
                  </a:ext>
                </a:extLst>
              </a:tr>
              <a:tr h="4237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Luďka Pika, Plzeň, Opavská 21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Výkonný vysokofrekvenční zesilovač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Pechmann Vilém, Hřebenář Jan Jindřich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170299"/>
                  </a:ext>
                </a:extLst>
              </a:tr>
              <a:tr h="3943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Vyšší odborná škola a Střední průmyslová škola elektrotechnická, Plzeň, Koterovská 85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Elektronkový zesilovač - Kombo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Liška Marek, Prokop Marek</a:t>
                      </a:r>
                    </a:p>
                  </a:txBody>
                  <a:tcPr marL="6330" marR="6330" marT="6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089914"/>
                  </a:ext>
                </a:extLst>
              </a:tr>
            </a:tbl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t="433" r="1171" b="1225"/>
          <a:stretch/>
        </p:blipFill>
        <p:spPr>
          <a:xfrm>
            <a:off x="1874728" y="4412915"/>
            <a:ext cx="2900472" cy="20979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t="433" r="7983" b="-218"/>
          <a:stretch/>
        </p:blipFill>
        <p:spPr>
          <a:xfrm>
            <a:off x="4876799" y="4412915"/>
            <a:ext cx="2854038" cy="21287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4615" b="434"/>
          <a:stretch/>
        </p:blipFill>
        <p:spPr>
          <a:xfrm>
            <a:off x="7832438" y="4422151"/>
            <a:ext cx="2641599" cy="211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1927706" y="179876"/>
            <a:ext cx="8435782" cy="352966"/>
          </a:xfrm>
        </p:spPr>
        <p:txBody>
          <a:bodyPr/>
          <a:lstStyle/>
          <a:p>
            <a:pPr algn="ctr"/>
            <a:r>
              <a:rPr lang="cs-CZ" sz="2400" b="1" dirty="0"/>
              <a:t>TECHNICKÁ OLYMPIÁDA  PLZEŇSKÉHO KRAJE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60057" y="634135"/>
          <a:ext cx="8771081" cy="3843267"/>
        </p:xfrm>
        <a:graphic>
          <a:graphicData uri="http://schemas.openxmlformats.org/drawingml/2006/table">
            <a:tbl>
              <a:tblPr/>
              <a:tblGrid>
                <a:gridCol w="3874126">
                  <a:extLst>
                    <a:ext uri="{9D8B030D-6E8A-4147-A177-3AD203B41FA5}">
                      <a16:colId xmlns:a16="http://schemas.microsoft.com/office/drawing/2014/main" val="3205007095"/>
                    </a:ext>
                  </a:extLst>
                </a:gridCol>
                <a:gridCol w="2207491">
                  <a:extLst>
                    <a:ext uri="{9D8B030D-6E8A-4147-A177-3AD203B41FA5}">
                      <a16:colId xmlns:a16="http://schemas.microsoft.com/office/drawing/2014/main" val="3448718122"/>
                    </a:ext>
                  </a:extLst>
                </a:gridCol>
                <a:gridCol w="2290618">
                  <a:extLst>
                    <a:ext uri="{9D8B030D-6E8A-4147-A177-3AD203B41FA5}">
                      <a16:colId xmlns:a16="http://schemas.microsoft.com/office/drawing/2014/main" val="3874978891"/>
                    </a:ext>
                  </a:extLst>
                </a:gridCol>
                <a:gridCol w="398846">
                  <a:extLst>
                    <a:ext uri="{9D8B030D-6E8A-4147-A177-3AD203B41FA5}">
                      <a16:colId xmlns:a16="http://schemas.microsoft.com/office/drawing/2014/main" val="2014160135"/>
                    </a:ext>
                  </a:extLst>
                </a:gridCol>
              </a:tblGrid>
              <a:tr h="31521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Gymnázium, Plzeň, Mikulášské nám. 23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NOUStea (Nuclear-powered, trans-Orbital, Universal, Ship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Anděl Jakub, Doležal Josef,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Engelthaler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Tomáš, Hrabák Tomáš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593519"/>
                  </a:ext>
                </a:extLst>
              </a:tr>
              <a:tr h="16662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informatiky a finančních služeb, Plzeň, Klatovská 200 G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Martan Matěj, Fariz Lukáš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856993"/>
                  </a:ext>
                </a:extLst>
              </a:tr>
              <a:tr h="15760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Sportovní gymnázium Plzeň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GENERSIS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Roháč Jan, Patejdl Ondřej, Růžek Filip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290156"/>
                  </a:ext>
                </a:extLst>
              </a:tr>
              <a:tr h="30351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Tachov, Světce 1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Harmonika aneb automatizace ve výuce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Tutsch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Jakub, Chotěnovský Denis, Svoboda Tomáš,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Beauchamp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Nicholas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796"/>
                  </a:ext>
                </a:extLst>
              </a:tr>
              <a:tr h="31521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J.Š.Baara, Domažlice, Pivovarská 323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Automatizovaná ponorka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Dofek Tomáš, Kotrch Jan, Pešek Jakub, Voronscaia Anastazia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084076"/>
                  </a:ext>
                </a:extLst>
              </a:tr>
              <a:tr h="20822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informatiky a finančních služeb, Plzeň, Klatovská 200 G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 Bot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Horváth Tobiáš, Mráz Jan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758368"/>
                  </a:ext>
                </a:extLst>
              </a:tr>
              <a:tr h="31521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stavební, Plzeň, Chodské nám. 2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Mrakodrap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Belšan Ondřej, Švihlová Alena, Rychlá Tereza, Weishäupl Jakub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870258"/>
                  </a:ext>
                </a:extLst>
              </a:tr>
              <a:tr h="15760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dopravní, Plzeň, Karlovarská 99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Třídní solární nabíječka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 Kamil, Polata Ondřej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58504"/>
                  </a:ext>
                </a:extLst>
              </a:tr>
              <a:tr h="31521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Luďka Pika, Plzeň, Opavská 21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Fyzikální měření dopravně zatížené komunikace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Vítovcová Martina, Tůma Vladimír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075583"/>
                  </a:ext>
                </a:extLst>
              </a:tr>
              <a:tr h="15447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dopravní, Plzeň, Karlovarská 99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Tester tlumičů rázovou metodou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Judl Michal, Kohel Jaroslav, Schrödl Ondřej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709239"/>
                  </a:ext>
                </a:extLst>
              </a:tr>
              <a:tr h="20464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informatiky a finančních služeb, Plzeň, Klatovská 200 G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Táborník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Aloy Vojtěch, Cajthaml Tadeáš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97945"/>
                  </a:ext>
                </a:extLst>
              </a:tr>
              <a:tr h="31521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stavební, Plzeň, Chodské nám. 2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Jaderný reaktor pro Plzeň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Kroc Vladimír, Krutina Štěpán, Filipová Iva, Šmíd Zdeněk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903669"/>
                  </a:ext>
                </a:extLst>
              </a:tr>
              <a:tr h="31521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Luďka Pika, Plzeň, Opavská 21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Chytrá zastávka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Čechura Ladislav, Tetřevová Anežka, Zeman Petr, Alwail Amira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389496"/>
                  </a:ext>
                </a:extLst>
              </a:tr>
              <a:tr h="18410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informatiky a finančních služeb, Plzeň, Klatovská 200 G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NyctoPhobia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Frantál Michal, Hajžman Daniel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5557" marR="5557" marT="55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06941"/>
                  </a:ext>
                </a:extLst>
              </a:tr>
            </a:tbl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418" r="4726" b="163"/>
          <a:stretch/>
        </p:blipFill>
        <p:spPr>
          <a:xfrm>
            <a:off x="1717461" y="4578694"/>
            <a:ext cx="3052090" cy="219856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2851" b="163"/>
          <a:stretch/>
        </p:blipFill>
        <p:spPr>
          <a:xfrm>
            <a:off x="4822145" y="4558536"/>
            <a:ext cx="3031399" cy="220779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t="-418" r="12838" b="418"/>
          <a:stretch/>
        </p:blipFill>
        <p:spPr>
          <a:xfrm>
            <a:off x="7906137" y="4558535"/>
            <a:ext cx="2625000" cy="22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6" name="Zástupný symbol pro text 4"/>
          <p:cNvSpPr txBox="1">
            <a:spLocks/>
          </p:cNvSpPr>
          <p:nvPr/>
        </p:nvSpPr>
        <p:spPr>
          <a:xfrm>
            <a:off x="1952625" y="188914"/>
            <a:ext cx="8426689" cy="968374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64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PŘEDÁVÁNÍ SAD RUČNÍHO NÁŘADÍ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 ŽÁKŮM 1. ROČNÍKŮ TECHNICKÝCH OBORŮ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260093" y="2330032"/>
          <a:ext cx="3623767" cy="4008391"/>
        </p:xfrm>
        <a:graphic>
          <a:graphicData uri="http://schemas.openxmlformats.org/drawingml/2006/table">
            <a:tbl>
              <a:tblPr/>
              <a:tblGrid>
                <a:gridCol w="814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Rok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středních škol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Počet sad </a:t>
                      </a:r>
                      <a:b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ručního nářadí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579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651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678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693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9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775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9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854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483074"/>
                  </a:ext>
                </a:extLst>
              </a:tr>
              <a:tr h="3469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913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352173"/>
                  </a:ext>
                </a:extLst>
              </a:tr>
              <a:tr h="3469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839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36614"/>
                  </a:ext>
                </a:extLst>
              </a:tr>
              <a:tr h="3469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967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420"/>
                  </a:ext>
                </a:extLst>
              </a:tr>
              <a:tr h="3469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3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1080</a:t>
                      </a:r>
                    </a:p>
                  </a:txBody>
                  <a:tcPr marL="9525" marR="9525" marT="953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378802"/>
                  </a:ext>
                </a:extLst>
              </a:tr>
            </a:tbl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/>
          <a:stretch/>
        </p:blipFill>
        <p:spPr>
          <a:xfrm>
            <a:off x="6873680" y="2642900"/>
            <a:ext cx="2620326" cy="367324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69438" y="1281994"/>
            <a:ext cx="7993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Plzeňský  kraj poskytuje žákům 1. ročníků  technických  oborů  zakončených  výučním listem sadu ručního nářadí a pro zemědělské  obory  zahradnický  koš.  Nářadí  mohou  žáci využít nejen při výuce, ale i k vlastní potřebě.</a:t>
            </a:r>
          </a:p>
        </p:txBody>
      </p:sp>
    </p:spTree>
    <p:extLst>
      <p:ext uri="{BB962C8B-B14F-4D97-AF65-F5344CB8AC3E}">
        <p14:creationId xmlns:p14="http://schemas.microsoft.com/office/powerpoint/2010/main" val="38915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772" y="0"/>
            <a:ext cx="1838774" cy="76741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81467" y="926273"/>
            <a:ext cx="8272537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cs-CZ" sz="2000" dirty="0"/>
              <a:t>Soutěž robotiky je realizována v rámci projektu „Vzdělávání 4.0 v Plzeňském kraji”,  ve spolupráci se Západočeskou univerzitou v Plzni.</a:t>
            </a:r>
            <a:r>
              <a:rPr lang="cs-CZ" sz="2000" dirty="0">
                <a:ea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cs-CZ" sz="2000" dirty="0">
                <a:ea typeface="Times New Roman" panose="02020603050405020304" pitchFamily="18" charset="0"/>
              </a:rPr>
              <a:t>Soutěž probíhá ve 2 kategoriích: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ea typeface="Times New Roman" panose="02020603050405020304" pitchFamily="18" charset="0"/>
              </a:rPr>
              <a:t>žáci základních škol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ea typeface="Times New Roman" panose="02020603050405020304" pitchFamily="18" charset="0"/>
              </a:rPr>
              <a:t>žáci středních škol</a:t>
            </a:r>
          </a:p>
          <a:p>
            <a:pPr algn="just">
              <a:spcAft>
                <a:spcPts val="600"/>
              </a:spcAft>
              <a:defRPr/>
            </a:pPr>
            <a:r>
              <a:rPr lang="cs-CZ" sz="2000" dirty="0"/>
              <a:t>Pátý ročník soutěže se konal </a:t>
            </a:r>
            <a:r>
              <a:rPr lang="cs-CZ" sz="2000" b="1" dirty="0"/>
              <a:t>2. 11. 2022 v </a:t>
            </a:r>
            <a:r>
              <a:rPr lang="cs-CZ" sz="2000" b="1" dirty="0" err="1"/>
              <a:t>Techmania</a:t>
            </a:r>
            <a:r>
              <a:rPr lang="cs-CZ" sz="2000" b="1" dirty="0"/>
              <a:t> science center o. p. s.</a:t>
            </a:r>
          </a:p>
          <a:p>
            <a:pPr algn="just"/>
            <a:r>
              <a:rPr lang="cs-CZ" sz="2000" dirty="0"/>
              <a:t>Princip soutěžní úlohy pro rok 2022 spočívá v tom, že robot jede po vytyčené dráze a snaží se vyhnout brankám. Vyhrává ten, kdo projede dráhu </a:t>
            </a:r>
            <a:br>
              <a:rPr lang="cs-CZ" sz="2000" dirty="0"/>
            </a:br>
            <a:r>
              <a:rPr lang="cs-CZ" sz="2000" dirty="0"/>
              <a:t>v co nejkratším čase a nezíská penalizaci za dotyk v bráně.</a:t>
            </a:r>
          </a:p>
          <a:p>
            <a:r>
              <a:rPr lang="cs-CZ" b="1" dirty="0"/>
              <a:t>Za střední školy se zúčastnilo 87 žáků ve 24 týmech.</a:t>
            </a:r>
            <a:endParaRPr lang="cs-CZ" dirty="0"/>
          </a:p>
          <a:p>
            <a:r>
              <a:rPr lang="cs-CZ" b="1" dirty="0"/>
              <a:t>Za základní školy a nižší gymnázia se zúčastnilo 60 žáků v 19 týmech.</a:t>
            </a:r>
            <a:endParaRPr lang="cs-CZ" dirty="0"/>
          </a:p>
          <a:p>
            <a:pPr algn="just"/>
            <a:endParaRPr lang="cs-CZ" sz="1050" dirty="0"/>
          </a:p>
        </p:txBody>
      </p:sp>
      <p:sp>
        <p:nvSpPr>
          <p:cNvPr id="9" name="Zástupný symbol pro text 1"/>
          <p:cNvSpPr txBox="1">
            <a:spLocks/>
          </p:cNvSpPr>
          <p:nvPr/>
        </p:nvSpPr>
        <p:spPr>
          <a:xfrm>
            <a:off x="2152649" y="212942"/>
            <a:ext cx="5997124" cy="500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b="1" dirty="0"/>
              <a:t>SOUTĚŽ ROBOTIKY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28" y="4599661"/>
            <a:ext cx="2806825" cy="187151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25" y="4599661"/>
            <a:ext cx="2806823" cy="18715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20" y="4599661"/>
            <a:ext cx="2806823" cy="18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6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-594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Změny členů PS Vzdělávání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578635"/>
            <a:ext cx="10515600" cy="46237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Asociace ředitelů základních škol ČR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Mgr. Vítězslav Šklebený (Základní škola Klatovy, Tolstého 765)</a:t>
            </a:r>
          </a:p>
          <a:p>
            <a:pPr>
              <a:lnSpc>
                <a:spcPct val="120000"/>
              </a:lnSpc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Asociace ředitelů gymnázií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Mgr. Aleš Janoušek (Gymnázium Luďka Pika, Plzeň, Opavská 21)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Asociace středních průmyslových škol</a:t>
            </a:r>
          </a:p>
          <a:p>
            <a:pPr lvl="1">
              <a:lnSpc>
                <a:spcPct val="120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Ing. Bc. Jitka Maulová (Střední průmyslová škola stavební, Plzeň, Chodské nám. 2)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RIS3 manažer</a:t>
            </a:r>
          </a:p>
          <a:p>
            <a:pPr lvl="1">
              <a:lnSpc>
                <a:spcPct val="12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doc. Ing. Milan EDL, Ph.D., FEng.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(Regionální rozvojová agentura PK)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endParaRPr 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199" y="3070779"/>
            <a:ext cx="10445151" cy="2743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785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167739" y="897813"/>
            <a:ext cx="7871155" cy="42319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cs-CZ" dirty="0"/>
              <a:t>Soutěž robotiky je realizována v rámci projektu „Vzdělávání 4.0 v Plzeňském kraji”,  </a:t>
            </a:r>
            <a:br>
              <a:rPr lang="cs-CZ" dirty="0"/>
            </a:br>
            <a:r>
              <a:rPr lang="cs-CZ" dirty="0"/>
              <a:t>ve spolupráci se Západočeskou univerzitou v Plzni </a:t>
            </a:r>
          </a:p>
          <a:p>
            <a:pPr algn="just">
              <a:spcAft>
                <a:spcPts val="600"/>
              </a:spcAft>
              <a:defRPr/>
            </a:pPr>
            <a:r>
              <a:rPr lang="cs-CZ" b="1" dirty="0"/>
              <a:t>Termín konání: </a:t>
            </a:r>
            <a:r>
              <a:rPr lang="cs-CZ" dirty="0"/>
              <a:t>7. 11. 2022</a:t>
            </a:r>
          </a:p>
          <a:p>
            <a:pPr algn="just">
              <a:spcAft>
                <a:spcPts val="600"/>
              </a:spcAft>
              <a:defRPr/>
            </a:pPr>
            <a:r>
              <a:rPr lang="cs-CZ" b="1" dirty="0"/>
              <a:t>Místo konání: </a:t>
            </a:r>
            <a:r>
              <a:rPr lang="cs-CZ" dirty="0"/>
              <a:t>Střední odborné učiliště elektrotechnické, Plzeň, Vejprnická 56</a:t>
            </a:r>
          </a:p>
          <a:p>
            <a:pPr algn="just">
              <a:spcAft>
                <a:spcPts val="600"/>
              </a:spcAft>
              <a:defRPr/>
            </a:pPr>
            <a:r>
              <a:rPr lang="cs-CZ" b="1" dirty="0"/>
              <a:t>Účastníci: </a:t>
            </a:r>
            <a:r>
              <a:rPr lang="cs-CZ" dirty="0"/>
              <a:t>vybrané MŠ z Plzně celkem 20 týmů </a:t>
            </a:r>
          </a:p>
          <a:p>
            <a:pPr algn="just">
              <a:spcAft>
                <a:spcPts val="600"/>
              </a:spcAft>
              <a:defRPr/>
            </a:pPr>
            <a:r>
              <a:rPr lang="cs-CZ" b="1" dirty="0"/>
              <a:t>Cílová skupina: </a:t>
            </a:r>
            <a:r>
              <a:rPr lang="cs-CZ" dirty="0"/>
              <a:t>děti a pedagogičtí pracovníci</a:t>
            </a:r>
          </a:p>
          <a:p>
            <a:pPr algn="just">
              <a:spcAft>
                <a:spcPts val="600"/>
              </a:spcAft>
              <a:defRPr/>
            </a:pPr>
            <a:r>
              <a:rPr lang="cs-CZ" b="1" dirty="0"/>
              <a:t>Podmínky a průběh soutěže: </a:t>
            </a:r>
          </a:p>
          <a:p>
            <a:pPr algn="just">
              <a:spcAft>
                <a:spcPts val="600"/>
              </a:spcAft>
              <a:defRPr/>
            </a:pPr>
            <a:r>
              <a:rPr lang="cs-CZ" dirty="0"/>
              <a:t>V každém týmu budou 3 děti. Princip soutěžní úlohy pro rok 2022 spočívá v tom,</a:t>
            </a:r>
            <a:br>
              <a:rPr lang="cs-CZ" dirty="0"/>
            </a:br>
            <a:r>
              <a:rPr lang="cs-CZ" dirty="0"/>
              <a:t>že robot (Blue Bot / Bee </a:t>
            </a:r>
            <a:r>
              <a:rPr lang="cs-CZ" dirty="0" err="1"/>
              <a:t>Boot</a:t>
            </a:r>
            <a:r>
              <a:rPr lang="cs-CZ" dirty="0"/>
              <a:t>) jede po herním poli a snaží dosáhnout cíle </a:t>
            </a:r>
            <a:br>
              <a:rPr lang="cs-CZ" dirty="0"/>
            </a:br>
            <a:r>
              <a:rPr lang="cs-CZ" dirty="0"/>
              <a:t>v co nejkratším čase. Vyhrává ten, kdo projede dráhu v co nejkratším čase. </a:t>
            </a:r>
            <a:br>
              <a:rPr lang="cs-CZ" dirty="0"/>
            </a:br>
            <a:r>
              <a:rPr lang="cs-CZ" dirty="0"/>
              <a:t>Čas se bude započítávat od předání zadání, včetně vypracování řešení a jízdy robota.</a:t>
            </a:r>
          </a:p>
          <a:p>
            <a:pPr algn="just">
              <a:spcAft>
                <a:spcPts val="600"/>
              </a:spcAft>
              <a:defRPr/>
            </a:pPr>
            <a:endParaRPr lang="cs-CZ" dirty="0"/>
          </a:p>
        </p:txBody>
      </p:sp>
      <p:sp>
        <p:nvSpPr>
          <p:cNvPr id="9" name="Zástupný symbol pro text 1"/>
          <p:cNvSpPr txBox="1">
            <a:spLocks/>
          </p:cNvSpPr>
          <p:nvPr/>
        </p:nvSpPr>
        <p:spPr>
          <a:xfrm>
            <a:off x="2677170" y="279548"/>
            <a:ext cx="6849389" cy="500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/>
              <a:t>SOUTĚŽ ROBOTIKY PRO MATEŘSKÉ ŠKOLY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70" y="4858433"/>
            <a:ext cx="2499923" cy="166039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0"/>
          <a:stretch/>
        </p:blipFill>
        <p:spPr>
          <a:xfrm>
            <a:off x="2167738" y="4867565"/>
            <a:ext cx="2497022" cy="165126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04" y="4847290"/>
            <a:ext cx="2499923" cy="166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5298" y="463929"/>
            <a:ext cx="7728595" cy="628737"/>
          </a:xfrm>
        </p:spPr>
        <p:txBody>
          <a:bodyPr>
            <a:noAutofit/>
          </a:bodyPr>
          <a:lstStyle/>
          <a:p>
            <a:pPr algn="ctr" fontAlgn="base"/>
            <a:r>
              <a:rPr lang="cs-CZ" sz="2000" b="1" dirty="0">
                <a:ea typeface="Times New Roman" panose="02020603050405020304" pitchFamily="18" charset="0"/>
              </a:rPr>
              <a:t>ODBORNÁ KONFERENCE A </a:t>
            </a:r>
            <a:r>
              <a:rPr lang="cs-CZ" sz="2000" b="1" cap="all" dirty="0"/>
              <a:t>HACKATHON OTEVŘENÝCH DAT </a:t>
            </a:r>
            <a:br>
              <a:rPr lang="cs-CZ" sz="2000" b="1" cap="all" dirty="0"/>
            </a:br>
            <a:r>
              <a:rPr lang="cs-CZ" sz="2000" b="1" cap="all" dirty="0"/>
              <a:t>PLZEŇSKÉHO KRAJE 2022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r="19539"/>
          <a:stretch/>
        </p:blipFill>
        <p:spPr>
          <a:xfrm>
            <a:off x="1749333" y="270113"/>
            <a:ext cx="831962" cy="82255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010828" y="1319929"/>
            <a:ext cx="8323065" cy="22878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cs-CZ" sz="1400" b="1" dirty="0"/>
              <a:t>Termín konání: </a:t>
            </a:r>
            <a:r>
              <a:rPr lang="cs-CZ" sz="1400" dirty="0"/>
              <a:t>21. 10. – 22. 10. 2022     </a:t>
            </a:r>
            <a:r>
              <a:rPr lang="cs-CZ" sz="1400" b="1" dirty="0"/>
              <a:t>Místo konání: </a:t>
            </a:r>
            <a:r>
              <a:rPr lang="cs-CZ" sz="1400" dirty="0"/>
              <a:t>Gymnázium, Sušice, Fr. Procházky 324</a:t>
            </a:r>
          </a:p>
          <a:p>
            <a:r>
              <a:rPr lang="cs-CZ" sz="1400" b="1" dirty="0"/>
              <a:t>Soutěží se ve dvou kategoriích: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400" dirty="0"/>
              <a:t>žáci středních odborných škol a učilišť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žáci gymnázií</a:t>
            </a:r>
          </a:p>
          <a:p>
            <a:pPr>
              <a:spcAft>
                <a:spcPts val="450"/>
              </a:spcAft>
            </a:pPr>
            <a:r>
              <a:rPr lang="cs-CZ" sz="1400" b="1" dirty="0"/>
              <a:t>Soutěžící: </a:t>
            </a:r>
            <a:r>
              <a:rPr lang="cs-CZ" sz="1400" dirty="0"/>
              <a:t>pětičlenné týmy (3 žáci + 2 pedagogové), může být i více týmů za jednu SŠ </a:t>
            </a:r>
          </a:p>
          <a:p>
            <a:pPr>
              <a:spcAft>
                <a:spcPts val="450"/>
              </a:spcAft>
            </a:pPr>
            <a:r>
              <a:rPr lang="cs-CZ" sz="1400" b="1" dirty="0"/>
              <a:t>Hodnocení: </a:t>
            </a:r>
            <a:r>
              <a:rPr lang="cs-CZ" sz="1400" dirty="0"/>
              <a:t>dvoukolové (1. kolo – pět nejlepších, 2. kolo – tři nejlepší)</a:t>
            </a:r>
            <a:endParaRPr lang="cs-CZ" sz="1400" b="1" dirty="0"/>
          </a:p>
          <a:p>
            <a:r>
              <a:rPr lang="cs-CZ" sz="1400" b="1" dirty="0"/>
              <a:t>Poskytnuté datové sady:</a:t>
            </a:r>
          </a:p>
          <a:p>
            <a:pPr>
              <a:spcAft>
                <a:spcPts val="450"/>
              </a:spcAft>
            </a:pPr>
            <a:r>
              <a:rPr lang="cs-CZ" sz="1400" dirty="0"/>
              <a:t>doprava, zdravotnictví, školství, volební výsledky 2022, údaje o obyvatelích v  jednotlivých obcích, informace o rychlosti připojení mobilních síti, </a:t>
            </a:r>
            <a:r>
              <a:rPr lang="cs-CZ" sz="1400" dirty="0" err="1"/>
              <a:t>Covid</a:t>
            </a:r>
            <a:r>
              <a:rPr lang="cs-CZ" sz="1400" dirty="0"/>
              <a:t> 19</a:t>
            </a:r>
          </a:p>
        </p:txBody>
      </p:sp>
      <p:sp>
        <p:nvSpPr>
          <p:cNvPr id="3" name="Obdélník 2"/>
          <p:cNvSpPr/>
          <p:nvPr/>
        </p:nvSpPr>
        <p:spPr>
          <a:xfrm>
            <a:off x="2010828" y="3835000"/>
            <a:ext cx="8323065" cy="22699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Pořadí v kategorii středních odborných škol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7175" indent="-257175">
              <a:buAutoNum type="arabicPeriod"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Integrovaná střední škola živnostenská, Plzeň, Škroupova 13 - tým EP(K)2 –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vizualizace  center psychologických zařízení v PK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7175" indent="-257175">
              <a:buAutoNum type="arabicPeriod"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Střední škola, Bor, Plzeňská 231 - tým 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Boráčci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vizualizace využití dat k náboru nových žáků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7175" indent="-257175">
              <a:buAutoNum type="arabicPeriod"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VOŠ a SPŠE Plzeň - tým 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Datamaniaci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 -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vizualizace index žití ve městech</a:t>
            </a:r>
          </a:p>
          <a:p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Pořadí v kategorii gymnázia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7175" indent="-257175">
              <a:lnSpc>
                <a:spcPct val="105000"/>
              </a:lnSpc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Gymnázium Jaroslava Vrchlického Klatovy - tým 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DataShort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 Klatovy –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vizualizace volných pracovních míst v PK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7175" indent="-257175">
              <a:lnSpc>
                <a:spcPct val="105000"/>
              </a:lnSpc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Gymnázium J. Š. 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Baara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 - tým Chodové –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vizualizace problematiky nikotinových sáčků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7175" indent="-257175">
              <a:lnSpc>
                <a:spcPct val="10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Gymnázium, Plzeň, Mikulášské nám. 23 - tým 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Wren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</a:rPr>
              <a:t>vizualizace MHD zastávek v Plzni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5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70" y="269698"/>
            <a:ext cx="671583" cy="8495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2000902" y="1202619"/>
            <a:ext cx="578643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sz="1750" dirty="0"/>
              <a:t>Soutěž pořádá Plzeňský kraj ve spolupráci se Západočeskou univerzitou v Plzni a Středním odborným učilištěm elektrotechnickým, Plzeň, Vejprnická 56. Soutěž je realizována v rámci projektu Vzdělávání 4.0 v Plzeňském kraji.</a:t>
            </a:r>
          </a:p>
          <a:p>
            <a:pPr algn="just">
              <a:spcAft>
                <a:spcPts val="600"/>
              </a:spcAft>
            </a:pP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Soutěž je určena pro žáky a žákyně středních škol.  </a:t>
            </a:r>
          </a:p>
          <a:p>
            <a:pPr algn="just">
              <a:spcAft>
                <a:spcPts val="600"/>
              </a:spcAft>
            </a:pP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soutěže se přihlásilo 22 soutěžních týmů z Libereckého kraje, Jihočeského kraje, Jihomoravského kraje, Pardubického kraje, Plzeňského kraje a Hlavního města Prahy. </a:t>
            </a:r>
            <a:endParaRPr lang="cs-CZ" sz="17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Cílem soutěže je porovnat odborné dovednosti mezi školami napříč celou republikou</a:t>
            </a: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rozšíření znalostí v oblasti robotiky</a:t>
            </a: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17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získání nových inspirací pro soutěžící žáky</a:t>
            </a: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Důraz bude kladen i na ekologické aspekty zátěže robotického vozítka. </a:t>
            </a:r>
          </a:p>
          <a:p>
            <a:pPr algn="just">
              <a:spcAft>
                <a:spcPts val="600"/>
              </a:spcAft>
            </a:pP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</a:rPr>
              <a:t>Úkolem soutěžních týmů bude zkonstruovat robotické vozítko, prezentovat ho před porotou a projet s ním </a:t>
            </a:r>
            <a:br>
              <a:rPr lang="cs-CZ" sz="175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750" dirty="0">
                <a:latin typeface="Calibri" panose="020F0502020204030204" pitchFamily="34" charset="0"/>
                <a:ea typeface="Calibri" panose="020F0502020204030204" pitchFamily="34" charset="0"/>
              </a:rPr>
              <a:t>v co nejkratším čase vymezenou dráhou. Vozítko bude přepravovat kelímek s odměřeným množstvím vody, kterou nesmí rozlít. Soutěžící mohou získat ocenění i za design vozítka v soutěži kreativity.</a:t>
            </a:r>
            <a:endParaRPr lang="cs-CZ" sz="1750" dirty="0"/>
          </a:p>
        </p:txBody>
      </p:sp>
      <p:sp>
        <p:nvSpPr>
          <p:cNvPr id="6" name="Obdélník 5"/>
          <p:cNvSpPr/>
          <p:nvPr/>
        </p:nvSpPr>
        <p:spPr>
          <a:xfrm>
            <a:off x="2844453" y="358477"/>
            <a:ext cx="6234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ROBOTICKÁ SOUTĚŽ „ROBO2022“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1119227"/>
            <a:ext cx="2318327" cy="17407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06" y="2996497"/>
            <a:ext cx="2313021" cy="173678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834540"/>
            <a:ext cx="2318328" cy="17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9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801979" y="247060"/>
            <a:ext cx="8639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MEZINÁRODNÍ ROBOTICKÁ SOUTĚŽ </a:t>
            </a:r>
            <a:b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„ROBO-VOZÍTKO PLZEŇ 2023“</a:t>
            </a:r>
            <a:endParaRPr lang="cs-CZ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978751" y="1236777"/>
            <a:ext cx="503896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Soutěž pořádá Plzeňský kraj ve spolupráci </a:t>
            </a:r>
            <a:br>
              <a:rPr lang="cs-CZ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Západočeskou univerzitou v Plzni a Středním odborným učilištěm elektrotechnickým, Plzeň, Vejprnická 56.</a:t>
            </a:r>
          </a:p>
          <a:p>
            <a:pPr algn="just">
              <a:spcAft>
                <a:spcPts val="1200"/>
              </a:spcAft>
              <a:defRPr/>
            </a:pPr>
            <a:r>
              <a:rPr lang="cs-CZ" b="1" dirty="0">
                <a:solidFill>
                  <a:srgbClr val="222222"/>
                </a:solidFill>
                <a:latin typeface="Calibri" panose="020F0502020204030204"/>
                <a:ea typeface="Times New Roman" panose="02020603050405020304" pitchFamily="18" charset="0"/>
              </a:rPr>
              <a:t>Čtvrtý ročník Mezinárodní robotické soutěže </a:t>
            </a:r>
            <a:br>
              <a:rPr lang="cs-CZ" b="1" dirty="0">
                <a:solidFill>
                  <a:srgbClr val="222222"/>
                </a:solidFill>
                <a:latin typeface="Calibri" panose="020F0502020204030204"/>
                <a:ea typeface="Times New Roman" panose="02020603050405020304" pitchFamily="18" charset="0"/>
              </a:rPr>
            </a:br>
            <a:r>
              <a:rPr lang="cs-CZ" b="1" dirty="0">
                <a:solidFill>
                  <a:srgbClr val="222222"/>
                </a:solidFill>
                <a:latin typeface="Calibri" panose="020F0502020204030204"/>
                <a:ea typeface="Times New Roman" panose="02020603050405020304" pitchFamily="18" charset="0"/>
              </a:rPr>
              <a:t>se konal </a:t>
            </a:r>
            <a:r>
              <a:rPr lang="cs-CZ" b="1" dirty="0">
                <a:solidFill>
                  <a:prstClr val="black"/>
                </a:solidFill>
                <a:ea typeface="Times New Roman" panose="02020603050405020304" pitchFamily="18" charset="0"/>
              </a:rPr>
              <a:t>6. - 9. března 2023.</a:t>
            </a:r>
            <a:endParaRPr lang="cs-CZ" b="1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cs-CZ" b="1" dirty="0">
                <a:solidFill>
                  <a:prstClr val="black"/>
                </a:solidFill>
                <a:latin typeface="Calibri" panose="020F0502020204030204"/>
              </a:rPr>
              <a:t>Soutěžilo se v těchto kategoriích: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nejlepší prezentace v anglickém jazyce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nejlepší jízda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nejlepší design</a:t>
            </a:r>
          </a:p>
          <a:p>
            <a:pPr marL="285750" indent="-285750">
              <a:spcAft>
                <a:spcPts val="1200"/>
              </a:spcAft>
              <a:buFontTx/>
              <a:buChar char="-"/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celkové pořadí</a:t>
            </a:r>
          </a:p>
          <a:p>
            <a:pPr algn="just">
              <a:spcAft>
                <a:spcPts val="1200"/>
              </a:spcAft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soutěži se utkalo 16 dvoučlenných týmů studentů ve věku 17 – 21 let z České republiky, Slovenské republiky, Chorvatské republiky Spolkové republiky Německo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/>
              <a:t>a 3 týmy Čínské lidové republiky, které soutěžily on-line formou.</a:t>
            </a:r>
            <a:endParaRPr lang="cs-CZ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20" y="2137393"/>
            <a:ext cx="1029335" cy="539750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20" y="1402289"/>
            <a:ext cx="1343025" cy="348615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65" y="1311724"/>
            <a:ext cx="546100" cy="6000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43" y="4189902"/>
            <a:ext cx="1646881" cy="8081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42" y="2830983"/>
            <a:ext cx="1670186" cy="84763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53" y="3503831"/>
            <a:ext cx="1584459" cy="80816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7" y="268147"/>
            <a:ext cx="621123" cy="7976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72" y="2192038"/>
            <a:ext cx="1515957" cy="4855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804" y="3034798"/>
            <a:ext cx="1239225" cy="33596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54" y="3726938"/>
            <a:ext cx="13239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843024" y="300612"/>
            <a:ext cx="8451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MEZINÁRODNÍ ROBOTICKÁ SOUTĚŽ </a:t>
            </a:r>
            <a:br>
              <a:rPr lang="cs-CZ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„ROBO-VOZÍTKO PLZEŇ 2023“</a:t>
            </a:r>
            <a:endParaRPr lang="cs-CZ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116666" y="1460505"/>
            <a:ext cx="470640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Školy přihlášené do soutěže: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prstClr val="black"/>
                </a:solidFill>
              </a:rPr>
              <a:t>Střední odborné učiliště elektrotechnické, Plzeň, Vejprnická 56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prstClr val="black"/>
                </a:solidFill>
              </a:rPr>
              <a:t>Střední průmyslová škola dopravní, Plzeň, Karlovarská 99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prstClr val="black"/>
                </a:solidFill>
              </a:rPr>
              <a:t>Vyšší odborná škola a Střední průmyslová škola elektrotechnická, Plzeň, Koterovská 85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prstClr val="black"/>
                </a:solidFill>
              </a:rPr>
              <a:t>Střední škola informatiky a finančních služeb, Plzeň, Klatovská 200 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prstClr val="black"/>
                </a:solidFill>
              </a:rPr>
              <a:t>Tehnička</a:t>
            </a:r>
            <a:r>
              <a:rPr lang="cs-CZ" dirty="0">
                <a:solidFill>
                  <a:prstClr val="black"/>
                </a:solidFill>
              </a:rPr>
              <a:t> škola </a:t>
            </a:r>
            <a:r>
              <a:rPr lang="cs-CZ" dirty="0" err="1">
                <a:solidFill>
                  <a:prstClr val="black"/>
                </a:solidFill>
              </a:rPr>
              <a:t>Daruvar</a:t>
            </a:r>
            <a:endParaRPr lang="cs-CZ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prstClr val="black"/>
                </a:solidFill>
              </a:rPr>
              <a:t>Stredná</a:t>
            </a:r>
            <a:r>
              <a:rPr lang="cs-CZ" dirty="0">
                <a:solidFill>
                  <a:prstClr val="black"/>
                </a:solidFill>
              </a:rPr>
              <a:t> odborná škola, Lipová 8, Handlová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FOSBOS </a:t>
            </a: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Cham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Tianjin Machinery and Electric Industry School 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7" y="268147"/>
            <a:ext cx="621123" cy="79767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47" y="3058177"/>
            <a:ext cx="2485659" cy="165710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46" y="4807113"/>
            <a:ext cx="2485659" cy="165710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48" y="1309240"/>
            <a:ext cx="2485659" cy="16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066534" y="1312410"/>
            <a:ext cx="4883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prstClr val="black"/>
                </a:solidFill>
                <a:latin typeface="Calibri" panose="020F0502020204030204"/>
              </a:rPr>
              <a:t>Vítězné týmy v kategorii nejlepší prezentace v anglickém jazyce:</a:t>
            </a:r>
            <a:endParaRPr lang="cs-CZ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066534" y="3289103"/>
            <a:ext cx="4451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prstClr val="black"/>
                </a:solidFill>
                <a:latin typeface="Calibri" panose="020F0502020204030204"/>
              </a:rPr>
              <a:t>Vítězné týmy v kategorii nejlepší design:</a:t>
            </a:r>
            <a:endParaRPr lang="cs-CZ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2066533" y="4823444"/>
            <a:ext cx="4249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prstClr val="black"/>
                </a:solidFill>
                <a:latin typeface="Calibri" panose="020F0502020204030204"/>
              </a:rPr>
              <a:t>Vítězné týmy v kategorii nejlepší jízda:</a:t>
            </a:r>
            <a:endParaRPr lang="cs-CZ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066533" y="1997852"/>
            <a:ext cx="5316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Tehnička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škola </a:t>
            </a: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Daruvar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cs-CZ" dirty="0">
                <a:solidFill>
                  <a:prstClr val="black"/>
                </a:solidFill>
              </a:rPr>
              <a:t>Střední škola informatiky a finančních služeb, Plzeň, Klatovská 200 G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cs-CZ" dirty="0" err="1">
                <a:solidFill>
                  <a:prstClr val="black"/>
                </a:solidFill>
              </a:rPr>
              <a:t>Tehnička</a:t>
            </a:r>
            <a:r>
              <a:rPr lang="cs-CZ" dirty="0">
                <a:solidFill>
                  <a:prstClr val="black"/>
                </a:solidFill>
              </a:rPr>
              <a:t> škola </a:t>
            </a:r>
            <a:r>
              <a:rPr lang="cs-CZ" dirty="0" err="1">
                <a:solidFill>
                  <a:prstClr val="black"/>
                </a:solidFill>
              </a:rPr>
              <a:t>Daruvar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169429" y="3570991"/>
            <a:ext cx="4913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cs-CZ" dirty="0">
                <a:solidFill>
                  <a:prstClr val="black"/>
                </a:solidFill>
              </a:rPr>
              <a:t>Vyšší odborná škola a Střední průmyslová škola elektrotechnická, Plzeň, Koterovská 85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s-CZ" dirty="0" err="1">
                <a:solidFill>
                  <a:prstClr val="black"/>
                </a:solidFill>
              </a:rPr>
              <a:t>Tehnička</a:t>
            </a:r>
            <a:r>
              <a:rPr lang="cs-CZ" dirty="0">
                <a:solidFill>
                  <a:prstClr val="black"/>
                </a:solidFill>
              </a:rPr>
              <a:t> škola </a:t>
            </a:r>
            <a:r>
              <a:rPr lang="cs-CZ" dirty="0" err="1">
                <a:solidFill>
                  <a:prstClr val="black"/>
                </a:solidFill>
              </a:rPr>
              <a:t>Daruvar</a:t>
            </a:r>
            <a:endParaRPr lang="cs-CZ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Tehnička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škola </a:t>
            </a: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Daruvar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169429" y="5223555"/>
            <a:ext cx="521395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cs-CZ" dirty="0">
                <a:solidFill>
                  <a:prstClr val="black"/>
                </a:solidFill>
              </a:rPr>
              <a:t>Vyšší odborná škola a Střední průmyslová škola elektrotechnická, Plzeň, Koterovská 85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</a:rPr>
              <a:t>Tianjin Machinery and Electric Industry School </a:t>
            </a:r>
            <a:endParaRPr lang="cs-CZ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dirty="0" err="1">
                <a:solidFill>
                  <a:prstClr val="black"/>
                </a:solidFill>
              </a:rPr>
              <a:t>Stredná</a:t>
            </a:r>
            <a:r>
              <a:rPr lang="cs-CZ" dirty="0">
                <a:solidFill>
                  <a:prstClr val="black"/>
                </a:solidFill>
              </a:rPr>
              <a:t> odborná škola, Lipová 8, Handlová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801979" y="247060"/>
            <a:ext cx="8639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MEZINÁRODNÍ ROBOTICKÁ SOUTĚŽ </a:t>
            </a:r>
            <a:b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„ROBO-VOZÍTKO PLZEŇ 2023“</a:t>
            </a:r>
            <a:endParaRPr lang="cs-CZ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7" y="268147"/>
            <a:ext cx="621123" cy="7976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3" y="3089381"/>
            <a:ext cx="2601096" cy="17340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3" y="4971536"/>
            <a:ext cx="2601096" cy="17340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4" y="1194001"/>
            <a:ext cx="2619709" cy="174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066534" y="1333227"/>
            <a:ext cx="442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prstClr val="black"/>
                </a:solidFill>
                <a:latin typeface="Calibri" panose="020F0502020204030204"/>
              </a:rPr>
              <a:t>Vítězné týmy v kategorii celkové pořadí:</a:t>
            </a:r>
            <a:endParaRPr lang="cs-CZ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066533" y="1733338"/>
            <a:ext cx="7187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cs-CZ" dirty="0">
                <a:solidFill>
                  <a:prstClr val="black"/>
                </a:solidFill>
              </a:rPr>
              <a:t>Vyšší odborná škola a Střední průmyslová škola elektrotechnická, Plzeň, Koterovská 85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cs-CZ" dirty="0" err="1">
                <a:solidFill>
                  <a:prstClr val="black"/>
                </a:solidFill>
              </a:rPr>
              <a:t>Tehnička</a:t>
            </a:r>
            <a:r>
              <a:rPr lang="cs-CZ" dirty="0">
                <a:solidFill>
                  <a:prstClr val="black"/>
                </a:solidFill>
              </a:rPr>
              <a:t> škola </a:t>
            </a:r>
            <a:r>
              <a:rPr lang="cs-CZ" dirty="0" err="1">
                <a:solidFill>
                  <a:prstClr val="black"/>
                </a:solidFill>
              </a:rPr>
              <a:t>Daruvar</a:t>
            </a:r>
            <a:endParaRPr lang="cs-CZ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Tehnička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škola </a:t>
            </a:r>
            <a:r>
              <a:rPr lang="cs-CZ" dirty="0" err="1">
                <a:solidFill>
                  <a:prstClr val="black"/>
                </a:solidFill>
                <a:latin typeface="Calibri" panose="020F0502020204030204"/>
              </a:rPr>
              <a:t>Daruvar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801979" y="247060"/>
            <a:ext cx="8639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MEZINÁRODNÍ ROBOTICKÁ SOUTĚŽ </a:t>
            </a:r>
            <a:b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„ROBO-VOZÍTKO PLZEŇ 2023“</a:t>
            </a:r>
            <a:endParaRPr lang="cs-CZ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7" y="268147"/>
            <a:ext cx="621123" cy="79767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7" r="-242" b="6249"/>
          <a:stretch/>
        </p:blipFill>
        <p:spPr>
          <a:xfrm>
            <a:off x="2116667" y="3223827"/>
            <a:ext cx="4914825" cy="2844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9847" r="453" b="6372"/>
          <a:stretch/>
        </p:blipFill>
        <p:spPr>
          <a:xfrm rot="5400000">
            <a:off x="6678855" y="3216312"/>
            <a:ext cx="3801854" cy="26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2152649" y="360364"/>
            <a:ext cx="6338451" cy="426269"/>
          </a:xfrm>
        </p:spPr>
        <p:txBody>
          <a:bodyPr/>
          <a:lstStyle/>
          <a:p>
            <a:pPr algn="ctr"/>
            <a:r>
              <a:rPr lang="cs-CZ" sz="2800" b="1" dirty="0"/>
              <a:t>KONTEXT 2022/23</a:t>
            </a:r>
          </a:p>
          <a:p>
            <a:pPr algn="ctr"/>
            <a:endParaRPr lang="cs-CZ" sz="2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00" y="360365"/>
            <a:ext cx="1880593" cy="42626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823842" y="3881853"/>
            <a:ext cx="4641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Vítězové v jednotlivých kategoriích: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823843" y="1931410"/>
            <a:ext cx="5563791" cy="1908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dirty="0"/>
              <a:t>V pěti kategoriích soutěžilo celkem </a:t>
            </a:r>
            <a:r>
              <a:rPr lang="cs-CZ" b="1" dirty="0"/>
              <a:t>2772 žáků z 28 škol </a:t>
            </a:r>
            <a:br>
              <a:rPr lang="cs-CZ" b="1" dirty="0"/>
            </a:br>
            <a:r>
              <a:rPr lang="cs-CZ" dirty="0"/>
              <a:t>z Plzeňského kraje.</a:t>
            </a:r>
          </a:p>
          <a:p>
            <a:pPr algn="just">
              <a:spcAft>
                <a:spcPts val="600"/>
              </a:spcAft>
            </a:pP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Byly použity texty z různých oblastí a oborů, propojujícím tématem pro rok </a:t>
            </a:r>
            <a:r>
              <a:rPr lang="cs-CZ" dirty="0">
                <a:solidFill>
                  <a:prstClr val="black"/>
                </a:solidFill>
              </a:rPr>
              <a:t>2022 bylo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dirty="0">
                <a:solidFill>
                  <a:prstClr val="black"/>
                </a:solidFill>
                <a:latin typeface="Calibri" panose="020F0502020204030204"/>
              </a:rPr>
              <a:t>téma </a:t>
            </a:r>
            <a:r>
              <a:rPr lang="cs-CZ" b="1" dirty="0">
                <a:solidFill>
                  <a:prstClr val="black"/>
                </a:solidFill>
              </a:rPr>
              <a:t>Udržitelnost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cs-CZ" dirty="0">
                <a:solidFill>
                  <a:prstClr val="black"/>
                </a:solidFill>
              </a:rPr>
              <a:t>Prezenční kola soutěže se konala 12. a 13. ledna 2023 </a:t>
            </a:r>
            <a:br>
              <a:rPr lang="cs-CZ" dirty="0">
                <a:solidFill>
                  <a:prstClr val="black"/>
                </a:solidFill>
              </a:rPr>
            </a:br>
            <a:r>
              <a:rPr lang="cs-CZ" dirty="0">
                <a:solidFill>
                  <a:prstClr val="black"/>
                </a:solidFill>
              </a:rPr>
              <a:t>na Západočeské univerzitě v Plzni.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41630" y="4293414"/>
          <a:ext cx="5658889" cy="2365026"/>
        </p:xfrm>
        <a:graphic>
          <a:graphicData uri="http://schemas.openxmlformats.org/drawingml/2006/table">
            <a:tbl>
              <a:tblPr/>
              <a:tblGrid>
                <a:gridCol w="641530">
                  <a:extLst>
                    <a:ext uri="{9D8B030D-6E8A-4147-A177-3AD203B41FA5}">
                      <a16:colId xmlns:a16="http://schemas.microsoft.com/office/drawing/2014/main" val="2710574769"/>
                    </a:ext>
                  </a:extLst>
                </a:gridCol>
                <a:gridCol w="5017359">
                  <a:extLst>
                    <a:ext uri="{9D8B030D-6E8A-4147-A177-3AD203B41FA5}">
                      <a16:colId xmlns:a16="http://schemas.microsoft.com/office/drawing/2014/main" val="2576650798"/>
                    </a:ext>
                  </a:extLst>
                </a:gridCol>
              </a:tblGrid>
              <a:tr h="41401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I. 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Alexander </a:t>
                      </a:r>
                      <a:r>
                        <a:rPr lang="cs-CZ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Hellinger</a:t>
                      </a: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Gymnázium, Tachov, Pionýrská 1370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189712"/>
                  </a:ext>
                </a:extLst>
              </a:tr>
              <a:tr h="320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I. b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Christie</a:t>
                      </a: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Baudry</a:t>
                      </a: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Gymnázium Luďka Pika, Plzeň, Opavská 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266801"/>
                  </a:ext>
                </a:extLst>
              </a:tr>
              <a:tr h="55595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II. 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Amálie Pavlisová - Střední odborná škola obchodu, užitého umění a designu, Plzeň, Nerudova 33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021426"/>
                  </a:ext>
                </a:extLst>
              </a:tr>
              <a:tr h="475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II. b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Dominik Jansta - Vyšší odborná škola, Obchodní akademie, Střední zdravotnická škola a Jazyková škola s právem státní jazykové zkoušky, Klatovy, Plánická 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28084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III.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Miroslav Zaťko - Střední škola, Kralovice, nám. Osvobození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35396"/>
                  </a:ext>
                </a:extLst>
              </a:tr>
            </a:tbl>
          </a:graphicData>
        </a:graphic>
      </p:graphicFrame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4" y="874573"/>
            <a:ext cx="2752436" cy="18358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4" y="2867980"/>
            <a:ext cx="2752436" cy="18358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4" y="4861388"/>
            <a:ext cx="2752436" cy="183587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841629" y="951570"/>
            <a:ext cx="5528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s-CZ" dirty="0"/>
              <a:t>Soutěž v porozumění odbornému anglickému textu pořádaná ve spolupráci se Západočeskou univerzitou </a:t>
            </a:r>
            <a:br>
              <a:rPr lang="cs-CZ" dirty="0"/>
            </a:br>
            <a:r>
              <a:rPr lang="cs-CZ" dirty="0"/>
              <a:t>v Plzni.</a:t>
            </a:r>
          </a:p>
        </p:txBody>
      </p:sp>
    </p:spTree>
    <p:extLst>
      <p:ext uri="{BB962C8B-B14F-4D97-AF65-F5344CB8AC3E}">
        <p14:creationId xmlns:p14="http://schemas.microsoft.com/office/powerpoint/2010/main" val="337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1284" y="264007"/>
            <a:ext cx="6304954" cy="556156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err="1"/>
              <a:t>mKONTEXT</a:t>
            </a:r>
            <a:r>
              <a:rPr lang="cs-CZ" sz="2800" b="1" dirty="0"/>
              <a:t> 2022/23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6878" y="812291"/>
            <a:ext cx="8363961" cy="279279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800" dirty="0">
                <a:latin typeface="+mn-lt"/>
              </a:rPr>
              <a:t>On-line soutěž v matematice pořádaná ve spolupráci se Západočeskou univerzitou</a:t>
            </a:r>
            <a:br>
              <a:rPr lang="cs-CZ" sz="1800" dirty="0">
                <a:latin typeface="+mn-lt"/>
              </a:rPr>
            </a:br>
            <a:r>
              <a:rPr lang="cs-CZ" sz="1800" dirty="0">
                <a:latin typeface="+mn-lt"/>
              </a:rPr>
              <a:t> v Plzni a Krajským centrem vzdělávání a Jazykovou školou, Plzeň.</a:t>
            </a:r>
          </a:p>
          <a:p>
            <a:pPr marL="0" indent="0">
              <a:buNone/>
            </a:pPr>
            <a:r>
              <a:rPr lang="cs-CZ" sz="1800" dirty="0">
                <a:latin typeface="+mn-lt"/>
              </a:rPr>
              <a:t>Téma soutěže: </a:t>
            </a:r>
            <a:r>
              <a:rPr lang="cs-CZ" sz="1800" b="1" dirty="0">
                <a:latin typeface="+mn-lt"/>
              </a:rPr>
              <a:t>Cestování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050" b="1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latin typeface="+mn-lt"/>
              </a:rPr>
              <a:t>Soutěž probíhá ve třech kategoriích: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>
                <a:latin typeface="+mn-lt"/>
              </a:rPr>
              <a:t>Žáci 1. ročníku středních škol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>
                <a:latin typeface="+mn-lt"/>
              </a:rPr>
              <a:t>Žáci 1. ročníku gymnázií (kvinta)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dirty="0">
                <a:latin typeface="+mn-lt"/>
              </a:rPr>
              <a:t>Žáci 1. ročníku středních odborných učilišť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latin typeface="+mn-lt"/>
              </a:rPr>
              <a:t>Do soutěže se přihlásilo celkem 1 410  studentů ze 17 středních škol.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dirty="0">
                <a:latin typeface="+mn-lt"/>
              </a:rPr>
              <a:t>Soutěž probíhala on-line ve formě testů.  </a:t>
            </a:r>
            <a:r>
              <a:rPr lang="cs-CZ" sz="1800" b="1" dirty="0">
                <a:latin typeface="+mn-lt"/>
              </a:rPr>
              <a:t>Oceněno bylo 15 žáků ze 7 škol.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238" y="340381"/>
            <a:ext cx="1724600" cy="3449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12014"/>
          <a:stretch/>
        </p:blipFill>
        <p:spPr>
          <a:xfrm>
            <a:off x="6904492" y="1554249"/>
            <a:ext cx="3163493" cy="13088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674" y="4166886"/>
            <a:ext cx="6551271" cy="21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7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286" y="72794"/>
            <a:ext cx="6344804" cy="556156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err="1"/>
              <a:t>mKONTEXT</a:t>
            </a:r>
            <a:r>
              <a:rPr lang="cs-CZ" sz="2800" b="1" dirty="0"/>
              <a:t> 2022/23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10" y="178412"/>
            <a:ext cx="1724600" cy="3449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772378" y="640331"/>
            <a:ext cx="5710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/>
              <a:t>Vítězové v kategorii střední odborná učiliště: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818777" y="2548068"/>
            <a:ext cx="5710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/>
              <a:t>Vítězové v kategorii střední školy: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806742" y="4560765"/>
            <a:ext cx="5710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/>
              <a:t>Vítězové v kategorii gymnázia: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795577" y="898033"/>
            <a:ext cx="5279478" cy="1638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Střední škola informatiky a finančních služeb, Plzeň, Klatovská 200 G: 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Ondřej Bodlák, Ondřej Štverák</a:t>
            </a:r>
          </a:p>
          <a:p>
            <a:pPr algn="just">
              <a:lnSpc>
                <a:spcPct val="107000"/>
              </a:lnSpc>
            </a:pP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Střední škola, Kralovice, nám. Osvobození 32: </a:t>
            </a:r>
          </a:p>
          <a:p>
            <a:pPr algn="just">
              <a:lnSpc>
                <a:spcPct val="107000"/>
              </a:lnSpc>
            </a:pP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Petr Matoušek, Vojtěch Kupeček</a:t>
            </a:r>
          </a:p>
          <a:p>
            <a:pPr fontAlgn="t"/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Integrovaná střední škola živnostenská, Plzeň, Škroupova 13:  </a:t>
            </a:r>
          </a:p>
          <a:p>
            <a:pPr fontAlgn="t"/>
            <a:r>
              <a:rPr lang="cs-CZ" sz="1600" dirty="0"/>
              <a:t>Minh Anh Do </a:t>
            </a:r>
            <a:r>
              <a:rPr lang="cs-CZ" sz="1600" dirty="0" err="1"/>
              <a:t>Xuan</a:t>
            </a:r>
            <a:endParaRPr lang="cs-CZ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1818777" y="2899349"/>
            <a:ext cx="5256279" cy="1661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Vyšší odborná škola a Střední průmyslová škola elektrotechnická, Plzeň, Koterovská 85: </a:t>
            </a:r>
          </a:p>
          <a:p>
            <a:pPr algn="just">
              <a:lnSpc>
                <a:spcPct val="107000"/>
              </a:lnSpc>
            </a:pP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Jan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Bezek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, Martin Jílek, Tomáš Strnad, Jakub Kučera</a:t>
            </a:r>
          </a:p>
          <a:p>
            <a:pPr algn="just">
              <a:lnSpc>
                <a:spcPct val="107000"/>
              </a:lnSpc>
            </a:pP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Střední škola informatiky a finančních služeb, Plzeň, Klatovská 200 G:</a:t>
            </a:r>
          </a:p>
          <a:p>
            <a:pPr algn="just">
              <a:lnSpc>
                <a:spcPct val="107000"/>
              </a:lnSpc>
            </a:pP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Adam Horváth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1818776" y="4865442"/>
            <a:ext cx="499766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Gymnázium Luďka Pika, Plzeň, Opavská 21</a:t>
            </a:r>
          </a:p>
          <a:p>
            <a:pPr algn="just">
              <a:lnSpc>
                <a:spcPct val="107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 Novák, Marek Kořínek, Petr Hajšman</a:t>
            </a:r>
          </a:p>
          <a:p>
            <a:pPr algn="just">
              <a:lnSpc>
                <a:spcPct val="107000"/>
              </a:lnSpc>
            </a:pP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Gymnázium, Plzeň, Mikulášské nám. 23</a:t>
            </a:r>
          </a:p>
          <a:p>
            <a:pPr algn="just">
              <a:lnSpc>
                <a:spcPct val="107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Karel Altman</a:t>
            </a:r>
          </a:p>
          <a:p>
            <a:pPr algn="just">
              <a:lnSpc>
                <a:spcPct val="107000"/>
              </a:lnSpc>
            </a:pP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Gymnázium, Sušice, Fr. Procházky 324</a:t>
            </a:r>
          </a:p>
          <a:p>
            <a:pPr algn="just">
              <a:lnSpc>
                <a:spcPct val="107000"/>
              </a:lnSpc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Josef Joshua Novotný</a:t>
            </a: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7" r="373" b="4206"/>
          <a:stretch/>
        </p:blipFill>
        <p:spPr>
          <a:xfrm>
            <a:off x="7179769" y="600437"/>
            <a:ext cx="3214091" cy="190430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57" y="4560766"/>
            <a:ext cx="3226112" cy="2151817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t="15422" r="2513" b="7233"/>
          <a:stretch/>
        </p:blipFill>
        <p:spPr>
          <a:xfrm>
            <a:off x="7187558" y="2619560"/>
            <a:ext cx="3226277" cy="185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7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pl-PL" sz="3200" b="1" dirty="0">
                <a:latin typeface="Arial" pitchFamily="34"/>
                <a:cs typeface="Arial" pitchFamily="34"/>
              </a:rPr>
              <a:t>Setkání s řediteli SŠ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578635"/>
            <a:ext cx="10695317" cy="46841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SOU: </a:t>
            </a:r>
          </a:p>
          <a:p>
            <a:pPr marL="457200" lvl="1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24. – 25. 10. 2022, Sušice</a:t>
            </a:r>
          </a:p>
          <a:p>
            <a:pPr marL="457200" lvl="1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Setkání ředitelů gymnázií: </a:t>
            </a:r>
          </a:p>
          <a:p>
            <a:pPr marL="457200" lvl="1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14. – 15. 11. 2022, Klatovy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SOŠ: </a:t>
            </a:r>
          </a:p>
          <a:p>
            <a:pPr marL="457200" lvl="1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15. – 16. 11. 2022, Klatovy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soukromých a církevních škol: </a:t>
            </a:r>
          </a:p>
          <a:p>
            <a:pPr marL="457200" lvl="1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9. 1. 2023, Plzeň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298619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2152649" y="360364"/>
            <a:ext cx="7876524" cy="352966"/>
          </a:xfrm>
        </p:spPr>
        <p:txBody>
          <a:bodyPr/>
          <a:lstStyle/>
          <a:p>
            <a:pPr algn="ctr"/>
            <a:r>
              <a:rPr lang="cs-CZ" sz="2800" b="1" dirty="0"/>
              <a:t>RUČIČKY KRAJE</a:t>
            </a:r>
          </a:p>
        </p:txBody>
      </p:sp>
      <p:sp>
        <p:nvSpPr>
          <p:cNvPr id="10" name="TextovéPole 4"/>
          <p:cNvSpPr txBox="1">
            <a:spLocks noChangeArrowheads="1"/>
          </p:cNvSpPr>
          <p:nvPr/>
        </p:nvSpPr>
        <p:spPr bwMode="auto">
          <a:xfrm>
            <a:off x="2110330" y="863570"/>
            <a:ext cx="5963300" cy="34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Prezentační akce středních škol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pořádaná Plzeňským krajem ve spolupráci se Svazem průmyslu a dopravy ČR.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Cílem prezentace je seznámit děti  s technickými obory a přilákat je do škol, které je vyučují.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Spolu se středními školami se prezentují i firmy nabízející uplatnění absolventům technických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 přírodovědných oborů.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Desátý ročník akce Ručičky kraje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uskutečnil </a:t>
            </a:r>
            <a:b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úterý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13. června 2023 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nádvoří Krajského úřadu Plzeňského kraje.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4012" y="4570818"/>
            <a:ext cx="2459110" cy="18464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63" y="863569"/>
            <a:ext cx="2174645" cy="16328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25" y="2560154"/>
            <a:ext cx="2184983" cy="164064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2060" y="4570816"/>
            <a:ext cx="2459110" cy="184647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0838" y="4570817"/>
            <a:ext cx="2459111" cy="184647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6297" y="4570816"/>
            <a:ext cx="2459111" cy="18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8689" y="393493"/>
            <a:ext cx="8207375" cy="587375"/>
          </a:xfrm>
        </p:spPr>
        <p:txBody>
          <a:bodyPr>
            <a:normAutofit/>
          </a:bodyPr>
          <a:lstStyle/>
          <a:p>
            <a:pPr algn="ctr">
              <a:spcAft>
                <a:spcPts val="400"/>
              </a:spcAft>
              <a:defRPr/>
            </a:pPr>
            <a:r>
              <a:rPr lang="cs-CZ" sz="2800" b="1" dirty="0"/>
              <a:t>GYMNAZISTA ROKU 2023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 bwMode="auto">
          <a:xfrm>
            <a:off x="696191" y="1166580"/>
            <a:ext cx="10380518" cy="23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  <a:defRPr/>
            </a:pPr>
            <a:r>
              <a:rPr lang="cs-CZ" altLang="cs-CZ" sz="1700" kern="0" dirty="0">
                <a:solidFill>
                  <a:prstClr val="black"/>
                </a:solidFill>
              </a:rPr>
              <a:t>Osmý ročník soutěže </a:t>
            </a:r>
            <a:r>
              <a:rPr lang="cs-CZ" sz="1700" dirty="0">
                <a:cs typeface="Calibri" panose="020F0502020204030204" pitchFamily="34" charset="0"/>
              </a:rPr>
              <a:t>se konal dne </a:t>
            </a:r>
            <a:r>
              <a:rPr lang="cs-CZ" altLang="cs-CZ" sz="1700" kern="0" dirty="0">
                <a:solidFill>
                  <a:prstClr val="black"/>
                </a:solidFill>
              </a:rPr>
              <a:t>23. března 2023.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defRPr/>
            </a:pPr>
            <a:r>
              <a:rPr lang="cs-CZ" altLang="cs-CZ" sz="1700" kern="0" dirty="0">
                <a:solidFill>
                  <a:prstClr val="black"/>
                </a:solidFill>
                <a:latin typeface="Calibri" panose="020F0502020204030204" pitchFamily="34" charset="0"/>
              </a:rPr>
              <a:t>Své znalosti prověřilo 24 žáků gymnázií. </a:t>
            </a:r>
            <a:endParaRPr lang="cs-CZ" altLang="cs-CZ" sz="1700" b="1" kern="0" dirty="0">
              <a:solidFill>
                <a:prstClr val="black"/>
              </a:solidFill>
            </a:endParaRPr>
          </a:p>
          <a:p>
            <a:pPr algn="just"/>
            <a:r>
              <a:rPr lang="cs-CZ" sz="1700" dirty="0"/>
              <a:t>První kolo soutěže proběhlo stejně jako v minulých ročnících formou testu. Soutěžící měli na vypracování otázek celkem 120 minut. Test obsahoval uzavřené otázky, které byly zaměřeny na oblast přírodních a společenských věd a všeobecný přehled. Závěrečného kvízu se pak zúčastnili 3 nejúspěšnější řešitelé prvního kola.</a:t>
            </a:r>
          </a:p>
          <a:p>
            <a:pPr algn="just"/>
            <a:r>
              <a:rPr lang="cs-CZ" sz="1700" dirty="0"/>
              <a:t>Letošní ročník byl znovu doplněn o klíčové kompetence žáků gymnázií v podobě kompetenčního portfolia. </a:t>
            </a:r>
            <a:endParaRPr lang="cs-CZ" altLang="cs-CZ" sz="1700" kern="0" dirty="0">
              <a:solidFill>
                <a:prstClr val="black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87" y="3883949"/>
            <a:ext cx="3712191" cy="24747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73" y="3883949"/>
            <a:ext cx="3712191" cy="24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7252" y="301766"/>
            <a:ext cx="8207375" cy="587375"/>
          </a:xfrm>
        </p:spPr>
        <p:txBody>
          <a:bodyPr>
            <a:normAutofit/>
          </a:bodyPr>
          <a:lstStyle/>
          <a:p>
            <a:pPr algn="ctr">
              <a:spcAft>
                <a:spcPts val="400"/>
              </a:spcAft>
              <a:defRPr/>
            </a:pPr>
            <a:r>
              <a:rPr lang="cs-CZ" sz="2800" b="1" dirty="0"/>
              <a:t>GYMNAZISTA ROKU 2023</a:t>
            </a:r>
          </a:p>
        </p:txBody>
      </p:sp>
      <p:sp>
        <p:nvSpPr>
          <p:cNvPr id="3" name="Obdélník 2"/>
          <p:cNvSpPr/>
          <p:nvPr/>
        </p:nvSpPr>
        <p:spPr>
          <a:xfrm>
            <a:off x="2685324" y="1042370"/>
            <a:ext cx="691122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0000"/>
                </a:solidFill>
              </a:rPr>
              <a:t>Vítězové soutěže Gymnazista roku 2023</a:t>
            </a:r>
          </a:p>
          <a:p>
            <a:endParaRPr lang="cs-CZ" sz="4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Milena Šebková</a:t>
            </a:r>
            <a:r>
              <a:rPr lang="cs-CZ" sz="2000" dirty="0">
                <a:solidFill>
                  <a:srgbClr val="000000"/>
                </a:solidFill>
              </a:rPr>
              <a:t>, Církevní gymnázium Plzeň (5 000 Kč)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b="1" dirty="0">
                <a:solidFill>
                  <a:srgbClr val="000000"/>
                </a:solidFill>
              </a:rPr>
              <a:t>František </a:t>
            </a:r>
            <a:r>
              <a:rPr lang="cs-CZ" sz="2000" b="1" dirty="0" err="1">
                <a:solidFill>
                  <a:srgbClr val="000000"/>
                </a:solidFill>
              </a:rPr>
              <a:t>Hep</a:t>
            </a:r>
            <a:r>
              <a:rPr lang="cs-CZ" sz="2000" dirty="0">
                <a:solidFill>
                  <a:srgbClr val="000000"/>
                </a:solidFill>
              </a:rPr>
              <a:t>, Církevní gymnázium Plzeň (4 000 Kč)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b="1" dirty="0" err="1">
                <a:solidFill>
                  <a:srgbClr val="000000"/>
                </a:solidFill>
              </a:rPr>
              <a:t>Bianka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000000"/>
                </a:solidFill>
              </a:rPr>
              <a:t>Milovníková</a:t>
            </a:r>
            <a:r>
              <a:rPr lang="cs-CZ" sz="2000" dirty="0">
                <a:solidFill>
                  <a:srgbClr val="000000"/>
                </a:solidFill>
              </a:rPr>
              <a:t>, Masarykovo gymnázium Plzeň (3 000 Kč)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b="1" dirty="0">
                <a:solidFill>
                  <a:srgbClr val="000000"/>
                </a:solidFill>
              </a:rPr>
              <a:t>Aleš Hobl</a:t>
            </a:r>
            <a:r>
              <a:rPr lang="cs-CZ" sz="2000" dirty="0">
                <a:solidFill>
                  <a:srgbClr val="000000"/>
                </a:solidFill>
              </a:rPr>
              <a:t>, Gymnázium Blovice (1 000 Kč)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b="1" dirty="0">
                <a:solidFill>
                  <a:srgbClr val="000000"/>
                </a:solidFill>
              </a:rPr>
              <a:t>Jakub Mazán</a:t>
            </a:r>
            <a:r>
              <a:rPr lang="cs-CZ" sz="2000" dirty="0">
                <a:solidFill>
                  <a:srgbClr val="000000"/>
                </a:solidFill>
              </a:rPr>
              <a:t>, Gymnázium J. Vrchlického Klatovy (1 000 Kč)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b="1" dirty="0">
                <a:solidFill>
                  <a:srgbClr val="000000"/>
                </a:solidFill>
              </a:rPr>
              <a:t>Jakub Turner</a:t>
            </a:r>
            <a:r>
              <a:rPr lang="cs-CZ" sz="2000" dirty="0">
                <a:solidFill>
                  <a:srgbClr val="000000"/>
                </a:solidFill>
              </a:rPr>
              <a:t>, Gymnázium J. Vrchlického Klatovy (1 000 Kč)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71" y="3586420"/>
            <a:ext cx="4848950" cy="29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104450" name="TextovéPole 1"/>
          <p:cNvSpPr txBox="1">
            <a:spLocks noChangeArrowheads="1"/>
          </p:cNvSpPr>
          <p:nvPr/>
        </p:nvSpPr>
        <p:spPr bwMode="auto">
          <a:xfrm>
            <a:off x="2005286" y="367933"/>
            <a:ext cx="8115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OCENĚNÍ PEDAGOGŮ</a:t>
            </a:r>
          </a:p>
        </p:txBody>
      </p:sp>
      <p:sp>
        <p:nvSpPr>
          <p:cNvPr id="49155" name="Obdélník 2"/>
          <p:cNvSpPr>
            <a:spLocks noChangeArrowheads="1"/>
          </p:cNvSpPr>
          <p:nvPr/>
        </p:nvSpPr>
        <p:spPr bwMode="auto">
          <a:xfrm>
            <a:off x="633798" y="1121650"/>
            <a:ext cx="108585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800"/>
              </a:spcAft>
              <a:buNone/>
            </a:pPr>
            <a:r>
              <a:rPr lang="cs-CZ" altLang="cs-CZ" sz="2200" dirty="0">
                <a:latin typeface="Calibri" panose="020F0502020204030204" pitchFamily="34" charset="0"/>
              </a:rPr>
              <a:t>U příležitosti Dne učitelů, proběhlo dne </a:t>
            </a:r>
            <a:r>
              <a:rPr lang="cs-CZ" altLang="cs-CZ" sz="2200" b="1" dirty="0">
                <a:latin typeface="Calibri" panose="020F0502020204030204" pitchFamily="34" charset="0"/>
              </a:rPr>
              <a:t>28. března 2023 ocenění pedagogů Plzeňského kraje</a:t>
            </a:r>
            <a:r>
              <a:rPr lang="cs-CZ" altLang="cs-CZ" sz="2200" dirty="0">
                <a:latin typeface="Calibri" panose="020F0502020204030204" pitchFamily="34" charset="0"/>
              </a:rPr>
              <a:t> za jejich dosavadní práci. </a:t>
            </a:r>
          </a:p>
          <a:p>
            <a:pPr algn="just">
              <a:spcBef>
                <a:spcPct val="0"/>
              </a:spcBef>
              <a:spcAft>
                <a:spcPts val="1800"/>
              </a:spcAft>
              <a:buNone/>
            </a:pPr>
            <a:r>
              <a:rPr lang="cs-CZ" altLang="cs-CZ" sz="2200" dirty="0">
                <a:latin typeface="Calibri" panose="020F0502020204030204" pitchFamily="34" charset="0"/>
              </a:rPr>
              <a:t>V letošním roce </a:t>
            </a:r>
            <a:r>
              <a:rPr lang="cs-CZ" altLang="cs-CZ" sz="2200" b="1" dirty="0">
                <a:latin typeface="Calibri" panose="020F0502020204030204" pitchFamily="34" charset="0"/>
              </a:rPr>
              <a:t>ocenění přijalo celkem 31 pedagogů </a:t>
            </a:r>
            <a:r>
              <a:rPr lang="cs-CZ" altLang="cs-CZ" sz="2200" dirty="0">
                <a:latin typeface="Calibri" panose="020F0502020204030204" pitchFamily="34" charset="0"/>
              </a:rPr>
              <a:t>vybraných z celého Plzeňského kraje.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50" y="2460478"/>
            <a:ext cx="5199797" cy="39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810883" y="274640"/>
            <a:ext cx="10049774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Aktuální informace ve školství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Číslo stanoviska 05/20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I. Bere na vědomí</a:t>
            </a: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a. aktuální informace ve školství	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Počet 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0794738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7" y="9427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881997" y="3253499"/>
            <a:ext cx="7772400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6. </a:t>
            </a:r>
            <a:r>
              <a:rPr lang="es-ES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Diskuse, různé</a:t>
            </a:r>
            <a:endParaRPr lang="cs-CZ" sz="2800" b="1" dirty="0">
              <a:solidFill>
                <a:srgbClr val="0067AC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6877630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9408" y="24092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Děkujeme za pozornost!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71" y="5222629"/>
            <a:ext cx="584047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0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68" y="0"/>
            <a:ext cx="7514332" cy="6858000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199" y="274640"/>
            <a:ext cx="8718223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Jednotlivé kroky tvorby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1209136" y="1592712"/>
          <a:ext cx="7969370" cy="423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aoblený obdélník 8"/>
          <p:cNvSpPr/>
          <p:nvPr/>
        </p:nvSpPr>
        <p:spPr>
          <a:xfrm>
            <a:off x="8315865" y="1885017"/>
            <a:ext cx="1520916" cy="6210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02/22 – 05/23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8315865" y="3390325"/>
            <a:ext cx="1520916" cy="6210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03/23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8315865" y="4895634"/>
            <a:ext cx="1520916" cy="6210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09/22 – 05/23</a:t>
            </a:r>
          </a:p>
        </p:txBody>
      </p:sp>
    </p:spTree>
    <p:extLst>
      <p:ext uri="{BB962C8B-B14F-4D97-AF65-F5344CB8AC3E}">
        <p14:creationId xmlns:p14="http://schemas.microsoft.com/office/powerpoint/2010/main" val="20233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7FAACF3-C56B-4851-A82A-679F46613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97FAACF3-C56B-4851-A82A-679F46613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97FAACF3-C56B-4851-A82A-679F46613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22A497F-A206-4E70-B5F3-5E537C983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F22A497F-A206-4E70-B5F3-5E537C983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F22A497F-A206-4E70-B5F3-5E537C983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BC06B35-FEEF-4C57-AD6E-EE658E035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ABC06B35-FEEF-4C57-AD6E-EE658E035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ABC06B35-FEEF-4C57-AD6E-EE658E035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8DA116-1857-4FAC-AA1A-1BD62EB34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7E8DA116-1857-4FAC-AA1A-1BD62EB34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7E8DA116-1857-4FAC-AA1A-1BD62EB34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3FA11A-9C70-4538-B33C-4EA2F5C8D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583FA11A-9C70-4538-B33C-4EA2F5C8D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583FA11A-9C70-4538-B33C-4EA2F5C8D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B147C9-445B-4B3A-B06F-D55E1A26C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graphicEl>
                                              <a:dgm id="{D2B147C9-445B-4B3A-B06F-D55E1A26C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D2B147C9-445B-4B3A-B06F-D55E1A26C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5"/>
          <a:stretch/>
        </p:blipFill>
        <p:spPr>
          <a:xfrm>
            <a:off x="9941858" y="0"/>
            <a:ext cx="2250141" cy="6858000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199" y="274640"/>
            <a:ext cx="8718223" cy="737657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Platformy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199" y="1012297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TextovéPole 6"/>
          <p:cNvSpPr txBox="1"/>
          <p:nvPr/>
        </p:nvSpPr>
        <p:spPr>
          <a:xfrm>
            <a:off x="838200" y="1457864"/>
            <a:ext cx="106866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137080065"/>
              </p:ext>
            </p:extLst>
          </p:nvPr>
        </p:nvGraphicFramePr>
        <p:xfrm>
          <a:off x="336175" y="1235080"/>
          <a:ext cx="11255190" cy="3552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361549" y="4974905"/>
            <a:ext cx="11517025" cy="147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Harmonogram platforem:</a:t>
            </a: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Odborné a polytechnické vzdělávání 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2. 5. 2022, 6. 6. 2022, 14. 10. 2022, 29. 11. 2022, 11. 1. 2023, 5. 5. 2023</a:t>
            </a: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potenciálu 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28. 3. 2022,1. 6. 2022, 23. 9. 2022, 11. 11. 2022, 15. 12. 2022, 11. 1. 2023</a:t>
            </a: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Gramotnosti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11. 4. 2022, 16. 5. 2022, 15. 9. 2022, 7. 11. 2022, 20. 4. 2023</a:t>
            </a:r>
          </a:p>
        </p:txBody>
      </p:sp>
    </p:spTree>
    <p:extLst>
      <p:ext uri="{BB962C8B-B14F-4D97-AF65-F5344CB8AC3E}">
        <p14:creationId xmlns:p14="http://schemas.microsoft.com/office/powerpoint/2010/main" val="34262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00DD2A9C-FB64-462F-8F0A-51B25A62A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>
                                            <p:graphicEl>
                                              <a:dgm id="{00DD2A9C-FB64-462F-8F0A-51B25A62A749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E79794E7-B7CD-4044-8E0D-785E88263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">
                                            <p:graphicEl>
                                              <a:dgm id="{E79794E7-B7CD-4044-8E0D-785E8826336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93894D4D-9B63-4CAB-AC3D-42C24DA2BE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9">
                                            <p:graphicEl>
                                              <a:dgm id="{93894D4D-9B63-4CAB-AC3D-42C24DA2BE6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</p:bldLst>
  </p:timing>
</p:sld>
</file>

<file path=ppt/theme/theme1.xml><?xml version="1.0" encoding="utf-8"?>
<a:theme xmlns:a="http://schemas.openxmlformats.org/drawingml/2006/main" name="Motiv systému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ECC0D4F91C9841AE9D61F00DEEF697" ma:contentTypeVersion="16" ma:contentTypeDescription="Vytvoří nový dokument" ma:contentTypeScope="" ma:versionID="e25bbb275d58ff53bbb7c051206c9a71">
  <xsd:schema xmlns:xsd="http://www.w3.org/2001/XMLSchema" xmlns:xs="http://www.w3.org/2001/XMLSchema" xmlns:p="http://schemas.microsoft.com/office/2006/metadata/properties" xmlns:ns2="846ce3a8-405a-48c5-b953-024cc9ff8d5c" xmlns:ns3="eaeec678-e23f-4141-88a9-2d5ecc2ad676" targetNamespace="http://schemas.microsoft.com/office/2006/metadata/properties" ma:root="true" ma:fieldsID="62281a5b416754fee256b872304081ad" ns2:_="" ns3:_="">
    <xsd:import namespace="846ce3a8-405a-48c5-b953-024cc9ff8d5c"/>
    <xsd:import namespace="eaeec678-e23f-4141-88a9-2d5ecc2ad6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ce3a8-405a-48c5-b953-024cc9ff8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3ca89a78-0c2b-4097-a422-8ea36a1f65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ec678-e23f-4141-88a9-2d5ecc2ad67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2f4d1e-19bd-484b-b1b4-8b7943194994}" ma:internalName="TaxCatchAll" ma:showField="CatchAllData" ma:web="eaeec678-e23f-4141-88a9-2d5ecc2ad6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ECA61E-B53A-4DCA-BF3F-6FDD11D01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6ce3a8-405a-48c5-b953-024cc9ff8d5c"/>
    <ds:schemaRef ds:uri="eaeec678-e23f-4141-88a9-2d5ecc2ad6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D80DA4-C7FF-4722-BBE3-5634C9D654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5099</TotalTime>
  <Words>6924</Words>
  <Application>Microsoft Office PowerPoint</Application>
  <PresentationFormat>Širokoúhlá obrazovka</PresentationFormat>
  <Paragraphs>1200</Paragraphs>
  <Slides>76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4" baseType="lpstr">
      <vt:lpstr>Arial</vt:lpstr>
      <vt:lpstr>Calibri</vt:lpstr>
      <vt:lpstr>Calibri Light</vt:lpstr>
      <vt:lpstr>Symbol</vt:lpstr>
      <vt:lpstr>Times New Roman</vt:lpstr>
      <vt:lpstr>Wingdings</vt:lpstr>
      <vt:lpstr>Wingdings 2</vt:lpstr>
      <vt:lpstr>Motiv systému Office</vt:lpstr>
      <vt:lpstr>20. ZASEDÁNÍ  PS VZDĚLÁVÁNÍ PLZEŇSKÉHO KRAJE</vt:lpstr>
      <vt:lpstr>1. Zahájení, schválení programu</vt:lpstr>
      <vt:lpstr>Program zasedání</vt:lpstr>
      <vt:lpstr>Program zasedání</vt:lpstr>
      <vt:lpstr>2. Aktuální informace k realizaci projektu „Krajský akční plán rozvoje vzdělávání Plzeňského kraje II“</vt:lpstr>
      <vt:lpstr>Změny členů PS Vzdělávání</vt:lpstr>
      <vt:lpstr>Setkání s řediteli SŠ</vt:lpstr>
      <vt:lpstr>Jednotlivé kroky tvorby KAP</vt:lpstr>
      <vt:lpstr>Platformy KAP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Dokumentace KAP na období 2023-2025</vt:lpstr>
      <vt:lpstr>Letní setkání s pedagogy</vt:lpstr>
      <vt:lpstr>Plán na závěrečné období projektu KAP II</vt:lpstr>
      <vt:lpstr>OP JAK – Akční plánování v území - IDZ </vt:lpstr>
      <vt:lpstr>OP JAK – Akční plánování v území - MAP </vt:lpstr>
      <vt:lpstr>IROP 2021-2027 </vt:lpstr>
      <vt:lpstr>IROP 2021-2027 </vt:lpstr>
      <vt:lpstr>Aktuální informace k realizaci projektu „Krajský akční plán rozvoje vzdělávání Plzeňského kraje II“</vt:lpstr>
      <vt:lpstr>3. Schválení Dokumentace KAP pro období 2023-2025</vt:lpstr>
      <vt:lpstr>Dokumentace KAP na období 2023-2025</vt:lpstr>
      <vt:lpstr>Schválení KAP</vt:lpstr>
      <vt:lpstr>Schválení Dokumentace KAP pro období 2023-2025</vt:lpstr>
      <vt:lpstr>4. Představení analýzy Vývoj středního školství v Plzeňském kraji</vt:lpstr>
      <vt:lpstr>Vývoj středního školství v Plzeňském kraji  Pracovní skupina Vzdělávání 29. 6. 2023</vt:lpstr>
      <vt:lpstr>Studie Vývoj středního školství v Plzeňském kraji</vt:lpstr>
      <vt:lpstr>Vývoj počtu žáků SŠ v Plzeňském kraji</vt:lpstr>
      <vt:lpstr>Vývoj počtu žáků SŠ v kraji podle stupňů vzdělání</vt:lpstr>
      <vt:lpstr>Vývoj podílu žáků SŠ v kraji podle stupňů vzdělání</vt:lpstr>
      <vt:lpstr>Projekce počtu žáků SŠ z roku 2020</vt:lpstr>
      <vt:lpstr>Projekce počtu žáků SŠ v Plzeňském kraji celkem</vt:lpstr>
      <vt:lpstr>Porovnání projekce se skutečnými počty v roce 2022/23</vt:lpstr>
      <vt:lpstr>Vývoj zájmu o SŠ v Plzeňském kraji v roce 2022</vt:lpstr>
      <vt:lpstr>Přijímací řízení na SŠ v Plzeňském kraji v roce 2022</vt:lpstr>
      <vt:lpstr>Pokles zájmu o strojírenské obory</vt:lpstr>
      <vt:lpstr>Míra dokončení studia SŠ v Plzeňském kraji</vt:lpstr>
      <vt:lpstr>Míra dokončení studia SŠ v Plzeňském kraji</vt:lpstr>
      <vt:lpstr>Děkuji za Váš zájem.</vt:lpstr>
      <vt:lpstr>Představení analýzy Vývoj středního školství v Plzeňském kraji</vt:lpstr>
      <vt:lpstr>5. Aktuální informace ve školství</vt:lpstr>
      <vt:lpstr>Prezentace aplikace PowerPoint</vt:lpstr>
      <vt:lpstr>Prezentace aplikace PowerPoint</vt:lpstr>
      <vt:lpstr>Prezentace aplikace PowerPoint</vt:lpstr>
      <vt:lpstr>Prezentace aplikace PowerPoint</vt:lpstr>
      <vt:lpstr>VÝVOJ POČTU NAROZENÝCH DĚTÍ V PLZEŇSKÉM KRAJI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ODBORNÁ KONFERENCE A HACKATHON OTEVŘENÝCH DAT  PLZEŇSKÉHO KRAJE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mKONTEXT 2022/23</vt:lpstr>
      <vt:lpstr>mKONTEXT 2022/23</vt:lpstr>
      <vt:lpstr>Prezentace aplikace PowerPoint</vt:lpstr>
      <vt:lpstr>GYMNAZISTA ROKU 2023</vt:lpstr>
      <vt:lpstr>GYMNAZISTA ROKU 2023</vt:lpstr>
      <vt:lpstr>Prezentace aplikace PowerPoint</vt:lpstr>
      <vt:lpstr>Aktuální informace ve školství</vt:lpstr>
      <vt:lpstr>6. Diskuse, různé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Šmídová Pavlína</dc:creator>
  <cp:lastModifiedBy>Duda Petr</cp:lastModifiedBy>
  <cp:revision>236</cp:revision>
  <cp:lastPrinted>2021-02-22T12:08:57Z</cp:lastPrinted>
  <dcterms:created xsi:type="dcterms:W3CDTF">2019-03-28T14:20:39Z</dcterms:created>
  <dcterms:modified xsi:type="dcterms:W3CDTF">2023-06-29T09:35:52Z</dcterms:modified>
</cp:coreProperties>
</file>