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  <p:sldMasterId id="2147483661" r:id="rId2"/>
  </p:sldMasterIdLst>
  <p:notesMasterIdLst>
    <p:notesMasterId r:id="rId60"/>
  </p:notesMasterIdLst>
  <p:handoutMasterIdLst>
    <p:handoutMasterId r:id="rId61"/>
  </p:handoutMasterIdLst>
  <p:sldIdLst>
    <p:sldId id="268" r:id="rId3"/>
    <p:sldId id="436" r:id="rId4"/>
    <p:sldId id="375" r:id="rId5"/>
    <p:sldId id="485" r:id="rId6"/>
    <p:sldId id="441" r:id="rId7"/>
    <p:sldId id="484" r:id="rId8"/>
    <p:sldId id="460" r:id="rId9"/>
    <p:sldId id="461" r:id="rId10"/>
    <p:sldId id="462" r:id="rId11"/>
    <p:sldId id="463" r:id="rId12"/>
    <p:sldId id="464" r:id="rId13"/>
    <p:sldId id="465" r:id="rId14"/>
    <p:sldId id="466" r:id="rId15"/>
    <p:sldId id="467" r:id="rId16"/>
    <p:sldId id="468" r:id="rId17"/>
    <p:sldId id="469" r:id="rId18"/>
    <p:sldId id="442" r:id="rId19"/>
    <p:sldId id="440" r:id="rId20"/>
    <p:sldId id="443" r:id="rId21"/>
    <p:sldId id="368" r:id="rId22"/>
    <p:sldId id="452" r:id="rId23"/>
    <p:sldId id="453" r:id="rId24"/>
    <p:sldId id="454" r:id="rId25"/>
    <p:sldId id="444" r:id="rId26"/>
    <p:sldId id="445" r:id="rId27"/>
    <p:sldId id="324" r:id="rId28"/>
    <p:sldId id="398" r:id="rId29"/>
    <p:sldId id="406" r:id="rId30"/>
    <p:sldId id="405" r:id="rId31"/>
    <p:sldId id="408" r:id="rId32"/>
    <p:sldId id="447" r:id="rId33"/>
    <p:sldId id="448" r:id="rId34"/>
    <p:sldId id="449" r:id="rId35"/>
    <p:sldId id="451" r:id="rId36"/>
    <p:sldId id="470" r:id="rId37"/>
    <p:sldId id="471" r:id="rId38"/>
    <p:sldId id="472" r:id="rId39"/>
    <p:sldId id="473" r:id="rId40"/>
    <p:sldId id="474" r:id="rId41"/>
    <p:sldId id="476" r:id="rId42"/>
    <p:sldId id="475" r:id="rId43"/>
    <p:sldId id="486" r:id="rId44"/>
    <p:sldId id="487" r:id="rId45"/>
    <p:sldId id="450" r:id="rId46"/>
    <p:sldId id="480" r:id="rId47"/>
    <p:sldId id="483" r:id="rId48"/>
    <p:sldId id="481" r:id="rId49"/>
    <p:sldId id="482" r:id="rId50"/>
    <p:sldId id="381" r:id="rId51"/>
    <p:sldId id="384" r:id="rId52"/>
    <p:sldId id="385" r:id="rId53"/>
    <p:sldId id="455" r:id="rId54"/>
    <p:sldId id="456" r:id="rId55"/>
    <p:sldId id="457" r:id="rId56"/>
    <p:sldId id="458" r:id="rId57"/>
    <p:sldId id="459" r:id="rId58"/>
    <p:sldId id="438" r:id="rId59"/>
  </p:sldIdLst>
  <p:sldSz cx="13004800" cy="9753600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1pPr>
    <a:lvl2pPr marL="4572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2pPr>
    <a:lvl3pPr marL="9144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3pPr>
    <a:lvl4pPr marL="13716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4pPr>
    <a:lvl5pPr marL="18288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000099"/>
    <a:srgbClr val="006600"/>
    <a:srgbClr val="FF9933"/>
    <a:srgbClr val="003300"/>
    <a:srgbClr val="A50021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4686" autoAdjust="0"/>
  </p:normalViewPr>
  <p:slideViewPr>
    <p:cSldViewPr>
      <p:cViewPr varScale="1">
        <p:scale>
          <a:sx n="75" d="100"/>
          <a:sy n="75" d="100"/>
        </p:scale>
        <p:origin x="1074" y="7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432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4589" tIns="47295" rIns="94589" bIns="47295" rtlCol="0"/>
          <a:lstStyle>
            <a:lvl1pPr algn="l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4589" tIns="47295" rIns="94589" bIns="47295" rtlCol="0"/>
          <a:lstStyle>
            <a:lvl1pPr algn="r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fld id="{5E913965-0730-4B54-B0BB-19FEB84E139C}" type="datetimeFigureOut">
              <a:rPr lang="cs-CZ"/>
              <a:pPr>
                <a:defRPr/>
              </a:pPr>
              <a:t>30.11.2016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4589" tIns="47295" rIns="94589" bIns="47295" rtlCol="0" anchor="b"/>
          <a:lstStyle>
            <a:lvl1pPr algn="l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4589" tIns="47295" rIns="94589" bIns="47295" rtlCol="0" anchor="b"/>
          <a:lstStyle>
            <a:lvl1pPr algn="r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fld id="{EE58BBF9-A2B4-4516-BCB0-4C0D0E4976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4601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4589" tIns="47295" rIns="94589" bIns="47295" rtlCol="0"/>
          <a:lstStyle>
            <a:lvl1pPr algn="l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4589" tIns="47295" rIns="94589" bIns="47295" rtlCol="0"/>
          <a:lstStyle>
            <a:lvl1pPr algn="r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fld id="{1FF2AEF5-46D8-4F13-AAA4-4B0C2CA11234}" type="datetimeFigureOut">
              <a:rPr lang="cs-CZ"/>
              <a:pPr>
                <a:defRPr/>
              </a:pPr>
              <a:t>30.11.2016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89" tIns="47295" rIns="94589" bIns="47295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4589" tIns="47295" rIns="94589" bIns="47295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4589" tIns="47295" rIns="94589" bIns="47295" rtlCol="0" anchor="b"/>
          <a:lstStyle>
            <a:lvl1pPr algn="l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4589" tIns="47295" rIns="94589" bIns="47295" rtlCol="0" anchor="b"/>
          <a:lstStyle>
            <a:lvl1pPr algn="r">
              <a:defRPr sz="120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</a:lstStyle>
          <a:p>
            <a:pPr>
              <a:defRPr/>
            </a:pPr>
            <a:fld id="{F47B1F82-DD46-4D51-80A2-C6F187C154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06726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68350" indent="-293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82688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55763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30425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876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448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020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592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ADC585-16DE-47A7-BC53-B448BE6C37F9}" type="slidenum">
              <a:rPr lang="cs-CZ" altLang="cs-CZ" smtClean="0">
                <a:latin typeface="Times New Roman" pitchFamily="18" charset="0"/>
                <a:ea typeface="ヒラギノ角ゴ ProN W3"/>
                <a:cs typeface="ヒラギノ角ゴ ProN W3"/>
                <a:sym typeface="Gill Sans"/>
              </a:rPr>
              <a:pPr eaLnBrk="1" hangingPunct="1">
                <a:spcBef>
                  <a:spcPct val="0"/>
                </a:spcBef>
              </a:pPr>
              <a:t>2</a:t>
            </a:fld>
            <a:endParaRPr lang="cs-CZ" altLang="cs-CZ" smtClean="0">
              <a:latin typeface="Times New Roman" pitchFamily="18" charset="0"/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75592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68350" indent="-293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82688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55763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30425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876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448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020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592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50E5A8-167F-42E6-89D8-84B1F7D489D6}" type="slidenum">
              <a:rPr lang="cs-CZ" altLang="cs-CZ" smtClean="0">
                <a:latin typeface="Times New Roman" pitchFamily="18" charset="0"/>
                <a:ea typeface="ヒラギノ角ゴ ProN W3"/>
                <a:cs typeface="ヒラギノ角ゴ ProN W3"/>
                <a:sym typeface="Gill Sans"/>
              </a:rPr>
              <a:pPr eaLnBrk="1" hangingPunct="1">
                <a:spcBef>
                  <a:spcPct val="0"/>
                </a:spcBef>
              </a:pPr>
              <a:t>50</a:t>
            </a:fld>
            <a:endParaRPr lang="cs-CZ" altLang="cs-CZ" smtClean="0">
              <a:latin typeface="Times New Roman" pitchFamily="18" charset="0"/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24502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368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68350" indent="-293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82688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55763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30425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876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448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020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592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909410-E407-47BA-9351-29B44FF1629B}" type="slidenum">
              <a:rPr lang="cs-CZ" altLang="cs-CZ" smtClean="0">
                <a:latin typeface="Times New Roman" pitchFamily="18" charset="0"/>
                <a:ea typeface="ヒラギノ角ゴ ProN W3"/>
                <a:cs typeface="ヒラギノ角ゴ ProN W3"/>
                <a:sym typeface="Gill Sans"/>
              </a:rPr>
              <a:pPr eaLnBrk="1" hangingPunct="1">
                <a:spcBef>
                  <a:spcPct val="0"/>
                </a:spcBef>
              </a:pPr>
              <a:t>51</a:t>
            </a:fld>
            <a:endParaRPr lang="cs-CZ" altLang="cs-CZ" smtClean="0">
              <a:latin typeface="Times New Roman" pitchFamily="18" charset="0"/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86620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337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68350" indent="-293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82688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55763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30425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876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448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020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592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90B23B-84BF-43CB-8B67-BB8CE4230475}" type="slidenum">
              <a:rPr lang="cs-CZ" altLang="cs-CZ" smtClean="0">
                <a:latin typeface="Times New Roman" pitchFamily="18" charset="0"/>
                <a:ea typeface="ヒラギノ角ゴ ProN W3"/>
                <a:cs typeface="ヒラギノ角ゴ ProN W3"/>
                <a:sym typeface="Gill Sans"/>
              </a:rPr>
              <a:pPr eaLnBrk="1" hangingPunct="1">
                <a:spcBef>
                  <a:spcPct val="0"/>
                </a:spcBef>
              </a:pPr>
              <a:t>3</a:t>
            </a:fld>
            <a:endParaRPr lang="cs-CZ" altLang="cs-CZ" smtClean="0">
              <a:latin typeface="Times New Roman" pitchFamily="18" charset="0"/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43905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 smtClean="0"/>
          </a:p>
        </p:txBody>
      </p:sp>
      <p:sp>
        <p:nvSpPr>
          <p:cNvPr id="337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68279" indent="-29366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82579" indent="-234928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55611" indent="-234928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130230" indent="-234928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87388" indent="-23492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3044546" indent="-23492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501705" indent="-23492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958863" indent="-23492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F33CE4-F00A-4D62-970C-DA65920FF16A}" type="slidenum">
              <a:rPr lang="cs-CZ" altLang="cs-CZ" smtClean="0">
                <a:latin typeface="Times New Roman" pitchFamily="18" charset="0"/>
                <a:ea typeface="ヒラギノ角ゴ ProN W3"/>
                <a:cs typeface="ヒラギノ角ゴ ProN W3"/>
                <a:sym typeface="Gill Sans"/>
              </a:rPr>
              <a:pPr eaLnBrk="1" hangingPunct="1">
                <a:spcBef>
                  <a:spcPct val="0"/>
                </a:spcBef>
              </a:pPr>
              <a:t>21</a:t>
            </a:fld>
            <a:endParaRPr lang="cs-CZ" altLang="cs-CZ" smtClean="0">
              <a:latin typeface="Times New Roman" pitchFamily="18" charset="0"/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75458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337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68279" indent="-29366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82579" indent="-234928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55611" indent="-234928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130230" indent="-234928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87388" indent="-23492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3044546" indent="-23492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501705" indent="-23492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958863" indent="-23492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F33CE4-F00A-4D62-970C-DA65920FF16A}" type="slidenum">
              <a:rPr lang="cs-CZ" altLang="cs-CZ" smtClean="0">
                <a:latin typeface="Times New Roman" pitchFamily="18" charset="0"/>
                <a:ea typeface="ヒラギノ角ゴ ProN W3"/>
                <a:cs typeface="ヒラギノ角ゴ ProN W3"/>
                <a:sym typeface="Gill Sans"/>
              </a:rPr>
              <a:pPr eaLnBrk="1" hangingPunct="1">
                <a:spcBef>
                  <a:spcPct val="0"/>
                </a:spcBef>
              </a:pPr>
              <a:t>22</a:t>
            </a:fld>
            <a:endParaRPr lang="cs-CZ" altLang="cs-CZ" smtClean="0">
              <a:latin typeface="Times New Roman" pitchFamily="18" charset="0"/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19285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337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68279" indent="-29366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82579" indent="-234928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55611" indent="-234928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130230" indent="-234928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87388" indent="-23492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3044546" indent="-23492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501705" indent="-23492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958863" indent="-234928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F33CE4-F00A-4D62-970C-DA65920FF16A}" type="slidenum">
              <a:rPr lang="cs-CZ" altLang="cs-CZ" smtClean="0">
                <a:latin typeface="Times New Roman" pitchFamily="18" charset="0"/>
                <a:ea typeface="ヒラギノ角ゴ ProN W3"/>
                <a:cs typeface="ヒラギノ角ゴ ProN W3"/>
                <a:sym typeface="Gill Sans"/>
              </a:rPr>
              <a:pPr eaLnBrk="1" hangingPunct="1">
                <a:spcBef>
                  <a:spcPct val="0"/>
                </a:spcBef>
              </a:pPr>
              <a:t>23</a:t>
            </a:fld>
            <a:endParaRPr lang="cs-CZ" altLang="cs-CZ" smtClean="0">
              <a:latin typeface="Times New Roman" pitchFamily="18" charset="0"/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28490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Nadregionání biokoridor </a:t>
            </a:r>
            <a:r>
              <a:rPr lang="cs-CZ" altLang="cs-CZ" b="1" smtClean="0"/>
              <a:t>K 59 </a:t>
            </a:r>
            <a:r>
              <a:rPr lang="cs-CZ" altLang="cs-CZ" smtClean="0"/>
              <a:t>propojuje</a:t>
            </a:r>
          </a:p>
          <a:p>
            <a:r>
              <a:rPr lang="cs-CZ" altLang="cs-CZ" smtClean="0"/>
              <a:t>NR BC Údolí Vltavy (č. 2001) Šárka, Roztoky, Větrušice vegetační typ SP, XT, KR, SD, KU </a:t>
            </a:r>
          </a:p>
          <a:p>
            <a:r>
              <a:rPr lang="cs-CZ" altLang="cs-CZ" smtClean="0"/>
              <a:t>NR BC Štěchovice (č. 24) vegetační typy SP, SD, AD, XT, MH, T </a:t>
            </a:r>
          </a:p>
          <a:p>
            <a:r>
              <a:rPr lang="cs-CZ" altLang="cs-CZ" smtClean="0"/>
              <a:t>NR BC Karlštejn – Koda (č. 22) vegetační typy SP, XT, KR, KU, SD, DH, BU, RU, T, MH, LA</a:t>
            </a:r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75937" indent="-29843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93749" indent="-23875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71249" indent="-23875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48749" indent="-23875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26248" indent="-23875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03748" indent="-23875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581248" indent="-23875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058747" indent="-23875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2982BC-6E57-43D2-B3AB-3C23818122BC}" type="slidenum">
              <a:rPr lang="cs-CZ" altLang="cs-CZ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cs-CZ" altLang="cs-CZ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522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V ZÚR různých krajů má koncepční vymezení NR a R ÚSES různé</a:t>
            </a:r>
          </a:p>
          <a:p>
            <a:r>
              <a:rPr lang="cs-CZ" altLang="cs-CZ" smtClean="0"/>
              <a:t>Koncepce NR ÚSES je vyznačena KORIDOREM (PLOCHOU KORIDORU), jehož smyslem je vymezit území, ve kterém má dojít k upřesnění koncepce a k vymezení biokoridoru v navazující ÚPD. </a:t>
            </a:r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75937" indent="-29843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93749" indent="-23875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71249" indent="-23875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48749" indent="-23875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26248" indent="-23875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03748" indent="-23875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581248" indent="-23875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058747" indent="-23875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FA5075-7CF4-444F-933E-7E730E4F912D}" type="slidenum">
              <a:rPr lang="cs-CZ" altLang="cs-CZ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36</a:t>
            </a:fld>
            <a:endParaRPr lang="cs-CZ" altLang="cs-CZ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786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7704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68350" indent="-293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82688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55763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30425" indent="-2349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876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448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020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59225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B1ED69-B9ED-4E82-8E37-1BF7901E2123}" type="slidenum">
              <a:rPr lang="cs-CZ" altLang="cs-CZ" smtClean="0">
                <a:latin typeface="Times New Roman" pitchFamily="18" charset="0"/>
                <a:ea typeface="ヒラギノ角ゴ ProN W3"/>
                <a:cs typeface="ヒラギノ角ゴ ProN W3"/>
                <a:sym typeface="Gill Sans"/>
              </a:rPr>
              <a:pPr eaLnBrk="1" hangingPunct="1">
                <a:spcBef>
                  <a:spcPct val="0"/>
                </a:spcBef>
              </a:pPr>
              <a:t>49</a:t>
            </a:fld>
            <a:endParaRPr lang="cs-CZ" altLang="cs-CZ" smtClean="0">
              <a:latin typeface="Times New Roman" pitchFamily="18" charset="0"/>
              <a:ea typeface="ヒラギノ角ゴ ProN W3"/>
              <a:cs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13834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69567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214023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118600" y="1257300"/>
            <a:ext cx="2616200" cy="60960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70000" y="1257300"/>
            <a:ext cx="7696200" cy="60960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857946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746A8-53C3-454F-BF39-2CD41FEE8029}" type="datetimeFigureOut">
              <a:rPr lang="cs-CZ"/>
              <a:pPr>
                <a:defRPr/>
              </a:pPr>
              <a:t>30.11.2016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7623F-50D7-43CD-9115-ADF9B85FC96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221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33A4C-E661-4882-BF25-B5BDFB502019}" type="datetimeFigureOut">
              <a:rPr lang="cs-CZ"/>
              <a:pPr>
                <a:defRPr/>
              </a:pPr>
              <a:t>30.11.2016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81810-F1A9-4FCA-9A20-B40B4DC5BA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2316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67FA5-4B67-44F0-9D02-FA3B83338645}" type="datetimeFigureOut">
              <a:rPr lang="cs-CZ"/>
              <a:pPr>
                <a:defRPr/>
              </a:pPr>
              <a:t>30.11.2016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2EC6D-243C-41BA-B3A9-F917D8200D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761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C6619-7C1C-48DC-A037-560780DDF103}" type="datetimeFigureOut">
              <a:rPr lang="cs-CZ"/>
              <a:pPr>
                <a:defRPr/>
              </a:pPr>
              <a:t>30.11.2016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B6B09-3455-4B64-AD80-75B1B2E7A6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288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99A60-67F2-4BA3-AD87-6F29603D419A}" type="datetimeFigureOut">
              <a:rPr lang="cs-CZ"/>
              <a:pPr>
                <a:defRPr/>
              </a:pPr>
              <a:t>30.11.2016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F5E9D-668B-47D4-BFF5-F6A23E7B9C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835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C8252-2CD0-403B-8FED-B972D16251D8}" type="datetimeFigureOut">
              <a:rPr lang="cs-CZ"/>
              <a:pPr>
                <a:defRPr/>
              </a:pPr>
              <a:t>30.11.2016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EB6D5-2052-4317-A28D-DCB8283027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409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7227E-6DCF-451D-99D0-EFD8BC945282}" type="datetimeFigureOut">
              <a:rPr lang="cs-CZ"/>
              <a:pPr>
                <a:defRPr/>
              </a:pPr>
              <a:t>30.11.2016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BB79B-88E5-4707-991E-8EF22D5500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555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FE8F0-91FF-4231-9C62-4DA8942232A1}" type="datetimeFigureOut">
              <a:rPr lang="cs-CZ"/>
              <a:pPr>
                <a:defRPr/>
              </a:pPr>
              <a:t>30.11.2016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89A79-275D-4711-B1EA-8A5FC80C368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377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54104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69E09-6E98-45C4-81CD-EFDBCB73F9A0}" type="datetimeFigureOut">
              <a:rPr lang="cs-CZ"/>
              <a:pPr>
                <a:defRPr/>
              </a:pPr>
              <a:t>30.11.2016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AAC9D-E012-4DD2-A7BA-1A08161482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655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DC007-8CB7-4CBD-857D-FF0FF94F2A23}" type="datetimeFigureOut">
              <a:rPr lang="cs-CZ"/>
              <a:pPr>
                <a:defRPr/>
              </a:pPr>
              <a:t>30.11.2016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04A39-3FD1-4486-9471-DA24645033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124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10E9D-6C44-4B3D-A381-526A97578BFE}" type="datetimeFigureOut">
              <a:rPr lang="cs-CZ"/>
              <a:pPr>
                <a:defRPr/>
              </a:pPr>
              <a:t>30.11.2016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A0877-C3CF-4F3D-8F9B-DE40D28ED7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593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31480790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70000" y="4648200"/>
            <a:ext cx="5156200" cy="270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78600" y="4648200"/>
            <a:ext cx="5156200" cy="270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754843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886556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86916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4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1047453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>
              <a:sym typeface="Myriad Pro" charset="0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66954659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4648200"/>
            <a:ext cx="104648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>
                <a:sym typeface="Myriad Pro"/>
              </a:rPr>
              <a:t>Click to edit Master text styles</a:t>
            </a:r>
          </a:p>
          <a:p>
            <a:pPr lvl="1"/>
            <a:r>
              <a:rPr lang="en-US" altLang="cs-CZ" smtClean="0">
                <a:sym typeface="Myriad Pro"/>
              </a:rPr>
              <a:t>Second level</a:t>
            </a:r>
          </a:p>
          <a:p>
            <a:pPr lvl="2"/>
            <a:r>
              <a:rPr lang="en-US" altLang="cs-CZ" smtClean="0">
                <a:sym typeface="Myriad Pro"/>
              </a:rPr>
              <a:t>Third level</a:t>
            </a:r>
          </a:p>
          <a:p>
            <a:pPr lvl="3"/>
            <a:r>
              <a:rPr lang="en-US" altLang="cs-CZ" smtClean="0">
                <a:sym typeface="Myriad Pro"/>
              </a:rPr>
              <a:t>Fourth level</a:t>
            </a:r>
          </a:p>
          <a:p>
            <a:pPr lvl="4"/>
            <a:r>
              <a:rPr lang="en-US" altLang="cs-CZ" smtClean="0">
                <a:sym typeface="Myriad Pro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257300"/>
            <a:ext cx="104648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>
                <a:sym typeface="Myriad Pro Bold Cond"/>
              </a:rPr>
              <a:t>Click to edit Master title style</a:t>
            </a:r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13017500" cy="976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94" r:id="rId7"/>
    <p:sldLayoutId id="2147483979" r:id="rId8"/>
    <p:sldLayoutId id="2147483980" r:id="rId9"/>
    <p:sldLayoutId id="2147483981" r:id="rId10"/>
    <p:sldLayoutId id="2147483982" r:id="rId11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Myriad Pro Bold Con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Myriad Pro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Myriad Pro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Myriad Pro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Myriad Pro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Myriad Pro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Myriad Pro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Myriad Pro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Myriad Pro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Myriad Pro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16E3A6-BA3E-458D-BFD0-09787AD4FA42}" type="datetimeFigureOut">
              <a:rPr lang="cs-CZ"/>
              <a:pPr>
                <a:defRPr/>
              </a:pPr>
              <a:t>30.11.2016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E384D-159B-4E95-A989-FD83832286F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vcr.cz/clanek/prispevek-na-vykon-statni-spravy-prispevek-na-vykon-statni-spravy.asp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mapy.nature.cz/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nature.cz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Katalog_biotop%C5%AF_%C4%8Cesk%C3%A9_republiky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0000" y="1257300"/>
            <a:ext cx="10464800" cy="6932613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/>
          <a:lstStyle/>
          <a:p>
            <a:pPr>
              <a:defRPr/>
            </a:pPr>
            <a:r>
              <a:rPr lang="cs-CZ" sz="6000" b="1" dirty="0" smtClean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Význam plánu ÚSES </a:t>
            </a:r>
            <a:br>
              <a:rPr lang="cs-CZ" sz="6000" b="1" dirty="0" smtClean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6000" b="1" dirty="0" smtClean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ochranu krajiny </a:t>
            </a:r>
            <a:br>
              <a:rPr lang="cs-CZ" sz="6000" b="1" dirty="0" smtClean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800" b="1" dirty="0" smtClean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kontextu územního plánování</a:t>
            </a:r>
            <a:r>
              <a:rPr lang="cs-CZ" sz="4000" dirty="0" smtClean="0">
                <a:solidFill>
                  <a:srgbClr val="003300"/>
                </a:solidFill>
              </a:rPr>
              <a:t/>
            </a:r>
            <a:br>
              <a:rPr lang="cs-CZ" sz="4000" dirty="0" smtClean="0">
                <a:solidFill>
                  <a:srgbClr val="003300"/>
                </a:solidFill>
              </a:rPr>
            </a:br>
            <a:r>
              <a:rPr lang="cs-CZ" sz="4000" dirty="0" smtClean="0">
                <a:solidFill>
                  <a:srgbClr val="003300"/>
                </a:solidFill>
              </a:rPr>
              <a:t/>
            </a:r>
            <a:br>
              <a:rPr lang="cs-CZ" sz="4000" dirty="0" smtClean="0">
                <a:solidFill>
                  <a:srgbClr val="003300"/>
                </a:solidFill>
              </a:rPr>
            </a:br>
            <a:r>
              <a:rPr lang="cs-CZ" sz="4000" dirty="0">
                <a:solidFill>
                  <a:srgbClr val="003300"/>
                </a:solidFill>
              </a:rPr>
              <a:t/>
            </a:r>
            <a:br>
              <a:rPr lang="cs-CZ" sz="4000" dirty="0">
                <a:solidFill>
                  <a:srgbClr val="003300"/>
                </a:solidFill>
              </a:rPr>
            </a:br>
            <a:r>
              <a:rPr lang="cs-CZ" sz="3200" dirty="0" smtClean="0">
                <a:solidFill>
                  <a:srgbClr val="003300"/>
                </a:solidFill>
              </a:rPr>
              <a:t>Ing. Eva Voženílková</a:t>
            </a:r>
            <a:br>
              <a:rPr lang="cs-CZ" sz="3200" dirty="0" smtClean="0">
                <a:solidFill>
                  <a:srgbClr val="003300"/>
                </a:solidFill>
              </a:rPr>
            </a:br>
            <a:r>
              <a:rPr lang="cs-CZ" sz="3200" dirty="0" smtClean="0">
                <a:solidFill>
                  <a:srgbClr val="003300"/>
                </a:solidFill>
              </a:rPr>
              <a:t>Ministerstvo životního prostředí</a:t>
            </a:r>
            <a:br>
              <a:rPr lang="cs-CZ" sz="3200" dirty="0" smtClean="0">
                <a:solidFill>
                  <a:srgbClr val="003300"/>
                </a:solidFill>
              </a:rPr>
            </a:br>
            <a:r>
              <a:rPr lang="cs-CZ" sz="3200" dirty="0" smtClean="0">
                <a:solidFill>
                  <a:srgbClr val="003300"/>
                </a:solidFill>
              </a:rPr>
              <a:t>eva.vozenilkova@mzp.cz</a:t>
            </a:r>
            <a:r>
              <a:rPr lang="cs-CZ" sz="4000" dirty="0" smtClean="0"/>
              <a:t/>
            </a:r>
            <a:br>
              <a:rPr lang="cs-CZ" sz="4000" dirty="0" smtClean="0"/>
            </a:br>
            <a:endParaRPr lang="cs-CZ" sz="4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66046" y="677333"/>
            <a:ext cx="12338755" cy="720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ÚSES - Územní systém ekologické stability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vyhláška č. 395/1992 Sb. (</a:t>
            </a:r>
            <a:r>
              <a:rPr lang="cs-CZ" altLang="cs-CZ" sz="28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prováděcí předpis k ZOPK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§ 1</a:t>
            </a:r>
            <a:endParaRPr lang="cs-CZ" altLang="cs-CZ" sz="13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3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 účely této vyhlášky se vymezují následující pojmy územního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systému ekologické stability krajiny (dále jen "systém ekologické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stability")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biocentrum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je biotop [§ 3 písm. i) zákona] nebo soubor biotopů 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	krajině [§ 3 písm. k) zákona], který svým stavem a velikostí </a:t>
            </a:r>
            <a:r>
              <a:rPr lang="cs-CZ" altLang="cs-CZ" sz="2800" dirty="0">
                <a:latin typeface="Calibri" pitchFamily="34" charset="0"/>
                <a:cs typeface="Calibri" pitchFamily="34" charset="0"/>
              </a:rPr>
              <a:t>umožňuje </a:t>
            </a:r>
            <a:r>
              <a:rPr lang="cs-CZ" altLang="cs-CZ" sz="2800" b="1" dirty="0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trvalou existenci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28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přirozeného či pozměněného, avšak </a:t>
            </a:r>
            <a:r>
              <a:rPr lang="cs-CZ" altLang="cs-CZ" sz="28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přírodě blízkého</a:t>
            </a:r>
            <a:r>
              <a:rPr lang="cs-CZ" altLang="cs-CZ" sz="28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2800" b="1" dirty="0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ekosystému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[§ 3 písm. j) zákona],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b) 	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biokoridor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je území, které </a:t>
            </a:r>
            <a:r>
              <a:rPr lang="cs-CZ" altLang="cs-CZ" sz="2800" dirty="0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neumožňuje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28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rozhodující části organismů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2800" dirty="0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trvalou dlouhodobou existenci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avšak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umožňuje jejich migraci</a:t>
            </a:r>
            <a:r>
              <a:rPr lang="cs-CZ" altLang="cs-CZ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2800" dirty="0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mezi biocentry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a tím vytváří z oddělených biocenter síť. </a:t>
            </a:r>
          </a:p>
        </p:txBody>
      </p:sp>
    </p:spTree>
    <p:extLst>
      <p:ext uri="{BB962C8B-B14F-4D97-AF65-F5344CB8AC3E}">
        <p14:creationId xmlns:p14="http://schemas.microsoft.com/office/powerpoint/2010/main" val="24327875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66045" y="474133"/>
            <a:ext cx="11982026" cy="971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ÚSES - Územní systém ekologické stability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vyhláška č. 395/1992 Sb. (</a:t>
            </a:r>
            <a:r>
              <a:rPr lang="cs-CZ" altLang="cs-CZ" sz="28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prováděcí předpis k ZOPK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7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§ 2</a:t>
            </a:r>
            <a:endParaRPr lang="cs-CZ" altLang="cs-CZ" sz="13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3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arenBoth"/>
            </a:pP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Vymezení</a:t>
            </a:r>
            <a:r>
              <a:rPr lang="cs-CZ" altLang="cs-CZ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místního, regionálního i nadregionálního systému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  ekologické stability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stanoví orgány ochrany přírody </a:t>
            </a:r>
            <a:r>
              <a:rPr lang="cs-CZ" altLang="cs-CZ" sz="28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 plánu systému ekologické stability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cs-CZ" altLang="cs-CZ" sz="28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srovnej § 4 </a:t>
            </a:r>
            <a:r>
              <a:rPr lang="cs-CZ" altLang="cs-CZ" sz="2800" i="1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odst</a:t>
            </a:r>
            <a:r>
              <a:rPr lang="cs-CZ" altLang="cs-CZ" sz="28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1 ZOPK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(2) Plán systému ekologické stability obsahuje</a:t>
            </a:r>
            <a:endParaRPr lang="cs-CZ" altLang="cs-CZ" sz="2800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ts val="853"/>
              </a:spcBef>
              <a:buFontTx/>
              <a:buAutoNum type="alphaLcParenR"/>
            </a:pPr>
            <a:r>
              <a:rPr lang="cs-CZ" altLang="cs-CZ" sz="28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mapový zákres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existujících a navržených biocenter a biokoridorů s vyznačením zvláště chráněných částí přírody, a to v měřítku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	1:50 000 a větším pro nadregionální a regionální systém ekologické stability a v měřítku 1:10 000 a větším pro místní systém ekologické stability,</a:t>
            </a:r>
          </a:p>
          <a:p>
            <a:pPr eaLnBrk="1" hangingPunct="1">
              <a:spcBef>
                <a:spcPts val="853"/>
              </a:spcBef>
              <a:buFontTx/>
              <a:buAutoNum type="alphaLcParenR" startAt="2"/>
            </a:pPr>
            <a:r>
              <a:rPr lang="cs-CZ" altLang="cs-CZ" sz="28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tabulkovou a popisnou část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charakterizující funkční a prostorové ukazatele, zejména rozmanitost ekosystémů, charakteristiky zvláště chráněných částí přírody, prostorové vazby, nezbytné prostorové údaje (</a:t>
            </a:r>
            <a:r>
              <a:rPr lang="cs-CZ" altLang="cs-CZ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minimální plochy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biocenter, </a:t>
            </a:r>
            <a:r>
              <a:rPr lang="cs-CZ" altLang="cs-CZ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maximální délky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biokoridorů a jejich </a:t>
            </a:r>
            <a:r>
              <a:rPr lang="cs-CZ" altLang="cs-CZ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minimální nutné šířky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) a jejich současný stav,</a:t>
            </a:r>
          </a:p>
          <a:p>
            <a:pPr eaLnBrk="1" hangingPunct="1">
              <a:spcBef>
                <a:spcPts val="853"/>
              </a:spcBef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c) 	</a:t>
            </a:r>
            <a:r>
              <a:rPr lang="cs-CZ" altLang="cs-CZ" sz="28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bližší odůvodnění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včetně návrhů rámcových opatření k jeho zachování a zlepšení.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Arial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Arial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837870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767644" y="474134"/>
            <a:ext cx="12083627" cy="825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ÚSES - Územní systém ekologické stability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vyhláška č. 395/1992 Sb. (</a:t>
            </a:r>
            <a:r>
              <a:rPr lang="cs-CZ" altLang="cs-CZ" sz="28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prováděcí předpis k ZOPK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eaLnBrk="1" hangingPunct="1">
              <a:spcBef>
                <a:spcPts val="853"/>
              </a:spcBef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§ 2</a:t>
            </a:r>
          </a:p>
          <a:p>
            <a:pPr eaLnBrk="1" hangingPunct="1">
              <a:spcBef>
                <a:spcPts val="853"/>
              </a:spcBef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(3) 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Plán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systému ekologické stability je </a:t>
            </a:r>
            <a:r>
              <a:rPr lang="cs-CZ" altLang="cs-CZ" sz="2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podkladem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2800" dirty="0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pro projekty systému ekologické stability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podle § 4, </a:t>
            </a:r>
            <a:r>
              <a:rPr lang="cs-CZ" altLang="cs-CZ" sz="2800" dirty="0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provádění pozemkových úprav</a:t>
            </a:r>
            <a:r>
              <a:rPr lang="cs-CZ" altLang="cs-CZ" sz="2800" baseline="30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1)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pro zpracování </a:t>
            </a:r>
            <a:r>
              <a:rPr lang="cs-CZ" altLang="cs-CZ" sz="2800" dirty="0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územně plánovací dokumentace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pro </a:t>
            </a:r>
            <a:r>
              <a:rPr lang="cs-CZ" altLang="cs-CZ" sz="2800" dirty="0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lesní hospodářské plány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2800" baseline="30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2)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a </a:t>
            </a:r>
            <a:r>
              <a:rPr lang="cs-CZ" altLang="cs-CZ" sz="2800" dirty="0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pro vodohospodářské a jiné dokumenty ochrany a obnovy krajiny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Zpracování plánu systému ekologické stability provádějí </a:t>
            </a:r>
            <a:r>
              <a:rPr lang="cs-CZ" altLang="cs-CZ" sz="2800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odborně způsobilé osoby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cs-CZ" altLang="cs-CZ" sz="2800" baseline="30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3)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baseline="30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1)</a:t>
            </a:r>
            <a:r>
              <a:rPr lang="cs-CZ" altLang="cs-CZ" sz="2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Zákon ČNR č. 284/1991 Sb., o pozemkových úpravách a pozemkových úřadech </a:t>
            </a:r>
            <a:r>
              <a:rPr lang="cs-CZ" altLang="cs-CZ" sz="2000" i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(nahrazeno zákonem č. 503/2012 Sb., o státním pozemkovém úřadu a o změně některých souvisejících zákonů,  a dále zákonem č. 139/2002 Sb., o pozemkových úpravách a pozemkových úřadech a o změně zákona č. 229/1991 Sb., o úpravě vlastnických vztahů k půdě a jinému zemědělskému majetku, ve znění pozdějších předpisů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aseline="30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2)</a:t>
            </a:r>
            <a:r>
              <a:rPr lang="cs-CZ" altLang="cs-CZ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Zákon ČNR č. 96/1977 Sb., o hospodaření v lesích a státní správě lesního hospodářství (</a:t>
            </a:r>
            <a:r>
              <a:rPr lang="cs-CZ" altLang="cs-CZ" sz="2000" i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nahrazeno zákonem č. 289/1995 Sb., o lesích a o změně a doplnění některých zákonů – lesní zákon)</a:t>
            </a:r>
            <a:endParaRPr lang="cs-CZ" altLang="cs-CZ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aseline="30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3)</a:t>
            </a:r>
            <a:r>
              <a:rPr lang="cs-CZ" altLang="cs-CZ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Vyhláška Státní komise pro vědeckotechnický a investiční rozvoj č. 186/1990 Sb., o oprávnění k projektové činnosti (</a:t>
            </a:r>
            <a:r>
              <a:rPr lang="cs-CZ" altLang="cs-CZ" sz="2000" i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nahrazeno zákonem 360/1992 Sb., o výkonu povolání autorizovaných architektů – viz § 6 umožňuje stanovit speciální autorizace,  odkazuje se na § 4 odst. 2 písm. c), </a:t>
            </a:r>
            <a:r>
              <a:rPr lang="cs-CZ" altLang="cs-CZ" sz="2000" i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  <a:sym typeface="Webdings" pitchFamily="18" charset="2"/>
              </a:rPr>
              <a:t> </a:t>
            </a:r>
            <a:r>
              <a:rPr lang="cs-CZ" altLang="cs-CZ" sz="2000" i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Autorizační řád ČKA – A3 + A3.1 </a:t>
            </a:r>
            <a:endParaRPr lang="cs-CZ" altLang="cs-CZ" sz="2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3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i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Pozn.: ÚSES v lese - viz též vyhláška č. 83/1996 Sb., o zpracování oblastních plánů rozvoje lesů a o vymezení hospodářských souborů; § 1 odst. 5 písm. g</a:t>
            </a:r>
            <a:r>
              <a:rPr lang="cs-CZ" altLang="cs-CZ" sz="23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) „OPRL obsahuje … návrh dlouhodobých opatření včetně vymezeného a schváleného územního systému ekologické stability“ </a:t>
            </a:r>
          </a:p>
        </p:txBody>
      </p:sp>
    </p:spTree>
    <p:extLst>
      <p:ext uri="{BB962C8B-B14F-4D97-AF65-F5344CB8AC3E}">
        <p14:creationId xmlns:p14="http://schemas.microsoft.com/office/powerpoint/2010/main" val="2859395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869246" y="474133"/>
            <a:ext cx="11573369" cy="656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ÚSES - Územní systém ekologické stability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vyhláška č. 395/1992 Sb. (</a:t>
            </a:r>
            <a:r>
              <a:rPr lang="cs-CZ" altLang="cs-CZ" sz="28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prováděcí předpis k ZOPK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7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§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arenBoth"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Orgán ochrany přírody </a:t>
            </a:r>
            <a:r>
              <a:rPr lang="cs-CZ" altLang="cs-CZ" sz="2800" b="1" dirty="0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průběžně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provádí </a:t>
            </a:r>
            <a:r>
              <a:rPr lang="cs-CZ" altLang="cs-CZ" sz="2800" b="1" dirty="0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hodnocení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systému         ekologické stability (dále jen "hodnocení") z hlediska jeho stabilizační funkce.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rabicParenBoth" startAt="2"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Hodnocení obsahuje zejména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upřesnění hranic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úroveň biologické       diverzity, hodnocení druhové skladby porostů a schopnosti 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ekosystému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odolávat znečištění, erozi či jiné fyzikální nebo chemické  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zátěži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prostředí. Jeho výsledkem je </a:t>
            </a:r>
            <a:r>
              <a:rPr lang="cs-CZ" altLang="cs-CZ" sz="2800" b="1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určení, zda systém ekologické </a:t>
            </a:r>
            <a:r>
              <a:rPr lang="cs-CZ" altLang="cs-CZ" sz="2800" b="1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stability </a:t>
            </a:r>
            <a:r>
              <a:rPr lang="cs-CZ" altLang="cs-CZ" sz="2800" b="1" dirty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je vyhovující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tj. přesně vymezený a schopný bez dalších 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opatření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plnit stabilizující funkce v krajině, </a:t>
            </a:r>
            <a:r>
              <a:rPr lang="cs-CZ" altLang="cs-CZ" sz="2800" b="1" dirty="0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nebo nevyhovující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tj. vyžadující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vymezení či doplnění biocenter a biokoridorů.	</a:t>
            </a:r>
          </a:p>
        </p:txBody>
      </p:sp>
    </p:spTree>
    <p:extLst>
      <p:ext uri="{BB962C8B-B14F-4D97-AF65-F5344CB8AC3E}">
        <p14:creationId xmlns:p14="http://schemas.microsoft.com/office/powerpoint/2010/main" val="20791844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767644" y="474133"/>
            <a:ext cx="12237156" cy="656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ÚSES - Územní systém ekologické stability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vyhláška č. 395/1992 Sb. (</a:t>
            </a:r>
            <a:r>
              <a:rPr lang="cs-CZ" altLang="cs-CZ" sz="28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prováděcí předpis k ZOPK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7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§ 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arenBoth"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Projekty k vytváření systému ekologické stability (dále jen "projekty") jsou souborem přírodovědné, technické, ekonomické, organizační a majetkoprávní dokumentace; jsou nezbytným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podkladem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zejména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 provádění pozemkových úprav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AutoNum type="arabicParenBoth" startAt="2"/>
            </a:pP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Podkladem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 zpracování projektu je schválená územně plánovací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	dokumentace </a:t>
            </a:r>
            <a:r>
              <a:rPr lang="cs-CZ" altLang="cs-CZ" sz="2800" baseline="30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4)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nebo plán systému ekologické stability.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3) 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Projekty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podle odstavce 1 zajišťují právnické a fyzické osoby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	uvedené </a:t>
            </a:r>
            <a:r>
              <a:rPr lang="cs-CZ" altLang="cs-CZ" sz="2800" dirty="0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v § 4 odst. 1 zákona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Jejich zpracování provádějí odborně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	způsobilé osoby. </a:t>
            </a:r>
            <a:r>
              <a:rPr lang="cs-CZ" altLang="cs-CZ" sz="2800" baseline="30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300" baseline="300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300" baseline="30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4) </a:t>
            </a:r>
            <a:r>
              <a:rPr lang="cs-CZ" altLang="cs-CZ" sz="2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§ 8 a násl. zákona č. 50/1976 Sb., o územním plánování a stavebním řádu (stavební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2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zákon). (</a:t>
            </a:r>
            <a:r>
              <a:rPr lang="cs-CZ" altLang="cs-CZ" sz="23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aktuálně podle zákona č. 183/2006 Sb</a:t>
            </a:r>
            <a:r>
              <a:rPr lang="cs-CZ" altLang="cs-CZ" sz="2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0275331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767644" y="474134"/>
            <a:ext cx="12237156" cy="668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ÚSES - Územní systém ekologické stability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vyhláška č. 395/1992 Sb. (</a:t>
            </a:r>
            <a:r>
              <a:rPr lang="cs-CZ" altLang="cs-CZ" sz="28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prováděcí předpis k ZOPK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§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arenBoth"/>
            </a:pP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Plán</a:t>
            </a:r>
            <a:r>
              <a:rPr lang="cs-CZ" altLang="cs-CZ" sz="28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systému ekologické stability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a projekt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systému ekologické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	stability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schvalují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příslušné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orgány územního plánování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v územně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	plánovací dokumentaci nebo v územním rozhodnutí.</a:t>
            </a:r>
          </a:p>
          <a:p>
            <a:pPr eaLnBrk="1" hangingPunct="1">
              <a:spcBef>
                <a:spcPts val="569"/>
              </a:spcBef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(2) </a:t>
            </a:r>
            <a:r>
              <a:rPr lang="cs-CZ" altLang="cs-CZ" sz="28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Před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schválením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předkládá příslušný orgán ochrany přírody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návrh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    	plánu</a:t>
            </a:r>
            <a:r>
              <a:rPr lang="cs-CZ" altLang="cs-CZ" sz="28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systému ekologické stability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nebo zpracovaný projekt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systému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	ekologické stability </a:t>
            </a:r>
            <a:r>
              <a:rPr lang="cs-CZ" altLang="cs-CZ" sz="2800" b="1" dirty="0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k posouzení a projednání dotčeným orgánům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     	státní správy a účastníkům řízení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eaLnBrk="1" hangingPunct="1">
              <a:spcBef>
                <a:spcPts val="569"/>
              </a:spcBef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(3) 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objektivní posouzení návrhu plánu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systému ekologické stability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	nebo zpracovaného projektu systému ekologické stability si před jeho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	schválením mohou orgány ochrany přírody zajistit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posouzení 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    	odborně způsobilých právnických či fyzických osob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cs-CZ" altLang="cs-CZ" sz="2800" baseline="30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3)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18435" name="Obdélník 1"/>
          <p:cNvSpPr>
            <a:spLocks noChangeArrowheads="1"/>
          </p:cNvSpPr>
          <p:nvPr/>
        </p:nvSpPr>
        <p:spPr bwMode="auto">
          <a:xfrm>
            <a:off x="442525" y="7044267"/>
            <a:ext cx="12334241" cy="249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700" b="1">
                <a:solidFill>
                  <a:srgbClr val="C00000"/>
                </a:solidFill>
                <a:latin typeface="Calibri" pitchFamily="34" charset="0"/>
              </a:rPr>
              <a:t>Rozsudek Krajského soudu v Brně </a:t>
            </a:r>
            <a:r>
              <a:rPr lang="cs-CZ" altLang="cs-CZ" sz="1700">
                <a:solidFill>
                  <a:srgbClr val="C00000"/>
                </a:solidFill>
                <a:latin typeface="Calibri" pitchFamily="34" charset="0"/>
              </a:rPr>
              <a:t>č.j. 66A 3/2014 - 71 ze dne 17.10.2014 zrušil část Opatření obecné povahy - Územní plán Hlubočany mj. vymezující NR BK 08 a lokální biocentrum LBC 8 - Horní Lusy: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700" b="1">
                <a:solidFill>
                  <a:srgbClr val="C00000"/>
                </a:solidFill>
                <a:latin typeface="Calibri" pitchFamily="34" charset="0"/>
              </a:rPr>
              <a:t>„</a:t>
            </a:r>
            <a:r>
              <a:rPr lang="cs-CZ" altLang="cs-CZ" sz="1700" i="1">
                <a:solidFill>
                  <a:srgbClr val="C00000"/>
                </a:solidFill>
                <a:latin typeface="Calibri" pitchFamily="34" charset="0"/>
              </a:rPr>
              <a:t>Soud přisvědčil námitce, že z opatření  obecné povahy nevyplývá, že by byl při vymezení nadregionálního biokoridoru a lokálního biocentra dodržen procesní postup dle shora uvedených právních předpisů… Spisový materiál neobsahuje žádný dokument, který by bylo možné považovat za plán  systému ekologické stability (dokument obsahující mapový zákres, mapovou a popisnou část a bližší odůvodnění existujících a navržených biocenter a biokoridorů) a ani ze samotného územního plánu nevyplývá, že by plán systému ekologické stability byl podkladem pro vymezení systému ekologické stability v územním plánu … Stejně tak z územního plánu není možné dovodit, zda příslušný orgán ochrany přírody  a krajiny v souladu s ustanovením § 5 odst. 2 vyhlášky 395/1992 Sb. předložil návrh plánu systému ekologické stability k posouzení a projednání dotčeným orgánům státní správy a účastníkům řízení…</a:t>
            </a:r>
            <a:r>
              <a:rPr lang="cs-CZ" altLang="cs-CZ" sz="1700" b="1">
                <a:solidFill>
                  <a:srgbClr val="C00000"/>
                </a:solidFill>
                <a:latin typeface="Calibri" pitchFamily="34" charset="0"/>
              </a:rPr>
              <a:t>.“ </a:t>
            </a:r>
          </a:p>
        </p:txBody>
      </p:sp>
    </p:spTree>
    <p:extLst>
      <p:ext uri="{BB962C8B-B14F-4D97-AF65-F5344CB8AC3E}">
        <p14:creationId xmlns:p14="http://schemas.microsoft.com/office/powerpoint/2010/main" val="666553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767644" y="474133"/>
            <a:ext cx="12237156" cy="605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ÚSES - Územní systém ekologické stability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vyhláška č. 395/1992 Sb. (</a:t>
            </a:r>
            <a:r>
              <a:rPr lang="cs-CZ" altLang="cs-CZ" sz="28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prováděcí předpis k ZOPK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7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§ 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arenBoth"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Opatřením k vytváření systému ekologické stability se rozumí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návrh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    	a realizace dílčích či jednoduchých doplnění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systému ekologické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   	stability,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zejména místního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sz="28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které vzhledem k nenáročným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   	technickým, ekonomický, organizačním a majetkoprávním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   	podmínkám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nevyžaduje předchozí zpracování plánu či projektu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podle § 4 a 5 (např. doplňková výsadba stávajícího biocentra či biokoridoru, založení nevelkého remízu,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výsadba či dosadba liniové zeleně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(2)  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Opatření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podle odstavce 1 zabezpečují právnické a fyzické osoby 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uvedené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 § 4 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 odst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1 zákona.</a:t>
            </a:r>
          </a:p>
        </p:txBody>
      </p:sp>
      <p:sp>
        <p:nvSpPr>
          <p:cNvPr id="20483" name="TextovéPole 1"/>
          <p:cNvSpPr txBox="1">
            <a:spLocks noChangeArrowheads="1"/>
          </p:cNvSpPr>
          <p:nvPr/>
        </p:nvSpPr>
        <p:spPr bwMode="auto">
          <a:xfrm>
            <a:off x="417690" y="7044266"/>
            <a:ext cx="12347786" cy="212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Poznámka: </a:t>
            </a:r>
            <a:r>
              <a:rPr lang="cs-CZ" altLang="cs-CZ" sz="18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Vymezení pojmu „Opatřením k vytváření systému ekologické stability„ odpovídá do jisté míry v praxi užívanému pojmu „interakční prvek„.  Interakční prvek je z hlediska funkčního součástí ÚSES; často jde o velmi subtilní strukturu „neviditelnou“ v měřítku ÚP. Lze ho jako stávající  nebo navrhovaný  prvek ÚSES s podpůrnou funkcí zahrnout do </a:t>
            </a:r>
            <a:r>
              <a:rPr lang="cs-CZ" altLang="cs-CZ" sz="18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Plánu ÚSES (oborová dokumentace orgánu ochrany přírody uplatněná jako podklad pro vymezení ÚSES v ÚPD)</a:t>
            </a:r>
            <a:r>
              <a:rPr lang="cs-CZ" altLang="cs-CZ" sz="18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, avšak jeho případné vymezení </a:t>
            </a:r>
            <a:r>
              <a:rPr lang="cs-CZ" altLang="cs-CZ" sz="18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jako součásti ÚSES není</a:t>
            </a:r>
            <a:r>
              <a:rPr lang="cs-CZ" altLang="cs-CZ" sz="18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předmětem územního plánu. Může ale jít zároveň o limit ochrany přírody (registrovaný VKP, </a:t>
            </a:r>
            <a:r>
              <a:rPr lang="cs-CZ" altLang="cs-CZ" sz="1800" dirty="0" err="1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maloploplošné</a:t>
            </a:r>
            <a:r>
              <a:rPr lang="cs-CZ" altLang="cs-CZ" sz="1800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 ZCHÚ apod.), případně o plochy, které lze v souladu s vyhláškou č. 500/2006 Sb. vymezit jako plochy s využitím „izolační zeleň“ či „ochranná zeleň“. </a:t>
            </a:r>
          </a:p>
        </p:txBody>
      </p:sp>
    </p:spTree>
    <p:extLst>
      <p:ext uri="{BB962C8B-B14F-4D97-AF65-F5344CB8AC3E}">
        <p14:creationId xmlns:p14="http://schemas.microsoft.com/office/powerpoint/2010/main" val="869143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381000" y="773113"/>
            <a:ext cx="12623800" cy="7407152"/>
          </a:xfrm>
          <a:prstGeom prst="rect">
            <a:avLst/>
          </a:prstGeom>
          <a:noFill/>
          <a:ln>
            <a:noFill/>
          </a:ln>
          <a:extLst/>
        </p:spPr>
        <p:txBody>
          <a:bodyPr lIns="91435" tIns="45718" rIns="91435" bIns="45718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  <a:defRPr/>
            </a:pPr>
            <a:r>
              <a:rPr lang="cs-CZ" altLang="cs-CZ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Myriad Pro"/>
              </a:rPr>
              <a:t>Vytváření ÚSES  =  veřejný zájem</a:t>
            </a:r>
            <a:r>
              <a:rPr lang="cs-CZ" altLang="cs-CZ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  <a:sym typeface="Myriad Pro"/>
              </a:rPr>
              <a:t>	</a:t>
            </a:r>
          </a:p>
          <a:p>
            <a:pPr lvl="1">
              <a:spcBef>
                <a:spcPts val="1707"/>
              </a:spcBef>
              <a:buFontTx/>
              <a:buNone/>
              <a:defRPr/>
            </a:pPr>
            <a:r>
              <a:rPr lang="cs-CZ" altLang="cs-CZ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  <a:sym typeface="Myriad Pro"/>
              </a:rPr>
              <a:t>Dlouhodobý cíl vytváření ÚSES </a:t>
            </a:r>
          </a:p>
          <a:p>
            <a:pPr marL="0" lvl="1">
              <a:spcBef>
                <a:spcPts val="604"/>
              </a:spcBef>
              <a:buFontTx/>
              <a:buNone/>
              <a:defRPr/>
            </a:pPr>
            <a:r>
              <a:rPr lang="cs-CZ" altLang="cs-CZ" dirty="0" smtClean="0">
                <a:solidFill>
                  <a:schemeClr val="tx2"/>
                </a:solidFill>
                <a:latin typeface="Calibri" pitchFamily="34" charset="0"/>
                <a:sym typeface="Myriad Pro"/>
              </a:rPr>
              <a:t>Vymezováním </a:t>
            </a:r>
            <a:r>
              <a:rPr lang="cs-CZ" altLang="cs-CZ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  <a:sym typeface="Myriad Pro"/>
              </a:rPr>
              <a:t>a realizací skladebných částí ÚSES zajistit plně funkční síť ekologicky stabilních částí krajiny </a:t>
            </a:r>
          </a:p>
          <a:p>
            <a:pPr lvl="1">
              <a:spcBef>
                <a:spcPts val="1707"/>
              </a:spcBef>
              <a:buFontTx/>
              <a:buAutoNum type="arabicPeriod"/>
              <a:defRPr/>
            </a:pPr>
            <a:r>
              <a:rPr lang="cs-CZ" altLang="cs-CZ" b="1" dirty="0" smtClean="0">
                <a:solidFill>
                  <a:srgbClr val="0000FF"/>
                </a:solidFill>
                <a:latin typeface="Calibri" pitchFamily="34" charset="0"/>
                <a:sym typeface="Myriad Pro"/>
              </a:rPr>
              <a:t>fáze:  VYMEZOVÁNÍ  </a:t>
            </a:r>
            <a:r>
              <a:rPr lang="cs-CZ" altLang="cs-CZ" b="1" dirty="0" smtClean="0">
                <a:solidFill>
                  <a:srgbClr val="0000CC"/>
                </a:solidFill>
                <a:latin typeface="Calibri" pitchFamily="34" charset="0"/>
                <a:sym typeface="Myriad Pro"/>
              </a:rPr>
              <a:t>=  </a:t>
            </a:r>
            <a:r>
              <a:rPr lang="cs-CZ" altLang="cs-CZ" b="1" dirty="0" smtClean="0">
                <a:latin typeface="Calibri" pitchFamily="34" charset="0"/>
                <a:sym typeface="Myriad Pro"/>
              </a:rPr>
              <a:t>identifikace</a:t>
            </a:r>
            <a:r>
              <a:rPr lang="cs-CZ" altLang="cs-CZ" dirty="0" smtClean="0">
                <a:latin typeface="Calibri" pitchFamily="34" charset="0"/>
                <a:sym typeface="Myriad Pro"/>
              </a:rPr>
              <a:t> ekologicky stabilních struktur krajiny a 					</a:t>
            </a:r>
            <a:r>
              <a:rPr lang="cs-CZ" altLang="cs-CZ" b="1" dirty="0" smtClean="0">
                <a:latin typeface="Calibri" pitchFamily="34" charset="0"/>
                <a:sym typeface="Myriad Pro"/>
              </a:rPr>
              <a:t>potenciálu</a:t>
            </a:r>
            <a:r>
              <a:rPr lang="cs-CZ" altLang="cs-CZ" dirty="0" smtClean="0">
                <a:latin typeface="Calibri" pitchFamily="34" charset="0"/>
                <a:sym typeface="Myriad Pro"/>
              </a:rPr>
              <a:t> krajiny </a:t>
            </a:r>
            <a:r>
              <a:rPr lang="cs-CZ" altLang="cs-CZ" dirty="0">
                <a:latin typeface="Calibri" pitchFamily="34" charset="0"/>
                <a:sym typeface="Myriad Pro"/>
              </a:rPr>
              <a:t>	</a:t>
            </a:r>
            <a:r>
              <a:rPr lang="cs-CZ" altLang="cs-CZ" dirty="0" smtClean="0">
                <a:latin typeface="Calibri" pitchFamily="34" charset="0"/>
                <a:sym typeface="Myriad Pro"/>
              </a:rPr>
              <a:t>+ </a:t>
            </a:r>
            <a:r>
              <a:rPr lang="cs-CZ" altLang="cs-CZ" b="1" dirty="0" smtClean="0">
                <a:latin typeface="Calibri" pitchFamily="34" charset="0"/>
                <a:sym typeface="Myriad Pro"/>
              </a:rPr>
              <a:t>zajištění územních podmínek </a:t>
            </a:r>
            <a:endParaRPr lang="cs-CZ" altLang="cs-CZ" b="1" dirty="0">
              <a:latin typeface="Calibri" pitchFamily="34" charset="0"/>
              <a:sym typeface="Myriad Pro"/>
            </a:endParaRPr>
          </a:p>
          <a:p>
            <a:pPr marL="0" lvl="1" indent="0">
              <a:spcBef>
                <a:spcPts val="0"/>
              </a:spcBef>
              <a:buFontTx/>
              <a:buNone/>
              <a:defRPr/>
            </a:pPr>
            <a:r>
              <a:rPr lang="cs-CZ" altLang="cs-CZ" dirty="0" smtClean="0">
                <a:latin typeface="Calibri" pitchFamily="34" charset="0"/>
                <a:sym typeface="Myriad Pro"/>
              </a:rPr>
              <a:t>				(územní plánování +  komplexní pozemkové úpravy)  </a:t>
            </a:r>
          </a:p>
          <a:p>
            <a:pPr lvl="2">
              <a:spcBef>
                <a:spcPts val="1200"/>
              </a:spcBef>
              <a:buFontTx/>
              <a:buNone/>
              <a:defRPr/>
            </a:pPr>
            <a:r>
              <a:rPr lang="cs-CZ" altLang="cs-CZ" dirty="0" smtClean="0">
                <a:solidFill>
                  <a:srgbClr val="C00000"/>
                </a:solidFill>
                <a:latin typeface="Calibri" pitchFamily="34" charset="0"/>
                <a:sym typeface="Webdings" pitchFamily="18" charset="2"/>
              </a:rPr>
              <a:t> </a:t>
            </a:r>
            <a:r>
              <a:rPr lang="cs-CZ" altLang="cs-CZ" sz="2800" dirty="0" smtClean="0">
                <a:latin typeface="Calibri" pitchFamily="34" charset="0"/>
                <a:sym typeface="Webdings" pitchFamily="18" charset="2"/>
              </a:rPr>
              <a:t>Optimální vymezení v Plánu ÚSES (nezávazné, naplňuje věcnou podstatu)</a:t>
            </a:r>
          </a:p>
          <a:p>
            <a:pPr lvl="2">
              <a:spcBef>
                <a:spcPts val="1200"/>
              </a:spcBef>
              <a:buFontTx/>
              <a:buNone/>
              <a:defRPr/>
            </a:pPr>
            <a:r>
              <a:rPr lang="cs-CZ" altLang="cs-CZ" sz="2800" dirty="0" smtClean="0">
                <a:solidFill>
                  <a:srgbClr val="C00000"/>
                </a:solidFill>
                <a:latin typeface="Calibri" pitchFamily="34" charset="0"/>
                <a:sym typeface="Webdings" pitchFamily="18" charset="2"/>
              </a:rPr>
              <a:t> </a:t>
            </a:r>
            <a:r>
              <a:rPr lang="cs-CZ" altLang="cs-CZ" sz="2800" dirty="0" smtClean="0">
                <a:latin typeface="Calibri" pitchFamily="34" charset="0"/>
                <a:sym typeface="Webdings" pitchFamily="18" charset="2"/>
              </a:rPr>
              <a:t>Koordinované </a:t>
            </a:r>
            <a:r>
              <a:rPr lang="cs-CZ" altLang="cs-CZ" sz="2800" dirty="0">
                <a:latin typeface="Calibri" pitchFamily="34" charset="0"/>
                <a:sym typeface="Webdings" pitchFamily="18" charset="2"/>
              </a:rPr>
              <a:t>v</a:t>
            </a:r>
            <a:r>
              <a:rPr lang="cs-CZ" altLang="cs-CZ" sz="2800" dirty="0" smtClean="0">
                <a:latin typeface="Calibri" pitchFamily="34" charset="0"/>
                <a:sym typeface="Webdings" pitchFamily="18" charset="2"/>
              </a:rPr>
              <a:t>ymezení</a:t>
            </a:r>
            <a:r>
              <a:rPr lang="cs-CZ" altLang="cs-CZ" sz="2800" dirty="0" smtClean="0">
                <a:solidFill>
                  <a:srgbClr val="C00000"/>
                </a:solidFill>
                <a:latin typeface="Calibri" pitchFamily="34" charset="0"/>
                <a:sym typeface="Webdings" pitchFamily="18" charset="2"/>
              </a:rPr>
              <a:t> </a:t>
            </a:r>
            <a:r>
              <a:rPr lang="cs-CZ" altLang="cs-CZ" sz="2800" dirty="0" smtClean="0">
                <a:latin typeface="Calibri" pitchFamily="34" charset="0"/>
                <a:sym typeface="Webdings" pitchFamily="18" charset="2"/>
              </a:rPr>
              <a:t>v</a:t>
            </a:r>
            <a:r>
              <a:rPr lang="cs-CZ" altLang="cs-CZ" sz="2800" dirty="0" smtClean="0">
                <a:solidFill>
                  <a:srgbClr val="C00000"/>
                </a:solidFill>
                <a:latin typeface="Calibri" pitchFamily="34" charset="0"/>
                <a:sym typeface="Webdings" pitchFamily="18" charset="2"/>
              </a:rPr>
              <a:t> </a:t>
            </a:r>
            <a:r>
              <a:rPr lang="cs-CZ" altLang="cs-CZ" sz="2800" dirty="0" smtClean="0">
                <a:latin typeface="Calibri" pitchFamily="34" charset="0"/>
                <a:sym typeface="Webdings" pitchFamily="18" charset="2"/>
              </a:rPr>
              <a:t>ÚPD (závazné, projednané s DOSS) </a:t>
            </a:r>
          </a:p>
          <a:p>
            <a:pPr lvl="2">
              <a:spcBef>
                <a:spcPts val="1200"/>
              </a:spcBef>
              <a:buFontTx/>
              <a:buNone/>
              <a:defRPr/>
            </a:pPr>
            <a:r>
              <a:rPr lang="cs-CZ" altLang="cs-CZ" sz="2800" dirty="0" smtClean="0">
                <a:solidFill>
                  <a:srgbClr val="C00000"/>
                </a:solidFill>
                <a:latin typeface="Calibri" pitchFamily="34" charset="0"/>
                <a:sym typeface="Webdings" pitchFamily="18" charset="2"/>
              </a:rPr>
              <a:t> </a:t>
            </a:r>
            <a:r>
              <a:rPr lang="cs-CZ" altLang="cs-CZ" sz="2800" dirty="0" smtClean="0">
                <a:latin typeface="Calibri" pitchFamily="34" charset="0"/>
                <a:sym typeface="Webdings" pitchFamily="18" charset="2"/>
              </a:rPr>
              <a:t>v ÚP jsou </a:t>
            </a:r>
            <a:r>
              <a:rPr lang="cs-CZ" altLang="cs-CZ" sz="2800" b="1" dirty="0" smtClean="0">
                <a:solidFill>
                  <a:srgbClr val="CC0000"/>
                </a:solidFill>
                <a:latin typeface="Calibri" pitchFamily="34" charset="0"/>
                <a:sym typeface="Webdings" pitchFamily="18" charset="2"/>
              </a:rPr>
              <a:t>vymezeny plochy </a:t>
            </a:r>
            <a:r>
              <a:rPr lang="cs-CZ" altLang="cs-CZ" sz="2800" dirty="0" smtClean="0">
                <a:latin typeface="Calibri" pitchFamily="34" charset="0"/>
                <a:sym typeface="Webdings" pitchFamily="18" charset="2"/>
              </a:rPr>
              <a:t>k zajištění funkcí ÚSES a v plochách jsou </a:t>
            </a:r>
            <a:r>
              <a:rPr lang="cs-CZ" altLang="cs-CZ" sz="2800" b="1" dirty="0" smtClean="0">
                <a:solidFill>
                  <a:srgbClr val="CC0000"/>
                </a:solidFill>
                <a:latin typeface="Calibri" pitchFamily="34" charset="0"/>
                <a:sym typeface="Webdings" pitchFamily="18" charset="2"/>
              </a:rPr>
              <a:t>stanoveny podmínky využití </a:t>
            </a:r>
            <a:r>
              <a:rPr lang="cs-CZ" altLang="cs-CZ" sz="2800" dirty="0" smtClean="0">
                <a:latin typeface="Calibri" pitchFamily="34" charset="0"/>
                <a:sym typeface="Webdings" pitchFamily="18" charset="2"/>
              </a:rPr>
              <a:t>(nepřípustné, podmíněně přípustné)  </a:t>
            </a:r>
          </a:p>
          <a:p>
            <a:pPr lvl="2">
              <a:spcBef>
                <a:spcPts val="1200"/>
              </a:spcBef>
              <a:buFontTx/>
              <a:buNone/>
              <a:defRPr/>
            </a:pPr>
            <a:r>
              <a:rPr lang="cs-CZ" altLang="cs-CZ" sz="2800" dirty="0" smtClean="0">
                <a:solidFill>
                  <a:srgbClr val="C00000"/>
                </a:solidFill>
                <a:latin typeface="Calibri" pitchFamily="34" charset="0"/>
                <a:sym typeface="Webdings" pitchFamily="18" charset="2"/>
              </a:rPr>
              <a:t></a:t>
            </a:r>
            <a:r>
              <a:rPr lang="cs-CZ" altLang="cs-CZ" sz="2800" dirty="0" smtClean="0">
                <a:latin typeface="Calibri" pitchFamily="34" charset="0"/>
                <a:sym typeface="Webdings" pitchFamily="18" charset="2"/>
              </a:rPr>
              <a:t> v</a:t>
            </a:r>
            <a:r>
              <a:rPr lang="cs-CZ" altLang="cs-CZ" sz="2800" dirty="0" smtClean="0">
                <a:solidFill>
                  <a:srgbClr val="C00000"/>
                </a:solidFill>
                <a:latin typeface="Calibri" pitchFamily="34" charset="0"/>
                <a:sym typeface="Webdings" pitchFamily="18" charset="2"/>
              </a:rPr>
              <a:t> </a:t>
            </a:r>
            <a:r>
              <a:rPr lang="cs-CZ" altLang="cs-CZ" sz="2800" dirty="0" smtClean="0">
                <a:latin typeface="Calibri" pitchFamily="34" charset="0"/>
                <a:sym typeface="Webdings" pitchFamily="18" charset="2"/>
              </a:rPr>
              <a:t>rámci komplexních pozemkových úprav je ÚSES vymezován plánem společných zařízení (vztah PSZ </a:t>
            </a:r>
            <a:r>
              <a:rPr lang="cs-CZ" altLang="cs-CZ" sz="2800" dirty="0" err="1" smtClean="0">
                <a:latin typeface="Calibri" pitchFamily="34" charset="0"/>
                <a:sym typeface="Webdings" pitchFamily="18" charset="2"/>
              </a:rPr>
              <a:t>KoPÚ</a:t>
            </a:r>
            <a:r>
              <a:rPr lang="cs-CZ" altLang="cs-CZ" sz="2800" dirty="0" smtClean="0">
                <a:latin typeface="Calibri" pitchFamily="34" charset="0"/>
                <a:sym typeface="Webdings" pitchFamily="18" charset="2"/>
              </a:rPr>
              <a:t> a ÚPD?)</a:t>
            </a:r>
          </a:p>
          <a:p>
            <a:pPr marL="0" lvl="1" indent="0">
              <a:spcBef>
                <a:spcPts val="1200"/>
              </a:spcBef>
              <a:buFontTx/>
              <a:buNone/>
              <a:defRPr/>
            </a:pPr>
            <a:r>
              <a:rPr lang="cs-CZ" altLang="cs-CZ" b="1" dirty="0" smtClean="0">
                <a:solidFill>
                  <a:srgbClr val="0000CC"/>
                </a:solidFill>
                <a:latin typeface="Calibri" pitchFamily="34" charset="0"/>
                <a:sym typeface="Myriad Pro"/>
              </a:rPr>
              <a:t>2. </a:t>
            </a:r>
            <a:r>
              <a:rPr lang="cs-CZ" altLang="cs-CZ" b="1" dirty="0" smtClean="0">
                <a:solidFill>
                  <a:srgbClr val="0000FF"/>
                </a:solidFill>
                <a:latin typeface="Calibri" pitchFamily="34" charset="0"/>
                <a:sym typeface="Myriad Pro"/>
              </a:rPr>
              <a:t>fáze:  REALIZACE </a:t>
            </a:r>
            <a:r>
              <a:rPr lang="cs-CZ" altLang="cs-CZ" dirty="0" smtClean="0">
                <a:latin typeface="Calibri" pitchFamily="34" charset="0"/>
                <a:sym typeface="Myriad Pro"/>
              </a:rPr>
              <a:t>= projekty, doplňování chybějících vymezených částí, výsadba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ovéPole 1"/>
          <p:cNvSpPr txBox="1">
            <a:spLocks noChangeArrowheads="1"/>
          </p:cNvSpPr>
          <p:nvPr/>
        </p:nvSpPr>
        <p:spPr bwMode="auto">
          <a:xfrm>
            <a:off x="381000" y="773113"/>
            <a:ext cx="12530138" cy="800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>
              <a:spcBef>
                <a:spcPts val="600"/>
              </a:spcBef>
            </a:pPr>
            <a:r>
              <a:rPr lang="cs-CZ" altLang="cs-CZ" sz="2800" b="1" dirty="0">
                <a:solidFill>
                  <a:srgbClr val="008000"/>
                </a:solidFill>
                <a:latin typeface="Calibri" pitchFamily="34" charset="0"/>
                <a:sym typeface="Gill Sans"/>
              </a:rPr>
              <a:t>ÚZEMNÍ SYSTÉM EKOLOGICKÉ STABILITY – ZDROJE PROBLÉMŮ</a:t>
            </a:r>
            <a:endParaRPr lang="cs-CZ" altLang="cs-CZ" sz="2800" b="1" dirty="0">
              <a:solidFill>
                <a:srgbClr val="0000FF"/>
              </a:solidFill>
              <a:latin typeface="Calibri" pitchFamily="34" charset="0"/>
              <a:sym typeface="Gill Sans"/>
            </a:endParaRPr>
          </a:p>
          <a:p>
            <a:pPr algn="l" eaLnBrk="1" hangingPunct="1">
              <a:spcBef>
                <a:spcPts val="1200"/>
              </a:spcBef>
            </a:pPr>
            <a:r>
              <a:rPr lang="cs-CZ" altLang="cs-CZ" sz="2800" b="1" dirty="0">
                <a:solidFill>
                  <a:schemeClr val="tx2"/>
                </a:solidFill>
                <a:latin typeface="Calibri" pitchFamily="34" charset="0"/>
                <a:sym typeface="Gill Sans"/>
              </a:rPr>
              <a:t>	jedna krajina 	</a:t>
            </a:r>
            <a:r>
              <a:rPr lang="cs-CZ" altLang="cs-CZ" sz="4400" b="1" dirty="0">
                <a:solidFill>
                  <a:srgbClr val="C00000"/>
                </a:solidFill>
                <a:latin typeface="Calibri" pitchFamily="34" charset="0"/>
                <a:sym typeface="Gill Sans"/>
              </a:rPr>
              <a:t>x</a:t>
            </a:r>
            <a:r>
              <a:rPr lang="cs-CZ" altLang="cs-CZ" sz="2800" b="1" dirty="0">
                <a:solidFill>
                  <a:schemeClr val="tx2"/>
                </a:solidFill>
                <a:latin typeface="Calibri" pitchFamily="34" charset="0"/>
                <a:sym typeface="Gill Sans"/>
              </a:rPr>
              <a:t>  	více správních území </a:t>
            </a:r>
          </a:p>
          <a:p>
            <a:pPr algn="l" eaLnBrk="1" hangingPunct="1"/>
            <a:r>
              <a:rPr lang="cs-CZ" altLang="cs-CZ" sz="2800" b="1" dirty="0">
                <a:solidFill>
                  <a:schemeClr val="tx2"/>
                </a:solidFill>
                <a:latin typeface="Calibri" pitchFamily="34" charset="0"/>
                <a:sym typeface="Gill Sans"/>
              </a:rPr>
              <a:t>jeden funkční systém  	</a:t>
            </a:r>
            <a:r>
              <a:rPr lang="cs-CZ" altLang="cs-CZ" sz="4400" b="1" dirty="0">
                <a:solidFill>
                  <a:srgbClr val="C00000"/>
                </a:solidFill>
                <a:latin typeface="Calibri" pitchFamily="34" charset="0"/>
                <a:sym typeface="Gill Sans"/>
              </a:rPr>
              <a:t>x</a:t>
            </a:r>
            <a:r>
              <a:rPr lang="cs-CZ" altLang="cs-CZ" sz="2800" b="1" dirty="0">
                <a:solidFill>
                  <a:schemeClr val="tx2"/>
                </a:solidFill>
                <a:latin typeface="Calibri" pitchFamily="34" charset="0"/>
                <a:sym typeface="Gill Sans"/>
              </a:rPr>
              <a:t>  	tři hierarchické úrovně / dva typy ÚPD</a:t>
            </a:r>
          </a:p>
          <a:p>
            <a:pPr algn="l" eaLnBrk="1" hangingPunct="1"/>
            <a:r>
              <a:rPr lang="cs-CZ" altLang="cs-CZ" sz="2800" b="1" dirty="0">
                <a:solidFill>
                  <a:schemeClr val="tx2"/>
                </a:solidFill>
                <a:latin typeface="Calibri" pitchFamily="34" charset="0"/>
                <a:sym typeface="Gill Sans"/>
              </a:rPr>
              <a:t>					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sym typeface="Gill Sans"/>
              </a:rPr>
              <a:t>(různé kompetence OOP, OÚP)</a:t>
            </a:r>
          </a:p>
          <a:p>
            <a:pPr algn="l" eaLnBrk="1" hangingPunct="1"/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sym typeface="Gill Sans"/>
              </a:rPr>
              <a:t>					nadregionální / regionální / místní (lokální) </a:t>
            </a:r>
          </a:p>
          <a:p>
            <a:pPr algn="l" eaLnBrk="1" hangingPunct="1"/>
            <a:r>
              <a:rPr lang="cs-CZ" altLang="cs-CZ" sz="2800" b="1" dirty="0">
                <a:solidFill>
                  <a:schemeClr val="tx2"/>
                </a:solidFill>
                <a:latin typeface="Calibri" pitchFamily="34" charset="0"/>
                <a:sym typeface="Gill Sans"/>
              </a:rPr>
              <a:t>nástroj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sym typeface="Gill Sans"/>
              </a:rPr>
              <a:t>ochrany přírody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sym typeface="Gill Sans"/>
              </a:rPr>
              <a:t>	</a:t>
            </a:r>
            <a:r>
              <a:rPr lang="cs-CZ" altLang="cs-CZ" sz="4400" b="1" dirty="0">
                <a:solidFill>
                  <a:srgbClr val="C00000"/>
                </a:solidFill>
                <a:latin typeface="Calibri" pitchFamily="34" charset="0"/>
                <a:sym typeface="Gill Sans"/>
              </a:rPr>
              <a:t>x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sym typeface="Gill Sans"/>
              </a:rPr>
              <a:t>	</a:t>
            </a:r>
            <a:r>
              <a:rPr lang="cs-CZ" altLang="cs-CZ" sz="2800" b="1" dirty="0">
                <a:latin typeface="Calibri" pitchFamily="34" charset="0"/>
                <a:sym typeface="Gill Sans"/>
              </a:rPr>
              <a:t>závazně vymezen postupy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sym typeface="Gill Sans"/>
              </a:rPr>
              <a:t>podle stavebního zákona  </a:t>
            </a:r>
          </a:p>
          <a:p>
            <a:pPr eaLnBrk="1" hangingPunct="1"/>
            <a:r>
              <a:rPr lang="cs-CZ" altLang="cs-CZ" sz="4400" b="1" dirty="0">
                <a:solidFill>
                  <a:srgbClr val="C00000"/>
                </a:solidFill>
                <a:latin typeface="Calibri" pitchFamily="34" charset="0"/>
                <a:sym typeface="Gill Sans"/>
              </a:rPr>
              <a:t>x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sym typeface="Gill Sans"/>
              </a:rPr>
              <a:t>  </a:t>
            </a:r>
            <a:r>
              <a:rPr lang="cs-CZ" altLang="cs-CZ" sz="2800" b="1" dirty="0">
                <a:latin typeface="Calibri" pitchFamily="34" charset="0"/>
                <a:sym typeface="Gill Sans"/>
              </a:rPr>
              <a:t>právní úprava 114/1992 Sb. a 395/1992 Sb. nereagovala na nový stavební zákon </a:t>
            </a:r>
            <a:r>
              <a:rPr lang="cs-CZ" altLang="cs-CZ" sz="1200" b="1" dirty="0">
                <a:latin typeface="Calibri" pitchFamily="34" charset="0"/>
                <a:sym typeface="Gill Sans"/>
              </a:rPr>
              <a:t>	</a:t>
            </a:r>
            <a:endParaRPr lang="cs-CZ" altLang="cs-CZ" sz="2800" b="1" dirty="0">
              <a:latin typeface="Calibri" pitchFamily="34" charset="0"/>
              <a:sym typeface="Gill Sans"/>
            </a:endParaRPr>
          </a:p>
          <a:p>
            <a:pPr eaLnBrk="1" hangingPunct="1"/>
            <a:r>
              <a:rPr lang="cs-CZ" altLang="cs-CZ" sz="44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</a:t>
            </a:r>
            <a:endParaRPr lang="cs-CZ" altLang="cs-CZ" sz="4400" dirty="0">
              <a:solidFill>
                <a:schemeClr val="tx2"/>
              </a:solidFill>
              <a:latin typeface="Calibri" pitchFamily="34" charset="0"/>
              <a:cs typeface="Calibri" pitchFamily="34" charset="0"/>
              <a:sym typeface="Gill Sans"/>
            </a:endParaRPr>
          </a:p>
          <a:p>
            <a:pPr eaLnBrk="1" hangingPunct="1"/>
            <a:r>
              <a:rPr lang="cs-CZ" altLang="cs-CZ" sz="2800" b="1" u="sng" dirty="0">
                <a:solidFill>
                  <a:srgbClr val="336600"/>
                </a:solidFill>
                <a:latin typeface="Calibri" pitchFamily="34" charset="0"/>
                <a:cs typeface="Calibri" pitchFamily="34" charset="0"/>
                <a:sym typeface="Gill Sans"/>
              </a:rPr>
              <a:t>horizontální</a:t>
            </a:r>
            <a:r>
              <a:rPr lang="cs-CZ" altLang="cs-CZ" sz="2800" u="sng" dirty="0">
                <a:solidFill>
                  <a:schemeClr val="tx2"/>
                </a:solidFill>
                <a:latin typeface="Calibri" pitchFamily="34" charset="0"/>
                <a:cs typeface="Calibri" pitchFamily="34" charset="0"/>
                <a:sym typeface="Gill Sans"/>
              </a:rPr>
              <a:t> součinnost orgánů státní správy - OOP s OÚP </a:t>
            </a:r>
          </a:p>
          <a:p>
            <a:pPr eaLnBrk="1" hangingPunct="1"/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Gill Sans"/>
              </a:rPr>
              <a:t>vertikální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  <a:sym typeface="Gill Sans"/>
              </a:rPr>
              <a:t> součinnost OOP – MŽP + KÚ + ORP + SCHKO a SNP (NR + R + M ÚSES)</a:t>
            </a:r>
          </a:p>
          <a:p>
            <a:pPr marL="0" lvl="1">
              <a:spcBef>
                <a:spcPts val="1200"/>
              </a:spcBef>
            </a:pPr>
            <a:endParaRPr lang="cs-CZ" altLang="cs-CZ" sz="1800" b="1" dirty="0">
              <a:latin typeface="Calibri" pitchFamily="34" charset="0"/>
              <a:cs typeface="Calibri" pitchFamily="34" charset="0"/>
              <a:sym typeface="Webdings" pitchFamily="18" charset="2"/>
            </a:endParaRPr>
          </a:p>
          <a:p>
            <a:pPr marL="0" lvl="1">
              <a:spcBef>
                <a:spcPts val="1200"/>
              </a:spcBef>
            </a:pPr>
            <a:r>
              <a:rPr lang="cs-CZ" altLang="cs-CZ" sz="2800" b="1" dirty="0">
                <a:latin typeface="Calibri" pitchFamily="34" charset="0"/>
                <a:cs typeface="Calibri" pitchFamily="34" charset="0"/>
                <a:sym typeface="Webdings" pitchFamily="18" charset="2"/>
              </a:rPr>
              <a:t>§ 8 odst. 2 zákona č. 500/2004 Sb., správního řádu:</a:t>
            </a:r>
          </a:p>
          <a:p>
            <a:pPr marL="0" lvl="1"/>
            <a:r>
              <a:rPr lang="cs-CZ" altLang="cs-CZ" sz="2800" i="1" dirty="0">
                <a:latin typeface="Calibri" pitchFamily="34" charset="0"/>
              </a:rPr>
              <a:t>„Správní orgány vzájemně spolupracují v zájmu dobré správy</a:t>
            </a:r>
            <a:r>
              <a:rPr lang="cs-CZ" altLang="cs-CZ" sz="2400" dirty="0">
                <a:latin typeface="Calibri" pitchFamily="34" charset="0"/>
              </a:rPr>
              <a:t>.“</a:t>
            </a:r>
            <a:endParaRPr lang="cs-CZ" altLang="cs-CZ" sz="2400" b="1" dirty="0">
              <a:latin typeface="Calibri" pitchFamily="34" charset="0"/>
              <a:cs typeface="Calibri" pitchFamily="34" charset="0"/>
              <a:sym typeface="Webdings" pitchFamily="18" charset="2"/>
            </a:endParaRPr>
          </a:p>
          <a:p>
            <a:pPr eaLnBrk="1" hangingPunct="1"/>
            <a:endParaRPr lang="cs-CZ" altLang="cs-CZ" sz="2800" dirty="0">
              <a:solidFill>
                <a:schemeClr val="tx2"/>
              </a:solidFill>
              <a:latin typeface="Calibri" pitchFamily="34" charset="0"/>
              <a:cs typeface="Calibri" pitchFamily="34" charset="0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29792" y="844352"/>
            <a:ext cx="11737304" cy="60401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8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Působnost OOP k vymezování a hodnocení NR, R, a M ÚSES </a:t>
            </a:r>
          </a:p>
          <a:p>
            <a:pPr>
              <a:defRPr/>
            </a:pPr>
            <a:endParaRPr lang="cs-CZ" sz="2800" b="1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oddělená, ALE:</a:t>
            </a:r>
          </a:p>
          <a:p>
            <a:pPr>
              <a:defRPr/>
            </a:pPr>
            <a:endParaRPr lang="cs-CZ" sz="28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nižší hierarchické úrovně </a:t>
            </a:r>
            <a:r>
              <a:rPr lang="cs-CZ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NAVAZUJÍ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 vyšší </a:t>
            </a:r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biocentra nižších úrovní jsou </a:t>
            </a:r>
            <a:r>
              <a:rPr lang="cs-CZ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VKLÁDÁNA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biokoridorů vyšších úrovní</a:t>
            </a:r>
          </a:p>
          <a:p>
            <a:pPr>
              <a:spcBef>
                <a:spcPts val="300"/>
              </a:spcBef>
              <a:defRPr/>
            </a:pP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(úrovně ÚSES se prolínají) </a:t>
            </a:r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působnost k pořízení </a:t>
            </a:r>
            <a:r>
              <a:rPr lang="cs-CZ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plánu (místního) ÚSES </a:t>
            </a:r>
            <a:r>
              <a:rPr lang="cs-CZ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ORP 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působnost k uplatnění stanovisek k územním plánům obcí – </a:t>
            </a:r>
            <a:r>
              <a:rPr lang="cs-CZ" sz="2800" strike="sngStrik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MŽP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ORP</a:t>
            </a:r>
          </a:p>
          <a:p>
            <a:pPr>
              <a:spcBef>
                <a:spcPts val="300"/>
              </a:spcBef>
              <a:defRPr/>
            </a:pPr>
            <a:r>
              <a:rPr lang="cs-CZ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(krajské úřady jen z hlediska souladu se ZÚR)</a:t>
            </a:r>
            <a:r>
              <a:rPr lang="cs-CZ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dotčenost OOP v územních / stavebních řízeních - </a:t>
            </a:r>
            <a:r>
              <a:rPr lang="cs-CZ" sz="2800" strike="sngStrike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MŽP </a:t>
            </a:r>
            <a:r>
              <a:rPr lang="cs-CZ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ORP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300"/>
              </a:spcBef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	(zbytková působnost podle § 77 odst. 3 zákona č. 114/1992 Sb. (ZOPK)</a:t>
            </a:r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působnost k pořizování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ÚAPo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66750" y="369888"/>
            <a:ext cx="12338050" cy="85740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30046" tIns="65023" rIns="130046" bIns="65023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2800" b="1" dirty="0">
                <a:solidFill>
                  <a:srgbClr val="008000"/>
                </a:solidFill>
                <a:latin typeface="Calibri" pitchFamily="34" charset="0"/>
                <a:cs typeface="Calibri" panose="020F0502020204030204" pitchFamily="34" charset="0"/>
              </a:rPr>
              <a:t>ÚZEMNÍ SYSTÉM EKOLOGICKÉ STABILITY - ÚSES </a:t>
            </a:r>
          </a:p>
          <a:p>
            <a:pPr marL="0" indent="0" eaLnBrk="1" hangingPunct="1">
              <a:spcBef>
                <a:spcPts val="1200"/>
              </a:spcBef>
              <a:defRPr/>
            </a:pPr>
            <a:endParaRPr lang="cs-CZ" sz="2800" b="1" dirty="0" smtClean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ts val="1200"/>
              </a:spcBef>
              <a:defRPr/>
            </a:pPr>
            <a:r>
              <a:rPr lang="cs-CZ" sz="2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Územní </a:t>
            </a:r>
            <a:r>
              <a:rPr lang="cs-CZ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systém ekologické stability</a:t>
            </a:r>
            <a:r>
              <a:rPr lang="cs-CZ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krajiny (ÚSES) je </a:t>
            </a:r>
            <a:r>
              <a:rPr lang="cs-CZ" sz="28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vzájemně propojený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soubor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přirozených 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i pozměněných, avšak přírodě blízkých </a:t>
            </a:r>
            <a:r>
              <a:rPr lang="cs-CZ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ekosystémů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, které </a:t>
            </a:r>
            <a:r>
              <a:rPr lang="cs-CZ" sz="2800" b="1" dirty="0" smtClean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udržují </a:t>
            </a:r>
            <a:r>
              <a:rPr lang="cs-CZ" sz="28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přírodní </a:t>
            </a:r>
            <a:r>
              <a:rPr lang="cs-CZ" sz="2800" b="1" dirty="0" smtClean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rovnováhu.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Rozlišuje se </a:t>
            </a:r>
            <a:r>
              <a:rPr lang="cs-CZ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místní, regionální a nadregionální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systém ekologické stability 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</a:rPr>
              <a:t>[</a:t>
            </a:r>
            <a:r>
              <a:rPr lang="cs-CZ" altLang="cs-CZ" sz="28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§ </a:t>
            </a:r>
            <a:r>
              <a:rPr lang="cs-CZ" altLang="cs-CZ" sz="28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odst. 1 písm. a) zákona 114/1992 </a:t>
            </a:r>
            <a:r>
              <a:rPr lang="cs-CZ" altLang="cs-CZ" sz="28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Sb.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</a:rPr>
              <a:t>]</a:t>
            </a:r>
          </a:p>
          <a:p>
            <a:pPr marL="0" indent="0" eaLnBrk="1" hangingPunct="1">
              <a:spcBef>
                <a:spcPts val="3000"/>
              </a:spcBef>
              <a:defRPr/>
            </a:pPr>
            <a:r>
              <a:rPr lang="cs-CZ" altLang="cs-CZ" sz="2800" b="1" dirty="0" smtClean="0">
                <a:solidFill>
                  <a:srgbClr val="0000FF"/>
                </a:solidFill>
                <a:latin typeface="Calibri" pitchFamily="34" charset="0"/>
              </a:rPr>
              <a:t>Ekosystém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</a:rPr>
              <a:t>je funkční soustava živých a neživých složek životního prostředí, jež 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</a:rPr>
              <a:t>jsou navzájem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</a:rPr>
              <a:t>spojeny výměnou látek, toků energie a předáváním informací, a které se vzájemně ovlivňují a vyvíjejí v určitém prostoru a čase </a:t>
            </a:r>
          </a:p>
          <a:p>
            <a:pPr marL="0" eaLnBrk="1" hangingPunct="1">
              <a:defRPr/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</a:rPr>
              <a:t>[§ 3 odst. 1 písm. l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</a:rPr>
              <a:t>) ZOPK] </a:t>
            </a:r>
            <a:endParaRPr lang="cs-CZ" altLang="cs-CZ" sz="2800" dirty="0">
              <a:solidFill>
                <a:schemeClr val="tx2"/>
              </a:solidFill>
              <a:latin typeface="Calibri" pitchFamily="34" charset="0"/>
            </a:endParaRPr>
          </a:p>
          <a:p>
            <a:pPr marL="0" indent="0" eaLnBrk="1" hangingPunct="1">
              <a:spcBef>
                <a:spcPts val="3000"/>
              </a:spcBef>
              <a:defRPr/>
            </a:pPr>
            <a:r>
              <a:rPr lang="cs-CZ" sz="2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Ekologická </a:t>
            </a:r>
            <a:r>
              <a:rPr lang="cs-CZ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stabilita 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je schopnost ekosystému vyrovnávat změny způsobené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vnějšími 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činiteli a </a:t>
            </a:r>
            <a:r>
              <a:rPr lang="cs-CZ" sz="28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zachovávat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své </a:t>
            </a:r>
            <a:r>
              <a:rPr lang="cs-CZ" sz="28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přirozené vlastnosti a funkce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eaLnBrk="1" hangingPunct="1">
              <a:defRPr/>
            </a:pPr>
            <a:r>
              <a:rPr lang="cs-CZ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(§ </a:t>
            </a:r>
            <a:r>
              <a:rPr lang="cs-CZ" sz="2800" i="1" dirty="0">
                <a:latin typeface="Calibri" panose="020F0502020204030204" pitchFamily="34" charset="0"/>
                <a:cs typeface="Calibri" panose="020F0502020204030204" pitchFamily="34" charset="0"/>
              </a:rPr>
              <a:t>4 zákona 17/1992 Sb., o životním prostředí</a:t>
            </a:r>
            <a:r>
              <a:rPr lang="cs-CZ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eaLnBrk="1" hangingPunct="1">
              <a:spcBef>
                <a:spcPts val="3000"/>
              </a:spcBef>
              <a:defRPr/>
            </a:pPr>
            <a:r>
              <a:rPr lang="cs-CZ" altLang="cs-CZ" sz="2800" b="1" dirty="0" smtClean="0">
                <a:solidFill>
                  <a:srgbClr val="0000FF"/>
                </a:solidFill>
                <a:latin typeface="Calibri" pitchFamily="34" charset="0"/>
              </a:rPr>
              <a:t>Krajina</a:t>
            </a:r>
            <a:r>
              <a:rPr lang="cs-CZ" altLang="cs-CZ" sz="2800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</a:rPr>
              <a:t>je část zemského povrchu s charakteristickým reliéfem, tvořená souborem </a:t>
            </a:r>
            <a:r>
              <a:rPr lang="cs-CZ" altLang="cs-CZ" sz="2800" b="1" dirty="0">
                <a:solidFill>
                  <a:srgbClr val="CC0000"/>
                </a:solidFill>
                <a:latin typeface="Calibri" pitchFamily="34" charset="0"/>
              </a:rPr>
              <a:t>funkčně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</a:rPr>
              <a:t> propojených </a:t>
            </a:r>
            <a:r>
              <a:rPr lang="cs-CZ" altLang="cs-CZ" sz="2800" b="1" dirty="0">
                <a:solidFill>
                  <a:srgbClr val="009900"/>
                </a:solidFill>
                <a:latin typeface="Calibri" pitchFamily="34" charset="0"/>
              </a:rPr>
              <a:t>ekosystémů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</a:rPr>
              <a:t> a civilizačními prvky [§ 3 odst. 1 písm. m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</a:rPr>
              <a:t>) ZOPK] </a:t>
            </a:r>
            <a:endParaRPr lang="cs-CZ" altLang="cs-CZ" sz="2800" dirty="0">
              <a:solidFill>
                <a:schemeClr val="tx2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cs-CZ" altLang="cs-CZ" sz="2800" b="1" i="1" dirty="0" smtClean="0">
                <a:solidFill>
                  <a:srgbClr val="0000CC"/>
                </a:solidFill>
                <a:latin typeface="Calibri" pitchFamily="34" charset="0"/>
              </a:rPr>
              <a:t>	</a:t>
            </a:r>
            <a:endParaRPr lang="cs-CZ" altLang="cs-CZ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1173163" y="1060450"/>
            <a:ext cx="10490200" cy="450850"/>
          </a:xfrm>
        </p:spPr>
        <p:txBody>
          <a:bodyPr/>
          <a:lstStyle/>
          <a:p>
            <a:pPr algn="l"/>
            <a:r>
              <a:rPr lang="cs-CZ" altLang="cs-CZ" sz="2800" b="1" smtClean="0">
                <a:solidFill>
                  <a:srgbClr val="008000"/>
                </a:solidFill>
                <a:latin typeface="Calibri" pitchFamily="34" charset="0"/>
              </a:rPr>
              <a:t>ÚSES v územním plánování a působnost OOP 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1173163" y="1636713"/>
            <a:ext cx="11017250" cy="6192837"/>
          </a:xfrm>
        </p:spPr>
        <p:txBody>
          <a:bodyPr/>
          <a:lstStyle/>
          <a:p>
            <a:pPr marL="0" indent="0" algn="l"/>
            <a:r>
              <a:rPr lang="cs-CZ" altLang="cs-CZ" sz="2800" b="1" smtClean="0">
                <a:solidFill>
                  <a:srgbClr val="008000"/>
                </a:solidFill>
                <a:latin typeface="Calibri" pitchFamily="34" charset="0"/>
              </a:rPr>
              <a:t>vymezování a hodnocení ÚSES </a:t>
            </a:r>
            <a:r>
              <a:rPr lang="cs-CZ" altLang="cs-CZ" sz="2800" smtClean="0">
                <a:solidFill>
                  <a:srgbClr val="008000"/>
                </a:solidFill>
                <a:latin typeface="Calibri" pitchFamily="34" charset="0"/>
                <a:sym typeface="Webdings" pitchFamily="18" charset="2"/>
              </a:rPr>
              <a:t></a:t>
            </a:r>
            <a:r>
              <a:rPr lang="cs-CZ" altLang="cs-CZ" sz="2800" smtClean="0">
                <a:solidFill>
                  <a:schemeClr val="tx2"/>
                </a:solidFill>
                <a:latin typeface="Calibri" pitchFamily="34" charset="0"/>
              </a:rPr>
              <a:t> poskytování údajů o území do ÚAP</a:t>
            </a:r>
          </a:p>
          <a:p>
            <a:pPr marL="0" indent="0" algn="l">
              <a:spcBef>
                <a:spcPts val="600"/>
              </a:spcBef>
            </a:pPr>
            <a:r>
              <a:rPr lang="cs-CZ" altLang="cs-CZ" sz="2400" b="1" i="1" u="sng" smtClean="0">
                <a:solidFill>
                  <a:schemeClr val="tx2"/>
                </a:solidFill>
                <a:latin typeface="Calibri" pitchFamily="34" charset="0"/>
              </a:rPr>
              <a:t>úroveň ÚSES 	orgán ochrany přírody (OOP)</a:t>
            </a:r>
            <a:r>
              <a:rPr lang="cs-CZ" altLang="cs-CZ" sz="2400" u="sng" smtClean="0">
                <a:solidFill>
                  <a:schemeClr val="tx2"/>
                </a:solidFill>
                <a:latin typeface="Calibri" pitchFamily="34" charset="0"/>
              </a:rPr>
              <a:t>                                                                            . </a:t>
            </a:r>
          </a:p>
          <a:p>
            <a:pPr marL="0" indent="0" algn="l">
              <a:spcBef>
                <a:spcPts val="600"/>
              </a:spcBef>
            </a:pPr>
            <a:r>
              <a:rPr lang="cs-CZ" altLang="cs-CZ" sz="2800" b="1" smtClean="0">
                <a:solidFill>
                  <a:schemeClr val="tx2"/>
                </a:solidFill>
                <a:latin typeface="Calibri" pitchFamily="34" charset="0"/>
              </a:rPr>
              <a:t>NR ÚSES</a:t>
            </a:r>
            <a:r>
              <a:rPr lang="cs-CZ" altLang="cs-CZ" sz="2800" smtClean="0">
                <a:solidFill>
                  <a:schemeClr val="tx2"/>
                </a:solidFill>
                <a:latin typeface="Calibri" pitchFamily="34" charset="0"/>
              </a:rPr>
              <a:t>	Ministerstvo životního prostředí (pověřilo AOPK) </a:t>
            </a:r>
          </a:p>
          <a:p>
            <a:pPr marL="0" indent="0" algn="l">
              <a:spcBef>
                <a:spcPts val="1200"/>
              </a:spcBef>
            </a:pPr>
            <a:r>
              <a:rPr lang="cs-CZ" altLang="cs-CZ" sz="2800" b="1" smtClean="0">
                <a:solidFill>
                  <a:schemeClr val="tx2"/>
                </a:solidFill>
                <a:latin typeface="Calibri" pitchFamily="34" charset="0"/>
              </a:rPr>
              <a:t>R ÚSES</a:t>
            </a:r>
            <a:r>
              <a:rPr lang="cs-CZ" altLang="cs-CZ" sz="2800" smtClean="0">
                <a:solidFill>
                  <a:schemeClr val="tx2"/>
                </a:solidFill>
                <a:latin typeface="Calibri" pitchFamily="34" charset="0"/>
              </a:rPr>
              <a:t>	Krajský úřad - OŽP</a:t>
            </a:r>
          </a:p>
          <a:p>
            <a:pPr marL="0" indent="0" algn="l"/>
            <a:r>
              <a:rPr lang="cs-CZ" altLang="cs-CZ" sz="2800" smtClean="0">
                <a:solidFill>
                  <a:schemeClr val="tx2"/>
                </a:solidFill>
                <a:latin typeface="Calibri" pitchFamily="34" charset="0"/>
              </a:rPr>
              <a:t>		Správy CHKO – na území CHKO a jejich ochranných pásem</a:t>
            </a:r>
          </a:p>
          <a:p>
            <a:pPr marL="0" indent="0" algn="l"/>
            <a:r>
              <a:rPr lang="cs-CZ" altLang="cs-CZ" sz="2800" smtClean="0">
                <a:solidFill>
                  <a:schemeClr val="tx2"/>
                </a:solidFill>
                <a:latin typeface="Calibri" pitchFamily="34" charset="0"/>
              </a:rPr>
              <a:t>		Správy NP - na území NP a jejich ochranných pásem</a:t>
            </a:r>
          </a:p>
          <a:p>
            <a:pPr marL="0" indent="0" algn="l"/>
            <a:r>
              <a:rPr lang="cs-CZ" altLang="cs-CZ" sz="2800" smtClean="0">
                <a:solidFill>
                  <a:schemeClr val="tx2"/>
                </a:solidFill>
                <a:latin typeface="Calibri" pitchFamily="34" charset="0"/>
              </a:rPr>
              <a:t>		újezdní úřady – na území vojenských újezdů</a:t>
            </a:r>
          </a:p>
          <a:p>
            <a:pPr marL="0" indent="0" algn="l">
              <a:spcBef>
                <a:spcPts val="1200"/>
              </a:spcBef>
            </a:pPr>
            <a:r>
              <a:rPr lang="cs-CZ" altLang="cs-CZ" sz="2800" b="1" smtClean="0">
                <a:solidFill>
                  <a:schemeClr val="tx2"/>
                </a:solidFill>
                <a:latin typeface="Calibri" pitchFamily="34" charset="0"/>
              </a:rPr>
              <a:t>M ÚSES</a:t>
            </a:r>
            <a:r>
              <a:rPr lang="cs-CZ" altLang="cs-CZ" sz="2800" smtClean="0">
                <a:solidFill>
                  <a:schemeClr val="tx2"/>
                </a:solidFill>
                <a:latin typeface="Calibri" pitchFamily="34" charset="0"/>
              </a:rPr>
              <a:t>	Obecní úřad ORP - OŽP</a:t>
            </a:r>
          </a:p>
          <a:p>
            <a:pPr marL="0" indent="0" algn="l"/>
            <a:r>
              <a:rPr lang="cs-CZ" altLang="cs-CZ" sz="2800" smtClean="0">
                <a:solidFill>
                  <a:schemeClr val="tx2"/>
                </a:solidFill>
                <a:latin typeface="Calibri" pitchFamily="34" charset="0"/>
              </a:rPr>
              <a:t>		Správy CHKO – na území CHKO a jejich ochranných pásem</a:t>
            </a:r>
          </a:p>
          <a:p>
            <a:pPr marL="0" indent="0" algn="l"/>
            <a:r>
              <a:rPr lang="cs-CZ" altLang="cs-CZ" sz="2800" smtClean="0">
                <a:solidFill>
                  <a:schemeClr val="tx2"/>
                </a:solidFill>
                <a:latin typeface="Calibri" pitchFamily="34" charset="0"/>
              </a:rPr>
              <a:t>		Správy NP - na území NP a jejich ochranných pásem</a:t>
            </a:r>
          </a:p>
          <a:p>
            <a:pPr marL="0" indent="0" algn="l"/>
            <a:r>
              <a:rPr lang="cs-CZ" altLang="cs-CZ" sz="2800" smtClean="0">
                <a:solidFill>
                  <a:schemeClr val="tx2"/>
                </a:solidFill>
                <a:latin typeface="Calibri" pitchFamily="34" charset="0"/>
              </a:rPr>
              <a:t>		újezdní úřady – na území vojenských újezdů</a:t>
            </a:r>
          </a:p>
          <a:p>
            <a:pPr marL="0" indent="0" algn="l">
              <a:spcBef>
                <a:spcPts val="600"/>
              </a:spcBef>
            </a:pPr>
            <a:endParaRPr lang="cs-CZ" altLang="cs-CZ" sz="2800" b="1" smtClean="0">
              <a:solidFill>
                <a:srgbClr val="008000"/>
              </a:solidFill>
              <a:latin typeface="Calibri" pitchFamily="34" charset="0"/>
            </a:endParaRPr>
          </a:p>
          <a:p>
            <a:pPr marL="0" indent="0" algn="l">
              <a:spcBef>
                <a:spcPts val="600"/>
              </a:spcBef>
            </a:pPr>
            <a:r>
              <a:rPr lang="cs-CZ" altLang="cs-CZ" sz="2800" b="1" smtClean="0">
                <a:solidFill>
                  <a:srgbClr val="008000"/>
                </a:solidFill>
                <a:latin typeface="Calibri" pitchFamily="34" charset="0"/>
              </a:rPr>
              <a:t>OOP nemají kompetenci k vydání závazného stanoviska </a:t>
            </a:r>
            <a:r>
              <a:rPr lang="cs-CZ" altLang="cs-CZ" sz="2800" smtClean="0">
                <a:solidFill>
                  <a:schemeClr val="tx2"/>
                </a:solidFill>
                <a:latin typeface="Calibri" pitchFamily="34" charset="0"/>
              </a:rPr>
              <a:t>ve vztahu k ÚSES</a:t>
            </a:r>
          </a:p>
          <a:p>
            <a:pPr marL="0" indent="0" algn="l"/>
            <a:r>
              <a:rPr lang="cs-CZ" altLang="cs-CZ" sz="2800" smtClean="0">
                <a:solidFill>
                  <a:schemeClr val="tx2"/>
                </a:solidFill>
                <a:latin typeface="Calibri" pitchFamily="34" charset="0"/>
              </a:rPr>
              <a:t>(územní a stavební řízení, komplexní pozemkové úpravy)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741760" y="935038"/>
            <a:ext cx="12096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cs-CZ" altLang="cs-CZ" sz="2800" b="1" cap="all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Výkon státní správy při ochraně a vytváření ÚSES – úroveň krajů </a:t>
            </a:r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1636440"/>
            <a:ext cx="11377264" cy="765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609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ovéPole 1"/>
          <p:cNvSpPr txBox="1">
            <a:spLocks noChangeArrowheads="1"/>
          </p:cNvSpPr>
          <p:nvPr/>
        </p:nvSpPr>
        <p:spPr bwMode="auto">
          <a:xfrm>
            <a:off x="525736" y="1636440"/>
            <a:ext cx="12169352" cy="77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>
              <a:spcBef>
                <a:spcPts val="600"/>
              </a:spcBef>
              <a:spcAft>
                <a:spcPts val="1200"/>
              </a:spcAft>
            </a:pPr>
            <a:r>
              <a:rPr lang="cs-CZ" altLang="cs-CZ" sz="2800" dirty="0" smtClean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MŽP nemá k dispozici odpovídající analýzu naplnění působnosti k pořízení Plánu místního ÚSES (= oborového dokumentu orgánů ochrany přírody) </a:t>
            </a:r>
          </a:p>
          <a:p>
            <a:pPr eaLnBrk="1" hangingPunct="1">
              <a:spcBef>
                <a:spcPts val="0"/>
              </a:spcBef>
            </a:pPr>
            <a:r>
              <a:rPr lang="cs-CZ" altLang="cs-CZ" sz="2400" b="1" i="1" dirty="0" smtClean="0">
                <a:solidFill>
                  <a:srgbClr val="C00000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Kolik ORP má k dispozici aktuální podklad pro vymezení ÚSES všech hierarchických úrovní 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cs-CZ" altLang="cs-CZ" sz="2400" b="1" i="1" dirty="0" smtClean="0">
                <a:solidFill>
                  <a:srgbClr val="C00000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v územních plánech obcí (plán ÚSES)  pro celý správní obvod???</a:t>
            </a:r>
          </a:p>
          <a:p>
            <a:pPr algn="l" eaLnBrk="1" hangingPunct="1">
              <a:spcBef>
                <a:spcPts val="600"/>
              </a:spcBef>
            </a:pPr>
            <a:r>
              <a:rPr lang="cs-CZ" altLang="cs-CZ" sz="2800" dirty="0" smtClean="0">
                <a:latin typeface="Calibri" pitchFamily="34" charset="0"/>
                <a:cs typeface="Calibri" panose="020F0502020204030204" pitchFamily="34" charset="0"/>
                <a:sym typeface="Gill Sans"/>
              </a:rPr>
              <a:t>Z poznatků </a:t>
            </a:r>
            <a:r>
              <a:rPr lang="cs-CZ" altLang="cs-CZ" sz="2800" b="1" dirty="0" smtClean="0">
                <a:latin typeface="Calibri" pitchFamily="34" charset="0"/>
                <a:cs typeface="Calibri" panose="020F0502020204030204" pitchFamily="34" charset="0"/>
                <a:sym typeface="Gill Sans"/>
              </a:rPr>
              <a:t>o jednotlivých případech </a:t>
            </a:r>
            <a:r>
              <a:rPr lang="cs-CZ" altLang="cs-CZ" sz="2800" dirty="0" smtClean="0">
                <a:latin typeface="Calibri" pitchFamily="34" charset="0"/>
                <a:cs typeface="Calibri" panose="020F0502020204030204" pitchFamily="34" charset="0"/>
                <a:sym typeface="Gill Sans"/>
              </a:rPr>
              <a:t>lze zobecnit:</a:t>
            </a:r>
          </a:p>
          <a:p>
            <a:pPr marL="457200" indent="-457200" algn="l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latin typeface="Calibri" pitchFamily="34" charset="0"/>
                <a:cs typeface="Calibri" panose="020F0502020204030204" pitchFamily="34" charset="0"/>
                <a:sym typeface="Gill Sans"/>
              </a:rPr>
              <a:t>ORP (OŽP) většinou </a:t>
            </a:r>
            <a:r>
              <a:rPr lang="cs-CZ" altLang="cs-CZ" sz="2800" b="1" dirty="0" smtClean="0">
                <a:solidFill>
                  <a:srgbClr val="0000FF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nemají zpracovaný aktuální plán </a:t>
            </a:r>
            <a:r>
              <a:rPr lang="cs-CZ" altLang="cs-CZ" sz="2800" dirty="0" smtClean="0">
                <a:latin typeface="Calibri" pitchFamily="34" charset="0"/>
                <a:cs typeface="Calibri" panose="020F0502020204030204" pitchFamily="34" charset="0"/>
                <a:sym typeface="Gill Sans"/>
              </a:rPr>
              <a:t>(místního) ÚSES </a:t>
            </a:r>
          </a:p>
          <a:p>
            <a:pPr marL="457200" indent="-457200" algn="l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latin typeface="Calibri" pitchFamily="34" charset="0"/>
                <a:cs typeface="Calibri" panose="020F0502020204030204" pitchFamily="34" charset="0"/>
                <a:sym typeface="Gill Sans"/>
              </a:rPr>
              <a:t>ORP (OŽP) si často </a:t>
            </a:r>
            <a:r>
              <a:rPr lang="cs-CZ" altLang="cs-CZ" sz="2800" b="1" dirty="0" smtClean="0">
                <a:solidFill>
                  <a:srgbClr val="C00000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nejsou vědomy své působnosti </a:t>
            </a:r>
            <a:r>
              <a:rPr lang="cs-CZ" altLang="cs-CZ" sz="2800" dirty="0" smtClean="0">
                <a:latin typeface="Calibri" pitchFamily="34" charset="0"/>
                <a:cs typeface="Calibri" panose="020F0502020204030204" pitchFamily="34" charset="0"/>
                <a:sym typeface="Gill Sans"/>
              </a:rPr>
              <a:t>k jeho zpracování </a:t>
            </a:r>
          </a:p>
          <a:p>
            <a:pPr marL="457200" indent="-457200" algn="l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latin typeface="Calibri" pitchFamily="34" charset="0"/>
                <a:cs typeface="Calibri" panose="020F0502020204030204" pitchFamily="34" charset="0"/>
                <a:sym typeface="Gill Sans"/>
              </a:rPr>
              <a:t>ORP (OŽP) často spoléhají na překonané Generely ÚSES </a:t>
            </a:r>
          </a:p>
          <a:p>
            <a:pPr marL="457200" indent="-457200" algn="l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800" b="1" dirty="0" smtClean="0">
                <a:solidFill>
                  <a:srgbClr val="0000FF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Vymezení ÚSES</a:t>
            </a:r>
            <a:r>
              <a:rPr lang="cs-CZ" altLang="cs-CZ" sz="2800" dirty="0" smtClean="0">
                <a:latin typeface="Calibri" pitchFamily="34" charset="0"/>
                <a:cs typeface="Calibri" panose="020F0502020204030204" pitchFamily="34" charset="0"/>
                <a:sym typeface="Gill Sans"/>
              </a:rPr>
              <a:t> je nejčastěji zpracováváno </a:t>
            </a:r>
            <a:r>
              <a:rPr lang="cs-CZ" altLang="cs-CZ" sz="2800" b="1" dirty="0" smtClean="0">
                <a:solidFill>
                  <a:srgbClr val="0000FF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v rámci návrhu územního plánu</a:t>
            </a:r>
            <a:r>
              <a:rPr lang="cs-CZ" altLang="cs-CZ" sz="2800" dirty="0" smtClean="0">
                <a:latin typeface="Calibri" pitchFamily="34" charset="0"/>
                <a:cs typeface="Calibri" panose="020F0502020204030204" pitchFamily="34" charset="0"/>
                <a:sym typeface="Gill Sans"/>
              </a:rPr>
              <a:t>      pro správní obvod jednotlivé obce (</a:t>
            </a:r>
            <a:r>
              <a:rPr lang="cs-CZ" altLang="cs-CZ" sz="2800" i="1" dirty="0" smtClean="0">
                <a:latin typeface="Calibri" pitchFamily="34" charset="0"/>
                <a:cs typeface="Calibri" panose="020F0502020204030204" pitchFamily="34" charset="0"/>
                <a:sym typeface="Gill Sans"/>
              </a:rPr>
              <a:t>což zvyšuje riziko nespojitosti na hranicích řešeného území</a:t>
            </a:r>
            <a:r>
              <a:rPr lang="cs-CZ" altLang="cs-CZ" sz="2800" dirty="0" smtClean="0">
                <a:latin typeface="Calibri" pitchFamily="34" charset="0"/>
                <a:cs typeface="Calibri" panose="020F0502020204030204" pitchFamily="34" charset="0"/>
                <a:sym typeface="Gill Sans"/>
              </a:rPr>
              <a:t>)</a:t>
            </a:r>
          </a:p>
          <a:p>
            <a:pPr marL="457200" indent="-457200" algn="l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800" b="1" dirty="0" smtClean="0">
                <a:solidFill>
                  <a:srgbClr val="C00000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OŽP</a:t>
            </a:r>
            <a:r>
              <a:rPr lang="cs-CZ" altLang="cs-CZ" sz="2800" dirty="0" smtClean="0">
                <a:latin typeface="Calibri" pitchFamily="34" charset="0"/>
                <a:cs typeface="Calibri" panose="020F0502020204030204" pitchFamily="34" charset="0"/>
                <a:sym typeface="Gill Sans"/>
              </a:rPr>
              <a:t> na ORP někdy </a:t>
            </a:r>
            <a:r>
              <a:rPr lang="cs-CZ" altLang="cs-CZ" sz="2800" b="1" dirty="0" smtClean="0">
                <a:solidFill>
                  <a:srgbClr val="C00000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spoléhají na aktivity orgánů územního plánování </a:t>
            </a:r>
            <a:r>
              <a:rPr lang="cs-CZ" altLang="cs-CZ" sz="2800" dirty="0" smtClean="0">
                <a:latin typeface="Calibri" pitchFamily="34" charset="0"/>
                <a:cs typeface="Calibri" panose="020F0502020204030204" pitchFamily="34" charset="0"/>
                <a:sym typeface="Gill Sans"/>
              </a:rPr>
              <a:t>při pořizování ÚAP („</a:t>
            </a:r>
            <a:r>
              <a:rPr lang="cs-CZ" altLang="cs-CZ" sz="2800" i="1" dirty="0" smtClean="0">
                <a:latin typeface="Calibri" pitchFamily="34" charset="0"/>
                <a:cs typeface="Calibri" panose="020F0502020204030204" pitchFamily="34" charset="0"/>
                <a:sym typeface="Gill Sans"/>
              </a:rPr>
              <a:t>plány ÚSES</a:t>
            </a:r>
            <a:r>
              <a:rPr lang="cs-CZ" altLang="cs-CZ" sz="2800" dirty="0" smtClean="0">
                <a:latin typeface="Calibri" pitchFamily="34" charset="0"/>
                <a:cs typeface="Calibri" panose="020F0502020204030204" pitchFamily="34" charset="0"/>
                <a:sym typeface="Gill Sans"/>
              </a:rPr>
              <a:t>“ pořizované  jako územní studie v režimu stavebního zákona)</a:t>
            </a:r>
          </a:p>
          <a:p>
            <a:pPr marL="457200" indent="-457200" algn="l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800" b="1" dirty="0" smtClean="0">
                <a:solidFill>
                  <a:srgbClr val="0000FF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OŽP</a:t>
            </a:r>
            <a:r>
              <a:rPr lang="cs-CZ" altLang="cs-CZ" sz="2800" dirty="0" smtClean="0">
                <a:latin typeface="Calibri" pitchFamily="34" charset="0"/>
                <a:cs typeface="Calibri" panose="020F0502020204030204" pitchFamily="34" charset="0"/>
                <a:sym typeface="Gill Sans"/>
              </a:rPr>
              <a:t> na ORP zpravidla </a:t>
            </a:r>
            <a:r>
              <a:rPr lang="cs-CZ" altLang="cs-CZ" sz="2800" b="1" dirty="0" smtClean="0">
                <a:solidFill>
                  <a:srgbClr val="0000FF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neuspějí s požadavkem na finanční prostředky </a:t>
            </a:r>
            <a:r>
              <a:rPr lang="cs-CZ" altLang="cs-CZ" sz="2800" dirty="0" smtClean="0">
                <a:latin typeface="Calibri" pitchFamily="34" charset="0"/>
                <a:cs typeface="Calibri" panose="020F0502020204030204" pitchFamily="34" charset="0"/>
                <a:sym typeface="Gill Sans"/>
              </a:rPr>
              <a:t>na pořízení plánu ÚSES </a:t>
            </a:r>
            <a:r>
              <a:rPr lang="cs-CZ" altLang="cs-CZ" sz="2800" b="1" dirty="0" smtClean="0">
                <a:solidFill>
                  <a:srgbClr val="0000FF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z rozpočtu obcí</a:t>
            </a:r>
            <a:endParaRPr lang="cs-CZ" altLang="cs-CZ" sz="2800" b="1" dirty="0">
              <a:solidFill>
                <a:srgbClr val="0000FF"/>
              </a:solidFill>
              <a:latin typeface="Calibri" pitchFamily="34" charset="0"/>
              <a:cs typeface="Calibri" panose="020F0502020204030204" pitchFamily="34" charset="0"/>
              <a:sym typeface="Gill San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41760" y="935038"/>
            <a:ext cx="12096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cs-CZ" altLang="cs-CZ" sz="2800" b="1" cap="all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Výkon státní správy při ochraně a vytváření ÚSES – ÚROVEŇ ORP </a:t>
            </a:r>
          </a:p>
        </p:txBody>
      </p:sp>
    </p:spTree>
    <p:extLst>
      <p:ext uri="{BB962C8B-B14F-4D97-AF65-F5344CB8AC3E}">
        <p14:creationId xmlns:p14="http://schemas.microsoft.com/office/powerpoint/2010/main" val="4689354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ovéPole 1"/>
          <p:cNvSpPr txBox="1">
            <a:spLocks noChangeArrowheads="1"/>
          </p:cNvSpPr>
          <p:nvPr/>
        </p:nvSpPr>
        <p:spPr bwMode="auto">
          <a:xfrm>
            <a:off x="597744" y="1780456"/>
            <a:ext cx="12042775" cy="717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>
              <a:spcBef>
                <a:spcPts val="600"/>
              </a:spcBef>
            </a:pPr>
            <a:r>
              <a:rPr lang="cs-CZ" altLang="cs-CZ" sz="2800" dirty="0" smtClean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Výkon státní správy v přenesené působnosti územních samosprávných celků (krajů, obcí)</a:t>
            </a:r>
          </a:p>
          <a:p>
            <a:pPr algn="l" eaLnBrk="1" hangingPunct="1">
              <a:spcBef>
                <a:spcPts val="600"/>
              </a:spcBef>
            </a:pPr>
            <a:r>
              <a:rPr lang="cs-CZ" altLang="cs-CZ" sz="280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Financování výkonu státní </a:t>
            </a:r>
            <a:r>
              <a:rPr lang="cs-CZ" altLang="cs-CZ" sz="2800" dirty="0" smtClean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právy – rozpočet příslušných krajů a obcí</a:t>
            </a:r>
            <a:endParaRPr lang="cs-CZ" altLang="cs-CZ" sz="2800" dirty="0">
              <a:solidFill>
                <a:srgbClr val="000000"/>
              </a:solidFill>
              <a:latin typeface="Calibri" pitchFamily="34" charset="0"/>
              <a:cs typeface="Calibri" panose="020F0502020204030204" pitchFamily="34" charset="0"/>
              <a:sym typeface="Gill Sans"/>
            </a:endParaRPr>
          </a:p>
          <a:p>
            <a:pPr algn="l" eaLnBrk="1" hangingPunct="1">
              <a:spcBef>
                <a:spcPts val="600"/>
              </a:spcBef>
            </a:pPr>
            <a:r>
              <a:rPr lang="cs-CZ" altLang="cs-CZ" sz="2800" b="1" dirty="0" smtClean="0">
                <a:solidFill>
                  <a:srgbClr val="0000FF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Ministerstvo vnitra </a:t>
            </a:r>
            <a:r>
              <a:rPr lang="cs-CZ" altLang="cs-CZ" sz="2800" dirty="0" smtClean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poskytuje podle zákona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č. 128/2000 Sb., </a:t>
            </a:r>
            <a:r>
              <a:rPr lang="cs-CZ" altLang="cs-CZ" sz="2800" dirty="0" smtClean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o obcích a zákona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č. 129/2000 Sb., </a:t>
            </a:r>
            <a:r>
              <a:rPr lang="cs-CZ" altLang="cs-CZ" sz="2800" dirty="0" smtClean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o krajích, </a:t>
            </a:r>
            <a:r>
              <a:rPr lang="cs-CZ" altLang="cs-CZ" sz="2800" b="1" dirty="0" smtClean="0">
                <a:solidFill>
                  <a:srgbClr val="0000FF"/>
                </a:solidFill>
                <a:latin typeface="Calibri" pitchFamily="34" charset="0"/>
                <a:cs typeface="Calibri" panose="020F0502020204030204" pitchFamily="34" charset="0"/>
                <a:sym typeface="Gill Sans"/>
              </a:rPr>
              <a:t>příspěvek na výkon státní správy</a:t>
            </a:r>
          </a:p>
          <a:p>
            <a:pPr algn="l" eaLnBrk="1" hangingPunct="1">
              <a:spcBef>
                <a:spcPts val="1200"/>
              </a:spcBef>
            </a:pPr>
            <a:r>
              <a:rPr lang="cs-CZ" altLang="cs-CZ" sz="2800" b="1" dirty="0" smtClean="0">
                <a:solidFill>
                  <a:srgbClr val="000099"/>
                </a:solidFill>
                <a:latin typeface="Calibri" pitchFamily="34" charset="0"/>
                <a:cs typeface="Calibri" panose="020F0502020204030204" pitchFamily="34" charset="0"/>
                <a:sym typeface="Gill Sans"/>
                <a:hlinkClick r:id="rId3"/>
              </a:rPr>
              <a:t>http</a:t>
            </a:r>
            <a:r>
              <a:rPr lang="cs-CZ" altLang="cs-CZ" sz="2800" b="1" dirty="0">
                <a:solidFill>
                  <a:srgbClr val="000099"/>
                </a:solidFill>
                <a:latin typeface="Calibri" pitchFamily="34" charset="0"/>
                <a:cs typeface="Calibri" panose="020F0502020204030204" pitchFamily="34" charset="0"/>
                <a:sym typeface="Gill Sans"/>
                <a:hlinkClick r:id="rId3"/>
              </a:rPr>
              <a:t>://</a:t>
            </a:r>
            <a:r>
              <a:rPr lang="cs-CZ" altLang="cs-CZ" sz="2800" b="1" dirty="0" smtClean="0">
                <a:solidFill>
                  <a:srgbClr val="000099"/>
                </a:solidFill>
                <a:latin typeface="Calibri" pitchFamily="34" charset="0"/>
                <a:cs typeface="Calibri" panose="020F0502020204030204" pitchFamily="34" charset="0"/>
                <a:sym typeface="Gill Sans"/>
                <a:hlinkClick r:id="rId3"/>
              </a:rPr>
              <a:t>www.mvcr.cz/clanek/prispevek-na-vykon-statni-spravy-prispevek-na-vykon-statni-spravy.aspx</a:t>
            </a:r>
            <a:endParaRPr lang="cs-CZ" altLang="cs-CZ" sz="2800" b="1" dirty="0" smtClean="0">
              <a:solidFill>
                <a:srgbClr val="000099"/>
              </a:solidFill>
              <a:latin typeface="Calibri" pitchFamily="34" charset="0"/>
              <a:cs typeface="Calibri" panose="020F0502020204030204" pitchFamily="34" charset="0"/>
              <a:sym typeface="Gill Sans"/>
            </a:endParaRPr>
          </a:p>
          <a:p>
            <a:pPr algn="l" eaLnBrk="1" hangingPunct="1"/>
            <a:endParaRPr lang="cs-CZ" altLang="cs-CZ" sz="2800" dirty="0">
              <a:solidFill>
                <a:srgbClr val="000000"/>
              </a:solidFill>
              <a:latin typeface="Calibri" pitchFamily="34" charset="0"/>
              <a:sym typeface="Gill Sans"/>
            </a:endParaRPr>
          </a:p>
          <a:p>
            <a:pPr algn="l" eaLnBrk="1" hangingPunct="1"/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cs-CZ" sz="2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Příspěvek je tedy určen na částečnou úhradu výdajů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spojených s výkonem státní správy. Výdaji myslíme zejména mzdové a provozní výdaje vázané na zaměstnance vykonávající státní správu. Obce jsou také v souvislosti s výkonem státní správy příjemci správních poplatků a příjmů ze sankčních plateb. V této souvislosti je třeba zmínit ustanovení § 9 odst. 1 písm. c) zákona č. 250/2000 Sb., o rozpočtových pravidlech územních rozpočtů, v platném znění, které říká, že: „</a:t>
            </a:r>
            <a:r>
              <a:rPr lang="cs-CZ" sz="2400" b="1" i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rozpočtu obce se hradí výdaje spojené s výkonem státní správy, ke které je obec pověřena zákonem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“. Z toho vyplývá, že k úhradě výdajů na výkon státní správy je třeba použít (a předpokládá se to) i další příjmy rozpočtu obce – tj. například i daňové příjmy. </a:t>
            </a:r>
            <a:r>
              <a:rPr lang="cs-CZ" sz="2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Příspěvek se dá označit ve své podstatě za neúčelovou dotaci, </a:t>
            </a:r>
            <a:r>
              <a:rPr lang="cs-CZ" sz="2400" b="1" u="sng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které není sledován způsob čerpání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.“</a:t>
            </a:r>
            <a:endParaRPr lang="cs-CZ" altLang="cs-CZ" sz="2800" dirty="0">
              <a:solidFill>
                <a:srgbClr val="000000"/>
              </a:solidFill>
              <a:latin typeface="Calibri" pitchFamily="34" charset="0"/>
              <a:sym typeface="Gill San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41760" y="935038"/>
            <a:ext cx="12096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cs-CZ" altLang="cs-CZ" sz="2800" b="1" cap="all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Výkon státní správy při ochraně a vytváření ÚSES </a:t>
            </a:r>
          </a:p>
        </p:txBody>
      </p:sp>
    </p:spTree>
    <p:extLst>
      <p:ext uri="{BB962C8B-B14F-4D97-AF65-F5344CB8AC3E}">
        <p14:creationId xmlns:p14="http://schemas.microsoft.com/office/powerpoint/2010/main" val="34309195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ovéPole 1"/>
          <p:cNvSpPr txBox="1">
            <a:spLocks noChangeArrowheads="1"/>
          </p:cNvSpPr>
          <p:nvPr/>
        </p:nvSpPr>
        <p:spPr bwMode="auto">
          <a:xfrm>
            <a:off x="669925" y="700088"/>
            <a:ext cx="115204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28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MŽP – ÚTP NR a R ÚSES (1992, 2010) </a:t>
            </a:r>
          </a:p>
          <a:p>
            <a:pPr algn="l" eaLnBrk="1" hangingPunct="1"/>
            <a:r>
              <a:rPr lang="cs-CZ" altLang="cs-CZ" sz="2800" b="1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Gill Sans"/>
              </a:rPr>
              <a:t>= podklad pro vymezení ploch a koridorů v ZÚR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" r="11292" b="12926"/>
          <a:stretch>
            <a:fillRect/>
          </a:stretch>
        </p:blipFill>
        <p:spPr bwMode="auto">
          <a:xfrm>
            <a:off x="885825" y="1708150"/>
            <a:ext cx="10871200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ovéPole 1"/>
          <p:cNvSpPr txBox="1">
            <a:spLocks noChangeArrowheads="1"/>
          </p:cNvSpPr>
          <p:nvPr/>
        </p:nvSpPr>
        <p:spPr bwMode="auto">
          <a:xfrm>
            <a:off x="669925" y="700088"/>
            <a:ext cx="115204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28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MŽP – ÚTP NR a R ÚSES (</a:t>
            </a:r>
            <a:r>
              <a:rPr lang="cs-CZ" altLang="cs-CZ" sz="28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1996, </a:t>
            </a:r>
            <a:r>
              <a:rPr lang="cs-CZ" altLang="cs-CZ" sz="28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2010) </a:t>
            </a:r>
          </a:p>
          <a:p>
            <a:pPr algn="l" eaLnBrk="1" hangingPunct="1"/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Gill Sans"/>
              </a:rPr>
              <a:t>= podklad pro vymezení ploch a koridorů v ZÚR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1" t="22495" r="4309" b="10168"/>
          <a:stretch>
            <a:fillRect/>
          </a:stretch>
        </p:blipFill>
        <p:spPr bwMode="auto">
          <a:xfrm>
            <a:off x="669925" y="2068513"/>
            <a:ext cx="11295063" cy="59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ovéPole 1"/>
          <p:cNvSpPr txBox="1">
            <a:spLocks noChangeArrowheads="1"/>
          </p:cNvSpPr>
          <p:nvPr/>
        </p:nvSpPr>
        <p:spPr bwMode="auto">
          <a:xfrm>
            <a:off x="454025" y="628650"/>
            <a:ext cx="12169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2800" b="1">
                <a:solidFill>
                  <a:srgbClr val="008000"/>
                </a:solidFill>
                <a:latin typeface="Calibri" pitchFamily="34" charset="0"/>
                <a:sym typeface="Gill Sans"/>
              </a:rPr>
              <a:t>ÚZEMNÍ SYSTÉM EKOLOGICKÉ STABILITY</a:t>
            </a:r>
            <a:endParaRPr lang="cs-CZ" altLang="cs-CZ" sz="2800">
              <a:solidFill>
                <a:srgbClr val="000000"/>
              </a:solidFill>
              <a:latin typeface="Calibri" pitchFamily="34" charset="0"/>
              <a:sym typeface="Gill Sans"/>
            </a:endParaRPr>
          </a:p>
        </p:txBody>
      </p:sp>
      <p:sp>
        <p:nvSpPr>
          <p:cNvPr id="23555" name="TextovéPole 2"/>
          <p:cNvSpPr txBox="1">
            <a:spLocks noChangeArrowheads="1"/>
          </p:cNvSpPr>
          <p:nvPr/>
        </p:nvSpPr>
        <p:spPr bwMode="auto">
          <a:xfrm>
            <a:off x="238125" y="2932113"/>
            <a:ext cx="12766675" cy="620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indent="-457200" eaLnBrk="0" hangingPunct="0">
              <a:defRPr/>
            </a:pPr>
            <a:r>
              <a:rPr lang="cs-CZ" altLang="cs-CZ" sz="2800" b="1" dirty="0">
                <a:solidFill>
                  <a:srgbClr val="008000"/>
                </a:solidFill>
                <a:latin typeface="Calibri" pitchFamily="34" charset="0"/>
                <a:sym typeface="Myriad Pro"/>
              </a:rPr>
              <a:t>vymezení ÚSES </a:t>
            </a:r>
          </a:p>
          <a:p>
            <a:pPr lvl="1" indent="-457200" eaLnBrk="0" hangingPunct="0">
              <a:defRPr/>
            </a:pPr>
            <a:r>
              <a:rPr lang="cs-CZ" altLang="cs-CZ" sz="2800" dirty="0">
                <a:solidFill>
                  <a:schemeClr val="tx1"/>
                </a:solidFill>
                <a:latin typeface="Calibri" pitchFamily="34" charset="0"/>
                <a:sym typeface="Myriad Pro"/>
              </a:rPr>
              <a:t>typ dokumentace  </a:t>
            </a:r>
            <a:r>
              <a:rPr lang="cs-CZ" altLang="cs-CZ" sz="2800" b="1" dirty="0">
                <a:solidFill>
                  <a:srgbClr val="008000"/>
                </a:solidFill>
                <a:latin typeface="Calibri" pitchFamily="34" charset="0"/>
                <a:sym typeface="Webdings" pitchFamily="18" charset="2"/>
              </a:rPr>
              <a:t></a:t>
            </a:r>
            <a:r>
              <a:rPr lang="cs-CZ" altLang="cs-CZ" sz="2800" dirty="0">
                <a:solidFill>
                  <a:schemeClr val="tx1"/>
                </a:solidFill>
                <a:latin typeface="Calibri" pitchFamily="34" charset="0"/>
                <a:sym typeface="Myriad Pro"/>
              </a:rPr>
              <a:t>  způsob vyjádření, způsob uplatnění, závaznost, podrobnost</a:t>
            </a:r>
          </a:p>
          <a:p>
            <a:pPr lvl="1" indent="-457200" eaLnBrk="0" hangingPunct="0">
              <a:defRPr/>
            </a:pPr>
            <a:r>
              <a:rPr lang="cs-CZ" altLang="cs-CZ" sz="2800" dirty="0">
                <a:solidFill>
                  <a:schemeClr val="tx1"/>
                </a:solidFill>
                <a:latin typeface="Calibri" pitchFamily="34" charset="0"/>
                <a:sym typeface="Myriad Pro"/>
              </a:rPr>
              <a:t>	</a:t>
            </a:r>
          </a:p>
          <a:p>
            <a:pPr lvl="1" indent="-457200" eaLnBrk="0" hangingPunct="0">
              <a:defRPr/>
            </a:pPr>
            <a:r>
              <a:rPr lang="cs-CZ" altLang="cs-CZ" sz="2800" dirty="0">
                <a:solidFill>
                  <a:schemeClr val="tx1"/>
                </a:solidFill>
                <a:latin typeface="Calibri" pitchFamily="34" charset="0"/>
                <a:sym typeface="Myriad Pro"/>
              </a:rPr>
              <a:t>	     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sym typeface="Myriad Pro"/>
              </a:rPr>
              <a:t>Plán ÚSES</a:t>
            </a:r>
            <a:r>
              <a:rPr lang="cs-CZ" altLang="cs-CZ" sz="2800" dirty="0">
                <a:solidFill>
                  <a:schemeClr val="tx1"/>
                </a:solidFill>
                <a:latin typeface="Calibri" pitchFamily="34" charset="0"/>
                <a:sym typeface="Myriad Pro"/>
              </a:rPr>
              <a:t>	      koncepční [§ 2 odst. 2 vyhlášky č. 395/1992 Sb.] </a:t>
            </a:r>
          </a:p>
          <a:p>
            <a:pPr lvl="1">
              <a:defRPr/>
            </a:pPr>
            <a:r>
              <a:rPr lang="cs-CZ" altLang="cs-CZ" sz="2800" dirty="0">
                <a:solidFill>
                  <a:srgbClr val="0000FF"/>
                </a:solidFill>
                <a:latin typeface="Calibri" pitchFamily="34" charset="0"/>
              </a:rPr>
              <a:t>(Generely ÚSES)     </a:t>
            </a:r>
            <a:r>
              <a:rPr lang="cs-CZ" altLang="cs-CZ" sz="2800" dirty="0">
                <a:latin typeface="Calibri" pitchFamily="34" charset="0"/>
              </a:rPr>
              <a:t>překonaná dokumentace pořizovaná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</a:rPr>
              <a:t>okresními úřady </a:t>
            </a:r>
            <a:r>
              <a:rPr lang="cs-CZ" altLang="cs-CZ" sz="2800" dirty="0">
                <a:latin typeface="Calibri" pitchFamily="34" charset="0"/>
              </a:rPr>
              <a:t>ve 				      smyslu </a:t>
            </a:r>
            <a:r>
              <a:rPr lang="cs-CZ" altLang="cs-CZ" sz="2800" b="1" dirty="0">
                <a:latin typeface="Calibri" pitchFamily="34" charset="0"/>
                <a:cs typeface="Calibri" panose="020F0502020204030204" pitchFamily="34" charset="0"/>
              </a:rPr>
              <a:t>§ 5 </a:t>
            </a: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zákona č. 50/1976 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(územní generely)</a:t>
            </a:r>
            <a:r>
              <a:rPr lang="cs-CZ" altLang="cs-CZ" sz="2800" dirty="0">
                <a:latin typeface="Calibri" pitchFamily="34" charset="0"/>
              </a:rPr>
              <a:t>	</a:t>
            </a:r>
            <a:r>
              <a:rPr lang="cs-CZ" altLang="cs-CZ" sz="2800" dirty="0">
                <a:solidFill>
                  <a:schemeClr val="tx1"/>
                </a:solidFill>
                <a:latin typeface="Calibri" pitchFamily="34" charset="0"/>
                <a:sym typeface="Myriad Pro"/>
              </a:rPr>
              <a:t>	</a:t>
            </a:r>
          </a:p>
          <a:p>
            <a:pPr lvl="1" indent="-457200" eaLnBrk="0" hangingPunct="0">
              <a:defRPr/>
            </a:pPr>
            <a:r>
              <a:rPr lang="cs-CZ" altLang="cs-CZ" sz="2800" dirty="0">
                <a:solidFill>
                  <a:schemeClr val="tx1"/>
                </a:solidFill>
                <a:latin typeface="Calibri" pitchFamily="34" charset="0"/>
                <a:sym typeface="Myriad Pro"/>
              </a:rPr>
              <a:t>		ÚPD (ZÚR) 	      závazné rámcové vymezení 	</a:t>
            </a:r>
          </a:p>
          <a:p>
            <a:pPr lvl="1" indent="-457200" eaLnBrk="0" hangingPunct="0">
              <a:defRPr/>
            </a:pPr>
            <a:r>
              <a:rPr lang="cs-CZ" altLang="cs-CZ" sz="2800" dirty="0">
                <a:solidFill>
                  <a:schemeClr val="tx1"/>
                </a:solidFill>
                <a:latin typeface="Calibri" pitchFamily="34" charset="0"/>
                <a:sym typeface="Myriad Pro"/>
              </a:rPr>
              <a:t>		ÚPD (ÚP) 	      závazné upřesněné vymezení</a:t>
            </a:r>
          </a:p>
          <a:p>
            <a:pPr lvl="1" indent="-457200" eaLnBrk="0" hangingPunct="0">
              <a:defRPr/>
            </a:pPr>
            <a:r>
              <a:rPr lang="cs-CZ" altLang="cs-CZ" sz="2800" dirty="0">
                <a:solidFill>
                  <a:schemeClr val="tx1"/>
                </a:solidFill>
                <a:latin typeface="Calibri" pitchFamily="34" charset="0"/>
                <a:sym typeface="Myriad Pro"/>
              </a:rPr>
              <a:t>		OPRL 		      [§ 1 odst. 5 písm. g) vyhlášky č. </a:t>
            </a:r>
            <a:r>
              <a:rPr lang="cs-CZ" sz="2800" dirty="0">
                <a:latin typeface="Calibri" pitchFamily="34" charset="0"/>
              </a:rPr>
              <a:t>83/1996 Sb. k lesnímu zákonu</a:t>
            </a:r>
            <a:r>
              <a:rPr lang="cs-CZ" altLang="cs-CZ" sz="2800" dirty="0">
                <a:solidFill>
                  <a:schemeClr val="tx1"/>
                </a:solidFill>
                <a:latin typeface="Calibri" pitchFamily="34" charset="0"/>
                <a:sym typeface="Myriad Pro"/>
              </a:rPr>
              <a:t> ]</a:t>
            </a:r>
          </a:p>
          <a:p>
            <a:pPr lvl="1" indent="-457200" eaLnBrk="0" hangingPunct="0">
              <a:defRPr/>
            </a:pPr>
            <a:r>
              <a:rPr lang="cs-CZ" altLang="cs-CZ" sz="2800" dirty="0">
                <a:solidFill>
                  <a:schemeClr val="tx1"/>
                </a:solidFill>
                <a:latin typeface="Calibri" pitchFamily="34" charset="0"/>
                <a:sym typeface="Myriad Pro"/>
              </a:rPr>
              <a:t>				      rámcová doporučení pro zpracování LHP/LHO</a:t>
            </a:r>
          </a:p>
          <a:p>
            <a:pPr lvl="1" indent="-457200" eaLnBrk="0" hangingPunct="0">
              <a:defRPr/>
            </a:pPr>
            <a:r>
              <a:rPr lang="cs-CZ" altLang="cs-CZ" sz="2800" dirty="0">
                <a:solidFill>
                  <a:schemeClr val="tx1"/>
                </a:solidFill>
                <a:latin typeface="Calibri" pitchFamily="34" charset="0"/>
                <a:sym typeface="Myriad Pro"/>
              </a:rPr>
              <a:t>		LHP/LHO	      obnova lesa - druhová skladba - porostní skupina</a:t>
            </a:r>
          </a:p>
          <a:p>
            <a:pPr lvl="1" indent="-457200" eaLnBrk="0" hangingPunct="0">
              <a:defRPr/>
            </a:pPr>
            <a:r>
              <a:rPr lang="cs-CZ" altLang="cs-CZ" sz="2800" dirty="0">
                <a:solidFill>
                  <a:schemeClr val="tx1"/>
                </a:solidFill>
                <a:latin typeface="Calibri" pitchFamily="34" charset="0"/>
                <a:sym typeface="Myriad Pro"/>
              </a:rPr>
              <a:t>		PSZ </a:t>
            </a:r>
            <a:r>
              <a:rPr lang="cs-CZ" altLang="cs-CZ" sz="2800" dirty="0" err="1">
                <a:solidFill>
                  <a:schemeClr val="tx1"/>
                </a:solidFill>
                <a:latin typeface="Calibri" pitchFamily="34" charset="0"/>
                <a:sym typeface="Myriad Pro"/>
              </a:rPr>
              <a:t>KoPÚ</a:t>
            </a:r>
            <a:r>
              <a:rPr lang="cs-CZ" altLang="cs-CZ" sz="2800" dirty="0">
                <a:solidFill>
                  <a:schemeClr val="tx1"/>
                </a:solidFill>
                <a:latin typeface="Calibri" pitchFamily="34" charset="0"/>
                <a:sym typeface="Myriad Pro"/>
              </a:rPr>
              <a:t>	      vymezení na pozemky </a:t>
            </a:r>
            <a:r>
              <a:rPr lang="cs-CZ" altLang="cs-CZ" sz="2800" b="1" dirty="0">
                <a:solidFill>
                  <a:srgbClr val="008000"/>
                </a:solidFill>
                <a:latin typeface="Calibri" pitchFamily="34" charset="0"/>
                <a:sym typeface="Webdings" pitchFamily="18" charset="2"/>
              </a:rPr>
              <a:t></a:t>
            </a:r>
            <a:r>
              <a:rPr lang="cs-CZ" altLang="cs-CZ" sz="2800" dirty="0">
                <a:solidFill>
                  <a:schemeClr val="tx1"/>
                </a:solidFill>
                <a:latin typeface="Calibri" pitchFamily="34" charset="0"/>
                <a:sym typeface="Myriad Pro"/>
              </a:rPr>
              <a:t> projekt ÚSES </a:t>
            </a:r>
          </a:p>
          <a:p>
            <a:pPr lvl="1" indent="-457200" eaLnBrk="0" hangingPunct="0">
              <a:defRPr/>
            </a:pPr>
            <a:r>
              <a:rPr lang="cs-CZ" altLang="cs-CZ" sz="2800" dirty="0">
                <a:solidFill>
                  <a:schemeClr val="tx1"/>
                </a:solidFill>
                <a:latin typeface="Calibri" pitchFamily="34" charset="0"/>
                <a:sym typeface="Myriad Pro"/>
              </a:rPr>
              <a:t>	</a:t>
            </a:r>
          </a:p>
          <a:p>
            <a:pPr lvl="1" indent="-457200" eaLnBrk="0" hangingPunct="0">
              <a:spcBef>
                <a:spcPts val="600"/>
              </a:spcBef>
              <a:defRPr/>
            </a:pPr>
            <a:endParaRPr lang="cs-CZ" altLang="cs-CZ" sz="2800" dirty="0">
              <a:solidFill>
                <a:schemeClr val="tx1"/>
              </a:solidFill>
              <a:latin typeface="Calibri" pitchFamily="34" charset="0"/>
              <a:sym typeface="Myriad Pro"/>
            </a:endParaRP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454025" y="1347788"/>
            <a:ext cx="1216977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342900" indent="-3429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marL="0" lvl="1" algn="l" eaLnBrk="1" hangingPunct="1"/>
            <a:r>
              <a:rPr lang="cs-CZ" altLang="cs-CZ" sz="2800" b="1">
                <a:latin typeface="Calibri" pitchFamily="34" charset="0"/>
                <a:sym typeface="Gill Sans"/>
              </a:rPr>
              <a:t>Závaznost vymezení ÚSES </a:t>
            </a:r>
            <a:r>
              <a:rPr lang="cs-CZ" altLang="cs-CZ" sz="2800" b="1">
                <a:solidFill>
                  <a:srgbClr val="C00000"/>
                </a:solidFill>
                <a:latin typeface="Calibri" pitchFamily="34" charset="0"/>
                <a:sym typeface="Gill Sans"/>
              </a:rPr>
              <a:t>nevzniká správním aktem orgánu ochrany přírody</a:t>
            </a:r>
            <a:r>
              <a:rPr lang="cs-CZ" altLang="cs-CZ" sz="2800" b="1">
                <a:latin typeface="Calibri" pitchFamily="34" charset="0"/>
                <a:sym typeface="Gill Sans"/>
              </a:rPr>
              <a:t>, ale </a:t>
            </a:r>
            <a:r>
              <a:rPr lang="cs-CZ" altLang="cs-CZ" sz="2800" b="1">
                <a:solidFill>
                  <a:srgbClr val="009900"/>
                </a:solidFill>
                <a:latin typeface="Calibri" pitchFamily="34" charset="0"/>
                <a:sym typeface="Gill Sans"/>
              </a:rPr>
              <a:t>vzniká vydáním územně plánovací dokumentace </a:t>
            </a:r>
            <a:r>
              <a:rPr lang="cs-CZ" altLang="cs-CZ" sz="2800" b="1">
                <a:latin typeface="Calibri" pitchFamily="34" charset="0"/>
                <a:sym typeface="Gill Sans"/>
              </a:rPr>
              <a:t>formou opatření obecné povahy,  </a:t>
            </a:r>
            <a:r>
              <a:rPr lang="cs-CZ" altLang="cs-CZ" sz="2800" i="1">
                <a:latin typeface="Calibri" pitchFamily="34" charset="0"/>
                <a:sym typeface="Gill Sans"/>
              </a:rPr>
              <a:t>územním rozhodnutím, rozhodnutím o (komplexní) pozemkové úpravě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41363" y="700088"/>
            <a:ext cx="11522075" cy="885825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2800" b="1" cap="all" dirty="0" smtClean="0">
                <a:solidFill>
                  <a:srgbClr val="008000"/>
                </a:solidFill>
                <a:latin typeface="Calibri" pitchFamily="34" charset="0"/>
              </a:rPr>
              <a:t>operační program životní prostředí 2014 – 2020</a:t>
            </a:r>
            <a:br>
              <a:rPr lang="cs-CZ" altLang="cs-CZ" sz="2800" b="1" cap="all" dirty="0" smtClean="0">
                <a:solidFill>
                  <a:srgbClr val="008000"/>
                </a:solidFill>
                <a:latin typeface="Calibri" pitchFamily="34" charset="0"/>
              </a:rPr>
            </a:br>
            <a:r>
              <a:rPr lang="cs-CZ" altLang="cs-CZ" sz="2800" b="1" cap="all" dirty="0" smtClean="0">
                <a:solidFill>
                  <a:srgbClr val="008000"/>
                </a:solidFill>
                <a:latin typeface="Calibri" pitchFamily="34" charset="0"/>
              </a:rPr>
              <a:t>podpora ÚSES</a:t>
            </a:r>
          </a:p>
        </p:txBody>
      </p:sp>
      <p:sp>
        <p:nvSpPr>
          <p:cNvPr id="2" name="Obdélník 1"/>
          <p:cNvSpPr/>
          <p:nvPr/>
        </p:nvSpPr>
        <p:spPr>
          <a:xfrm>
            <a:off x="741363" y="1636713"/>
            <a:ext cx="11776075" cy="5916612"/>
          </a:xfrm>
          <a:prstGeom prst="rect">
            <a:avLst/>
          </a:prstGeom>
        </p:spPr>
        <p:txBody>
          <a:bodyPr lIns="130046" tIns="65023" rIns="130046" bIns="65023">
            <a:spAutoFit/>
          </a:bodyPr>
          <a:lstStyle/>
          <a:p>
            <a:pPr>
              <a:buClr>
                <a:srgbClr val="D1960E"/>
              </a:buClr>
              <a:defRPr/>
            </a:pPr>
            <a:r>
              <a:rPr lang="cs-CZ" sz="2800" dirty="0">
                <a:solidFill>
                  <a:srgbClr val="D1960E"/>
                </a:solidFill>
                <a:latin typeface="Calibri" pitchFamily="34" charset="0"/>
              </a:rPr>
              <a:t>Prioritní osy:	    					</a:t>
            </a:r>
            <a:r>
              <a:rPr lang="cs-CZ" sz="2800" dirty="0">
                <a:latin typeface="Calibri" pitchFamily="34" charset="0"/>
              </a:rPr>
              <a:t>Celková alokace OPŽP: 2,64 mld. €</a:t>
            </a:r>
          </a:p>
          <a:p>
            <a:pPr marL="406394" indent="-406394">
              <a:buClr>
                <a:srgbClr val="D1960E"/>
              </a:buClr>
              <a:buFont typeface="Wingdings" panose="05000000000000000000" pitchFamily="2" charset="2"/>
              <a:buChar char="§"/>
              <a:defRPr/>
            </a:pPr>
            <a:r>
              <a:rPr lang="cs-CZ" sz="2800" dirty="0">
                <a:latin typeface="Calibri" pitchFamily="34" charset="0"/>
              </a:rPr>
              <a:t>PO 1 Zlepšování kvality vod a snižování rizika povodní</a:t>
            </a:r>
          </a:p>
          <a:p>
            <a:pPr marL="406394" indent="-406394">
              <a:buClr>
                <a:srgbClr val="D1960E"/>
              </a:buClr>
              <a:buFont typeface="Wingdings" panose="05000000000000000000" pitchFamily="2" charset="2"/>
              <a:buChar char="§"/>
              <a:defRPr/>
            </a:pPr>
            <a:r>
              <a:rPr lang="cs-CZ" sz="2800" dirty="0">
                <a:latin typeface="Calibri" pitchFamily="34" charset="0"/>
              </a:rPr>
              <a:t>PO 2 Zlepšování kvality ovzduší v lidských sídlech</a:t>
            </a:r>
          </a:p>
          <a:p>
            <a:pPr marL="406394" indent="-406394">
              <a:buClr>
                <a:srgbClr val="D1960E"/>
              </a:buClr>
              <a:buFont typeface="Wingdings" panose="05000000000000000000" pitchFamily="2" charset="2"/>
              <a:buChar char="§"/>
              <a:defRPr/>
            </a:pPr>
            <a:r>
              <a:rPr lang="cs-CZ" sz="2800" dirty="0">
                <a:latin typeface="Calibri" pitchFamily="34" charset="0"/>
              </a:rPr>
              <a:t>PO 3 Odpady a materiálové toky, ekologické zátěže a rizika</a:t>
            </a:r>
          </a:p>
          <a:p>
            <a:pPr marL="406394" indent="-406394">
              <a:buClr>
                <a:srgbClr val="D1960E"/>
              </a:buClr>
              <a:buFont typeface="Wingdings" panose="05000000000000000000" pitchFamily="2" charset="2"/>
              <a:buChar char="§"/>
              <a:defRPr/>
            </a:pPr>
            <a:r>
              <a:rPr lang="cs-CZ" sz="2800" b="1" dirty="0">
                <a:solidFill>
                  <a:srgbClr val="000099"/>
                </a:solidFill>
                <a:latin typeface="Calibri" pitchFamily="34" charset="0"/>
              </a:rPr>
              <a:t>PO 4 Ochrana a péče o přírodu a krajinu – 352 mil. € (13,34%)</a:t>
            </a:r>
          </a:p>
          <a:p>
            <a:pPr>
              <a:buClr>
                <a:srgbClr val="D1960E"/>
              </a:buClr>
              <a:defRPr/>
            </a:pPr>
            <a:r>
              <a:rPr lang="cs-CZ" sz="2800" dirty="0">
                <a:solidFill>
                  <a:srgbClr val="D1960E"/>
                </a:solidFill>
                <a:latin typeface="Calibri" pitchFamily="34" charset="0"/>
              </a:rPr>
              <a:t>	Specifické cíle:</a:t>
            </a:r>
          </a:p>
          <a:p>
            <a:pPr marL="863594" lvl="1" indent="-406394">
              <a:buClr>
                <a:srgbClr val="D1960E"/>
              </a:buClr>
              <a:buFont typeface="Wingdings" panose="05000000000000000000" pitchFamily="2" charset="2"/>
              <a:buChar char="§"/>
              <a:defRPr/>
            </a:pPr>
            <a:r>
              <a:rPr lang="cs-CZ" sz="2800" dirty="0">
                <a:latin typeface="Calibri" pitchFamily="34" charset="0"/>
              </a:rPr>
              <a:t>SC 4.1    Zajistit příznivý stav předmětu ochrany národně významných chráněných území – 106 mil. € (30 %)</a:t>
            </a:r>
          </a:p>
          <a:p>
            <a:pPr marL="863594" lvl="1" indent="-406394">
              <a:buClr>
                <a:srgbClr val="D1960E"/>
              </a:buClr>
              <a:buFont typeface="Wingdings" panose="05000000000000000000" pitchFamily="2" charset="2"/>
              <a:buChar char="§"/>
              <a:defRPr/>
            </a:pPr>
            <a:r>
              <a:rPr lang="cs-CZ" sz="2800" dirty="0">
                <a:latin typeface="Calibri" pitchFamily="34" charset="0"/>
              </a:rPr>
              <a:t>SC 4.2    Posílit biodiverzitu – 24 mil. € (7%)</a:t>
            </a:r>
          </a:p>
          <a:p>
            <a:pPr marL="863594" lvl="1" indent="-406394">
              <a:buClr>
                <a:srgbClr val="D1960E"/>
              </a:buClr>
              <a:buFont typeface="Wingdings" panose="05000000000000000000" pitchFamily="2" charset="2"/>
              <a:buChar char="§"/>
              <a:defRPr/>
            </a:pPr>
            <a:r>
              <a:rPr lang="cs-CZ" sz="2800" b="1" dirty="0">
                <a:solidFill>
                  <a:srgbClr val="000099"/>
                </a:solidFill>
                <a:latin typeface="Calibri" pitchFamily="34" charset="0"/>
              </a:rPr>
              <a:t>SC 4.3    Posílit přirozené funkce krajiny – 152 mil. € (43 %)</a:t>
            </a:r>
          </a:p>
          <a:p>
            <a:pPr marL="863594" lvl="1" indent="-406394">
              <a:buClr>
                <a:srgbClr val="D1960E"/>
              </a:buClr>
              <a:buFont typeface="Wingdings" panose="05000000000000000000" pitchFamily="2" charset="2"/>
              <a:buChar char="§"/>
              <a:defRPr/>
            </a:pPr>
            <a:r>
              <a:rPr lang="cs-CZ" sz="2800" dirty="0">
                <a:latin typeface="Calibri" pitchFamily="34" charset="0"/>
              </a:rPr>
              <a:t>SC 4.4    Zlepšit kvalitu prostředí v sídlech – 70 mil. € (20 %)</a:t>
            </a:r>
          </a:p>
          <a:p>
            <a:pPr marL="406394" indent="-406394">
              <a:buClr>
                <a:srgbClr val="D1960E"/>
              </a:buClr>
              <a:buFont typeface="Wingdings" panose="05000000000000000000" pitchFamily="2" charset="2"/>
              <a:buChar char="§"/>
              <a:defRPr/>
            </a:pPr>
            <a:r>
              <a:rPr lang="cs-CZ" sz="2800" dirty="0">
                <a:latin typeface="Calibri" pitchFamily="34" charset="0"/>
              </a:rPr>
              <a:t>PO 5 Energetické úspory</a:t>
            </a:r>
          </a:p>
          <a:p>
            <a:pPr marL="406394" indent="-406394">
              <a:buClr>
                <a:srgbClr val="D1960E"/>
              </a:buClr>
              <a:buFont typeface="Wingdings" panose="05000000000000000000" pitchFamily="2" charset="2"/>
              <a:buChar char="§"/>
              <a:defRPr/>
            </a:pPr>
            <a:endParaRPr lang="cs-CZ" sz="1200" dirty="0">
              <a:latin typeface="Calibri" pitchFamily="34" charset="0"/>
            </a:endParaRPr>
          </a:p>
          <a:p>
            <a:pPr marL="406394" indent="-406394">
              <a:buClr>
                <a:srgbClr val="D1960E"/>
              </a:buClr>
              <a:buFont typeface="Wingdings" panose="05000000000000000000" pitchFamily="2" charset="2"/>
              <a:buChar char="§"/>
              <a:defRPr/>
            </a:pPr>
            <a:endParaRPr lang="cs-CZ" sz="2800" dirty="0"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41363" y="700088"/>
            <a:ext cx="11522075" cy="885825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2800" b="1" cap="all" dirty="0" smtClean="0">
                <a:solidFill>
                  <a:srgbClr val="008000"/>
                </a:solidFill>
                <a:latin typeface="Calibri" pitchFamily="34" charset="0"/>
              </a:rPr>
              <a:t>operační program životní prostředí 2014 – 2020</a:t>
            </a:r>
            <a:br>
              <a:rPr lang="cs-CZ" altLang="cs-CZ" sz="2800" b="1" cap="all" dirty="0" smtClean="0">
                <a:solidFill>
                  <a:srgbClr val="008000"/>
                </a:solidFill>
                <a:latin typeface="Calibri" pitchFamily="34" charset="0"/>
              </a:rPr>
            </a:br>
            <a:r>
              <a:rPr lang="cs-CZ" altLang="cs-CZ" sz="2800" b="1" cap="all" dirty="0" smtClean="0">
                <a:solidFill>
                  <a:srgbClr val="008000"/>
                </a:solidFill>
                <a:latin typeface="Calibri" pitchFamily="34" charset="0"/>
              </a:rPr>
              <a:t>podpora ÚSES</a:t>
            </a:r>
          </a:p>
        </p:txBody>
      </p:sp>
      <p:sp>
        <p:nvSpPr>
          <p:cNvPr id="22531" name="Obdélník 1"/>
          <p:cNvSpPr>
            <a:spLocks noChangeArrowheads="1"/>
          </p:cNvSpPr>
          <p:nvPr/>
        </p:nvSpPr>
        <p:spPr bwMode="auto">
          <a:xfrm>
            <a:off x="741363" y="1636713"/>
            <a:ext cx="12263437" cy="884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487363" indent="-487363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>
              <a:buClr>
                <a:srgbClr val="8DCA56"/>
              </a:buClr>
            </a:pPr>
            <a:endParaRPr lang="cs-CZ" altLang="cs-CZ" sz="800" b="1">
              <a:solidFill>
                <a:srgbClr val="000000"/>
              </a:solidFill>
              <a:latin typeface="Calibri" pitchFamily="34" charset="0"/>
              <a:sym typeface="Gill Sans"/>
            </a:endParaRPr>
          </a:p>
          <a:p>
            <a:pPr algn="l" eaLnBrk="1" hangingPunct="1">
              <a:buClr>
                <a:srgbClr val="8DCA56"/>
              </a:buClr>
            </a:pPr>
            <a:r>
              <a:rPr lang="cs-CZ" altLang="cs-CZ" sz="2800" b="1">
                <a:solidFill>
                  <a:srgbClr val="000000"/>
                </a:solidFill>
                <a:latin typeface="Calibri" pitchFamily="34" charset="0"/>
                <a:sym typeface="Gill Sans"/>
              </a:rPr>
              <a:t>Opatření: </a:t>
            </a:r>
            <a:r>
              <a:rPr lang="cs-CZ" altLang="cs-CZ" sz="2800" b="1">
                <a:solidFill>
                  <a:srgbClr val="000099"/>
                </a:solidFill>
                <a:latin typeface="Calibri" pitchFamily="34" charset="0"/>
                <a:sym typeface="Gill Sans"/>
              </a:rPr>
              <a:t>Realizace skladebných částí ÚSES</a:t>
            </a:r>
          </a:p>
          <a:p>
            <a:pPr algn="l" eaLnBrk="1" hangingPunct="1">
              <a:spcBef>
                <a:spcPts val="1800"/>
              </a:spcBef>
              <a:buClr>
                <a:srgbClr val="D1960E"/>
              </a:buClr>
              <a:buFont typeface="Wingdings" pitchFamily="2" charset="2"/>
              <a:buChar char="§"/>
            </a:pPr>
            <a:r>
              <a:rPr lang="cs-CZ" altLang="cs-CZ" sz="2800">
                <a:solidFill>
                  <a:srgbClr val="000000"/>
                </a:solidFill>
                <a:latin typeface="Calibri" pitchFamily="34" charset="0"/>
                <a:sym typeface="Gill Sans"/>
              </a:rPr>
              <a:t>založení biocenter a biokoridorů ÚSES, zlepšení funkčního stavu biocenter a biokoridorů ÚSES, realizace interakčních prvků podporujících ÚSES</a:t>
            </a:r>
          </a:p>
          <a:p>
            <a:pPr algn="l" eaLnBrk="1" hangingPunct="1">
              <a:spcBef>
                <a:spcPts val="1800"/>
              </a:spcBef>
              <a:buClr>
                <a:srgbClr val="D1960E"/>
              </a:buClr>
              <a:buFont typeface="Wingdings" pitchFamily="2" charset="2"/>
              <a:buChar char="§"/>
            </a:pPr>
            <a:r>
              <a:rPr lang="cs-CZ" altLang="cs-CZ" sz="2800">
                <a:solidFill>
                  <a:srgbClr val="000000"/>
                </a:solidFill>
                <a:latin typeface="Calibri" pitchFamily="34" charset="0"/>
                <a:sym typeface="Gill Sans"/>
              </a:rPr>
              <a:t>Oprávnění žadatelé – kraje, obce, organizační složky státu, státní podniky, státní organizace, příspěvkové organizace, neziskové organizace, církve, podnikatelské subjekty, …</a:t>
            </a:r>
          </a:p>
          <a:p>
            <a:pPr algn="l" eaLnBrk="1" hangingPunct="1">
              <a:spcBef>
                <a:spcPts val="1800"/>
              </a:spcBef>
              <a:buClr>
                <a:srgbClr val="D1960E"/>
              </a:buClr>
              <a:buFont typeface="Wingdings" pitchFamily="2" charset="2"/>
              <a:buChar char="§"/>
            </a:pPr>
            <a:r>
              <a:rPr lang="cs-CZ" altLang="cs-CZ" sz="2800">
                <a:solidFill>
                  <a:srgbClr val="000000"/>
                </a:solidFill>
                <a:latin typeface="Calibri" pitchFamily="34" charset="0"/>
                <a:sym typeface="Gill Sans"/>
              </a:rPr>
              <a:t>Podmínka – projekt realizace ÚSES je </a:t>
            </a:r>
            <a:r>
              <a:rPr lang="cs-CZ" altLang="cs-CZ" sz="2800" b="1">
                <a:solidFill>
                  <a:srgbClr val="006600"/>
                </a:solidFill>
                <a:latin typeface="Calibri" pitchFamily="34" charset="0"/>
                <a:sym typeface="Gill Sans"/>
              </a:rPr>
              <a:t>v souladu s územním plánem</a:t>
            </a:r>
          </a:p>
          <a:p>
            <a:pPr algn="l" eaLnBrk="1" hangingPunct="1">
              <a:spcBef>
                <a:spcPts val="1800"/>
              </a:spcBef>
              <a:buClr>
                <a:srgbClr val="D1960E"/>
              </a:buClr>
              <a:buFont typeface="Wingdings" pitchFamily="2" charset="2"/>
              <a:buChar char="§"/>
            </a:pPr>
            <a:r>
              <a:rPr lang="cs-CZ" altLang="cs-CZ" sz="2800">
                <a:solidFill>
                  <a:srgbClr val="000000"/>
                </a:solidFill>
                <a:latin typeface="Calibri" pitchFamily="34" charset="0"/>
                <a:sym typeface="Gill Sans"/>
              </a:rPr>
              <a:t>Podpora EU (Fond soudržnosti) –  </a:t>
            </a:r>
            <a:r>
              <a:rPr lang="cs-CZ" altLang="cs-CZ" sz="2800" b="1">
                <a:solidFill>
                  <a:srgbClr val="008000"/>
                </a:solidFill>
                <a:latin typeface="Calibri" pitchFamily="34" charset="0"/>
                <a:sym typeface="Gill Sans"/>
              </a:rPr>
              <a:t>80 - 100 %</a:t>
            </a:r>
            <a:r>
              <a:rPr lang="cs-CZ" altLang="cs-CZ" sz="2800">
                <a:solidFill>
                  <a:srgbClr val="000000"/>
                </a:solidFill>
                <a:latin typeface="Calibri" pitchFamily="34" charset="0"/>
                <a:sym typeface="Gill Sans"/>
              </a:rPr>
              <a:t> celkových způsobilých nákladů (podrobnosti stanovuje aktuální výzva)</a:t>
            </a:r>
          </a:p>
          <a:p>
            <a:pPr algn="l" eaLnBrk="1" hangingPunct="1">
              <a:spcBef>
                <a:spcPts val="1800"/>
              </a:spcBef>
              <a:buClr>
                <a:srgbClr val="D1960E"/>
              </a:buClr>
              <a:buFont typeface="Wingdings" pitchFamily="2" charset="2"/>
              <a:buChar char="§"/>
            </a:pPr>
            <a:r>
              <a:rPr lang="cs-CZ" altLang="cs-CZ" sz="2800">
                <a:solidFill>
                  <a:srgbClr val="000000"/>
                </a:solidFill>
                <a:latin typeface="Calibri" pitchFamily="34" charset="0"/>
                <a:sym typeface="Gill Sans"/>
              </a:rPr>
              <a:t>Bodově zvýhodněny projekty lokalizované v území s nízkou ekologickou hodnotou  (</a:t>
            </a:r>
            <a:r>
              <a:rPr lang="cs-CZ" altLang="cs-CZ" sz="2800" i="1">
                <a:solidFill>
                  <a:srgbClr val="000000"/>
                </a:solidFill>
                <a:latin typeface="Calibri" pitchFamily="34" charset="0"/>
                <a:sym typeface="Gill Sans"/>
              </a:rPr>
              <a:t>Ekologická hodnota stanovena pro jednotlivá katastrální území na základě stanovení koeficientu HET = heterogenita segmentů orné půdy)</a:t>
            </a:r>
          </a:p>
          <a:p>
            <a:pPr algn="l" eaLnBrk="1" hangingPunct="1">
              <a:buClr>
                <a:srgbClr val="D1960E"/>
              </a:buClr>
            </a:pPr>
            <a:r>
              <a:rPr lang="cs-CZ" altLang="cs-CZ" sz="2800" i="1">
                <a:solidFill>
                  <a:srgbClr val="000000"/>
                </a:solidFill>
                <a:latin typeface="Calibri" pitchFamily="34" charset="0"/>
                <a:sym typeface="Gill Sans"/>
              </a:rPr>
              <a:t>Vrstva HET je dostupná na mapovém serveru AOPK ČR v záložce Podklady pro OPŽP </a:t>
            </a:r>
          </a:p>
          <a:p>
            <a:pPr algn="l" eaLnBrk="1" hangingPunct="1">
              <a:buClr>
                <a:srgbClr val="D1960E"/>
              </a:buClr>
            </a:pPr>
            <a:r>
              <a:rPr lang="cs-CZ" altLang="cs-CZ" sz="2800" i="1">
                <a:solidFill>
                  <a:srgbClr val="0070C0"/>
                </a:solidFill>
                <a:latin typeface="Calibri" pitchFamily="34" charset="0"/>
                <a:sym typeface="Gill Sans"/>
                <a:hlinkClick r:id="rId2"/>
              </a:rPr>
              <a:t>http://mapy.nature.cz</a:t>
            </a:r>
            <a:r>
              <a:rPr lang="cs-CZ" altLang="cs-CZ" sz="2800" i="1">
                <a:solidFill>
                  <a:srgbClr val="000000"/>
                </a:solidFill>
                <a:latin typeface="Calibri" pitchFamily="34" charset="0"/>
                <a:sym typeface="Gill Sans"/>
              </a:rPr>
              <a:t>  </a:t>
            </a:r>
          </a:p>
          <a:p>
            <a:pPr algn="l" eaLnBrk="1" hangingPunct="1">
              <a:spcBef>
                <a:spcPts val="1800"/>
              </a:spcBef>
              <a:buClr>
                <a:srgbClr val="D1960E"/>
              </a:buClr>
              <a:buFont typeface="Wingdings" pitchFamily="2" charset="2"/>
              <a:buChar char="§"/>
            </a:pPr>
            <a:endParaRPr lang="cs-CZ" altLang="cs-CZ" sz="2800">
              <a:solidFill>
                <a:srgbClr val="000000"/>
              </a:solidFill>
              <a:latin typeface="Calibri" pitchFamily="34" charset="0"/>
              <a:sym typeface="Gill Sans"/>
            </a:endParaRPr>
          </a:p>
          <a:p>
            <a:pPr algn="l" eaLnBrk="1" hangingPunct="1">
              <a:buClr>
                <a:srgbClr val="D1960E"/>
              </a:buClr>
              <a:buFont typeface="Wingdings" pitchFamily="2" charset="2"/>
              <a:buChar char="§"/>
            </a:pPr>
            <a:endParaRPr lang="cs-CZ" altLang="cs-CZ" sz="2800">
              <a:solidFill>
                <a:srgbClr val="000000"/>
              </a:solidFill>
              <a:latin typeface="Calibri" pitchFamily="34" charset="0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41363" y="700088"/>
            <a:ext cx="11522075" cy="885825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2800" b="1" cap="all" dirty="0" smtClean="0">
                <a:solidFill>
                  <a:srgbClr val="008000"/>
                </a:solidFill>
                <a:latin typeface="Calibri" pitchFamily="34" charset="0"/>
              </a:rPr>
              <a:t>operační program životní prostředí </a:t>
            </a:r>
            <a:br>
              <a:rPr lang="cs-CZ" altLang="cs-CZ" sz="2800" b="1" cap="all" dirty="0" smtClean="0">
                <a:solidFill>
                  <a:srgbClr val="008000"/>
                </a:solidFill>
                <a:latin typeface="Calibri" pitchFamily="34" charset="0"/>
              </a:rPr>
            </a:br>
            <a:r>
              <a:rPr lang="cs-CZ" altLang="cs-CZ" sz="2800" b="1" cap="all" dirty="0" smtClean="0">
                <a:solidFill>
                  <a:srgbClr val="008000"/>
                </a:solidFill>
                <a:latin typeface="Calibri" pitchFamily="34" charset="0"/>
              </a:rPr>
              <a:t>2014 – 2020</a:t>
            </a:r>
            <a:br>
              <a:rPr lang="cs-CZ" altLang="cs-CZ" sz="2800" b="1" cap="all" dirty="0" smtClean="0">
                <a:solidFill>
                  <a:srgbClr val="008000"/>
                </a:solidFill>
                <a:latin typeface="Calibri" pitchFamily="34" charset="0"/>
              </a:rPr>
            </a:br>
            <a:r>
              <a:rPr lang="cs-CZ" altLang="cs-CZ" sz="2800" b="1" cap="all" dirty="0" smtClean="0">
                <a:solidFill>
                  <a:srgbClr val="008000"/>
                </a:solidFill>
                <a:latin typeface="Calibri" pitchFamily="34" charset="0"/>
              </a:rPr>
              <a:t>podpora ÚSES</a:t>
            </a:r>
          </a:p>
        </p:txBody>
      </p:sp>
      <p:sp>
        <p:nvSpPr>
          <p:cNvPr id="21507" name="Obdélník 1"/>
          <p:cNvSpPr>
            <a:spLocks noChangeArrowheads="1"/>
          </p:cNvSpPr>
          <p:nvPr/>
        </p:nvSpPr>
        <p:spPr bwMode="auto">
          <a:xfrm>
            <a:off x="741363" y="1636713"/>
            <a:ext cx="11776075" cy="691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487363" indent="-487363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>
              <a:spcBef>
                <a:spcPts val="1800"/>
              </a:spcBef>
              <a:buClr>
                <a:srgbClr val="8DCA56"/>
              </a:buClr>
            </a:pPr>
            <a:endParaRPr lang="cs-CZ" altLang="cs-CZ" sz="2800" b="1">
              <a:solidFill>
                <a:srgbClr val="000000"/>
              </a:solidFill>
              <a:latin typeface="Calibri" pitchFamily="34" charset="0"/>
              <a:sym typeface="Gill Sans"/>
            </a:endParaRPr>
          </a:p>
          <a:p>
            <a:pPr algn="l" eaLnBrk="1" hangingPunct="1">
              <a:spcBef>
                <a:spcPts val="1800"/>
              </a:spcBef>
              <a:buClr>
                <a:srgbClr val="8DCA56"/>
              </a:buClr>
            </a:pPr>
            <a:endParaRPr lang="cs-CZ" altLang="cs-CZ" sz="2800" b="1">
              <a:solidFill>
                <a:srgbClr val="000000"/>
              </a:solidFill>
              <a:latin typeface="Calibri" pitchFamily="34" charset="0"/>
              <a:sym typeface="Gill Sans"/>
            </a:endParaRPr>
          </a:p>
          <a:p>
            <a:pPr algn="l" eaLnBrk="1" hangingPunct="1">
              <a:spcBef>
                <a:spcPts val="1800"/>
              </a:spcBef>
              <a:buClr>
                <a:srgbClr val="8DCA56"/>
              </a:buClr>
            </a:pPr>
            <a:r>
              <a:rPr lang="cs-CZ" altLang="cs-CZ" sz="2800" b="1">
                <a:solidFill>
                  <a:srgbClr val="000000"/>
                </a:solidFill>
                <a:latin typeface="Calibri" pitchFamily="34" charset="0"/>
                <a:sym typeface="Gill Sans"/>
              </a:rPr>
              <a:t>Opatření: </a:t>
            </a:r>
            <a:r>
              <a:rPr lang="cs-CZ" altLang="cs-CZ" sz="2800" b="1">
                <a:solidFill>
                  <a:srgbClr val="000099"/>
                </a:solidFill>
                <a:latin typeface="Calibri" pitchFamily="34" charset="0"/>
                <a:sym typeface="Gill Sans"/>
              </a:rPr>
              <a:t>Plány ÚSES pro správní území ORP</a:t>
            </a:r>
          </a:p>
          <a:p>
            <a:pPr algn="l" eaLnBrk="1" hangingPunct="1">
              <a:spcBef>
                <a:spcPts val="1800"/>
              </a:spcBef>
              <a:buClr>
                <a:srgbClr val="D1960E"/>
              </a:buClr>
              <a:buFont typeface="Wingdings" pitchFamily="2" charset="2"/>
              <a:buChar char="§"/>
            </a:pPr>
            <a:r>
              <a:rPr lang="cs-CZ" altLang="cs-CZ" sz="2800">
                <a:solidFill>
                  <a:srgbClr val="000000"/>
                </a:solidFill>
                <a:latin typeface="Calibri" pitchFamily="34" charset="0"/>
                <a:sym typeface="Gill Sans"/>
              </a:rPr>
              <a:t>Oprávnění žadatelé – obce s rozšířenou působností</a:t>
            </a:r>
          </a:p>
          <a:p>
            <a:pPr algn="l" eaLnBrk="1" hangingPunct="1">
              <a:spcBef>
                <a:spcPts val="1800"/>
              </a:spcBef>
              <a:buClr>
                <a:srgbClr val="D1960E"/>
              </a:buClr>
              <a:buFont typeface="Wingdings" pitchFamily="2" charset="2"/>
              <a:buChar char="§"/>
            </a:pPr>
            <a:r>
              <a:rPr lang="cs-CZ" altLang="cs-CZ" sz="2800">
                <a:solidFill>
                  <a:srgbClr val="000000"/>
                </a:solidFill>
                <a:latin typeface="Calibri" pitchFamily="34" charset="0"/>
                <a:sym typeface="Gill Sans"/>
              </a:rPr>
              <a:t>Plán ÚSES musí být zpracován </a:t>
            </a:r>
            <a:r>
              <a:rPr lang="cs-CZ" altLang="cs-CZ" sz="2800" b="1">
                <a:solidFill>
                  <a:srgbClr val="006600"/>
                </a:solidFill>
                <a:latin typeface="Calibri" pitchFamily="34" charset="0"/>
                <a:sym typeface="Gill Sans"/>
              </a:rPr>
              <a:t>autorizovaným projektantem ÚSES </a:t>
            </a:r>
            <a:r>
              <a:rPr lang="cs-CZ" altLang="cs-CZ" sz="2800">
                <a:solidFill>
                  <a:srgbClr val="000000"/>
                </a:solidFill>
                <a:latin typeface="Calibri" pitchFamily="34" charset="0"/>
                <a:sym typeface="Gill Sans"/>
              </a:rPr>
              <a:t>(autorizace ČKA  A.3.1) dle </a:t>
            </a:r>
            <a:r>
              <a:rPr lang="cs-CZ" altLang="cs-CZ" sz="2800" b="1">
                <a:solidFill>
                  <a:srgbClr val="006600"/>
                </a:solidFill>
                <a:latin typeface="Calibri" pitchFamily="34" charset="0"/>
                <a:sym typeface="Gill Sans"/>
              </a:rPr>
              <a:t>Metodiky vymezování ÚSES </a:t>
            </a:r>
            <a:r>
              <a:rPr lang="cs-CZ" altLang="cs-CZ" sz="2800">
                <a:solidFill>
                  <a:srgbClr val="000000"/>
                </a:solidFill>
                <a:latin typeface="Calibri" pitchFamily="34" charset="0"/>
                <a:sym typeface="Gill Sans"/>
              </a:rPr>
              <a:t>(aktuálně se dokončuje) a musí být poskytnut v souladu s § 27 stavebního zákona pořizovateli ÚAP obcí</a:t>
            </a:r>
          </a:p>
          <a:p>
            <a:pPr algn="l" eaLnBrk="1" hangingPunct="1">
              <a:spcBef>
                <a:spcPts val="1800"/>
              </a:spcBef>
              <a:buClr>
                <a:srgbClr val="D1960E"/>
              </a:buClr>
              <a:buFont typeface="Wingdings" pitchFamily="2" charset="2"/>
              <a:buChar char="§"/>
            </a:pPr>
            <a:r>
              <a:rPr lang="cs-CZ" altLang="cs-CZ" sz="2800">
                <a:solidFill>
                  <a:srgbClr val="000000"/>
                </a:solidFill>
                <a:latin typeface="Calibri" pitchFamily="34" charset="0"/>
                <a:sym typeface="Gill Sans"/>
              </a:rPr>
              <a:t>Podpora až od další výzvy na SC 4.3 (v prvním čtvrtletí roku 2016)</a:t>
            </a:r>
          </a:p>
          <a:p>
            <a:pPr algn="l" eaLnBrk="1" hangingPunct="1">
              <a:spcBef>
                <a:spcPts val="1800"/>
              </a:spcBef>
              <a:buClr>
                <a:srgbClr val="D1960E"/>
              </a:buClr>
              <a:buFont typeface="Wingdings" pitchFamily="2" charset="2"/>
              <a:buChar char="§"/>
            </a:pPr>
            <a:r>
              <a:rPr lang="cs-CZ" altLang="cs-CZ" sz="2800">
                <a:solidFill>
                  <a:srgbClr val="000000"/>
                </a:solidFill>
                <a:latin typeface="Calibri" pitchFamily="34" charset="0"/>
                <a:sym typeface="Gill Sans"/>
              </a:rPr>
              <a:t>Podpora EU (Fond soudržnosti) –  </a:t>
            </a:r>
            <a:r>
              <a:rPr lang="cs-CZ" altLang="cs-CZ" sz="2800" b="1">
                <a:solidFill>
                  <a:srgbClr val="008000"/>
                </a:solidFill>
                <a:latin typeface="Calibri" pitchFamily="34" charset="0"/>
                <a:sym typeface="Gill Sans"/>
              </a:rPr>
              <a:t>85 %</a:t>
            </a:r>
            <a:r>
              <a:rPr lang="cs-CZ" altLang="cs-CZ" sz="2800">
                <a:solidFill>
                  <a:srgbClr val="000000"/>
                </a:solidFill>
                <a:latin typeface="Calibri" pitchFamily="34" charset="0"/>
                <a:sym typeface="Gill Sans"/>
              </a:rPr>
              <a:t> celkových způsobilých nákladů </a:t>
            </a:r>
          </a:p>
          <a:p>
            <a:pPr algn="l" eaLnBrk="1" hangingPunct="1">
              <a:spcBef>
                <a:spcPts val="1800"/>
              </a:spcBef>
              <a:buClr>
                <a:srgbClr val="D1960E"/>
              </a:buClr>
              <a:buFont typeface="Wingdings" pitchFamily="2" charset="2"/>
              <a:buChar char="§"/>
            </a:pPr>
            <a:r>
              <a:rPr lang="cs-CZ" altLang="cs-CZ" sz="2800">
                <a:solidFill>
                  <a:srgbClr val="000000"/>
                </a:solidFill>
                <a:latin typeface="Calibri" pitchFamily="34" charset="0"/>
                <a:sym typeface="Gill Sans"/>
              </a:rPr>
              <a:t>Možnost pořízení plánu ÚSES pouze pro část obvodu ORP, bodově je ale zvýhodněno pořízení plánu pro celý obvod ORP</a:t>
            </a:r>
          </a:p>
        </p:txBody>
      </p:sp>
      <p:pic>
        <p:nvPicPr>
          <p:cNvPr id="21508" name="Picture 6" descr="B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" t="9230" r="648" b="1218"/>
          <a:stretch>
            <a:fillRect/>
          </a:stretch>
        </p:blipFill>
        <p:spPr bwMode="auto">
          <a:xfrm>
            <a:off x="8015288" y="0"/>
            <a:ext cx="4989512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ovéPole 1"/>
          <p:cNvSpPr txBox="1">
            <a:spLocks noChangeArrowheads="1"/>
          </p:cNvSpPr>
          <p:nvPr/>
        </p:nvSpPr>
        <p:spPr bwMode="auto">
          <a:xfrm>
            <a:off x="869950" y="369888"/>
            <a:ext cx="12042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2800">
                <a:solidFill>
                  <a:srgbClr val="000000"/>
                </a:solidFill>
                <a:latin typeface="Calibri" pitchFamily="34" charset="0"/>
                <a:sym typeface="Gill Sans"/>
              </a:rPr>
              <a:t>       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38125" y="4516438"/>
            <a:ext cx="12599988" cy="3422986"/>
          </a:xfrm>
          <a:prstGeom prst="rect">
            <a:avLst/>
          </a:prstGeom>
          <a:noFill/>
        </p:spPr>
        <p:txBody>
          <a:bodyPr lIns="130046" tIns="65023" rIns="130046" bIns="65023">
            <a:spAutoFit/>
          </a:bodyPr>
          <a:lstStyle/>
          <a:p>
            <a:pPr marL="0" lvl="1">
              <a:lnSpc>
                <a:spcPct val="90000"/>
              </a:lnSpc>
              <a:defRPr/>
            </a:pPr>
            <a:r>
              <a:rPr lang="cs-CZ" altLang="cs-CZ" sz="2800" dirty="0">
                <a:latin typeface="Calibri" pitchFamily="34" charset="0"/>
              </a:rPr>
              <a:t>Využívá poznatků o </a:t>
            </a:r>
            <a:r>
              <a:rPr lang="cs-CZ" altLang="cs-CZ" sz="2800" b="1" dirty="0">
                <a:solidFill>
                  <a:srgbClr val="009900"/>
                </a:solidFill>
                <a:latin typeface="Calibri" pitchFamily="34" charset="0"/>
              </a:rPr>
              <a:t>závislosti</a:t>
            </a:r>
            <a:r>
              <a:rPr lang="cs-CZ" altLang="cs-CZ" sz="2800" dirty="0">
                <a:latin typeface="Calibri" pitchFamily="34" charset="0"/>
              </a:rPr>
              <a:t> složení a struktury </a:t>
            </a:r>
            <a:r>
              <a:rPr lang="cs-CZ" altLang="cs-CZ" sz="2800" b="1" dirty="0">
                <a:solidFill>
                  <a:srgbClr val="009900"/>
                </a:solidFill>
                <a:latin typeface="Calibri" pitchFamily="34" charset="0"/>
              </a:rPr>
              <a:t>přirozených</a:t>
            </a:r>
            <a:r>
              <a:rPr lang="cs-CZ" altLang="cs-CZ" sz="2800" dirty="0">
                <a:latin typeface="Calibri" pitchFamily="34" charset="0"/>
              </a:rPr>
              <a:t> společenstev </a:t>
            </a:r>
          </a:p>
          <a:p>
            <a:pPr marL="716789" lvl="1" indent="-487672">
              <a:lnSpc>
                <a:spcPct val="90000"/>
              </a:lnSpc>
              <a:spcBef>
                <a:spcPts val="853"/>
              </a:spcBef>
              <a:buFontTx/>
              <a:buChar char="-"/>
              <a:defRPr/>
            </a:pPr>
            <a:r>
              <a:rPr lang="cs-CZ" altLang="cs-CZ" sz="2800" dirty="0">
                <a:latin typeface="Calibri" pitchFamily="34" charset="0"/>
              </a:rPr>
              <a:t>na </a:t>
            </a:r>
            <a:r>
              <a:rPr lang="cs-CZ" altLang="cs-CZ" sz="2800" b="1" dirty="0">
                <a:solidFill>
                  <a:srgbClr val="0000CC"/>
                </a:solidFill>
                <a:latin typeface="Calibri" pitchFamily="34" charset="0"/>
              </a:rPr>
              <a:t>geografických</a:t>
            </a:r>
            <a:r>
              <a:rPr lang="cs-CZ" altLang="cs-CZ" sz="2800" dirty="0">
                <a:latin typeface="Calibri" pitchFamily="34" charset="0"/>
              </a:rPr>
              <a:t> podmínkách </a:t>
            </a:r>
            <a:r>
              <a:rPr lang="cs-CZ" altLang="cs-CZ" sz="2800" dirty="0" smtClean="0">
                <a:latin typeface="Calibri" pitchFamily="34" charset="0"/>
              </a:rPr>
              <a:t>(zeměpisná délka a šířka, klima</a:t>
            </a:r>
            <a:r>
              <a:rPr lang="cs-CZ" altLang="cs-CZ" sz="2800" dirty="0">
                <a:latin typeface="Calibri" pitchFamily="34" charset="0"/>
              </a:rPr>
              <a:t>, nadmořská výška, průběh počasí) </a:t>
            </a:r>
          </a:p>
          <a:p>
            <a:pPr marL="716789" lvl="1" indent="-487672">
              <a:lnSpc>
                <a:spcPct val="90000"/>
              </a:lnSpc>
              <a:spcBef>
                <a:spcPts val="853"/>
              </a:spcBef>
              <a:buFontTx/>
              <a:buChar char="-"/>
              <a:defRPr/>
            </a:pPr>
            <a:r>
              <a:rPr lang="cs-CZ" altLang="cs-CZ" sz="2800" dirty="0">
                <a:latin typeface="Calibri" pitchFamily="34" charset="0"/>
              </a:rPr>
              <a:t>na </a:t>
            </a:r>
            <a:r>
              <a:rPr lang="cs-CZ" altLang="cs-CZ" sz="2800" b="1" dirty="0">
                <a:solidFill>
                  <a:srgbClr val="0000CC"/>
                </a:solidFill>
                <a:latin typeface="Calibri" pitchFamily="34" charset="0"/>
              </a:rPr>
              <a:t>geologických</a:t>
            </a:r>
            <a:r>
              <a:rPr lang="cs-CZ" altLang="cs-CZ" sz="2800" dirty="0">
                <a:latin typeface="Calibri" pitchFamily="34" charset="0"/>
              </a:rPr>
              <a:t> podmínkách (složení a struktura geologických vrstev)</a:t>
            </a:r>
          </a:p>
          <a:p>
            <a:pPr marL="716789" lvl="1" indent="-487672">
              <a:lnSpc>
                <a:spcPct val="90000"/>
              </a:lnSpc>
              <a:spcBef>
                <a:spcPts val="853"/>
              </a:spcBef>
              <a:buFontTx/>
              <a:buChar char="-"/>
              <a:defRPr/>
            </a:pPr>
            <a:r>
              <a:rPr lang="cs-CZ" altLang="cs-CZ" sz="2800" dirty="0">
                <a:latin typeface="Calibri" pitchFamily="34" charset="0"/>
              </a:rPr>
              <a:t>na </a:t>
            </a:r>
            <a:r>
              <a:rPr lang="cs-CZ" altLang="cs-CZ" sz="2800" b="1" dirty="0">
                <a:solidFill>
                  <a:srgbClr val="0000CC"/>
                </a:solidFill>
                <a:latin typeface="Calibri" pitchFamily="34" charset="0"/>
              </a:rPr>
              <a:t>pedologických</a:t>
            </a:r>
            <a:r>
              <a:rPr lang="cs-CZ" altLang="cs-CZ" sz="2800" dirty="0">
                <a:latin typeface="Calibri" pitchFamily="34" charset="0"/>
              </a:rPr>
              <a:t> podmínkách (složení a struktura půdy) </a:t>
            </a:r>
          </a:p>
          <a:p>
            <a:pPr marL="716789" lvl="1" indent="-487672">
              <a:lnSpc>
                <a:spcPct val="90000"/>
              </a:lnSpc>
              <a:spcBef>
                <a:spcPts val="853"/>
              </a:spcBef>
              <a:buFontTx/>
              <a:buChar char="-"/>
              <a:defRPr/>
            </a:pPr>
            <a:r>
              <a:rPr lang="cs-CZ" altLang="cs-CZ" sz="2800" dirty="0">
                <a:latin typeface="Calibri" pitchFamily="34" charset="0"/>
              </a:rPr>
              <a:t>na </a:t>
            </a:r>
            <a:r>
              <a:rPr lang="cs-CZ" altLang="cs-CZ" sz="2800" b="1" dirty="0">
                <a:solidFill>
                  <a:srgbClr val="0000CC"/>
                </a:solidFill>
                <a:latin typeface="Calibri" pitchFamily="34" charset="0"/>
              </a:rPr>
              <a:t>hydrologických</a:t>
            </a:r>
            <a:r>
              <a:rPr lang="cs-CZ" altLang="cs-CZ" sz="2800" dirty="0">
                <a:latin typeface="Calibri" pitchFamily="34" charset="0"/>
              </a:rPr>
              <a:t> podmínkách (vodní / zamokřené / střední / </a:t>
            </a:r>
            <a:r>
              <a:rPr lang="cs-CZ" altLang="cs-CZ" sz="2800" dirty="0" smtClean="0">
                <a:latin typeface="Calibri" pitchFamily="34" charset="0"/>
              </a:rPr>
              <a:t>výsušné / suché</a:t>
            </a:r>
            <a:r>
              <a:rPr lang="cs-CZ" altLang="cs-CZ" sz="2800" dirty="0">
                <a:latin typeface="Calibri" pitchFamily="34" charset="0"/>
              </a:rPr>
              <a:t>)</a:t>
            </a:r>
          </a:p>
          <a:p>
            <a:pPr marL="716789" lvl="1" indent="-487672">
              <a:lnSpc>
                <a:spcPct val="90000"/>
              </a:lnSpc>
              <a:spcBef>
                <a:spcPts val="853"/>
              </a:spcBef>
              <a:buFontTx/>
              <a:buChar char="-"/>
              <a:defRPr/>
            </a:pPr>
            <a:r>
              <a:rPr lang="cs-CZ" altLang="cs-CZ" sz="2800" dirty="0">
                <a:latin typeface="Calibri" pitchFamily="34" charset="0"/>
              </a:rPr>
              <a:t>na dalších podmínkách (orientace ke světovým stranám apod. 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54025" y="2212975"/>
            <a:ext cx="12090400" cy="906463"/>
          </a:xfrm>
          <a:prstGeom prst="rect">
            <a:avLst/>
          </a:prstGeom>
          <a:noFill/>
        </p:spPr>
        <p:txBody>
          <a:bodyPr lIns="130046" tIns="65023" rIns="130046" bIns="65023">
            <a:spAutoFit/>
          </a:bodyPr>
          <a:lstStyle/>
          <a:p>
            <a:pPr marL="413186">
              <a:lnSpc>
                <a:spcPct val="90000"/>
              </a:lnSpc>
              <a:spcBef>
                <a:spcPts val="1707"/>
              </a:spcBef>
              <a:defRPr/>
            </a:pPr>
            <a:r>
              <a:rPr lang="cs-CZ" altLang="cs-CZ" sz="2800" b="1" cap="all" dirty="0">
                <a:solidFill>
                  <a:srgbClr val="008000"/>
                </a:solidFill>
                <a:latin typeface="Calibri" pitchFamily="34" charset="0"/>
              </a:rPr>
              <a:t>biogeografická diferenciace krajiny v </a:t>
            </a:r>
            <a:r>
              <a:rPr lang="cs-CZ" altLang="cs-CZ" sz="2800" b="1" cap="all" dirty="0" err="1">
                <a:solidFill>
                  <a:srgbClr val="008000"/>
                </a:solidFill>
                <a:latin typeface="Calibri" pitchFamily="34" charset="0"/>
              </a:rPr>
              <a:t>geobiocenologickém</a:t>
            </a:r>
            <a:r>
              <a:rPr lang="cs-CZ" altLang="cs-CZ" sz="2800" b="1" cap="all" dirty="0">
                <a:solidFill>
                  <a:srgbClr val="008000"/>
                </a:solidFill>
                <a:latin typeface="Calibri" pitchFamily="34" charset="0"/>
              </a:rPr>
              <a:t> pojetí</a:t>
            </a:r>
            <a:r>
              <a:rPr lang="cs-CZ" altLang="cs-CZ" sz="2800" b="1" dirty="0">
                <a:solidFill>
                  <a:srgbClr val="008000"/>
                </a:solidFill>
                <a:latin typeface="Calibri" pitchFamily="34" charset="0"/>
              </a:rPr>
              <a:t> </a:t>
            </a:r>
          </a:p>
          <a:p>
            <a:pPr marL="0" lvl="1">
              <a:lnSpc>
                <a:spcPct val="90000"/>
              </a:lnSpc>
              <a:defRPr/>
            </a:pPr>
            <a:r>
              <a:rPr lang="cs-CZ" altLang="cs-CZ" sz="2800" dirty="0">
                <a:latin typeface="Calibri" pitchFamily="34" charset="0"/>
              </a:rPr>
              <a:t>      (bio)</a:t>
            </a:r>
            <a:r>
              <a:rPr lang="cs-CZ" altLang="cs-CZ" sz="2800" dirty="0" err="1">
                <a:latin typeface="Calibri" pitchFamily="34" charset="0"/>
              </a:rPr>
              <a:t>cenóza</a:t>
            </a:r>
            <a:r>
              <a:rPr lang="cs-CZ" altLang="cs-CZ" sz="2800" dirty="0">
                <a:latin typeface="Calibri" pitchFamily="34" charset="0"/>
              </a:rPr>
              <a:t> – společenstvo rostlin a živočichů</a:t>
            </a:r>
            <a:endParaRPr lang="cs-CZ" sz="27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884238" y="935038"/>
            <a:ext cx="11953875" cy="5222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cs-CZ" altLang="cs-CZ" sz="2800" b="1" cap="all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ÚZEMNÍ SYSTÉM EKOLOGICKÉ STABILITY - TEORIE</a:t>
            </a:r>
            <a:r>
              <a:rPr lang="cs-CZ" altLang="cs-CZ" sz="2800" dirty="0" smtClean="0">
                <a:latin typeface="Calibri" pitchFamily="34" charset="0"/>
                <a:cs typeface="Calibri" pitchFamily="34" charset="0"/>
              </a:rPr>
              <a:t>        </a:t>
            </a:r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235769" y="3428812"/>
            <a:ext cx="127349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2600" b="1" cap="all" dirty="0" smtClean="0">
                <a:solidFill>
                  <a:srgbClr val="000000"/>
                </a:solidFill>
                <a:latin typeface="Calibri" pitchFamily="34" charset="0"/>
                <a:sym typeface="Gill Sans"/>
              </a:rPr>
              <a:t>Úrovně biogeografických jednotek</a:t>
            </a:r>
            <a:r>
              <a:rPr lang="cs-CZ" altLang="cs-CZ" sz="2600" b="1" dirty="0" smtClean="0">
                <a:solidFill>
                  <a:srgbClr val="000000"/>
                </a:solidFill>
                <a:latin typeface="Calibri" pitchFamily="34" charset="0"/>
                <a:sym typeface="Gill Sans"/>
              </a:rPr>
              <a:t>:</a:t>
            </a:r>
          </a:p>
          <a:p>
            <a:pPr algn="l" eaLnBrk="1" hangingPunct="1"/>
            <a:r>
              <a:rPr lang="cs-CZ" altLang="cs-CZ" sz="2600" b="1" dirty="0" smtClean="0">
                <a:solidFill>
                  <a:srgbClr val="000000"/>
                </a:solidFill>
                <a:latin typeface="Calibri" pitchFamily="34" charset="0"/>
                <a:sym typeface="Gill Sans"/>
              </a:rPr>
              <a:t>biogeografické </a:t>
            </a:r>
            <a:r>
              <a:rPr lang="cs-CZ" altLang="cs-CZ" sz="2600" b="1" dirty="0">
                <a:solidFill>
                  <a:srgbClr val="000000"/>
                </a:solidFill>
                <a:latin typeface="Calibri" pitchFamily="34" charset="0"/>
                <a:sym typeface="Gill Sans"/>
              </a:rPr>
              <a:t>regiony </a:t>
            </a:r>
            <a:r>
              <a:rPr lang="cs-CZ" altLang="cs-CZ" sz="2600" dirty="0">
                <a:solidFill>
                  <a:srgbClr val="C00000"/>
                </a:solidFill>
                <a:latin typeface="Calibri" pitchFamily="34" charset="0"/>
                <a:sym typeface="Webdings" pitchFamily="18" charset="2"/>
              </a:rPr>
              <a:t></a:t>
            </a:r>
            <a:r>
              <a:rPr lang="cs-CZ" altLang="cs-CZ" sz="2600" dirty="0">
                <a:solidFill>
                  <a:srgbClr val="000000"/>
                </a:solidFill>
                <a:latin typeface="Calibri" pitchFamily="34" charset="0"/>
                <a:sym typeface="Gill Sans"/>
              </a:rPr>
              <a:t> </a:t>
            </a:r>
            <a:r>
              <a:rPr lang="cs-CZ" altLang="cs-CZ" sz="2600" b="1" dirty="0">
                <a:solidFill>
                  <a:srgbClr val="000000"/>
                </a:solidFill>
                <a:latin typeface="Calibri" pitchFamily="34" charset="0"/>
                <a:sym typeface="Gill Sans"/>
              </a:rPr>
              <a:t>typy </a:t>
            </a:r>
            <a:r>
              <a:rPr lang="cs-CZ" altLang="cs-CZ" sz="2600" b="1" dirty="0" err="1">
                <a:solidFill>
                  <a:srgbClr val="000000"/>
                </a:solidFill>
                <a:latin typeface="Calibri" pitchFamily="34" charset="0"/>
                <a:sym typeface="Gill Sans"/>
              </a:rPr>
              <a:t>biochor</a:t>
            </a:r>
            <a:r>
              <a:rPr lang="cs-CZ" altLang="cs-CZ" sz="2600" b="1" dirty="0">
                <a:solidFill>
                  <a:srgbClr val="000000"/>
                </a:solidFill>
                <a:latin typeface="Calibri" pitchFamily="34" charset="0"/>
                <a:sym typeface="Gill Sans"/>
              </a:rPr>
              <a:t> </a:t>
            </a:r>
            <a:r>
              <a:rPr lang="cs-CZ" altLang="cs-CZ" sz="2600" b="1" dirty="0">
                <a:solidFill>
                  <a:srgbClr val="C00000"/>
                </a:solidFill>
                <a:latin typeface="Calibri" pitchFamily="34" charset="0"/>
                <a:sym typeface="Webdings" pitchFamily="18" charset="2"/>
              </a:rPr>
              <a:t></a:t>
            </a:r>
            <a:r>
              <a:rPr lang="cs-CZ" altLang="cs-CZ" sz="2600" b="1" dirty="0">
                <a:solidFill>
                  <a:srgbClr val="000000"/>
                </a:solidFill>
                <a:latin typeface="Calibri" pitchFamily="34" charset="0"/>
                <a:sym typeface="Webdings" pitchFamily="18" charset="2"/>
              </a:rPr>
              <a:t>skupiny typů </a:t>
            </a:r>
            <a:r>
              <a:rPr lang="cs-CZ" altLang="cs-CZ" sz="2600" b="1" dirty="0" err="1">
                <a:solidFill>
                  <a:srgbClr val="000000"/>
                </a:solidFill>
                <a:latin typeface="Calibri" pitchFamily="34" charset="0"/>
                <a:sym typeface="Webdings" pitchFamily="18" charset="2"/>
              </a:rPr>
              <a:t>geobiocénů</a:t>
            </a:r>
            <a:r>
              <a:rPr lang="cs-CZ" altLang="cs-CZ" sz="2600" b="1" dirty="0">
                <a:solidFill>
                  <a:srgbClr val="000000"/>
                </a:solidFill>
                <a:latin typeface="Calibri" pitchFamily="34" charset="0"/>
                <a:sym typeface="Webdings" pitchFamily="18" charset="2"/>
              </a:rPr>
              <a:t> (STG) </a:t>
            </a:r>
            <a:r>
              <a:rPr lang="cs-CZ" altLang="cs-CZ" sz="2600" dirty="0" smtClean="0">
                <a:solidFill>
                  <a:srgbClr val="C00000"/>
                </a:solidFill>
                <a:latin typeface="Calibri" pitchFamily="34" charset="0"/>
                <a:sym typeface="Webdings" pitchFamily="18" charset="2"/>
              </a:rPr>
              <a:t></a:t>
            </a:r>
            <a:r>
              <a:rPr lang="cs-CZ" altLang="cs-CZ" sz="2600" b="1" dirty="0" smtClean="0">
                <a:solidFill>
                  <a:srgbClr val="000000"/>
                </a:solidFill>
                <a:latin typeface="Calibri" pitchFamily="34" charset="0"/>
                <a:sym typeface="Webdings" pitchFamily="18" charset="2"/>
              </a:rPr>
              <a:t>biotopy</a:t>
            </a:r>
            <a:endParaRPr lang="cs-CZ" altLang="cs-CZ" sz="2600" dirty="0">
              <a:solidFill>
                <a:srgbClr val="000000"/>
              </a:solidFill>
              <a:latin typeface="Gill Sans"/>
              <a:sym typeface="Gill Sans"/>
            </a:endParaRPr>
          </a:p>
        </p:txBody>
      </p:sp>
      <p:sp>
        <p:nvSpPr>
          <p:cNvPr id="6151" name="TextovéPole 1"/>
          <p:cNvSpPr txBox="1">
            <a:spLocks noChangeArrowheads="1"/>
          </p:cNvSpPr>
          <p:nvPr/>
        </p:nvSpPr>
        <p:spPr bwMode="auto">
          <a:xfrm>
            <a:off x="177800" y="8189168"/>
            <a:ext cx="126603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b="1" dirty="0">
                <a:solidFill>
                  <a:srgbClr val="C00000"/>
                </a:solidFill>
                <a:latin typeface="Calibri" pitchFamily="34" charset="0"/>
                <a:sym typeface="Gill Sans"/>
              </a:rPr>
              <a:t>horniny – reliéf – půda – voda – biota – člověk – civilizační prvky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25463" y="788988"/>
            <a:ext cx="11918950" cy="5994459"/>
          </a:xfrm>
          <a:prstGeom prst="rect">
            <a:avLst/>
          </a:prstGeom>
        </p:spPr>
        <p:txBody>
          <a:bodyPr lIns="130046" tIns="65023" rIns="130046" bIns="65023">
            <a:spAutoFit/>
          </a:bodyPr>
          <a:lstStyle/>
          <a:p>
            <a:pPr>
              <a:spcBef>
                <a:spcPts val="0"/>
              </a:spcBef>
              <a:buClr>
                <a:srgbClr val="006600"/>
              </a:buClr>
              <a:defRPr/>
            </a:pPr>
            <a:r>
              <a:rPr lang="cs-CZ" sz="2800" b="1" dirty="0" smtClean="0">
                <a:solidFill>
                  <a:srgbClr val="008000"/>
                </a:solidFill>
                <a:latin typeface="Calibri" pitchFamily="34" charset="0"/>
              </a:rPr>
              <a:t>METODKA </a:t>
            </a:r>
            <a:r>
              <a:rPr lang="cs-CZ" sz="2800" b="1" dirty="0">
                <a:solidFill>
                  <a:srgbClr val="008000"/>
                </a:solidFill>
                <a:latin typeface="Calibri" pitchFamily="34" charset="0"/>
              </a:rPr>
              <a:t>VYMEZOVÁNÍ ÚSES</a:t>
            </a:r>
            <a:r>
              <a:rPr lang="cs-CZ" sz="2800" b="1" dirty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cs-CZ" sz="2800" b="1" u="sng" dirty="0">
                <a:solidFill>
                  <a:srgbClr val="008000"/>
                </a:solidFill>
                <a:latin typeface="Calibri" pitchFamily="34" charset="0"/>
              </a:rPr>
              <a:t>PRO OPŽP</a:t>
            </a:r>
            <a:r>
              <a:rPr lang="cs-CZ" sz="2800" b="1" dirty="0">
                <a:solidFill>
                  <a:srgbClr val="008000"/>
                </a:solidFill>
                <a:latin typeface="Calibri" pitchFamily="34" charset="0"/>
              </a:rPr>
              <a:t> </a:t>
            </a: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</a:rPr>
              <a:t>(říjen 2016, před </a:t>
            </a:r>
            <a:r>
              <a:rPr lang="cs-CZ" sz="2800" b="1" dirty="0" err="1" smtClean="0">
                <a:solidFill>
                  <a:srgbClr val="C00000"/>
                </a:solidFill>
                <a:latin typeface="Calibri" pitchFamily="34" charset="0"/>
              </a:rPr>
              <a:t>schváleím</a:t>
            </a: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</a:rPr>
              <a:t>) </a:t>
            </a:r>
            <a:endParaRPr lang="cs-CZ" sz="2800" b="1" dirty="0">
              <a:solidFill>
                <a:srgbClr val="C00000"/>
              </a:solidFill>
              <a:latin typeface="Calibri" pitchFamily="34" charset="0"/>
            </a:endParaRPr>
          </a:p>
          <a:p>
            <a:pPr marL="971550" lvl="1" indent="-514350">
              <a:spcBef>
                <a:spcPts val="600"/>
              </a:spcBef>
              <a:buClr>
                <a:srgbClr val="006600"/>
              </a:buClr>
              <a:buFont typeface="Wingdings" pitchFamily="2" charset="2"/>
              <a:buChar char="ü"/>
              <a:defRPr/>
            </a:pPr>
            <a:r>
              <a:rPr lang="cs-CZ" sz="2800" dirty="0">
                <a:latin typeface="Calibri" pitchFamily="34" charset="0"/>
              </a:rPr>
              <a:t>nejde </a:t>
            </a:r>
            <a:r>
              <a:rPr lang="cs-CZ" sz="2800" i="1" dirty="0" smtClean="0">
                <a:latin typeface="Calibri" pitchFamily="34" charset="0"/>
              </a:rPr>
              <a:t>de facto </a:t>
            </a:r>
            <a:r>
              <a:rPr lang="cs-CZ" sz="2800" dirty="0" smtClean="0">
                <a:latin typeface="Calibri" pitchFamily="34" charset="0"/>
              </a:rPr>
              <a:t>o novou </a:t>
            </a:r>
            <a:r>
              <a:rPr lang="cs-CZ" sz="2800" dirty="0">
                <a:latin typeface="Calibri" pitchFamily="34" charset="0"/>
              </a:rPr>
              <a:t>metodiku </a:t>
            </a:r>
          </a:p>
          <a:p>
            <a:pPr marL="971550" lvl="1" indent="-514350">
              <a:spcBef>
                <a:spcPts val="600"/>
              </a:spcBef>
              <a:buClr>
                <a:srgbClr val="006600"/>
              </a:buClr>
              <a:buFont typeface="Wingdings" pitchFamily="2" charset="2"/>
              <a:buChar char="ü"/>
              <a:defRPr/>
            </a:pPr>
            <a:r>
              <a:rPr lang="cs-CZ" sz="2800" dirty="0">
                <a:latin typeface="Calibri" pitchFamily="34" charset="0"/>
              </a:rPr>
              <a:t>revize, aktualizace a doplnění existujících metodických podkladů, jejichž využití  vzhledem k době vzniku již neodpovídá současným potřebám a nárokům a nezapadá do kontextu současné právní úpravy</a:t>
            </a:r>
          </a:p>
          <a:p>
            <a:pPr marL="971550" lvl="1" indent="-514350">
              <a:spcBef>
                <a:spcPts val="600"/>
              </a:spcBef>
              <a:buClr>
                <a:srgbClr val="006600"/>
              </a:buClr>
              <a:buFont typeface="Wingdings" pitchFamily="2" charset="2"/>
              <a:buChar char="ü"/>
              <a:defRPr/>
            </a:pPr>
            <a:r>
              <a:rPr lang="cs-CZ" sz="2800" b="1" dirty="0">
                <a:solidFill>
                  <a:srgbClr val="008000"/>
                </a:solidFill>
                <a:latin typeface="Calibri" pitchFamily="34" charset="0"/>
              </a:rPr>
              <a:t>teoretická východiska </a:t>
            </a:r>
            <a:r>
              <a:rPr lang="cs-CZ" sz="2800" dirty="0">
                <a:latin typeface="Calibri" pitchFamily="34" charset="0"/>
              </a:rPr>
              <a:t>a přírodovědný základ vycházejících z biogeografické diferenciace krajiny </a:t>
            </a:r>
            <a:r>
              <a:rPr lang="cs-CZ" sz="2800" b="1" dirty="0">
                <a:solidFill>
                  <a:srgbClr val="008000"/>
                </a:solidFill>
                <a:latin typeface="Calibri" pitchFamily="34" charset="0"/>
              </a:rPr>
              <a:t>se nemění</a:t>
            </a:r>
          </a:p>
          <a:p>
            <a:pPr marL="971550" lvl="1" indent="-514350">
              <a:spcBef>
                <a:spcPts val="600"/>
              </a:spcBef>
              <a:buClr>
                <a:srgbClr val="006600"/>
              </a:buClr>
              <a:buFont typeface="Wingdings" pitchFamily="2" charset="2"/>
              <a:buChar char="ü"/>
              <a:defRPr/>
            </a:pPr>
            <a:r>
              <a:rPr lang="cs-CZ" sz="2800" dirty="0">
                <a:latin typeface="Calibri" pitchFamily="34" charset="0"/>
              </a:rPr>
              <a:t>popisuje specifické přístupy k vymezování NR – R – M ÚSES</a:t>
            </a:r>
          </a:p>
          <a:p>
            <a:pPr marL="971550" lvl="1" indent="-514350">
              <a:spcBef>
                <a:spcPts val="600"/>
              </a:spcBef>
              <a:buClr>
                <a:srgbClr val="006600"/>
              </a:buClr>
              <a:buFont typeface="Wingdings" pitchFamily="2" charset="2"/>
              <a:buChar char="ü"/>
              <a:defRPr/>
            </a:pPr>
            <a:r>
              <a:rPr lang="cs-CZ" sz="2800" dirty="0">
                <a:latin typeface="Calibri" pitchFamily="34" charset="0"/>
              </a:rPr>
              <a:t>podrobněji popisuje a vysvětluje základní principy vymezování ÚSES</a:t>
            </a:r>
          </a:p>
          <a:p>
            <a:pPr marL="971550" lvl="1" indent="-514350">
              <a:spcBef>
                <a:spcPts val="600"/>
              </a:spcBef>
              <a:buClr>
                <a:srgbClr val="006600"/>
              </a:buClr>
              <a:buFont typeface="Wingdings" pitchFamily="2" charset="2"/>
              <a:buChar char="ü"/>
              <a:defRPr/>
            </a:pPr>
            <a:r>
              <a:rPr lang="cs-CZ" sz="2800" dirty="0">
                <a:latin typeface="Calibri" pitchFamily="34" charset="0"/>
              </a:rPr>
              <a:t>slouží autorizovaným projektantům i orgánům ochrany přírody</a:t>
            </a:r>
          </a:p>
          <a:p>
            <a:pPr marL="514350" indent="-514350">
              <a:spcBef>
                <a:spcPts val="1800"/>
              </a:spcBef>
              <a:buClr>
                <a:srgbClr val="006600"/>
              </a:buClr>
              <a:defRPr/>
            </a:pPr>
            <a:endParaRPr lang="cs-CZ" sz="2800" b="1" dirty="0">
              <a:solidFill>
                <a:srgbClr val="006600"/>
              </a:solidFill>
              <a:latin typeface="Calibri" pitchFamily="34" charset="0"/>
            </a:endParaRPr>
          </a:p>
          <a:p>
            <a:pPr marL="487672" indent="-487672">
              <a:buClr>
                <a:srgbClr val="D1960E"/>
              </a:buClr>
              <a:buFont typeface="Arial" pitchFamily="34" charset="0"/>
              <a:buChar char="•"/>
              <a:defRPr/>
            </a:pPr>
            <a:endParaRPr lang="cs-CZ" sz="2800" dirty="0">
              <a:solidFill>
                <a:srgbClr val="0066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25463" y="788988"/>
            <a:ext cx="11918950" cy="9118392"/>
          </a:xfrm>
          <a:prstGeom prst="rect">
            <a:avLst/>
          </a:prstGeom>
          <a:solidFill>
            <a:schemeClr val="accent1"/>
          </a:solidFill>
        </p:spPr>
        <p:txBody>
          <a:bodyPr lIns="130046" tIns="65023" rIns="130046" bIns="65023">
            <a:spAutoFit/>
          </a:bodyPr>
          <a:lstStyle/>
          <a:p>
            <a:pPr>
              <a:spcBef>
                <a:spcPts val="0"/>
              </a:spcBef>
              <a:buClr>
                <a:srgbClr val="006600"/>
              </a:buClr>
              <a:defRPr/>
            </a:pPr>
            <a:r>
              <a:rPr lang="cs-CZ" sz="2800" b="1" dirty="0" smtClean="0">
                <a:solidFill>
                  <a:srgbClr val="008000"/>
                </a:solidFill>
                <a:latin typeface="Calibri" pitchFamily="34" charset="0"/>
              </a:rPr>
              <a:t>METODKA </a:t>
            </a:r>
            <a:r>
              <a:rPr lang="cs-CZ" sz="2800" b="1" u="sng" dirty="0">
                <a:solidFill>
                  <a:srgbClr val="008000"/>
                </a:solidFill>
                <a:latin typeface="Calibri" pitchFamily="34" charset="0"/>
              </a:rPr>
              <a:t>VYMEZOVÁNÍ </a:t>
            </a:r>
            <a:r>
              <a:rPr lang="cs-CZ" sz="2800" b="1" dirty="0">
                <a:solidFill>
                  <a:srgbClr val="008000"/>
                </a:solidFill>
                <a:latin typeface="Calibri" pitchFamily="34" charset="0"/>
              </a:rPr>
              <a:t>ÚSES</a:t>
            </a:r>
            <a:r>
              <a:rPr lang="cs-CZ" sz="2800" b="1" dirty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</a:rPr>
              <a:t>(říjen </a:t>
            </a:r>
            <a:r>
              <a:rPr lang="cs-CZ" sz="2800" b="1" dirty="0">
                <a:solidFill>
                  <a:srgbClr val="C00000"/>
                </a:solidFill>
                <a:latin typeface="Calibri" pitchFamily="34" charset="0"/>
              </a:rPr>
              <a:t>2016) </a:t>
            </a: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</a:rPr>
              <a:t>- </a:t>
            </a:r>
            <a:r>
              <a:rPr lang="cs-CZ" sz="2800" b="1" dirty="0" smtClean="0">
                <a:solidFill>
                  <a:srgbClr val="008000"/>
                </a:solidFill>
                <a:latin typeface="Calibri" pitchFamily="34" charset="0"/>
              </a:rPr>
              <a:t>CO OBSAHUJE?</a:t>
            </a:r>
          </a:p>
          <a:p>
            <a:pPr>
              <a:spcBef>
                <a:spcPts val="0"/>
              </a:spcBef>
              <a:buClr>
                <a:srgbClr val="006600"/>
              </a:buClr>
              <a:defRPr/>
            </a:pPr>
            <a:endParaRPr lang="cs-CZ" sz="2800" b="1" dirty="0">
              <a:solidFill>
                <a:srgbClr val="008000"/>
              </a:solidFill>
              <a:latin typeface="Calibri" pitchFamily="34" charset="0"/>
            </a:endParaRPr>
          </a:p>
          <a:p>
            <a:pPr marL="457200" indent="-457200">
              <a:spcBef>
                <a:spcPts val="60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Calibri" pitchFamily="34" charset="0"/>
              </a:rPr>
              <a:t>Základní přírodovědná východiska vytváření ÚSES</a:t>
            </a:r>
          </a:p>
          <a:p>
            <a:pPr marL="457200" indent="-457200">
              <a:spcBef>
                <a:spcPts val="60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Calibri" pitchFamily="34" charset="0"/>
              </a:rPr>
              <a:t>Účel vymezování územního systému ekologické stability krajiny</a:t>
            </a:r>
          </a:p>
          <a:p>
            <a:pPr marL="457200" indent="-457200">
              <a:spcBef>
                <a:spcPts val="60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Calibri" pitchFamily="34" charset="0"/>
              </a:rPr>
              <a:t>Biogeografické členění krajiny</a:t>
            </a:r>
          </a:p>
          <a:p>
            <a:pPr marL="457200" indent="-457200">
              <a:spcBef>
                <a:spcPts val="60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Calibri" pitchFamily="34" charset="0"/>
              </a:rPr>
              <a:t>Základní pojmy a typologie ÚSES</a:t>
            </a:r>
          </a:p>
          <a:p>
            <a:pPr marL="457200" indent="-457200">
              <a:spcBef>
                <a:spcPts val="60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s-CZ" sz="2800" b="1" dirty="0" smtClean="0">
                <a:solidFill>
                  <a:srgbClr val="008000"/>
                </a:solidFill>
                <a:latin typeface="Calibri" pitchFamily="34" charset="0"/>
              </a:rPr>
              <a:t>Principy vymezování ÚSES</a:t>
            </a:r>
          </a:p>
          <a:p>
            <a:pPr marL="457200" indent="-457200">
              <a:spcBef>
                <a:spcPts val="60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s-CZ" sz="2800" b="1" dirty="0" smtClean="0">
                <a:solidFill>
                  <a:srgbClr val="008000"/>
                </a:solidFill>
                <a:latin typeface="Calibri" pitchFamily="34" charset="0"/>
              </a:rPr>
              <a:t>Limitující hodnoty velikostních parametrů funkčních skladebných částí ÚSES</a:t>
            </a:r>
          </a:p>
          <a:p>
            <a:pPr marL="457200" indent="-457200">
              <a:spcBef>
                <a:spcPts val="60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Calibri" pitchFamily="34" charset="0"/>
              </a:rPr>
              <a:t>Specifické přístupy k vymezování NR, R a M ÚSES</a:t>
            </a:r>
          </a:p>
          <a:p>
            <a:pPr marL="457200" indent="-457200">
              <a:spcBef>
                <a:spcPts val="60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s-CZ" sz="2800" b="1" dirty="0" smtClean="0">
                <a:solidFill>
                  <a:srgbClr val="008000"/>
                </a:solidFill>
                <a:latin typeface="Calibri" pitchFamily="34" charset="0"/>
              </a:rPr>
              <a:t>Specifika vymezování ÚSES v základních typech krajinného prostředí</a:t>
            </a:r>
          </a:p>
          <a:p>
            <a:pPr marL="457200" indent="-457200">
              <a:spcBef>
                <a:spcPts val="60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s-CZ" sz="2800" b="1" dirty="0" smtClean="0">
                <a:solidFill>
                  <a:srgbClr val="008000"/>
                </a:solidFill>
                <a:latin typeface="Calibri" pitchFamily="34" charset="0"/>
              </a:rPr>
              <a:t>Funkční a prostorová spojitost ÚSES</a:t>
            </a:r>
          </a:p>
          <a:p>
            <a:pPr marL="457200" indent="-457200">
              <a:spcBef>
                <a:spcPts val="60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s-CZ" sz="2800" b="1" dirty="0" smtClean="0">
                <a:solidFill>
                  <a:srgbClr val="008000"/>
                </a:solidFill>
                <a:latin typeface="Calibri" pitchFamily="34" charset="0"/>
              </a:rPr>
              <a:t>Plán ÚSES</a:t>
            </a:r>
          </a:p>
          <a:p>
            <a:pPr marL="457200" indent="-457200">
              <a:spcBef>
                <a:spcPts val="60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Calibri" pitchFamily="34" charset="0"/>
              </a:rPr>
              <a:t>Uplatnění plánu ÚSES v různých typech navazujících dokumentací</a:t>
            </a:r>
          </a:p>
          <a:p>
            <a:pPr marL="457200" indent="-457200">
              <a:spcBef>
                <a:spcPts val="60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Calibri" pitchFamily="34" charset="0"/>
              </a:rPr>
              <a:t>Oponentury řešení ÚSES</a:t>
            </a:r>
          </a:p>
          <a:p>
            <a:pPr marL="457200" indent="-457200">
              <a:spcBef>
                <a:spcPts val="60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Calibri" pitchFamily="34" charset="0"/>
              </a:rPr>
              <a:t>Přílohy…</a:t>
            </a:r>
          </a:p>
          <a:p>
            <a:pPr>
              <a:spcBef>
                <a:spcPts val="0"/>
              </a:spcBef>
              <a:buClr>
                <a:srgbClr val="006600"/>
              </a:buClr>
              <a:defRPr/>
            </a:pPr>
            <a:endParaRPr lang="cs-CZ" sz="2800" b="1" dirty="0" smtClean="0">
              <a:solidFill>
                <a:srgbClr val="008000"/>
              </a:solidFill>
              <a:latin typeface="Calibri" pitchFamily="34" charset="0"/>
            </a:endParaRPr>
          </a:p>
          <a:p>
            <a:pPr marL="514350" indent="-514350">
              <a:spcBef>
                <a:spcPts val="1800"/>
              </a:spcBef>
              <a:buClr>
                <a:srgbClr val="006600"/>
              </a:buClr>
              <a:defRPr/>
            </a:pPr>
            <a:endParaRPr lang="cs-CZ" sz="2800" b="1" dirty="0">
              <a:solidFill>
                <a:srgbClr val="006600"/>
              </a:solidFill>
              <a:latin typeface="Calibri" pitchFamily="34" charset="0"/>
            </a:endParaRPr>
          </a:p>
          <a:p>
            <a:pPr marL="487672" indent="-487672">
              <a:buClr>
                <a:srgbClr val="D1960E"/>
              </a:buClr>
              <a:buFont typeface="Arial" pitchFamily="34" charset="0"/>
              <a:buChar char="•"/>
              <a:defRPr/>
            </a:pPr>
            <a:endParaRPr lang="cs-CZ" sz="2800" dirty="0">
              <a:solidFill>
                <a:srgbClr val="00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369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25463" y="788988"/>
            <a:ext cx="11918950" cy="8102729"/>
          </a:xfrm>
          <a:prstGeom prst="rect">
            <a:avLst/>
          </a:prstGeom>
        </p:spPr>
        <p:txBody>
          <a:bodyPr lIns="130046" tIns="65023" rIns="130046" bIns="65023">
            <a:spAutoFit/>
          </a:bodyPr>
          <a:lstStyle/>
          <a:p>
            <a:pPr>
              <a:spcBef>
                <a:spcPts val="0"/>
              </a:spcBef>
              <a:buClr>
                <a:srgbClr val="006600"/>
              </a:buClr>
              <a:defRPr/>
            </a:pPr>
            <a:r>
              <a:rPr lang="cs-CZ" sz="2800" b="1" cap="all" dirty="0">
                <a:solidFill>
                  <a:srgbClr val="008000"/>
                </a:solidFill>
                <a:latin typeface="Calibri" pitchFamily="34" charset="0"/>
              </a:rPr>
              <a:t>Principy vymezování </a:t>
            </a:r>
            <a:r>
              <a:rPr lang="cs-CZ" sz="2800" b="1" cap="all" dirty="0" smtClean="0">
                <a:solidFill>
                  <a:srgbClr val="008000"/>
                </a:solidFill>
                <a:latin typeface="Calibri" pitchFamily="34" charset="0"/>
              </a:rPr>
              <a:t> </a:t>
            </a:r>
            <a:r>
              <a:rPr lang="cs-CZ" sz="2800" b="1" dirty="0" smtClean="0">
                <a:solidFill>
                  <a:srgbClr val="008000"/>
                </a:solidFill>
                <a:latin typeface="Calibri" pitchFamily="34" charset="0"/>
              </a:rPr>
              <a:t>ÚSES 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(nová metodika)</a:t>
            </a:r>
          </a:p>
          <a:p>
            <a:pPr>
              <a:spcBef>
                <a:spcPts val="600"/>
              </a:spcBef>
              <a:buClr>
                <a:srgbClr val="006600"/>
              </a:buClr>
              <a:defRPr/>
            </a:pP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cs-CZ" sz="2800" strike="sngStrike" dirty="0" smtClean="0">
                <a:solidFill>
                  <a:schemeClr val="tx1"/>
                </a:solidFill>
                <a:latin typeface="Calibri" pitchFamily="34" charset="0"/>
              </a:rPr>
              <a:t>kritéria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  <a:sym typeface="Webdings"/>
              </a:rPr>
              <a:t>principy)</a:t>
            </a:r>
          </a:p>
          <a:p>
            <a:pPr>
              <a:spcBef>
                <a:spcPts val="0"/>
              </a:spcBef>
              <a:buClr>
                <a:srgbClr val="006600"/>
              </a:buClr>
              <a:defRPr/>
            </a:pPr>
            <a:endParaRPr lang="cs-CZ" sz="2800" dirty="0">
              <a:solidFill>
                <a:srgbClr val="008000"/>
              </a:solidFill>
              <a:latin typeface="Calibri" pitchFamily="34" charset="0"/>
            </a:endParaRPr>
          </a:p>
          <a:p>
            <a:pPr lvl="1">
              <a:spcBef>
                <a:spcPts val="600"/>
              </a:spcBef>
              <a:buClr>
                <a:srgbClr val="006600"/>
              </a:buClr>
              <a:defRPr/>
            </a:pPr>
            <a:r>
              <a:rPr lang="cs-CZ" sz="2800" dirty="0" smtClean="0">
                <a:latin typeface="Calibri" pitchFamily="34" charset="0"/>
              </a:rPr>
              <a:t>1)	</a:t>
            </a: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</a:rPr>
              <a:t>Princip biogeografické reprezentativnosti</a:t>
            </a:r>
          </a:p>
          <a:p>
            <a:pPr lvl="1">
              <a:spcBef>
                <a:spcPts val="600"/>
              </a:spcBef>
              <a:buClr>
                <a:srgbClr val="006600"/>
              </a:buClr>
              <a:defRPr/>
            </a:pPr>
            <a:r>
              <a:rPr lang="cs-CZ" sz="2800" dirty="0" smtClean="0">
                <a:latin typeface="Calibri" pitchFamily="34" charset="0"/>
              </a:rPr>
              <a:t>		(~ kritérium rozmanitosti potenciálních ekosystémů)</a:t>
            </a:r>
          </a:p>
          <a:p>
            <a:pPr lvl="1">
              <a:spcBef>
                <a:spcPts val="600"/>
              </a:spcBef>
              <a:buClr>
                <a:srgbClr val="006600"/>
              </a:buClr>
              <a:defRPr/>
            </a:pPr>
            <a:r>
              <a:rPr lang="cs-CZ" sz="2800" dirty="0" smtClean="0">
                <a:latin typeface="Calibri" pitchFamily="34" charset="0"/>
              </a:rPr>
              <a:t>2)	</a:t>
            </a: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</a:rPr>
              <a:t>Princip funkčních vazeb ekosystémů</a:t>
            </a:r>
          </a:p>
          <a:p>
            <a:pPr lvl="1">
              <a:spcBef>
                <a:spcPts val="600"/>
              </a:spcBef>
              <a:buClr>
                <a:srgbClr val="006600"/>
              </a:buClr>
              <a:defRPr/>
            </a:pPr>
            <a:r>
              <a:rPr lang="cs-CZ" sz="2800" dirty="0" smtClean="0">
                <a:latin typeface="Calibri" pitchFamily="34" charset="0"/>
              </a:rPr>
              <a:t>		(</a:t>
            </a:r>
            <a:r>
              <a:rPr lang="cs-CZ" sz="2800" dirty="0">
                <a:latin typeface="Calibri" pitchFamily="34" charset="0"/>
              </a:rPr>
              <a:t>~ </a:t>
            </a:r>
            <a:r>
              <a:rPr lang="cs-CZ" sz="2800" dirty="0" smtClean="0">
                <a:latin typeface="Calibri" pitchFamily="34" charset="0"/>
              </a:rPr>
              <a:t>kritérium prostorových vztahů potenciálních ekosystémů)</a:t>
            </a:r>
          </a:p>
          <a:p>
            <a:pPr lvl="1">
              <a:spcBef>
                <a:spcPts val="600"/>
              </a:spcBef>
              <a:buClr>
                <a:srgbClr val="006600"/>
              </a:buClr>
              <a:defRPr/>
            </a:pPr>
            <a:r>
              <a:rPr lang="cs-CZ" sz="2800" dirty="0" smtClean="0">
                <a:latin typeface="Calibri" pitchFamily="34" charset="0"/>
              </a:rPr>
              <a:t>3)	</a:t>
            </a: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</a:rPr>
              <a:t>Princip přiměřených prostorových nároků</a:t>
            </a:r>
          </a:p>
          <a:p>
            <a:pPr lvl="1">
              <a:spcBef>
                <a:spcPts val="600"/>
              </a:spcBef>
              <a:buClr>
                <a:srgbClr val="006600"/>
              </a:buClr>
              <a:defRPr/>
            </a:pPr>
            <a:r>
              <a:rPr lang="cs-CZ" sz="2800" dirty="0">
                <a:latin typeface="Calibri" pitchFamily="34" charset="0"/>
              </a:rPr>
              <a:t>	</a:t>
            </a:r>
            <a:r>
              <a:rPr lang="cs-CZ" sz="2800" dirty="0" smtClean="0">
                <a:latin typeface="Calibri" pitchFamily="34" charset="0"/>
              </a:rPr>
              <a:t>	(</a:t>
            </a:r>
            <a:r>
              <a:rPr lang="cs-CZ" sz="2800" dirty="0">
                <a:latin typeface="Calibri" pitchFamily="34" charset="0"/>
              </a:rPr>
              <a:t>~ </a:t>
            </a:r>
            <a:r>
              <a:rPr lang="cs-CZ" sz="2800" dirty="0" smtClean="0">
                <a:latin typeface="Calibri" pitchFamily="34" charset="0"/>
              </a:rPr>
              <a:t>kritérium nezbytných prostorových parametrů)</a:t>
            </a:r>
          </a:p>
          <a:p>
            <a:pPr lvl="1">
              <a:spcBef>
                <a:spcPts val="600"/>
              </a:spcBef>
              <a:buClr>
                <a:srgbClr val="006600"/>
              </a:buClr>
              <a:defRPr/>
            </a:pPr>
            <a:r>
              <a:rPr lang="cs-CZ" sz="2800" dirty="0" smtClean="0">
                <a:latin typeface="Calibri" pitchFamily="34" charset="0"/>
              </a:rPr>
              <a:t>4)	</a:t>
            </a: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</a:rPr>
              <a:t>Princip zohlednění aktuálního stavu krajiny</a:t>
            </a:r>
          </a:p>
          <a:p>
            <a:pPr lvl="1">
              <a:spcBef>
                <a:spcPts val="600"/>
              </a:spcBef>
              <a:buClr>
                <a:srgbClr val="006600"/>
              </a:buClr>
              <a:defRPr/>
            </a:pPr>
            <a:r>
              <a:rPr lang="cs-CZ" sz="2800" dirty="0">
                <a:latin typeface="Calibri" pitchFamily="34" charset="0"/>
              </a:rPr>
              <a:t>	</a:t>
            </a:r>
            <a:r>
              <a:rPr lang="cs-CZ" sz="2800" dirty="0" smtClean="0">
                <a:latin typeface="Calibri" pitchFamily="34" charset="0"/>
              </a:rPr>
              <a:t>	(</a:t>
            </a:r>
            <a:r>
              <a:rPr lang="cs-CZ" sz="2800" dirty="0">
                <a:latin typeface="Calibri" pitchFamily="34" charset="0"/>
              </a:rPr>
              <a:t>~ </a:t>
            </a:r>
            <a:r>
              <a:rPr lang="cs-CZ" sz="2800" dirty="0" smtClean="0">
                <a:latin typeface="Calibri" pitchFamily="34" charset="0"/>
              </a:rPr>
              <a:t>kritérium aktuálního stavu krajiny)</a:t>
            </a:r>
          </a:p>
          <a:p>
            <a:pPr lvl="1">
              <a:spcBef>
                <a:spcPts val="600"/>
              </a:spcBef>
              <a:buClr>
                <a:srgbClr val="006600"/>
              </a:buClr>
              <a:defRPr/>
            </a:pPr>
            <a:r>
              <a:rPr lang="cs-CZ" sz="2800" dirty="0" smtClean="0">
                <a:latin typeface="Calibri" pitchFamily="34" charset="0"/>
              </a:rPr>
              <a:t>5)	</a:t>
            </a: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</a:rPr>
              <a:t>Princip zohlednění jiných limitů a zájmů v krajině</a:t>
            </a:r>
          </a:p>
          <a:p>
            <a:pPr lvl="1">
              <a:spcBef>
                <a:spcPts val="600"/>
              </a:spcBef>
              <a:buClr>
                <a:srgbClr val="006600"/>
              </a:buClr>
              <a:defRPr/>
            </a:pPr>
            <a:r>
              <a:rPr lang="cs-CZ" sz="2800" dirty="0">
                <a:latin typeface="Calibri" pitchFamily="34" charset="0"/>
              </a:rPr>
              <a:t>	</a:t>
            </a:r>
            <a:r>
              <a:rPr lang="cs-CZ" sz="2800" dirty="0" smtClean="0">
                <a:latin typeface="Calibri" pitchFamily="34" charset="0"/>
              </a:rPr>
              <a:t>	(</a:t>
            </a:r>
            <a:r>
              <a:rPr lang="cs-CZ" sz="2800" dirty="0">
                <a:latin typeface="Calibri" pitchFamily="34" charset="0"/>
              </a:rPr>
              <a:t>~ </a:t>
            </a:r>
            <a:r>
              <a:rPr lang="cs-CZ" sz="2800" dirty="0" smtClean="0">
                <a:latin typeface="Calibri" pitchFamily="34" charset="0"/>
              </a:rPr>
              <a:t>kritérium společenských limitů a záměrů)</a:t>
            </a:r>
          </a:p>
          <a:p>
            <a:pPr lvl="1">
              <a:spcBef>
                <a:spcPts val="600"/>
              </a:spcBef>
              <a:buClr>
                <a:srgbClr val="006600"/>
              </a:buClr>
              <a:defRPr/>
            </a:pPr>
            <a:r>
              <a:rPr lang="cs-CZ" sz="2800" dirty="0" smtClean="0">
                <a:latin typeface="Calibri" pitchFamily="34" charset="0"/>
              </a:rPr>
              <a:t>6)	</a:t>
            </a:r>
            <a:r>
              <a:rPr lang="cs-CZ" sz="2800" b="1" dirty="0" smtClean="0">
                <a:solidFill>
                  <a:srgbClr val="0000FF"/>
                </a:solidFill>
                <a:latin typeface="Calibri" pitchFamily="34" charset="0"/>
              </a:rPr>
              <a:t>Princip posloupnosti a vzájemné návaznosti hierarchických úrovní ÚSES</a:t>
            </a:r>
            <a:r>
              <a:rPr lang="cs-CZ" sz="2800" b="1" dirty="0" smtClean="0">
                <a:latin typeface="Calibri" pitchFamily="34" charset="0"/>
              </a:rPr>
              <a:t> </a:t>
            </a:r>
          </a:p>
          <a:p>
            <a:pPr lvl="1">
              <a:spcBef>
                <a:spcPts val="1200"/>
              </a:spcBef>
              <a:buClr>
                <a:srgbClr val="006600"/>
              </a:buClr>
              <a:defRPr/>
            </a:pPr>
            <a:r>
              <a:rPr lang="cs-CZ" sz="2800" dirty="0" smtClean="0">
                <a:latin typeface="Calibri" pitchFamily="34" charset="0"/>
              </a:rPr>
              <a:t>7) 	</a:t>
            </a:r>
            <a:r>
              <a:rPr lang="cs-CZ" sz="2800" b="1" dirty="0" smtClean="0">
                <a:solidFill>
                  <a:srgbClr val="0000FF"/>
                </a:solidFill>
                <a:latin typeface="Calibri" pitchFamily="34" charset="0"/>
              </a:rPr>
              <a:t>Princip přiměřené konzervativnosti</a:t>
            </a:r>
          </a:p>
          <a:p>
            <a:pPr marL="487672" indent="-487672">
              <a:buClr>
                <a:srgbClr val="D1960E"/>
              </a:buClr>
              <a:buFont typeface="Arial" pitchFamily="34" charset="0"/>
              <a:buChar char="•"/>
              <a:defRPr/>
            </a:pPr>
            <a:endParaRPr lang="cs-CZ" sz="2800" dirty="0">
              <a:solidFill>
                <a:srgbClr val="00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369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97744" y="556320"/>
            <a:ext cx="12169352" cy="9287669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>
              <a:spcBef>
                <a:spcPts val="0"/>
              </a:spcBef>
              <a:buClr>
                <a:srgbClr val="006600"/>
              </a:buClr>
              <a:defRPr/>
            </a:pPr>
            <a:r>
              <a:rPr lang="cs-CZ" sz="2800" b="1" cap="all" dirty="0">
                <a:solidFill>
                  <a:srgbClr val="008000"/>
                </a:solidFill>
                <a:latin typeface="Calibri" pitchFamily="34" charset="0"/>
              </a:rPr>
              <a:t>Limitující hodnoty velikostních parametrů funkčních skladebných částí </a:t>
            </a:r>
            <a:r>
              <a:rPr lang="cs-CZ" sz="2800" b="1" cap="all" dirty="0" smtClean="0">
                <a:solidFill>
                  <a:srgbClr val="008000"/>
                </a:solidFill>
                <a:latin typeface="Calibri" pitchFamily="34" charset="0"/>
              </a:rPr>
              <a:t>ÚSES 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(nová metodika)</a:t>
            </a:r>
          </a:p>
          <a:p>
            <a:endParaRPr lang="cs-CZ" sz="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= číselné 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hodnoty velikostních parametrů, při jejichž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nedodržení již 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nelze zajistit plnou funkčnost vymezených skladebných částí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ÚSES (nejsou stanoveny ani „optimální“, ani „maximální“ parametry) </a:t>
            </a:r>
          </a:p>
          <a:p>
            <a:pPr>
              <a:spcBef>
                <a:spcPts val="1200"/>
              </a:spcBef>
            </a:pPr>
            <a: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Limitující </a:t>
            </a: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hodnoty jsou stanoveny 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pro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parametry: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výměra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biocentra (m</a:t>
            </a:r>
            <a:r>
              <a:rPr lang="cs-CZ" sz="2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) - </a:t>
            </a:r>
            <a: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minimální plocha</a:t>
            </a:r>
            <a:endParaRPr lang="cs-CZ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šířka biokoridoru (m) - </a:t>
            </a:r>
            <a: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minimální šířka </a:t>
            </a: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délka biokoridoru (m) - </a:t>
            </a:r>
            <a: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maximální délka</a:t>
            </a:r>
            <a:endParaRPr lang="cs-CZ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délka dílčího úseku složeného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biokoridoru (m) –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maximální délka</a:t>
            </a:r>
            <a:endParaRPr lang="cs-CZ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spcBef>
                <a:spcPts val="60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pro cílové lesní ekosystémy</a:t>
            </a:r>
          </a:p>
          <a:p>
            <a:pPr marL="914400" lvl="1" indent="-457200">
              <a:spcBef>
                <a:spcPts val="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pro přírodní ekosystémy 8. a 9. vegetačního stupně</a:t>
            </a:r>
          </a:p>
          <a:p>
            <a:pPr marL="914400" lvl="1" indent="-457200">
              <a:spcBef>
                <a:spcPts val="0"/>
              </a:spcBef>
              <a:buClr>
                <a:srgbClr val="006600"/>
              </a:buClr>
              <a:buFont typeface="Arial" panose="020B0604020202020204" pitchFamily="34" charset="0"/>
              <a:buChar char="•"/>
              <a:defRPr/>
            </a:pP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pro přírodní mokřadní ekosystémy</a:t>
            </a:r>
          </a:p>
          <a:p>
            <a:pPr>
              <a:spcBef>
                <a:spcPts val="1200"/>
              </a:spcBef>
              <a:buClr>
                <a:srgbClr val="006600"/>
              </a:buClr>
              <a:defRPr/>
            </a:pP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Limitující hodnoty </a:t>
            </a:r>
            <a: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parametrů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ejsou stanoveny pro UNIKÁTNÍ biocentra</a:t>
            </a:r>
          </a:p>
          <a:p>
            <a:pPr>
              <a:spcBef>
                <a:spcPts val="600"/>
              </a:spcBef>
              <a:buClr>
                <a:srgbClr val="006600"/>
              </a:buClr>
              <a:defRPr/>
            </a:pP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</a:rPr>
              <a:t>Limitující hodnoty parametrů se vztahují na případy, kdy je skladebná část plně tvořena </a:t>
            </a:r>
            <a:r>
              <a:rPr lang="cs-CZ" sz="2800" b="1" dirty="0" err="1" smtClean="0">
                <a:solidFill>
                  <a:srgbClr val="C00000"/>
                </a:solidFill>
                <a:latin typeface="Calibri" pitchFamily="34" charset="0"/>
              </a:rPr>
              <a:t>ekotopy</a:t>
            </a: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</a:rPr>
              <a:t> pro rozvoj cílových společenstev.</a:t>
            </a:r>
          </a:p>
          <a:p>
            <a:pPr>
              <a:spcBef>
                <a:spcPts val="0"/>
              </a:spcBef>
              <a:buClr>
                <a:srgbClr val="006600"/>
              </a:buClr>
              <a:defRPr/>
            </a:pPr>
            <a:r>
              <a:rPr lang="cs-CZ" sz="2800" dirty="0" err="1" smtClean="0">
                <a:solidFill>
                  <a:schemeClr val="tx1"/>
                </a:solidFill>
                <a:latin typeface="Calibri" pitchFamily="34" charset="0"/>
              </a:rPr>
              <a:t>Ekotopy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 jiných společenstev (např. vodních), nelze započítat do funkční plochy biocentra / rozměru biokoridoru 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  <a:sym typeface="Wingdings"/>
              </a:rPr>
              <a:t> relevantní důvod pro zvětšení 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skladebné části</a:t>
            </a:r>
            <a:endParaRPr lang="cs-CZ" sz="2800" dirty="0">
              <a:solidFill>
                <a:schemeClr val="tx1"/>
              </a:solidFill>
              <a:latin typeface="Calibri" pitchFamily="34" charset="0"/>
            </a:endParaRPr>
          </a:p>
          <a:p>
            <a:pPr marL="487672" indent="-487672">
              <a:buClr>
                <a:srgbClr val="D1960E"/>
              </a:buClr>
              <a:buFont typeface="Arial" pitchFamily="34" charset="0"/>
              <a:buChar char="•"/>
              <a:defRPr/>
            </a:pPr>
            <a:endParaRPr lang="cs-CZ" sz="28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9415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3728" y="412304"/>
            <a:ext cx="12457383" cy="10236646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>
              <a:spcBef>
                <a:spcPts val="0"/>
              </a:spcBef>
              <a:buClr>
                <a:srgbClr val="006600"/>
              </a:buClr>
              <a:defRPr/>
            </a:pPr>
            <a:r>
              <a:rPr lang="cs-CZ" sz="2800" b="1" cap="all" dirty="0">
                <a:solidFill>
                  <a:srgbClr val="008000"/>
                </a:solidFill>
                <a:latin typeface="Calibri" pitchFamily="34" charset="0"/>
              </a:rPr>
              <a:t>Specifika vymezování ÚSES v základních typech krajinného </a:t>
            </a:r>
            <a:r>
              <a:rPr lang="cs-CZ" sz="2800" b="1" cap="all" dirty="0" smtClean="0">
                <a:solidFill>
                  <a:srgbClr val="008000"/>
                </a:solidFill>
                <a:latin typeface="Calibri" pitchFamily="34" charset="0"/>
              </a:rPr>
              <a:t>prostředí 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(nová metodika)</a:t>
            </a:r>
          </a:p>
          <a:p>
            <a:pPr>
              <a:spcBef>
                <a:spcPts val="600"/>
              </a:spcBef>
              <a:buClr>
                <a:srgbClr val="006600"/>
              </a:buClr>
              <a:defRPr/>
            </a:pPr>
            <a:endParaRPr lang="cs-CZ" sz="800" dirty="0" smtClean="0">
              <a:solidFill>
                <a:schemeClr val="tx1"/>
              </a:solidFill>
              <a:latin typeface="Calibri" pitchFamily="34" charset="0"/>
              <a:sym typeface="Webdings"/>
            </a:endParaRPr>
          </a:p>
          <a:p>
            <a:pPr>
              <a:spcBef>
                <a:spcPts val="0"/>
              </a:spcBef>
              <a:buClr>
                <a:srgbClr val="006600"/>
              </a:buClr>
              <a:defRPr/>
            </a:pPr>
            <a:r>
              <a:rPr lang="cs-CZ" sz="2800" b="1" dirty="0" smtClean="0">
                <a:solidFill>
                  <a:srgbClr val="008000"/>
                </a:solidFill>
                <a:latin typeface="Calibri" pitchFamily="34" charset="0"/>
                <a:sym typeface="Webdings"/>
              </a:rPr>
              <a:t>Zásady vymezování ÚSES </a:t>
            </a:r>
          </a:p>
          <a:p>
            <a:pPr>
              <a:spcBef>
                <a:spcPts val="1200"/>
              </a:spcBef>
              <a:buClr>
                <a:srgbClr val="006600"/>
              </a:buClr>
              <a:defRPr/>
            </a:pP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  <a:sym typeface="Webdings"/>
              </a:rPr>
              <a:t>v urbanizované krajině </a:t>
            </a:r>
            <a:r>
              <a:rPr lang="cs-CZ" sz="2800" dirty="0" smtClean="0">
                <a:solidFill>
                  <a:srgbClr val="C00000"/>
                </a:solidFill>
                <a:latin typeface="Calibri" pitchFamily="34" charset="0"/>
                <a:sym typeface="Webdings"/>
              </a:rPr>
              <a:t>(„v sídlech“) </a:t>
            </a:r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Sídla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jsou </a:t>
            </a:r>
            <a:r>
              <a:rPr lang="cs-CZ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součástí krajiny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a tedy i </a:t>
            </a:r>
            <a:r>
              <a:rPr lang="cs-CZ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součástí jejích přirozených, resp. přírodních transportních systémů a </a:t>
            </a:r>
            <a:r>
              <a:rPr lang="cs-CZ" sz="2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vazeb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 i když mají výrazně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omezený podíl ploch s přírodními nebo přírodě blízkými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společenstvy. 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Je-li to možné (jsou územní podmínky) - </a:t>
            </a:r>
            <a:r>
              <a:rPr lang="cs-CZ" sz="2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primárně </a:t>
            </a:r>
            <a:r>
              <a:rPr lang="cs-CZ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zajistit propojitelnost a funkčnost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systému vymezením ÚSES </a:t>
            </a:r>
            <a:r>
              <a:rPr lang="cs-CZ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</a:t>
            </a:r>
            <a:r>
              <a:rPr lang="cs-CZ" sz="2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urbanizované </a:t>
            </a:r>
            <a:r>
              <a:rPr lang="cs-CZ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území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Kromě „přírodního ÚSES“ lze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 urbanizovaném území vymezit i takové skladebné části nebo větve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„antropicky pozměněného“ ÚSES - jejich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význam je v čistě městském prostředí umocněn. </a:t>
            </a:r>
            <a:r>
              <a:rPr lang="cs-CZ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Funkci ÚSES v urbanizovaném území mohou velmi významně plnit </a:t>
            </a:r>
            <a:r>
              <a:rPr lang="cs-CZ" sz="2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 často plní) plochy </a:t>
            </a:r>
            <a:r>
              <a:rPr lang="cs-CZ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sídelní </a:t>
            </a:r>
            <a:r>
              <a:rPr lang="cs-CZ" sz="2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zeleně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nezbytné s maximální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mírou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zachovat funkční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spojitost těchto dílčích ekologických nik a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zachovat částečný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potenciál vzniku stanovištně odpovídajících přírodě blízkých společenstev. </a:t>
            </a:r>
            <a:endParaRPr 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urbanizovaném </a:t>
            </a:r>
            <a:r>
              <a:rPr lang="cs-CZ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území </a:t>
            </a:r>
            <a:r>
              <a:rPr lang="cs-CZ" sz="2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lze akceptovat </a:t>
            </a:r>
            <a:r>
              <a:rPr lang="cs-CZ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prostorovou nespojitost </a:t>
            </a:r>
            <a:r>
              <a:rPr lang="cs-CZ" sz="24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ÚSES, nezbytná je alespoň částečná funkční spojitosti (potenciál).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1200"/>
              </a:spcBef>
              <a:buClr>
                <a:srgbClr val="006600"/>
              </a:buClr>
              <a:defRPr/>
            </a:pP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  <a:sym typeface="Webdings"/>
              </a:rPr>
              <a:t>v lesích …</a:t>
            </a:r>
          </a:p>
          <a:p>
            <a:pPr>
              <a:spcBef>
                <a:spcPts val="600"/>
              </a:spcBef>
              <a:buClr>
                <a:srgbClr val="006600"/>
              </a:buClr>
              <a:defRPr/>
            </a:pP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  <a:sym typeface="Webdings"/>
              </a:rPr>
              <a:t>v převážně zemědělsky obhospodařované krajině </a:t>
            </a:r>
            <a:r>
              <a:rPr lang="cs-CZ" sz="2800" dirty="0" smtClean="0">
                <a:solidFill>
                  <a:srgbClr val="C00000"/>
                </a:solidFill>
                <a:latin typeface="Calibri" pitchFamily="34" charset="0"/>
                <a:sym typeface="Webdings"/>
              </a:rPr>
              <a:t>(na „orné půdě“)</a:t>
            </a: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  <a:sym typeface="Webdings"/>
              </a:rPr>
              <a:t>…</a:t>
            </a:r>
          </a:p>
          <a:p>
            <a:pPr>
              <a:spcBef>
                <a:spcPts val="600"/>
              </a:spcBef>
              <a:buClr>
                <a:srgbClr val="006600"/>
              </a:buClr>
              <a:defRPr/>
            </a:pPr>
            <a:endParaRPr lang="cs-CZ" sz="2800" dirty="0" smtClean="0">
              <a:solidFill>
                <a:schemeClr val="tx1"/>
              </a:solidFill>
              <a:latin typeface="Calibri" pitchFamily="34" charset="0"/>
              <a:sym typeface="Webdings"/>
            </a:endParaRPr>
          </a:p>
          <a:p>
            <a:pPr>
              <a:spcBef>
                <a:spcPts val="600"/>
              </a:spcBef>
              <a:buClr>
                <a:srgbClr val="006600"/>
              </a:buClr>
              <a:defRPr/>
            </a:pPr>
            <a:endParaRPr lang="cs-CZ" sz="2800" dirty="0" smtClean="0">
              <a:solidFill>
                <a:schemeClr val="tx1"/>
              </a:solidFill>
              <a:latin typeface="Calibri" pitchFamily="34" charset="0"/>
              <a:sym typeface="Webdings"/>
            </a:endParaRPr>
          </a:p>
          <a:p>
            <a:pPr>
              <a:spcBef>
                <a:spcPts val="0"/>
              </a:spcBef>
              <a:buClr>
                <a:srgbClr val="006600"/>
              </a:buClr>
              <a:defRPr/>
            </a:pPr>
            <a:endParaRPr lang="cs-CZ" sz="2800" dirty="0">
              <a:solidFill>
                <a:srgbClr val="008000"/>
              </a:solidFill>
              <a:latin typeface="Calibri" pitchFamily="34" charset="0"/>
            </a:endParaRPr>
          </a:p>
          <a:p>
            <a:pPr marL="487672" indent="-487672">
              <a:buClr>
                <a:srgbClr val="D1960E"/>
              </a:buClr>
              <a:buFont typeface="Arial" pitchFamily="34" charset="0"/>
              <a:buChar char="•"/>
              <a:defRPr/>
            </a:pPr>
            <a:endParaRPr lang="cs-CZ" sz="2800" dirty="0">
              <a:solidFill>
                <a:srgbClr val="00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857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1159" r="26645" b="11650"/>
          <a:stretch>
            <a:fillRect/>
          </a:stretch>
        </p:blipFill>
        <p:spPr bwMode="auto">
          <a:xfrm>
            <a:off x="562187" y="984392"/>
            <a:ext cx="11982026" cy="829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1"/>
          <p:cNvSpPr>
            <a:spLocks noGrp="1"/>
          </p:cNvSpPr>
          <p:nvPr>
            <p:ph type="title"/>
          </p:nvPr>
        </p:nvSpPr>
        <p:spPr>
          <a:xfrm>
            <a:off x="973103" y="413174"/>
            <a:ext cx="11058596" cy="575733"/>
          </a:xfrm>
        </p:spPr>
        <p:txBody>
          <a:bodyPr/>
          <a:lstStyle/>
          <a:p>
            <a:pPr algn="l"/>
            <a:r>
              <a:rPr lang="cs-CZ" altLang="cs-CZ" sz="2000" b="1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www.nature.cz</a:t>
            </a:r>
            <a:r>
              <a:rPr lang="cs-CZ" altLang="cs-CZ" sz="20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/ mapový server AOPK ČR / ochrana přírody /nadregionální ÚSES dle ÚTP 1996</a:t>
            </a:r>
          </a:p>
        </p:txBody>
      </p:sp>
      <p:sp>
        <p:nvSpPr>
          <p:cNvPr id="9220" name="Šipka doleva 1"/>
          <p:cNvSpPr>
            <a:spLocks noChangeArrowheads="1"/>
          </p:cNvSpPr>
          <p:nvPr/>
        </p:nvSpPr>
        <p:spPr bwMode="auto">
          <a:xfrm>
            <a:off x="6502400" y="5594773"/>
            <a:ext cx="1390791" cy="688623"/>
          </a:xfrm>
          <a:prstGeom prst="lef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400"/>
          </a:p>
        </p:txBody>
      </p:sp>
      <p:sp>
        <p:nvSpPr>
          <p:cNvPr id="9221" name="TextovéPole 2"/>
          <p:cNvSpPr txBox="1">
            <a:spLocks noChangeArrowheads="1"/>
          </p:cNvSpPr>
          <p:nvPr/>
        </p:nvSpPr>
        <p:spPr bwMode="auto">
          <a:xfrm>
            <a:off x="6240498" y="4702952"/>
            <a:ext cx="2413565" cy="65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400"/>
          </a:p>
        </p:txBody>
      </p:sp>
      <p:sp>
        <p:nvSpPr>
          <p:cNvPr id="9222" name="TextovéPole 6"/>
          <p:cNvSpPr txBox="1">
            <a:spLocks noChangeArrowheads="1"/>
          </p:cNvSpPr>
          <p:nvPr/>
        </p:nvSpPr>
        <p:spPr bwMode="auto">
          <a:xfrm>
            <a:off x="2917049" y="4752623"/>
            <a:ext cx="2413565" cy="65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400"/>
          </a:p>
        </p:txBody>
      </p:sp>
      <p:sp>
        <p:nvSpPr>
          <p:cNvPr id="9223" name="TextovéPole 7"/>
          <p:cNvSpPr txBox="1">
            <a:spLocks noChangeArrowheads="1"/>
          </p:cNvSpPr>
          <p:nvPr/>
        </p:nvSpPr>
        <p:spPr bwMode="auto">
          <a:xfrm>
            <a:off x="2609991" y="4619413"/>
            <a:ext cx="2528711" cy="65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400"/>
          </a:p>
        </p:txBody>
      </p:sp>
      <p:sp>
        <p:nvSpPr>
          <p:cNvPr id="9224" name="TextovéPole 8"/>
          <p:cNvSpPr txBox="1">
            <a:spLocks noChangeArrowheads="1"/>
          </p:cNvSpPr>
          <p:nvPr/>
        </p:nvSpPr>
        <p:spPr bwMode="auto">
          <a:xfrm>
            <a:off x="1189850" y="6924605"/>
            <a:ext cx="2388729" cy="39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700" b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NR BC Karlštejn-Koda</a:t>
            </a:r>
          </a:p>
        </p:txBody>
      </p:sp>
      <p:sp>
        <p:nvSpPr>
          <p:cNvPr id="9225" name="TextovéPole 9"/>
          <p:cNvSpPr txBox="1">
            <a:spLocks noChangeArrowheads="1"/>
          </p:cNvSpPr>
          <p:nvPr/>
        </p:nvSpPr>
        <p:spPr bwMode="auto">
          <a:xfrm rot="10800000" flipV="1">
            <a:off x="2835769" y="5000979"/>
            <a:ext cx="2619022" cy="39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700" b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NR BC Údolí Vltavy</a:t>
            </a:r>
          </a:p>
        </p:txBody>
      </p:sp>
      <p:sp>
        <p:nvSpPr>
          <p:cNvPr id="9226" name="TextovéPole 10"/>
          <p:cNvSpPr txBox="1">
            <a:spLocks noChangeArrowheads="1"/>
          </p:cNvSpPr>
          <p:nvPr/>
        </p:nvSpPr>
        <p:spPr bwMode="auto">
          <a:xfrm rot="10800000" flipV="1">
            <a:off x="6136640" y="8358294"/>
            <a:ext cx="2619022" cy="39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700" b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NR BC Štěchovice</a:t>
            </a:r>
          </a:p>
        </p:txBody>
      </p:sp>
      <p:cxnSp>
        <p:nvCxnSpPr>
          <p:cNvPr id="9227" name="Přímá spojnice se šipkou 5"/>
          <p:cNvCxnSpPr>
            <a:cxnSpLocks noChangeShapeType="1"/>
          </p:cNvCxnSpPr>
          <p:nvPr/>
        </p:nvCxnSpPr>
        <p:spPr bwMode="auto">
          <a:xfrm>
            <a:off x="3578579" y="5357707"/>
            <a:ext cx="2205848" cy="0"/>
          </a:xfrm>
          <a:prstGeom prst="straightConnector1">
            <a:avLst/>
          </a:prstGeom>
          <a:noFill/>
          <a:ln w="9525" algn="ctr">
            <a:solidFill>
              <a:srgbClr val="0066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8" name="Přímá spojnice se šipkou 13"/>
          <p:cNvCxnSpPr>
            <a:cxnSpLocks noChangeShapeType="1"/>
          </p:cNvCxnSpPr>
          <p:nvPr/>
        </p:nvCxnSpPr>
        <p:spPr bwMode="auto">
          <a:xfrm>
            <a:off x="1508195" y="7319716"/>
            <a:ext cx="2205850" cy="0"/>
          </a:xfrm>
          <a:prstGeom prst="straightConnector1">
            <a:avLst/>
          </a:prstGeom>
          <a:noFill/>
          <a:ln w="9525" algn="ctr">
            <a:solidFill>
              <a:srgbClr val="0066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9" name="Přímá spojnice se šipkou 12"/>
          <p:cNvCxnSpPr>
            <a:cxnSpLocks noChangeShapeType="1"/>
          </p:cNvCxnSpPr>
          <p:nvPr/>
        </p:nvCxnSpPr>
        <p:spPr bwMode="auto">
          <a:xfrm flipH="1">
            <a:off x="5989885" y="8753405"/>
            <a:ext cx="1903306" cy="0"/>
          </a:xfrm>
          <a:prstGeom prst="straightConnector1">
            <a:avLst/>
          </a:prstGeom>
          <a:noFill/>
          <a:ln w="9525" algn="ctr">
            <a:solidFill>
              <a:srgbClr val="0066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595702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7" y="1189850"/>
            <a:ext cx="11948160" cy="83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Ovál 1"/>
          <p:cNvSpPr>
            <a:spLocks noChangeArrowheads="1"/>
          </p:cNvSpPr>
          <p:nvPr/>
        </p:nvSpPr>
        <p:spPr bwMode="auto">
          <a:xfrm>
            <a:off x="4660054" y="2418081"/>
            <a:ext cx="2354863" cy="2357120"/>
          </a:xfrm>
          <a:prstGeom prst="ellipse">
            <a:avLst/>
          </a:prstGeom>
          <a:noFill/>
          <a:ln w="25400" algn="ctr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0046" tIns="65023" rIns="130046" bIns="65023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400"/>
          </a:p>
        </p:txBody>
      </p:sp>
      <p:sp>
        <p:nvSpPr>
          <p:cNvPr id="10244" name="Nadpis 1"/>
          <p:cNvSpPr>
            <a:spLocks noGrp="1"/>
          </p:cNvSpPr>
          <p:nvPr>
            <p:ph type="title"/>
          </p:nvPr>
        </p:nvSpPr>
        <p:spPr>
          <a:xfrm>
            <a:off x="975360" y="268676"/>
            <a:ext cx="11054080" cy="819573"/>
          </a:xfrm>
        </p:spPr>
        <p:txBody>
          <a:bodyPr/>
          <a:lstStyle/>
          <a:p>
            <a:r>
              <a:rPr lang="cs-CZ" altLang="cs-CZ" sz="280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ZÚR hlavního města Prahy – právní stav po aktualizaci</a:t>
            </a:r>
          </a:p>
        </p:txBody>
      </p:sp>
    </p:spTree>
    <p:extLst>
      <p:ext uri="{BB962C8B-B14F-4D97-AF65-F5344CB8AC3E}">
        <p14:creationId xmlns:p14="http://schemas.microsoft.com/office/powerpoint/2010/main" val="1574476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1" t="17455" r="47653" b="61572"/>
          <a:stretch>
            <a:fillRect/>
          </a:stretch>
        </p:blipFill>
        <p:spPr bwMode="auto">
          <a:xfrm>
            <a:off x="2302934" y="1393050"/>
            <a:ext cx="8236373" cy="696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Nadpis 1"/>
          <p:cNvSpPr>
            <a:spLocks noGrp="1"/>
          </p:cNvSpPr>
          <p:nvPr>
            <p:ph type="title"/>
          </p:nvPr>
        </p:nvSpPr>
        <p:spPr>
          <a:xfrm>
            <a:off x="7116516" y="370276"/>
            <a:ext cx="4915183" cy="410916"/>
          </a:xfrm>
        </p:spPr>
        <p:txBody>
          <a:bodyPr/>
          <a:lstStyle/>
          <a:p>
            <a:r>
              <a:rPr lang="cs-CZ" altLang="cs-CZ" sz="3400" b="1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osa vodní + osa nivní</a:t>
            </a:r>
            <a:endParaRPr lang="cs-CZ" altLang="cs-CZ" smtClean="0"/>
          </a:p>
        </p:txBody>
      </p:sp>
      <p:cxnSp>
        <p:nvCxnSpPr>
          <p:cNvPr id="11268" name="Přímá spojnice se šipkou 4"/>
          <p:cNvCxnSpPr>
            <a:cxnSpLocks noChangeShapeType="1"/>
          </p:cNvCxnSpPr>
          <p:nvPr/>
        </p:nvCxnSpPr>
        <p:spPr bwMode="auto">
          <a:xfrm flipH="1">
            <a:off x="9369778" y="882793"/>
            <a:ext cx="921173" cy="3869831"/>
          </a:xfrm>
          <a:prstGeom prst="straightConnector1">
            <a:avLst/>
          </a:prstGeom>
          <a:noFill/>
          <a:ln w="25400" algn="ctr">
            <a:solidFill>
              <a:srgbClr val="CC00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69" name="Přímá spojnice se šipkou 6"/>
          <p:cNvCxnSpPr>
            <a:cxnSpLocks noChangeShapeType="1"/>
          </p:cNvCxnSpPr>
          <p:nvPr/>
        </p:nvCxnSpPr>
        <p:spPr bwMode="auto">
          <a:xfrm>
            <a:off x="4043682" y="6003432"/>
            <a:ext cx="3686950" cy="0"/>
          </a:xfrm>
          <a:prstGeom prst="straightConnector1">
            <a:avLst/>
          </a:prstGeom>
          <a:noFill/>
          <a:ln w="28575" algn="ctr">
            <a:solidFill>
              <a:srgbClr val="CC00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70" name="TextovéPole 7"/>
          <p:cNvSpPr txBox="1">
            <a:spLocks noChangeArrowheads="1"/>
          </p:cNvSpPr>
          <p:nvPr/>
        </p:nvSpPr>
        <p:spPr bwMode="auto">
          <a:xfrm>
            <a:off x="255130" y="5346419"/>
            <a:ext cx="5030329" cy="65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400" b="1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osa teplomilná doubravní</a:t>
            </a:r>
          </a:p>
        </p:txBody>
      </p:sp>
    </p:spTree>
    <p:extLst>
      <p:ext uri="{BB962C8B-B14F-4D97-AF65-F5344CB8AC3E}">
        <p14:creationId xmlns:p14="http://schemas.microsoft.com/office/powerpoint/2010/main" val="3227142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7" y="1144695"/>
            <a:ext cx="11891715" cy="846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ovéPole 1"/>
          <p:cNvSpPr txBox="1">
            <a:spLocks noChangeArrowheads="1"/>
          </p:cNvSpPr>
          <p:nvPr/>
        </p:nvSpPr>
        <p:spPr bwMode="auto">
          <a:xfrm>
            <a:off x="392853" y="575734"/>
            <a:ext cx="11742703" cy="5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latin typeface="Calibri" pitchFamily="34" charset="0"/>
                <a:cs typeface="Calibri" pitchFamily="34" charset="0"/>
              </a:rPr>
              <a:t>Územní plán hl. m. Prahy – výkres ÚSES</a:t>
            </a:r>
          </a:p>
        </p:txBody>
      </p:sp>
      <p:cxnSp>
        <p:nvCxnSpPr>
          <p:cNvPr id="12292" name="Přímá spojnice se šipkou 3"/>
          <p:cNvCxnSpPr>
            <a:cxnSpLocks noChangeShapeType="1"/>
          </p:cNvCxnSpPr>
          <p:nvPr/>
        </p:nvCxnSpPr>
        <p:spPr bwMode="auto">
          <a:xfrm flipH="1">
            <a:off x="6911059" y="3648569"/>
            <a:ext cx="2765777" cy="1842347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93" name="Přímá spojnice se šipkou 5"/>
          <p:cNvCxnSpPr>
            <a:cxnSpLocks noChangeShapeType="1"/>
          </p:cNvCxnSpPr>
          <p:nvPr/>
        </p:nvCxnSpPr>
        <p:spPr bwMode="auto">
          <a:xfrm flipV="1">
            <a:off x="1587218" y="5183858"/>
            <a:ext cx="3276035" cy="194169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94" name="Přímá spojnice se šipkou 8"/>
          <p:cNvCxnSpPr>
            <a:cxnSpLocks noChangeShapeType="1"/>
          </p:cNvCxnSpPr>
          <p:nvPr/>
        </p:nvCxnSpPr>
        <p:spPr bwMode="auto">
          <a:xfrm>
            <a:off x="1587219" y="5490916"/>
            <a:ext cx="3686950" cy="921173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95" name="Přímá spojnice se šipkou 10"/>
          <p:cNvCxnSpPr>
            <a:cxnSpLocks noChangeShapeType="1"/>
          </p:cNvCxnSpPr>
          <p:nvPr/>
        </p:nvCxnSpPr>
        <p:spPr bwMode="auto">
          <a:xfrm>
            <a:off x="1562382" y="5490916"/>
            <a:ext cx="1842347" cy="2151663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96" name="TextovéPole 11"/>
          <p:cNvSpPr txBox="1">
            <a:spLocks noChangeArrowheads="1"/>
          </p:cNvSpPr>
          <p:nvPr/>
        </p:nvSpPr>
        <p:spPr bwMode="auto">
          <a:xfrm>
            <a:off x="392854" y="3470206"/>
            <a:ext cx="2090702" cy="19078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b="1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Biokoridor vymezen v trase NR BK v regionálních parametrech</a:t>
            </a:r>
          </a:p>
        </p:txBody>
      </p:sp>
      <p:sp>
        <p:nvSpPr>
          <p:cNvPr id="12297" name="TextovéPole 13"/>
          <p:cNvSpPr txBox="1">
            <a:spLocks noChangeArrowheads="1"/>
          </p:cNvSpPr>
          <p:nvPr/>
        </p:nvSpPr>
        <p:spPr bwMode="auto">
          <a:xfrm>
            <a:off x="9821334" y="2445174"/>
            <a:ext cx="2722880" cy="11931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b="1">
                <a:solidFill>
                  <a:srgbClr val="CC0000"/>
                </a:solidFill>
                <a:latin typeface="Calibri" pitchFamily="34" charset="0"/>
                <a:cs typeface="Calibri" pitchFamily="34" charset="0"/>
              </a:rPr>
              <a:t>Segment NR BK ÚSES vymezen částečně nespojitě</a:t>
            </a:r>
          </a:p>
        </p:txBody>
      </p:sp>
    </p:spTree>
    <p:extLst>
      <p:ext uri="{BB962C8B-B14F-4D97-AF65-F5344CB8AC3E}">
        <p14:creationId xmlns:p14="http://schemas.microsoft.com/office/powerpoint/2010/main" val="39799125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5" b="2602"/>
          <a:stretch>
            <a:fillRect/>
          </a:stretch>
        </p:blipFill>
        <p:spPr bwMode="auto">
          <a:xfrm>
            <a:off x="-153528" y="1907824"/>
            <a:ext cx="13327663" cy="678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15" name="Přímá spojnice se šipkou 2"/>
          <p:cNvCxnSpPr>
            <a:cxnSpLocks noChangeShapeType="1"/>
          </p:cNvCxnSpPr>
          <p:nvPr/>
        </p:nvCxnSpPr>
        <p:spPr bwMode="auto">
          <a:xfrm flipH="1">
            <a:off x="7321974" y="1088250"/>
            <a:ext cx="3892409" cy="3890152"/>
          </a:xfrm>
          <a:prstGeom prst="straightConnector1">
            <a:avLst/>
          </a:prstGeom>
          <a:noFill/>
          <a:ln w="38100" algn="ctr">
            <a:solidFill>
              <a:srgbClr val="C0000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375410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66750" y="369888"/>
            <a:ext cx="11980863" cy="5741987"/>
          </a:xfrm>
          <a:prstGeom prst="rect">
            <a:avLst/>
          </a:prstGeom>
        </p:spPr>
        <p:txBody>
          <a:bodyPr lIns="130046" tIns="65023" rIns="130046" bIns="65023">
            <a:spAutoFit/>
          </a:bodyPr>
          <a:lstStyle/>
          <a:p>
            <a:pPr marL="0" lvl="1">
              <a:lnSpc>
                <a:spcPct val="90000"/>
              </a:lnSpc>
              <a:defRPr/>
            </a:pPr>
            <a:endParaRPr lang="cs-CZ" altLang="cs-CZ" sz="2800" b="1" dirty="0">
              <a:solidFill>
                <a:srgbClr val="008000"/>
              </a:solidFill>
              <a:latin typeface="Calibri" pitchFamily="34" charset="0"/>
            </a:endParaRPr>
          </a:p>
          <a:p>
            <a:pPr marL="0" lvl="1">
              <a:lnSpc>
                <a:spcPct val="90000"/>
              </a:lnSpc>
              <a:defRPr/>
            </a:pPr>
            <a:r>
              <a:rPr lang="cs-CZ" altLang="cs-CZ" sz="2800" b="1" dirty="0">
                <a:solidFill>
                  <a:srgbClr val="008000"/>
                </a:solidFill>
                <a:latin typeface="Calibri" pitchFamily="34" charset="0"/>
              </a:rPr>
              <a:t>K ČEMU SLOUŽÍ </a:t>
            </a:r>
            <a:r>
              <a:rPr lang="cs-CZ" altLang="cs-CZ" sz="2800" b="1" dirty="0" smtClean="0">
                <a:solidFill>
                  <a:srgbClr val="008000"/>
                </a:solidFill>
                <a:latin typeface="Calibri" pitchFamily="34" charset="0"/>
                <a:cs typeface="Calibri" panose="020F0502020204030204" pitchFamily="34" charset="0"/>
              </a:rPr>
              <a:t>ÚSES </a:t>
            </a:r>
            <a:r>
              <a:rPr lang="cs-CZ" altLang="cs-CZ" sz="2800" b="1" dirty="0">
                <a:solidFill>
                  <a:srgbClr val="008000"/>
                </a:solidFill>
                <a:latin typeface="Calibri" pitchFamily="34" charset="0"/>
              </a:rPr>
              <a:t>? </a:t>
            </a:r>
          </a:p>
          <a:p>
            <a:pPr marL="0" lvl="1">
              <a:lnSpc>
                <a:spcPct val="90000"/>
              </a:lnSpc>
              <a:defRPr/>
            </a:pPr>
            <a:endParaRPr lang="cs-CZ" altLang="cs-CZ" sz="2800" b="1" dirty="0">
              <a:solidFill>
                <a:srgbClr val="008000"/>
              </a:solidFill>
              <a:latin typeface="Calibri" pitchFamily="34" charset="0"/>
            </a:endParaRPr>
          </a:p>
          <a:p>
            <a:pPr marL="767988" lvl="1">
              <a:spcBef>
                <a:spcPts val="1707"/>
              </a:spcBef>
              <a:defRPr/>
            </a:pPr>
            <a:r>
              <a:rPr lang="cs-CZ" altLang="cs-CZ" sz="2800" b="1" cap="all" dirty="0">
                <a:solidFill>
                  <a:srgbClr val="0000FF"/>
                </a:solidFill>
                <a:latin typeface="Calibri" pitchFamily="34" charset="0"/>
              </a:rPr>
              <a:t>ochrana a obnova přirozené funkce krajiny</a:t>
            </a:r>
            <a:r>
              <a:rPr lang="cs-CZ" altLang="cs-CZ" sz="2800" b="1" cap="all" dirty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cs-CZ" altLang="cs-CZ" sz="2800" dirty="0">
                <a:latin typeface="Calibri" pitchFamily="34" charset="0"/>
              </a:rPr>
              <a:t>– ekologické stability </a:t>
            </a:r>
          </a:p>
          <a:p>
            <a:pPr marL="767988" lvl="1">
              <a:spcBef>
                <a:spcPts val="0"/>
              </a:spcBef>
              <a:defRPr/>
            </a:pPr>
            <a:r>
              <a:rPr lang="cs-CZ" altLang="cs-CZ" sz="2800" dirty="0">
                <a:latin typeface="Calibri" pitchFamily="34" charset="0"/>
              </a:rPr>
              <a:t>(zdroj ekosystémových služeb)</a:t>
            </a:r>
          </a:p>
          <a:p>
            <a:pPr marL="767988" lvl="1">
              <a:spcBef>
                <a:spcPts val="2560"/>
              </a:spcBef>
              <a:defRPr/>
            </a:pPr>
            <a:r>
              <a:rPr lang="cs-CZ" altLang="cs-CZ" sz="2800" dirty="0">
                <a:latin typeface="Calibri" pitchFamily="34" charset="0"/>
                <a:cs typeface="Calibri" panose="020F0502020204030204" pitchFamily="34" charset="0"/>
              </a:rPr>
              <a:t>zachování </a:t>
            </a:r>
            <a:r>
              <a:rPr lang="cs-CZ" altLang="cs-CZ" sz="2800" b="1" dirty="0">
                <a:latin typeface="Calibri" pitchFamily="34" charset="0"/>
                <a:cs typeface="Calibri" panose="020F0502020204030204" pitchFamily="34" charset="0"/>
              </a:rPr>
              <a:t>přirozeného</a:t>
            </a:r>
            <a:r>
              <a:rPr lang="cs-CZ" altLang="cs-CZ" sz="2800" dirty="0">
                <a:latin typeface="Calibri" pitchFamily="34" charset="0"/>
                <a:cs typeface="Calibri" panose="020F0502020204030204" pitchFamily="34" charset="0"/>
              </a:rPr>
              <a:t> genofondu krajiny, příznivé působení na okolní méně stabilní ekosystémy, </a:t>
            </a:r>
            <a:r>
              <a:rPr lang="cs-CZ" altLang="cs-CZ" sz="2800" b="1" dirty="0">
                <a:latin typeface="Calibri" pitchFamily="34" charset="0"/>
                <a:cs typeface="Calibri" panose="020F0502020204030204" pitchFamily="34" charset="0"/>
              </a:rPr>
              <a:t>podpora možnosti </a:t>
            </a:r>
            <a:r>
              <a:rPr lang="cs-CZ" altLang="cs-CZ" sz="2800" dirty="0">
                <a:latin typeface="Calibri" pitchFamily="34" charset="0"/>
                <a:cs typeface="Calibri" panose="020F0502020204030204" pitchFamily="34" charset="0"/>
              </a:rPr>
              <a:t>polyfunkčního využití krajiny a zachování významných krajinných fenoménů </a:t>
            </a:r>
          </a:p>
          <a:p>
            <a:pPr marL="767988" lvl="1">
              <a:spcBef>
                <a:spcPts val="1707"/>
              </a:spcBef>
              <a:defRPr/>
            </a:pPr>
            <a:r>
              <a:rPr lang="cs-CZ" altLang="cs-CZ" sz="2800" dirty="0">
                <a:latin typeface="Calibri" pitchFamily="34" charset="0"/>
              </a:rPr>
              <a:t>zajištění migrace vyšších savců (může jí ale pomoci…)</a:t>
            </a:r>
          </a:p>
          <a:p>
            <a:pPr marL="767988" lvl="1">
              <a:spcBef>
                <a:spcPts val="853"/>
              </a:spcBef>
              <a:defRPr/>
            </a:pPr>
            <a:r>
              <a:rPr lang="cs-CZ" altLang="cs-CZ" sz="2800" dirty="0">
                <a:latin typeface="Calibri" pitchFamily="34" charset="0"/>
              </a:rPr>
              <a:t>utváření krajinné kompozice (estetika)</a:t>
            </a:r>
          </a:p>
          <a:p>
            <a:pPr marL="767988" lvl="1">
              <a:spcBef>
                <a:spcPts val="853"/>
              </a:spcBef>
              <a:defRPr/>
            </a:pPr>
            <a:r>
              <a:rPr lang="cs-CZ" altLang="cs-CZ" sz="2800" dirty="0">
                <a:latin typeface="Calibri" pitchFamily="34" charset="0"/>
              </a:rPr>
              <a:t>nástroj prvoplánového bránění v těžbě nebo ve výstavbě</a:t>
            </a:r>
          </a:p>
        </p:txBody>
      </p:sp>
      <p:sp>
        <p:nvSpPr>
          <p:cNvPr id="8195" name="TextovéPole 3"/>
          <p:cNvSpPr txBox="1">
            <a:spLocks noChangeArrowheads="1"/>
          </p:cNvSpPr>
          <p:nvPr/>
        </p:nvSpPr>
        <p:spPr bwMode="auto">
          <a:xfrm>
            <a:off x="741363" y="1852613"/>
            <a:ext cx="72072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3200">
                <a:solidFill>
                  <a:srgbClr val="006600"/>
                </a:solidFill>
                <a:latin typeface="Calibri" pitchFamily="34" charset="0"/>
                <a:sym typeface="Wingdings" pitchFamily="2" charset="2"/>
              </a:rPr>
              <a:t></a:t>
            </a:r>
            <a:endParaRPr lang="cs-CZ" altLang="cs-CZ" sz="3200">
              <a:latin typeface="Times New Roman" pitchFamily="18" charset="0"/>
              <a:sym typeface="Gill Sans"/>
            </a:endParaRPr>
          </a:p>
        </p:txBody>
      </p:sp>
      <p:sp>
        <p:nvSpPr>
          <p:cNvPr id="8196" name="TextovéPole 4"/>
          <p:cNvSpPr txBox="1">
            <a:spLocks noChangeArrowheads="1"/>
          </p:cNvSpPr>
          <p:nvPr/>
        </p:nvSpPr>
        <p:spPr bwMode="auto">
          <a:xfrm>
            <a:off x="741363" y="2860675"/>
            <a:ext cx="5842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3200">
                <a:solidFill>
                  <a:srgbClr val="006600"/>
                </a:solidFill>
                <a:latin typeface="Calibri" pitchFamily="34" charset="0"/>
                <a:sym typeface="Wingdings" pitchFamily="2" charset="2"/>
              </a:rPr>
              <a:t></a:t>
            </a:r>
            <a:endParaRPr lang="cs-CZ" altLang="cs-CZ" sz="3200">
              <a:latin typeface="Times New Roman" pitchFamily="18" charset="0"/>
              <a:sym typeface="Gill Sans"/>
            </a:endParaRPr>
          </a:p>
        </p:txBody>
      </p:sp>
      <p:sp>
        <p:nvSpPr>
          <p:cNvPr id="8197" name="Obdélník 5"/>
          <p:cNvSpPr>
            <a:spLocks noChangeArrowheads="1"/>
          </p:cNvSpPr>
          <p:nvPr/>
        </p:nvSpPr>
        <p:spPr bwMode="auto">
          <a:xfrm>
            <a:off x="885825" y="4948238"/>
            <a:ext cx="4667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3200" b="1">
                <a:solidFill>
                  <a:srgbClr val="CC0000"/>
                </a:solidFill>
                <a:latin typeface="Calibri" pitchFamily="34" charset="0"/>
                <a:sym typeface="Gill Sans"/>
              </a:rPr>
              <a:t>≠</a:t>
            </a:r>
            <a:endParaRPr lang="cs-CZ" altLang="cs-CZ" sz="3200">
              <a:latin typeface="Times New Roman" pitchFamily="18" charset="0"/>
              <a:sym typeface="Gill Sans"/>
            </a:endParaRPr>
          </a:p>
        </p:txBody>
      </p:sp>
      <p:sp>
        <p:nvSpPr>
          <p:cNvPr id="8198" name="Obdélník 6"/>
          <p:cNvSpPr>
            <a:spLocks noChangeArrowheads="1"/>
          </p:cNvSpPr>
          <p:nvPr/>
        </p:nvSpPr>
        <p:spPr bwMode="auto">
          <a:xfrm>
            <a:off x="885825" y="4371975"/>
            <a:ext cx="468313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3200" b="1">
                <a:solidFill>
                  <a:srgbClr val="CC0000"/>
                </a:solidFill>
                <a:latin typeface="Calibri" pitchFamily="34" charset="0"/>
                <a:sym typeface="Gill Sans"/>
              </a:rPr>
              <a:t>≠</a:t>
            </a:r>
            <a:endParaRPr lang="cs-CZ" altLang="cs-CZ" sz="3200">
              <a:latin typeface="Times New Roman" pitchFamily="18" charset="0"/>
              <a:sym typeface="Gill Sans"/>
            </a:endParaRP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957263" y="6892925"/>
            <a:ext cx="112633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342900" indent="-3429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eaLnBrk="1" hangingPunct="1"/>
            <a:r>
              <a:rPr lang="cs-CZ" altLang="cs-CZ" sz="2800">
                <a:latin typeface="Calibri" pitchFamily="34" charset="0"/>
                <a:cs typeface="Calibri" pitchFamily="34" charset="0"/>
                <a:sym typeface="Gill Sans"/>
              </a:rPr>
              <a:t>Přirozené funkce krajiny jsou v některých typech krajin</a:t>
            </a:r>
          </a:p>
          <a:p>
            <a:pPr eaLnBrk="1" hangingPunct="1"/>
            <a:r>
              <a:rPr lang="cs-CZ" altLang="cs-CZ" sz="2800" b="1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Gill Sans"/>
              </a:rPr>
              <a:t>omezeny / potlačeny – </a:t>
            </a:r>
            <a:r>
              <a:rPr lang="cs-CZ" altLang="cs-CZ" sz="2800" b="1">
                <a:solidFill>
                  <a:srgbClr val="006600"/>
                </a:solidFill>
                <a:latin typeface="Calibri" pitchFamily="34" charset="0"/>
                <a:cs typeface="Calibri" pitchFamily="34" charset="0"/>
                <a:sym typeface="Gill Sans"/>
              </a:rPr>
              <a:t>a musejí být kompenzovány</a:t>
            </a:r>
          </a:p>
        </p:txBody>
      </p:sp>
      <p:sp>
        <p:nvSpPr>
          <p:cNvPr id="8200" name="Obdélník 5"/>
          <p:cNvSpPr>
            <a:spLocks noChangeArrowheads="1"/>
          </p:cNvSpPr>
          <p:nvPr/>
        </p:nvSpPr>
        <p:spPr bwMode="auto">
          <a:xfrm>
            <a:off x="885825" y="5524500"/>
            <a:ext cx="4667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3200" b="1">
                <a:solidFill>
                  <a:srgbClr val="CC0000"/>
                </a:solidFill>
                <a:latin typeface="Calibri" pitchFamily="34" charset="0"/>
                <a:sym typeface="Gill Sans"/>
              </a:rPr>
              <a:t>≠</a:t>
            </a:r>
            <a:endParaRPr lang="cs-CZ" altLang="cs-CZ" sz="3200">
              <a:latin typeface="Times New Roman" pitchFamily="18" charset="0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920" y="124272"/>
            <a:ext cx="7992888" cy="945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030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7" y="986650"/>
            <a:ext cx="8387644" cy="84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ovéPole 1"/>
          <p:cNvSpPr txBox="1">
            <a:spLocks noChangeArrowheads="1"/>
          </p:cNvSpPr>
          <p:nvPr/>
        </p:nvSpPr>
        <p:spPr bwMode="auto">
          <a:xfrm>
            <a:off x="767644" y="474133"/>
            <a:ext cx="11264054" cy="5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latin typeface="Calibri" pitchFamily="34" charset="0"/>
                <a:cs typeface="Calibri" pitchFamily="34" charset="0"/>
              </a:rPr>
              <a:t>Studie rozvojového záměru představená na jednání na MŽP v dubnu 2013</a:t>
            </a:r>
          </a:p>
        </p:txBody>
      </p:sp>
      <p:sp>
        <p:nvSpPr>
          <p:cNvPr id="14340" name="TextovéPole 3"/>
          <p:cNvSpPr txBox="1">
            <a:spLocks noChangeArrowheads="1"/>
          </p:cNvSpPr>
          <p:nvPr/>
        </p:nvSpPr>
        <p:spPr bwMode="auto">
          <a:xfrm>
            <a:off x="9096588" y="1600766"/>
            <a:ext cx="3942080" cy="275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Navržené plochy zeleně nemají prostorový ani funkční potenciál plnit očekávané funkce nadregionálního biokoridoru</a:t>
            </a:r>
          </a:p>
        </p:txBody>
      </p:sp>
      <p:sp>
        <p:nvSpPr>
          <p:cNvPr id="14341" name="TextovéPole 4"/>
          <p:cNvSpPr txBox="1">
            <a:spLocks noChangeArrowheads="1"/>
          </p:cNvSpPr>
          <p:nvPr/>
        </p:nvSpPr>
        <p:spPr bwMode="auto">
          <a:xfrm>
            <a:off x="9164322" y="4978401"/>
            <a:ext cx="3840479" cy="415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V městském prostředí takové funkce může plnit větší park s dřevinami v přirozené druhové skladbě, s nižší intenzitou údržby travních (lučních) ploch a extenzivním využitím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400"/>
          </a:p>
        </p:txBody>
      </p:sp>
    </p:spTree>
    <p:extLst>
      <p:ext uri="{BB962C8B-B14F-4D97-AF65-F5344CB8AC3E}">
        <p14:creationId xmlns:p14="http://schemas.microsoft.com/office/powerpoint/2010/main" val="32735700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3728" y="412304"/>
            <a:ext cx="12457383" cy="10364887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>
              <a:spcBef>
                <a:spcPts val="0"/>
              </a:spcBef>
              <a:buClr>
                <a:srgbClr val="006600"/>
              </a:buClr>
              <a:defRPr/>
            </a:pPr>
            <a:r>
              <a:rPr lang="cs-CZ" sz="2800" b="1" cap="all" dirty="0">
                <a:solidFill>
                  <a:srgbClr val="008000"/>
                </a:solidFill>
                <a:latin typeface="Calibri" pitchFamily="34" charset="0"/>
              </a:rPr>
              <a:t>Specifika vymezování ÚSES v základních typech krajinného </a:t>
            </a:r>
            <a:r>
              <a:rPr lang="cs-CZ" sz="2800" b="1" cap="all" dirty="0" smtClean="0">
                <a:solidFill>
                  <a:srgbClr val="008000"/>
                </a:solidFill>
                <a:latin typeface="Calibri" pitchFamily="34" charset="0"/>
              </a:rPr>
              <a:t>prostředí 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(nová metodika)</a:t>
            </a:r>
          </a:p>
          <a:p>
            <a:pPr>
              <a:spcBef>
                <a:spcPts val="600"/>
              </a:spcBef>
              <a:buClr>
                <a:srgbClr val="006600"/>
              </a:buClr>
              <a:defRPr/>
            </a:pPr>
            <a:endParaRPr lang="cs-CZ" sz="800" dirty="0" smtClean="0">
              <a:solidFill>
                <a:schemeClr val="tx1"/>
              </a:solidFill>
              <a:latin typeface="Calibri" pitchFamily="34" charset="0"/>
              <a:sym typeface="Webdings"/>
            </a:endParaRPr>
          </a:p>
          <a:p>
            <a:pPr>
              <a:spcBef>
                <a:spcPts val="0"/>
              </a:spcBef>
              <a:buClr>
                <a:srgbClr val="006600"/>
              </a:buClr>
              <a:defRPr/>
            </a:pPr>
            <a:r>
              <a:rPr lang="cs-CZ" sz="2800" b="1" dirty="0" smtClean="0">
                <a:solidFill>
                  <a:srgbClr val="008000"/>
                </a:solidFill>
                <a:latin typeface="Calibri" pitchFamily="34" charset="0"/>
                <a:sym typeface="Webdings"/>
              </a:rPr>
              <a:t>Zásady vymezování ÚSES </a:t>
            </a:r>
          </a:p>
          <a:p>
            <a:pPr>
              <a:spcBef>
                <a:spcPts val="1200"/>
              </a:spcBef>
              <a:buClr>
                <a:srgbClr val="006600"/>
              </a:buClr>
              <a:defRPr/>
            </a:pP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  <a:sym typeface="Webdings"/>
              </a:rPr>
              <a:t>v lesích (ve velkých lesních komplexech tvořících krajinnou matrici)</a:t>
            </a:r>
          </a:p>
          <a:p>
            <a:pPr indent="45720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  <a:sym typeface="Webdings"/>
              </a:rPr>
              <a:t>Postup a konkrétní podoba vymezení závisí na </a:t>
            </a:r>
            <a:r>
              <a:rPr lang="cs-CZ" sz="2400" b="1" dirty="0" smtClean="0">
                <a:solidFill>
                  <a:srgbClr val="000099"/>
                </a:solidFill>
                <a:latin typeface="Calibri" pitchFamily="34" charset="0"/>
                <a:sym typeface="Webdings"/>
              </a:rPr>
              <a:t>aktuálním stavu lesa</a:t>
            </a: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  <a:sym typeface="Webdings"/>
              </a:rPr>
              <a:t>, zejména na</a:t>
            </a:r>
            <a:r>
              <a:rPr lang="cs-CZ" sz="2400" b="1" dirty="0" smtClean="0">
                <a:solidFill>
                  <a:srgbClr val="000099"/>
                </a:solidFill>
                <a:latin typeface="Calibri" pitchFamily="34" charset="0"/>
                <a:sym typeface="Webdings"/>
              </a:rPr>
              <a:t> druhové skladbě lesa</a:t>
            </a: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  <a:sym typeface="Webdings"/>
              </a:rPr>
              <a:t> ve vztahu ke stanovištním podmínkám (reprezentativní , funkční  x  nereprezentativní, monokultury, minimalistické řešení)</a:t>
            </a:r>
          </a:p>
          <a:p>
            <a:pPr indent="45720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  <a:sym typeface="Webdings"/>
              </a:rPr>
              <a:t>Vazba na </a:t>
            </a:r>
            <a:r>
              <a:rPr lang="cs-CZ" sz="2400" b="1" dirty="0" smtClean="0">
                <a:solidFill>
                  <a:srgbClr val="000099"/>
                </a:solidFill>
                <a:latin typeface="Calibri" pitchFamily="34" charset="0"/>
                <a:sym typeface="Webdings"/>
              </a:rPr>
              <a:t>prostorové členění lesa </a:t>
            </a: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  <a:sym typeface="Webdings"/>
              </a:rPr>
              <a:t>(lesní dílce, porosty, porostní skupiny…)</a:t>
            </a:r>
          </a:p>
          <a:p>
            <a:pPr indent="45720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  <a:sym typeface="Webdings"/>
              </a:rPr>
              <a:t>Vazba na plánovaní a postupy </a:t>
            </a:r>
            <a:r>
              <a:rPr lang="cs-CZ" sz="2400" b="1" dirty="0" smtClean="0">
                <a:solidFill>
                  <a:srgbClr val="000099"/>
                </a:solidFill>
                <a:latin typeface="Calibri" pitchFamily="34" charset="0"/>
                <a:sym typeface="Webdings"/>
              </a:rPr>
              <a:t>hospodářské úpravy lesa </a:t>
            </a: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  <a:sym typeface="Webdings"/>
              </a:rPr>
              <a:t>(s hledem na praktické možnosti zlepšení ekologického stavu lesa (ÚSES v lese) s využitím lesnické dokumentace, tedy především OPRL a následně LHP/LHO – </a:t>
            </a:r>
            <a:r>
              <a:rPr lang="cs-CZ" sz="2400" b="1" dirty="0" smtClean="0">
                <a:solidFill>
                  <a:srgbClr val="000099"/>
                </a:solidFill>
                <a:latin typeface="Calibri" pitchFamily="34" charset="0"/>
                <a:sym typeface="Webdings"/>
              </a:rPr>
              <a:t>aplikace doporučujících a závazných ustanovení „po vymezení“</a:t>
            </a:r>
          </a:p>
          <a:p>
            <a:pPr>
              <a:spcBef>
                <a:spcPts val="1200"/>
              </a:spcBef>
              <a:defRPr/>
            </a:pP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  <a:sym typeface="Webdings"/>
              </a:rPr>
              <a:t>v převážně zemědělsky obhospodařované krajině </a:t>
            </a:r>
            <a:r>
              <a:rPr lang="cs-CZ" sz="2800" dirty="0" smtClean="0">
                <a:solidFill>
                  <a:srgbClr val="C00000"/>
                </a:solidFill>
                <a:latin typeface="Calibri" pitchFamily="34" charset="0"/>
                <a:sym typeface="Webdings"/>
              </a:rPr>
              <a:t>(na „orné půdě“)</a:t>
            </a: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  <a:sym typeface="Webdings"/>
              </a:rPr>
              <a:t>…</a:t>
            </a:r>
          </a:p>
          <a:p>
            <a:pPr indent="45720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  <a:sym typeface="Webdings"/>
              </a:rPr>
              <a:t>Vytváření ÚSES v tomto typu ekologicky nestabilní krajinné matrici má </a:t>
            </a:r>
            <a:r>
              <a:rPr lang="cs-CZ" sz="2400" b="1" dirty="0" smtClean="0">
                <a:solidFill>
                  <a:srgbClr val="000099"/>
                </a:solidFill>
                <a:latin typeface="Calibri" pitchFamily="34" charset="0"/>
                <a:sym typeface="Webdings"/>
              </a:rPr>
              <a:t>mimořádný význam</a:t>
            </a:r>
          </a:p>
          <a:p>
            <a:pPr indent="45720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  <a:sym typeface="Webdings"/>
              </a:rPr>
              <a:t>Snaha o maximální </a:t>
            </a:r>
            <a:r>
              <a:rPr lang="cs-CZ" sz="2400" b="1" dirty="0" smtClean="0">
                <a:solidFill>
                  <a:srgbClr val="000099"/>
                </a:solidFill>
                <a:latin typeface="Calibri" pitchFamily="34" charset="0"/>
                <a:sym typeface="Webdings"/>
              </a:rPr>
              <a:t>využití existujících krajinných struktur  </a:t>
            </a: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  <a:sym typeface="Webdings"/>
              </a:rPr>
              <a:t>x  </a:t>
            </a:r>
            <a:r>
              <a:rPr lang="cs-CZ" sz="2400" b="1" dirty="0" smtClean="0">
                <a:solidFill>
                  <a:srgbClr val="000099"/>
                </a:solidFill>
                <a:latin typeface="Calibri" pitchFamily="34" charset="0"/>
                <a:sym typeface="Webdings"/>
              </a:rPr>
              <a:t>nutnost posouzení jejich vhodnosti </a:t>
            </a: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  <a:sym typeface="Webdings"/>
              </a:rPr>
              <a:t>k zařazení do ÚSES, tj. především </a:t>
            </a:r>
            <a:r>
              <a:rPr lang="cs-CZ" sz="2400" b="1" dirty="0" smtClean="0">
                <a:solidFill>
                  <a:srgbClr val="000099"/>
                </a:solidFill>
                <a:latin typeface="Calibri" pitchFamily="34" charset="0"/>
                <a:sym typeface="Webdings"/>
              </a:rPr>
              <a:t>reprezentativnosti - stanovištní typologii </a:t>
            </a:r>
          </a:p>
          <a:p>
            <a:pPr indent="45720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  <a:sym typeface="Webdings"/>
              </a:rPr>
              <a:t>Vazba na (komplexní) pozemkové úpravy (legislativa, praxe, vlastnické vztahy, územní plánování)</a:t>
            </a:r>
          </a:p>
          <a:p>
            <a:pPr indent="45720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  <a:sym typeface="Webdings"/>
              </a:rPr>
              <a:t>Vymezení ÚSES na intenzivně obhospodařovaných pozemcích – někdy nezbytné, je méně konkrétní / méně přesné (v Plánu ÚSES i v ÚPD – vymezení větších ploch pro biocentra a širších koridorů pro biokoridory).  </a:t>
            </a:r>
          </a:p>
          <a:p>
            <a:pPr indent="457200">
              <a:spcBef>
                <a:spcPts val="1200"/>
              </a:spcBef>
              <a:buFont typeface="Wingdings" pitchFamily="2" charset="2"/>
              <a:buChar char="Ø"/>
              <a:defRPr/>
            </a:pPr>
            <a:endParaRPr lang="cs-CZ" sz="2400" dirty="0" smtClean="0">
              <a:solidFill>
                <a:schemeClr val="tx1"/>
              </a:solidFill>
              <a:latin typeface="Calibri" pitchFamily="34" charset="0"/>
              <a:sym typeface="Webdings"/>
            </a:endParaRPr>
          </a:p>
          <a:p>
            <a:pPr marL="487672" indent="-487672">
              <a:buClr>
                <a:srgbClr val="D1960E"/>
              </a:buClr>
              <a:buFont typeface="Arial" pitchFamily="34" charset="0"/>
              <a:buChar char="•"/>
              <a:defRPr/>
            </a:pPr>
            <a:endParaRPr lang="cs-CZ" sz="2800" dirty="0">
              <a:solidFill>
                <a:srgbClr val="00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857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562188" y="575735"/>
            <a:ext cx="12187484" cy="121756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30046" tIns="65023" rIns="130046" bIns="65023">
            <a:spAutoFit/>
          </a:bodyPr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90600" indent="-5334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52600" indent="-381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09800" indent="-381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1992" eaLnBrk="1" hangingPunct="1">
              <a:spcBef>
                <a:spcPct val="0"/>
              </a:spcBef>
              <a:buNone/>
              <a:defRPr/>
            </a:pPr>
            <a:r>
              <a:rPr lang="cs-CZ" altLang="cs-CZ" sz="2300" i="1" dirty="0" smtClean="0">
                <a:solidFill>
                  <a:schemeClr val="tx2"/>
                </a:solidFill>
                <a:latin typeface="Arial" charset="0"/>
              </a:rPr>
              <a:t>Pozn.: Lesní hospodářské plány a lesní hospodářské osnovy (</a:t>
            </a:r>
            <a:r>
              <a:rPr lang="cs-CZ" altLang="cs-CZ" sz="2300" i="1" dirty="0" err="1" smtClean="0">
                <a:solidFill>
                  <a:schemeClr val="tx2"/>
                </a:solidFill>
                <a:latin typeface="Arial" charset="0"/>
              </a:rPr>
              <a:t>z.č</a:t>
            </a:r>
            <a:r>
              <a:rPr lang="cs-CZ" altLang="cs-CZ" sz="2300" i="1" dirty="0" smtClean="0">
                <a:solidFill>
                  <a:schemeClr val="tx2"/>
                </a:solidFill>
                <a:latin typeface="Arial" charset="0"/>
              </a:rPr>
              <a:t>. 289/1995 Sb., o lesích)</a:t>
            </a:r>
          </a:p>
          <a:p>
            <a:pPr marL="511992" eaLnBrk="1" hangingPunct="1">
              <a:spcBef>
                <a:spcPts val="853"/>
              </a:spcBef>
              <a:buNone/>
              <a:defRPr/>
            </a:pPr>
            <a:r>
              <a:rPr lang="cs-CZ" altLang="cs-CZ" sz="2300" i="1" dirty="0" smtClean="0">
                <a:solidFill>
                  <a:schemeClr val="tx2"/>
                </a:solidFill>
                <a:latin typeface="Arial" charset="0"/>
              </a:rPr>
              <a:t>Lesní hospodářské plány (LHP - § 24)</a:t>
            </a:r>
          </a:p>
          <a:p>
            <a:pPr marL="511992" eaLnBrk="1" hangingPunct="1">
              <a:spcBef>
                <a:spcPts val="853"/>
              </a:spcBef>
              <a:buNone/>
              <a:defRPr/>
            </a:pPr>
            <a:r>
              <a:rPr lang="cs-CZ" altLang="cs-CZ" sz="2300" i="1" dirty="0" smtClean="0">
                <a:solidFill>
                  <a:schemeClr val="tx2"/>
                </a:solidFill>
                <a:latin typeface="Arial" charset="0"/>
              </a:rPr>
              <a:t>(1) Lesní hospodářské plány (dále jen "plány") jsou </a:t>
            </a:r>
            <a:r>
              <a:rPr lang="cs-CZ" altLang="cs-CZ" sz="2300" b="1" i="1" dirty="0" smtClean="0">
                <a:solidFill>
                  <a:srgbClr val="CC0000"/>
                </a:solidFill>
                <a:latin typeface="Arial" charset="0"/>
              </a:rPr>
              <a:t>nástrojem vlastníka lesa </a:t>
            </a:r>
            <a:r>
              <a:rPr lang="cs-CZ" altLang="cs-CZ" sz="2300" i="1" dirty="0" smtClean="0">
                <a:solidFill>
                  <a:schemeClr val="tx2"/>
                </a:solidFill>
                <a:latin typeface="Arial" charset="0"/>
              </a:rPr>
              <a:t>a zpracovávají se zpravidla na deset let.</a:t>
            </a:r>
          </a:p>
          <a:p>
            <a:pPr marL="511992" eaLnBrk="1" hangingPunct="1">
              <a:spcBef>
                <a:spcPts val="853"/>
              </a:spcBef>
              <a:buNone/>
              <a:defRPr/>
            </a:pPr>
            <a:r>
              <a:rPr lang="cs-CZ" altLang="cs-CZ" sz="2300" i="1" dirty="0" smtClean="0">
                <a:solidFill>
                  <a:schemeClr val="tx2"/>
                </a:solidFill>
                <a:latin typeface="Arial" charset="0"/>
              </a:rPr>
              <a:t>(2) Plány obsahují </a:t>
            </a:r>
            <a:r>
              <a:rPr lang="cs-CZ" altLang="cs-CZ" sz="2300" i="1" dirty="0" smtClean="0">
                <a:solidFill>
                  <a:srgbClr val="CC0000"/>
                </a:solidFill>
                <a:latin typeface="Arial" charset="0"/>
              </a:rPr>
              <a:t>ustanovení závazná a doporučující</a:t>
            </a:r>
            <a:r>
              <a:rPr lang="cs-CZ" altLang="cs-CZ" sz="2300" i="1" dirty="0" smtClean="0">
                <a:solidFill>
                  <a:schemeClr val="tx2"/>
                </a:solidFill>
                <a:latin typeface="Arial" charset="0"/>
              </a:rPr>
              <a:t>. </a:t>
            </a:r>
            <a:r>
              <a:rPr lang="cs-CZ" altLang="cs-CZ" sz="2300" i="1" dirty="0" smtClean="0">
                <a:solidFill>
                  <a:srgbClr val="0000CC"/>
                </a:solidFill>
                <a:latin typeface="Arial" charset="0"/>
              </a:rPr>
              <a:t>Závaznými ustanoveními </a:t>
            </a:r>
            <a:r>
              <a:rPr lang="cs-CZ" altLang="cs-CZ" sz="2300" i="1" dirty="0" smtClean="0">
                <a:solidFill>
                  <a:schemeClr val="tx2"/>
                </a:solidFill>
                <a:latin typeface="Arial" charset="0"/>
              </a:rPr>
              <a:t>plánu jsou </a:t>
            </a:r>
            <a:r>
              <a:rPr lang="cs-CZ" altLang="cs-CZ" sz="2300" i="1" dirty="0" smtClean="0">
                <a:solidFill>
                  <a:srgbClr val="009900"/>
                </a:solidFill>
                <a:latin typeface="Arial" charset="0"/>
              </a:rPr>
              <a:t>maximální celková výše těžeb a minimální podíl melioračních a zpevňujících dřevin při obnově porostu</a:t>
            </a:r>
            <a:r>
              <a:rPr lang="cs-CZ" altLang="cs-CZ" sz="2300" i="1" dirty="0" smtClean="0">
                <a:solidFill>
                  <a:schemeClr val="tx2"/>
                </a:solidFill>
                <a:latin typeface="Arial" charset="0"/>
              </a:rPr>
              <a:t>. Vlastník lesa má právo na částečnou úhradu zvýšených nákladů na výsadbu minimálního podílu melioračních a zpevňujících dřevin vůči státu. Pravidla podpory výsadby těchto dřevin upraví ministerstvo právním předpisem. </a:t>
            </a:r>
            <a:r>
              <a:rPr lang="cs-CZ" altLang="cs-CZ" sz="2300" i="1" dirty="0" smtClean="0">
                <a:solidFill>
                  <a:srgbClr val="C00000"/>
                </a:solidFill>
                <a:latin typeface="Arial" charset="0"/>
              </a:rPr>
              <a:t>Pro státní lesy a lesy ve vlastnictví obcí </a:t>
            </a:r>
            <a:r>
              <a:rPr lang="cs-CZ" altLang="cs-CZ" sz="2300" i="1" dirty="0" smtClean="0">
                <a:solidFill>
                  <a:srgbClr val="0000CC"/>
                </a:solidFill>
                <a:latin typeface="Arial" charset="0"/>
              </a:rPr>
              <a:t>je závazným ustanovením též </a:t>
            </a:r>
            <a:r>
              <a:rPr lang="cs-CZ" altLang="cs-CZ" sz="2300" i="1" dirty="0" smtClean="0">
                <a:solidFill>
                  <a:srgbClr val="009900"/>
                </a:solidFill>
                <a:latin typeface="Arial" charset="0"/>
              </a:rPr>
              <a:t>minimální plošný rozsah výchovných zásahů v porostech do 40 let věku</a:t>
            </a:r>
            <a:r>
              <a:rPr lang="cs-CZ" altLang="cs-CZ" sz="2300" i="1" dirty="0" smtClean="0">
                <a:solidFill>
                  <a:schemeClr val="tx2"/>
                </a:solidFill>
                <a:latin typeface="Arial" charset="0"/>
              </a:rPr>
              <a:t>.</a:t>
            </a:r>
          </a:p>
          <a:p>
            <a:pPr marL="511992" eaLnBrk="1" hangingPunct="1">
              <a:spcBef>
                <a:spcPts val="1707"/>
              </a:spcBef>
              <a:buNone/>
              <a:defRPr/>
            </a:pPr>
            <a:r>
              <a:rPr lang="cs-CZ" altLang="cs-CZ" sz="2300" i="1" dirty="0" smtClean="0">
                <a:solidFill>
                  <a:schemeClr val="tx2"/>
                </a:solidFill>
                <a:latin typeface="Arial" charset="0"/>
              </a:rPr>
              <a:t>Lesní hospodářské osnovy (LHO - § 25)</a:t>
            </a:r>
          </a:p>
          <a:p>
            <a:pPr marL="511992" eaLnBrk="1" hangingPunct="1">
              <a:spcBef>
                <a:spcPct val="0"/>
              </a:spcBef>
              <a:buNone/>
              <a:defRPr/>
            </a:pPr>
            <a:r>
              <a:rPr lang="cs-CZ" altLang="cs-CZ" sz="2300" i="1" dirty="0" smtClean="0">
                <a:solidFill>
                  <a:schemeClr val="tx2"/>
                </a:solidFill>
                <a:latin typeface="Arial" charset="0"/>
              </a:rPr>
              <a:t>(1)  Pro zjištění stavu lesa a pro výkon státní správy lesů se </a:t>
            </a:r>
            <a:r>
              <a:rPr lang="cs-CZ" altLang="cs-CZ" sz="2300" i="1" dirty="0" smtClean="0">
                <a:solidFill>
                  <a:srgbClr val="009900"/>
                </a:solidFill>
                <a:latin typeface="Arial" charset="0"/>
              </a:rPr>
              <a:t>pro všechny lesy o výměře menší než 50 ha</a:t>
            </a:r>
            <a:r>
              <a:rPr lang="cs-CZ" altLang="cs-CZ" sz="2300" i="1" dirty="0" smtClean="0">
                <a:solidFill>
                  <a:schemeClr val="tx2"/>
                </a:solidFill>
                <a:latin typeface="Arial" charset="0"/>
              </a:rPr>
              <a:t> ve vlastnictví fyzických a právnických osob, pokud pro ně není zpracován plán (§ 24 odst. 3), zpracovávají lesní hospodářské osnovy (dále jen "osnovy"). Osnovy se zpracovávají obvykle na deset let se stejnou dobou platnosti v určeném území. Jejich zpracování zadává orgán státní správy lesů.</a:t>
            </a:r>
          </a:p>
          <a:p>
            <a:pPr marL="511992" eaLnBrk="1" hangingPunct="1">
              <a:spcBef>
                <a:spcPts val="853"/>
              </a:spcBef>
              <a:buNone/>
              <a:defRPr/>
            </a:pPr>
            <a:r>
              <a:rPr lang="cs-CZ" altLang="cs-CZ" sz="2300" i="1" dirty="0" smtClean="0">
                <a:solidFill>
                  <a:schemeClr val="tx2"/>
                </a:solidFill>
                <a:latin typeface="Arial" charset="0"/>
              </a:rPr>
              <a:t>(3)  Pro vlastníka lesa o výměře větší než 3 ha, který má zájem využít osnovu pro hospodaření v lese a protokolem o převzetí ji převezme, se stává </a:t>
            </a:r>
            <a:r>
              <a:rPr lang="cs-CZ" altLang="cs-CZ" sz="2300" i="1" dirty="0" smtClean="0">
                <a:solidFill>
                  <a:srgbClr val="C00000"/>
                </a:solidFill>
                <a:latin typeface="Arial" charset="0"/>
              </a:rPr>
              <a:t>závaznou</a:t>
            </a:r>
            <a:r>
              <a:rPr lang="cs-CZ" altLang="cs-CZ" sz="2300" i="1" dirty="0" smtClean="0">
                <a:solidFill>
                  <a:srgbClr val="009900"/>
                </a:solidFill>
                <a:latin typeface="Arial" charset="0"/>
              </a:rPr>
              <a:t> celková výše těžeb, která je nepřekročitelná, a podíl melioračních a zpevňujících dřevin při obnově porostu</a:t>
            </a:r>
            <a:r>
              <a:rPr lang="cs-CZ" altLang="cs-CZ" sz="2300" i="1" dirty="0" smtClean="0">
                <a:solidFill>
                  <a:schemeClr val="tx2"/>
                </a:solidFill>
                <a:latin typeface="Arial" charset="0"/>
              </a:rPr>
              <a:t>. Pro vlastníka lesa o výměře do 3 ha, který má zájem využít osnovu pro hospodaření v lese a protokolem o převzetí ji převezme, se stává závaznou celková výše těžeb, která je nepřekročitelná. Ustanovení § 24 odst. 2 se užije obdobně.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300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300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300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300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300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300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300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300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800" dirty="0" smtClean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25736" y="556320"/>
            <a:ext cx="12169352" cy="8058398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>
              <a:spcBef>
                <a:spcPts val="0"/>
              </a:spcBef>
              <a:buClr>
                <a:srgbClr val="006600"/>
              </a:buClr>
              <a:defRPr/>
            </a:pPr>
            <a:r>
              <a:rPr lang="cs-CZ" sz="2800" b="1" cap="all" dirty="0">
                <a:solidFill>
                  <a:srgbClr val="008000"/>
                </a:solidFill>
                <a:latin typeface="Calibri" pitchFamily="34" charset="0"/>
              </a:rPr>
              <a:t>Funkční a prostorová spojitost </a:t>
            </a:r>
            <a:r>
              <a:rPr lang="cs-CZ" sz="2800" b="1" cap="all" dirty="0" smtClean="0">
                <a:solidFill>
                  <a:srgbClr val="008000"/>
                </a:solidFill>
                <a:latin typeface="Calibri" pitchFamily="34" charset="0"/>
              </a:rPr>
              <a:t>ÚSES 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(nová metodika)</a:t>
            </a:r>
          </a:p>
          <a:p>
            <a:pPr>
              <a:spcBef>
                <a:spcPts val="600"/>
              </a:spcBef>
              <a:buClr>
                <a:srgbClr val="006600"/>
              </a:buClr>
              <a:defRPr/>
            </a:pPr>
            <a:r>
              <a:rPr lang="cs-CZ" sz="2800" dirty="0">
                <a:solidFill>
                  <a:srgbClr val="006600"/>
                </a:solidFill>
                <a:latin typeface="Calibri" pitchFamily="34" charset="0"/>
              </a:rPr>
              <a:t>Plošná (prostorová) spojitost ≠ funkční spojitost </a:t>
            </a:r>
          </a:p>
          <a:p>
            <a:pPr>
              <a:spcBef>
                <a:spcPts val="1200"/>
              </a:spcBef>
              <a:buClr>
                <a:srgbClr val="D1960E"/>
              </a:buClr>
              <a:defRPr/>
            </a:pP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</a:rPr>
              <a:t>Přírodní (přirozené) migrační bariéry a spojitost ÚSES</a:t>
            </a:r>
          </a:p>
          <a:p>
            <a:pPr>
              <a:spcBef>
                <a:spcPts val="1200"/>
              </a:spcBef>
              <a:buClr>
                <a:srgbClr val="D1960E"/>
              </a:buClr>
              <a:defRPr/>
            </a:pP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</a:rPr>
              <a:t>Umělé migrační bariéry a spojitost ÚSES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</a:rPr>
              <a:t>Umělé vodní toky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</a:rPr>
              <a:t>Vodní nádrže nad přehradou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</a:rPr>
              <a:t>Dopravní infrastruktura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</a:rPr>
              <a:t>Technická infrastruktura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</a:rPr>
              <a:t>Urbanizovaná území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</a:rPr>
              <a:t>Těžba nerostných surovin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lang="cs-CZ" sz="240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cs-CZ" sz="2800" b="1" dirty="0" smtClean="0">
                <a:solidFill>
                  <a:srgbClr val="C00000"/>
                </a:solidFill>
                <a:latin typeface="Calibri" pitchFamily="34" charset="0"/>
              </a:rPr>
              <a:t>Enklávy v (plochách) ÚSES</a:t>
            </a:r>
          </a:p>
          <a:p>
            <a:pPr>
              <a:spcBef>
                <a:spcPts val="600"/>
              </a:spcBef>
              <a:defRPr/>
            </a:pP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= plochy </a:t>
            </a:r>
            <a:r>
              <a:rPr lang="cs-CZ" sz="2800" b="1" dirty="0" smtClean="0">
                <a:solidFill>
                  <a:srgbClr val="0000FF"/>
                </a:solidFill>
                <a:latin typeface="Calibri" pitchFamily="34" charset="0"/>
              </a:rPr>
              <a:t>uvnitř hranic skladebné </a:t>
            </a:r>
            <a:r>
              <a:rPr lang="cs-CZ" sz="2800" b="1" dirty="0">
                <a:solidFill>
                  <a:srgbClr val="0000FF"/>
                </a:solidFill>
                <a:latin typeface="Calibri" pitchFamily="34" charset="0"/>
              </a:rPr>
              <a:t>části ÚSES </a:t>
            </a:r>
            <a:r>
              <a:rPr lang="cs-CZ" sz="2800" dirty="0">
                <a:solidFill>
                  <a:schemeClr val="tx1"/>
                </a:solidFill>
                <a:latin typeface="Calibri" pitchFamily="34" charset="0"/>
              </a:rPr>
              <a:t>(biocentra, resp. </a:t>
            </a:r>
            <a:r>
              <a:rPr lang="cs-CZ" sz="2800" dirty="0" err="1" smtClean="0">
                <a:solidFill>
                  <a:schemeClr val="tx1"/>
                </a:solidFill>
                <a:latin typeface="Calibri" pitchFamily="34" charset="0"/>
              </a:rPr>
              <a:t>biokorioru</a:t>
            </a:r>
            <a:r>
              <a:rPr lang="cs-CZ" sz="2800" dirty="0">
                <a:solidFill>
                  <a:schemeClr val="tx1"/>
                </a:solidFill>
                <a:latin typeface="Calibri" pitchFamily="34" charset="0"/>
              </a:rPr>
              <a:t>)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, které s ohledem na způsob využití </a:t>
            </a:r>
            <a:r>
              <a:rPr lang="cs-CZ" sz="2800" b="1" dirty="0" smtClean="0">
                <a:solidFill>
                  <a:srgbClr val="0000FF"/>
                </a:solidFill>
                <a:latin typeface="Calibri" pitchFamily="34" charset="0"/>
              </a:rPr>
              <a:t>netvoří její funkční součást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.</a:t>
            </a:r>
          </a:p>
          <a:p>
            <a:pPr>
              <a:spcBef>
                <a:spcPts val="600"/>
              </a:spcBef>
              <a:defRPr/>
            </a:pP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  <a:sym typeface="Wingdings"/>
              </a:rPr>
              <a:t>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 jejich výměru nelze zahrnout do funkční plochy biocentra</a:t>
            </a:r>
          </a:p>
          <a:p>
            <a:pPr>
              <a:spcBef>
                <a:spcPts val="600"/>
              </a:spcBef>
              <a:defRPr/>
            </a:pP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  <a:sym typeface="Wingdings"/>
              </a:rPr>
              <a:t>  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odůvodnění větší rozlohy biocentra ve vztahu k tzv. „limitujícím parametrům“</a:t>
            </a:r>
            <a:endParaRPr lang="cs-CZ" sz="28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618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25736" y="556320"/>
            <a:ext cx="12479064" cy="8625949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>
              <a:spcBef>
                <a:spcPts val="0"/>
              </a:spcBef>
              <a:buClr>
                <a:srgbClr val="006600"/>
              </a:buClr>
              <a:defRPr/>
            </a:pPr>
            <a:r>
              <a:rPr lang="cs-CZ" sz="2800" b="1" cap="all" dirty="0" smtClean="0">
                <a:solidFill>
                  <a:srgbClr val="008000"/>
                </a:solidFill>
                <a:latin typeface="Calibri" pitchFamily="34" charset="0"/>
              </a:rPr>
              <a:t>PLÁN ÚSES 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(nová metodika)</a:t>
            </a:r>
          </a:p>
          <a:p>
            <a:pPr marL="0" lvl="1" indent="0">
              <a:defRPr/>
            </a:pPr>
            <a:endParaRPr lang="cs-CZ" altLang="cs-CZ" sz="2800" dirty="0" smtClean="0">
              <a:latin typeface="Calibri" pitchFamily="34" charset="0"/>
              <a:cs typeface="Calibri" pitchFamily="34" charset="0"/>
            </a:endParaRPr>
          </a:p>
          <a:p>
            <a:pPr marL="0" lvl="1" indent="0">
              <a:defRPr/>
            </a:pPr>
            <a:r>
              <a:rPr lang="cs-CZ" altLang="cs-CZ" sz="2800" dirty="0" smtClean="0">
                <a:latin typeface="Calibri" pitchFamily="34" charset="0"/>
                <a:cs typeface="Calibri" pitchFamily="34" charset="0"/>
              </a:rPr>
              <a:t>oborový </a:t>
            </a:r>
            <a:r>
              <a:rPr lang="cs-CZ" altLang="cs-CZ" sz="2800" dirty="0">
                <a:latin typeface="Calibri" pitchFamily="34" charset="0"/>
                <a:cs typeface="Calibri" pitchFamily="34" charset="0"/>
              </a:rPr>
              <a:t>podklad orgánu ochrany přírody (OOP) pro závazné vymezení ÚSES v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ÚPD</a:t>
            </a:r>
          </a:p>
          <a:p>
            <a:pPr marL="0" lvl="1" indent="0">
              <a:defRPr/>
            </a:pPr>
            <a:r>
              <a:rPr lang="cs-CZ" altLang="cs-CZ" sz="2800" b="1" dirty="0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2 základní druhy ÚPD </a:t>
            </a:r>
            <a:r>
              <a:rPr lang="cs-CZ" altLang="cs-CZ" sz="2800" b="1" dirty="0" smtClean="0">
                <a:latin typeface="Calibri" pitchFamily="34" charset="0"/>
                <a:cs typeface="Calibri" pitchFamily="34" charset="0"/>
              </a:rPr>
              <a:t>- zásady </a:t>
            </a:r>
            <a:r>
              <a:rPr lang="cs-CZ" altLang="cs-CZ" sz="2800" b="1" dirty="0">
                <a:latin typeface="Calibri" pitchFamily="34" charset="0"/>
                <a:cs typeface="Calibri" pitchFamily="34" charset="0"/>
              </a:rPr>
              <a:t>územního rozvoje =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ZÚR </a:t>
            </a:r>
            <a:r>
              <a:rPr lang="cs-CZ" altLang="cs-CZ" sz="2800" b="1" dirty="0">
                <a:latin typeface="Calibri" pitchFamily="34" charset="0"/>
                <a:cs typeface="Calibri" pitchFamily="34" charset="0"/>
              </a:rPr>
              <a:t>+ územní plány obcí =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28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ÚP</a:t>
            </a:r>
          </a:p>
          <a:p>
            <a:pPr marL="0" lvl="1" indent="0">
              <a:defRPr/>
            </a:pPr>
            <a:r>
              <a:rPr lang="cs-CZ" altLang="cs-CZ" sz="2800" dirty="0" smtClean="0">
                <a:latin typeface="Calibri" pitchFamily="34" charset="0"/>
                <a:cs typeface="Calibri" pitchFamily="34" charset="0"/>
              </a:rPr>
              <a:t>(+ </a:t>
            </a:r>
            <a:r>
              <a:rPr lang="cs-CZ" altLang="cs-CZ" sz="2800" dirty="0">
                <a:latin typeface="Calibri" pitchFamily="34" charset="0"/>
                <a:cs typeface="Calibri" pitchFamily="34" charset="0"/>
              </a:rPr>
              <a:t>RP)</a:t>
            </a:r>
          </a:p>
          <a:p>
            <a:pPr marL="0" lvl="1" indent="0">
              <a:defRPr/>
            </a:pP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1400" dirty="0">
                <a:latin typeface="Calibri" pitchFamily="34" charset="0"/>
                <a:cs typeface="Calibri" pitchFamily="34" charset="0"/>
              </a:rPr>
              <a:t>  </a:t>
            </a:r>
          </a:p>
          <a:p>
            <a:pPr marL="0" lvl="1" indent="0">
              <a:spcBef>
                <a:spcPts val="600"/>
              </a:spcBef>
              <a:defRPr/>
            </a:pP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Plán „nadmístního“ ÚSES pro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ZÚR</a:t>
            </a:r>
          </a:p>
          <a:p>
            <a:pPr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latin typeface="Calibri" pitchFamily="34" charset="0"/>
                <a:cs typeface="Calibri" pitchFamily="34" charset="0"/>
              </a:rPr>
              <a:t>NR ÚSES </a:t>
            </a:r>
            <a:r>
              <a:rPr lang="cs-CZ" altLang="cs-CZ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28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cs-CZ" altLang="cs-CZ" sz="2800" dirty="0">
                <a:latin typeface="Calibri" pitchFamily="34" charset="0"/>
                <a:cs typeface="Calibri" pitchFamily="34" charset="0"/>
              </a:rPr>
              <a:t>celostátní koncepce MŽP – ÚTP NR a R ÚSES 1996 + aktualizace 2010)</a:t>
            </a:r>
          </a:p>
          <a:p>
            <a:pPr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latin typeface="Calibri" pitchFamily="34" charset="0"/>
                <a:cs typeface="Calibri" pitchFamily="34" charset="0"/>
              </a:rPr>
              <a:t>R ÚSES 	</a:t>
            </a:r>
            <a:r>
              <a:rPr lang="cs-CZ" altLang="cs-CZ" sz="2800" dirty="0">
                <a:latin typeface="Calibri" pitchFamily="34" charset="0"/>
                <a:cs typeface="Calibri" pitchFamily="34" charset="0"/>
              </a:rPr>
              <a:t>(krajská koncepce) – navazuje na NR ÚSES a doplňuje ho o R úroveň</a:t>
            </a:r>
          </a:p>
          <a:p>
            <a:pPr marL="0" lvl="1" indent="0">
              <a:defRPr/>
            </a:pPr>
            <a:endParaRPr lang="cs-CZ" altLang="cs-CZ" sz="1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0" lvl="1" indent="0">
              <a:defRPr/>
            </a:pP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Plán </a:t>
            </a:r>
            <a:r>
              <a:rPr lang="cs-CZ" altLang="cs-CZ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„místního“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ÚSES pro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ÚP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obcí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latin typeface="Calibri" pitchFamily="34" charset="0"/>
                <a:cs typeface="Calibri" pitchFamily="34" charset="0"/>
              </a:rPr>
              <a:t>M ÚSES 	</a:t>
            </a:r>
            <a:r>
              <a:rPr lang="cs-CZ" altLang="cs-CZ" sz="2800" dirty="0">
                <a:latin typeface="Calibri" pitchFamily="34" charset="0"/>
                <a:cs typeface="Calibri" pitchFamily="34" charset="0"/>
              </a:rPr>
              <a:t>nad katastrální mapou zpracované </a:t>
            </a:r>
            <a:r>
              <a:rPr lang="cs-CZ" altLang="cs-CZ" sz="2800" b="1" dirty="0">
                <a:latin typeface="Calibri" pitchFamily="34" charset="0"/>
                <a:cs typeface="Calibri" pitchFamily="34" charset="0"/>
              </a:rPr>
              <a:t>upřesnění koncepce</a:t>
            </a:r>
            <a:r>
              <a:rPr lang="cs-CZ" altLang="cs-CZ" sz="2800" dirty="0">
                <a:latin typeface="Calibri" pitchFamily="34" charset="0"/>
                <a:cs typeface="Calibri" pitchFamily="34" charset="0"/>
              </a:rPr>
              <a:t> NR a R ÚSES </a:t>
            </a:r>
          </a:p>
          <a:p>
            <a:pPr marL="0" lvl="1" indent="0">
              <a:defRPr/>
            </a:pPr>
            <a:r>
              <a:rPr lang="cs-CZ" altLang="cs-CZ" sz="2800" dirty="0">
                <a:latin typeface="Calibri" pitchFamily="34" charset="0"/>
                <a:cs typeface="Calibri" pitchFamily="34" charset="0"/>
              </a:rPr>
              <a:t>		a jeho doplnění o místní úroveň </a:t>
            </a:r>
          </a:p>
          <a:p>
            <a:pPr marL="0" lvl="1" indent="0">
              <a:spcBef>
                <a:spcPts val="1200"/>
              </a:spcBef>
              <a:defRPr/>
            </a:pPr>
            <a:r>
              <a:rPr lang="cs-CZ" altLang="cs-CZ" sz="2800" b="1" dirty="0">
                <a:latin typeface="Calibri" pitchFamily="34" charset="0"/>
                <a:cs typeface="Calibri" pitchFamily="34" charset="0"/>
                <a:sym typeface="Webdings"/>
              </a:rPr>
              <a:t>obsah plánu ÚSES </a:t>
            </a:r>
            <a:r>
              <a:rPr lang="cs-CZ" altLang="cs-CZ" sz="2800" dirty="0">
                <a:latin typeface="Calibri" pitchFamily="34" charset="0"/>
                <a:cs typeface="Calibri" pitchFamily="34" charset="0"/>
              </a:rPr>
              <a:t>podle § 2 vyhlášky č. 395/1992 Sb.</a:t>
            </a:r>
          </a:p>
          <a:p>
            <a:pPr marL="0" lvl="1" indent="0">
              <a:defRPr/>
            </a:pPr>
            <a:r>
              <a:rPr lang="cs-CZ" altLang="cs-CZ" sz="2800" dirty="0">
                <a:latin typeface="Calibri" pitchFamily="34" charset="0"/>
                <a:cs typeface="Calibri" pitchFamily="34" charset="0"/>
              </a:rPr>
              <a:t>zadavatel –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příslušný OOP</a:t>
            </a:r>
            <a:r>
              <a:rPr lang="cs-CZ" altLang="cs-CZ" sz="2800" dirty="0">
                <a:latin typeface="Calibri" pitchFamily="34" charset="0"/>
                <a:cs typeface="Calibri" pitchFamily="34" charset="0"/>
              </a:rPr>
              <a:t>,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optimálně pro celý správní obvod</a:t>
            </a:r>
          </a:p>
          <a:p>
            <a:pPr lvl="1" indent="-4572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800" dirty="0">
                <a:latin typeface="Calibri" pitchFamily="34" charset="0"/>
                <a:cs typeface="Calibri" pitchFamily="34" charset="0"/>
              </a:rPr>
              <a:t>způsob uplatnění v procesu územního plánování (plán </a:t>
            </a:r>
            <a:r>
              <a:rPr lang="cs-CZ" altLang="cs-CZ" sz="28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  <a:sym typeface="Webdings"/>
              </a:rPr>
              <a:t></a:t>
            </a:r>
            <a:r>
              <a:rPr lang="cs-CZ" altLang="cs-CZ" sz="2800" dirty="0">
                <a:latin typeface="Calibri" pitchFamily="34" charset="0"/>
                <a:cs typeface="Calibri" pitchFamily="34" charset="0"/>
              </a:rPr>
              <a:t> ÚAP </a:t>
            </a:r>
            <a:r>
              <a:rPr lang="cs-CZ" altLang="cs-CZ" sz="28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  <a:sym typeface="Webdings"/>
              </a:rPr>
              <a:t></a:t>
            </a: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 ÚPD)</a:t>
            </a:r>
          </a:p>
          <a:p>
            <a:pPr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vztah Plánu ÚSES a vymezení ÚSES v ÚPD (podklad </a:t>
            </a:r>
            <a:r>
              <a:rPr lang="cs-CZ" altLang="cs-CZ" sz="28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  <a:sym typeface="Webdings"/>
              </a:rPr>
              <a:t></a:t>
            </a: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závazný dokument)</a:t>
            </a:r>
          </a:p>
          <a:p>
            <a:pPr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projednání plánu ÚSES v procesu pořizování ÚPD (§ 5 vyhlášky 395/1992 Sb.) </a:t>
            </a:r>
          </a:p>
          <a:p>
            <a:pPr lvl="1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vztah Plánu ÚSES a Generelu ÚSES či jiné podobné dokumentace</a:t>
            </a:r>
          </a:p>
          <a:p>
            <a:pPr>
              <a:spcBef>
                <a:spcPts val="0"/>
              </a:spcBef>
              <a:buClr>
                <a:srgbClr val="006600"/>
              </a:buClr>
              <a:defRPr/>
            </a:pPr>
            <a:endParaRPr lang="cs-CZ" sz="28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365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25736" y="556320"/>
            <a:ext cx="12479064" cy="8610560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>
              <a:spcBef>
                <a:spcPts val="0"/>
              </a:spcBef>
              <a:buClr>
                <a:srgbClr val="006600"/>
              </a:buClr>
              <a:defRPr/>
            </a:pPr>
            <a:r>
              <a:rPr lang="cs-CZ" sz="2800" b="1" cap="all" dirty="0" smtClean="0">
                <a:solidFill>
                  <a:srgbClr val="008000"/>
                </a:solidFill>
                <a:latin typeface="Calibri" pitchFamily="34" charset="0"/>
              </a:rPr>
              <a:t>PLÁN ÚSES 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(nová metodika)</a:t>
            </a:r>
          </a:p>
          <a:p>
            <a:endParaRPr lang="cs-CZ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PLÁN </a:t>
            </a:r>
            <a:r>
              <a:rPr lang="cs-CZ" altLang="cs-CZ" sz="2800" b="1" u="sng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NAD</a:t>
            </a:r>
            <a:r>
              <a:rPr lang="cs-CZ" altLang="cs-CZ" sz="2800" b="1" u="sng" cap="all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místního</a:t>
            </a:r>
            <a:r>
              <a:rPr lang="cs-CZ" altLang="cs-CZ" sz="2800" b="1" cap="all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ÚSES</a:t>
            </a:r>
          </a:p>
          <a:p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podrobnost řešení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odpovídá měřítku zpracování a hlavnímu využití. </a:t>
            </a:r>
          </a:p>
          <a:p>
            <a:pPr lvl="0">
              <a:spcBef>
                <a:spcPts val="1800"/>
              </a:spcBef>
            </a:pPr>
            <a:r>
              <a:rPr lang="cs-CZ" sz="2800" b="1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rámcové vymezení</a:t>
            </a:r>
            <a:r>
              <a:rPr lang="cs-CZ" sz="2800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2">
              <a:spcBef>
                <a:spcPts val="1200"/>
              </a:spcBef>
            </a:pP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vymezení </a:t>
            </a:r>
            <a: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rámcových ploch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 vymezení nadregionálních a regionálních biocenter a </a:t>
            </a:r>
            <a: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rámcových koridorů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 vymezení nadregionálních a regionálních biokoridorů v ÚPD (ZÚR).</a:t>
            </a:r>
          </a:p>
          <a:p>
            <a:pPr lvl="0">
              <a:spcBef>
                <a:spcPts val="1200"/>
              </a:spcBef>
            </a:pPr>
            <a:r>
              <a:rPr lang="cs-CZ" sz="2800" b="1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relativně </a:t>
            </a:r>
            <a:r>
              <a:rPr lang="cs-CZ" sz="28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přesné vymezení</a:t>
            </a:r>
            <a:r>
              <a:rPr lang="cs-CZ" sz="2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800" dirty="0" smtClean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1200"/>
              </a:spcBef>
            </a:pP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vymezení </a:t>
            </a: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ploch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nadregionálních a regionálních biocenter a </a:t>
            </a: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linií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nadregionálních a regionálních biokoridorů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má doporučující 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charakter </a:t>
            </a:r>
            <a:endParaRPr lang="cs-CZ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Základní výchozí podklad  (</a:t>
            </a: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základní vodítko) </a:t>
            </a:r>
            <a: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 </a:t>
            </a: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zpřesňování vymezení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skladebných částí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nadregionálního 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a regionálního ÚSES </a:t>
            </a:r>
            <a: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plánech místního </a:t>
            </a:r>
            <a: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ÚSES</a:t>
            </a:r>
            <a:endParaRPr lang="cs-CZ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cs-CZ" sz="2800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zoomování</a:t>
            </a:r>
            <a:r>
              <a:rPr lang="cs-CZ" sz="2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tohoto podkladu pro účely posuzování záměrů umisťovaných v konkrétní krajině </a:t>
            </a:r>
            <a:r>
              <a:rPr lang="cs-CZ" sz="2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nepřípustné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220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25736" y="556320"/>
            <a:ext cx="12479064" cy="8310478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>
              <a:spcBef>
                <a:spcPts val="0"/>
              </a:spcBef>
              <a:buClr>
                <a:srgbClr val="006600"/>
              </a:buClr>
              <a:defRPr/>
            </a:pPr>
            <a:r>
              <a:rPr lang="cs-CZ" sz="2800" b="1" cap="all" dirty="0" smtClean="0">
                <a:solidFill>
                  <a:srgbClr val="008000"/>
                </a:solidFill>
                <a:latin typeface="Calibri" pitchFamily="34" charset="0"/>
              </a:rPr>
              <a:t>PLÁN ÚSES 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(nová metodika)</a:t>
            </a:r>
          </a:p>
          <a:p>
            <a:pPr marL="0" lvl="1" indent="0">
              <a:defRPr/>
            </a:pPr>
            <a:endParaRPr lang="cs-CZ" altLang="cs-CZ" sz="2800" dirty="0" smtClean="0">
              <a:latin typeface="Calibri" pitchFamily="34" charset="0"/>
              <a:cs typeface="Calibri" pitchFamily="34" charset="0"/>
            </a:endParaRPr>
          </a:p>
          <a:p>
            <a:pPr marL="0" lvl="1" indent="0">
              <a:defRPr/>
            </a:pP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PLÁN </a:t>
            </a:r>
            <a:r>
              <a:rPr lang="cs-CZ" altLang="cs-CZ" sz="2800" b="1" u="sng" cap="all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místního</a:t>
            </a:r>
            <a:r>
              <a:rPr lang="cs-CZ" altLang="cs-CZ" sz="2800" b="1" cap="all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ÚSES </a:t>
            </a:r>
          </a:p>
          <a:p>
            <a:pPr marL="0" lvl="1" indent="0">
              <a:defRPr/>
            </a:pPr>
            <a:endParaRPr lang="cs-CZ" altLang="cs-CZ" sz="28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lvl="1" indent="-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Webdings"/>
              </a:rPr>
              <a:t>zahrnuje </a:t>
            </a:r>
            <a:r>
              <a:rPr lang="cs-CZ" altLang="cs-CZ" sz="2800" b="1" u="sng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Webdings"/>
              </a:rPr>
              <a:t>všechny hierarchické úrovně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Webdings"/>
              </a:rPr>
              <a:t>ÚSES</a:t>
            </a:r>
          </a:p>
          <a:p>
            <a:pPr lvl="1" indent="-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v rámci podmínek stanovených v ZÚR upřesňuje vymezení NR a R ÚSES</a:t>
            </a:r>
          </a:p>
          <a:p>
            <a:pPr lvl="1" indent="-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doplňuje síť místního (lokálního) ÚSES v návaznosti na upřesněné vymezení NR a R ÚSES z nadřazené ÚPD (ZÚR) </a:t>
            </a:r>
          </a:p>
          <a:p>
            <a:pPr lvl="1" indent="-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latin typeface="Calibri" pitchFamily="34" charset="0"/>
                <a:cs typeface="Calibri" pitchFamily="34" charset="0"/>
                <a:sym typeface="Webdings"/>
              </a:rPr>
              <a:t>pořizuje OOP </a:t>
            </a: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–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Webdings"/>
              </a:rPr>
              <a:t>ORP</a:t>
            </a: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 (správa NP, správa CHKO, újezdní úřad)</a:t>
            </a:r>
          </a:p>
          <a:p>
            <a:pPr lvl="1" indent="-45720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optimálně pro celý správní obvod</a:t>
            </a:r>
          </a:p>
          <a:p>
            <a:pPr marL="0" lvl="1" indent="0">
              <a:spcBef>
                <a:spcPts val="300"/>
              </a:spcBef>
              <a:defRPr/>
            </a:pP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plán M ÚSES může v detailu identifikovat problematické vymezení vyšších úrovní ÚSES </a:t>
            </a:r>
            <a:r>
              <a:rPr lang="cs-CZ" altLang="cs-CZ" sz="28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  <a:sym typeface="Webdings"/>
              </a:rPr>
              <a:t></a:t>
            </a:r>
            <a:r>
              <a:rPr lang="cs-CZ" altLang="cs-CZ" sz="2800" b="1" dirty="0">
                <a:latin typeface="Calibri" pitchFamily="34" charset="0"/>
                <a:cs typeface="Calibri" pitchFamily="34" charset="0"/>
                <a:sym typeface="Webdings"/>
              </a:rPr>
              <a:t>podnět</a:t>
            </a: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 pro OOP příslušný k (NR)R ÚSES </a:t>
            </a:r>
            <a:r>
              <a:rPr lang="cs-CZ" altLang="cs-CZ" sz="2800" b="1" dirty="0">
                <a:latin typeface="Calibri" pitchFamily="34" charset="0"/>
                <a:cs typeface="Calibri" pitchFamily="34" charset="0"/>
                <a:sym typeface="Webdings"/>
              </a:rPr>
              <a:t>k revizi vymezení</a:t>
            </a:r>
          </a:p>
          <a:p>
            <a:pPr marL="0" lvl="1" indent="0">
              <a:spcBef>
                <a:spcPts val="300"/>
              </a:spcBef>
              <a:defRPr/>
            </a:pPr>
            <a:endParaRPr lang="cs-CZ" altLang="cs-CZ" sz="2800" b="1" dirty="0">
              <a:latin typeface="Calibri" pitchFamily="34" charset="0"/>
              <a:cs typeface="Calibri" pitchFamily="34" charset="0"/>
              <a:sym typeface="Webdings"/>
            </a:endParaRPr>
          </a:p>
          <a:p>
            <a:pPr marL="0" lvl="1" indent="0">
              <a:spcBef>
                <a:spcPts val="300"/>
              </a:spcBef>
              <a:defRPr/>
            </a:pPr>
            <a:endParaRPr lang="cs-CZ" altLang="cs-CZ" sz="2800" b="1" dirty="0">
              <a:latin typeface="Calibri" pitchFamily="34" charset="0"/>
              <a:cs typeface="Calibri" pitchFamily="34" charset="0"/>
              <a:sym typeface="Webdings"/>
            </a:endParaRPr>
          </a:p>
          <a:p>
            <a:pPr marL="0" lvl="1" indent="0">
              <a:spcBef>
                <a:spcPts val="300"/>
              </a:spcBef>
              <a:defRPr/>
            </a:pPr>
            <a:r>
              <a:rPr lang="cs-CZ" altLang="cs-CZ" sz="2800" b="1" dirty="0">
                <a:latin typeface="Calibri" pitchFamily="34" charset="0"/>
                <a:cs typeface="Calibri" pitchFamily="34" charset="0"/>
                <a:sym typeface="Webdings"/>
              </a:rPr>
              <a:t>Působnost ORP – </a:t>
            </a: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výsledek „reorganizace veřejné správy“</a:t>
            </a:r>
          </a:p>
          <a:p>
            <a:pPr marL="0" lvl="1" indent="0">
              <a:spcBef>
                <a:spcPts val="300"/>
              </a:spcBef>
              <a:defRPr/>
            </a:pPr>
            <a:r>
              <a:rPr lang="cs-CZ" altLang="cs-CZ" sz="2800" b="1" dirty="0">
                <a:latin typeface="Calibri" pitchFamily="34" charset="0"/>
                <a:cs typeface="Calibri" pitchFamily="34" charset="0"/>
                <a:sym typeface="Webdings"/>
              </a:rPr>
              <a:t>		          </a:t>
            </a: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(zrušení okresních úřadů od 1.1.2002) </a:t>
            </a:r>
          </a:p>
          <a:p>
            <a:pPr marL="0" lvl="1" indent="0">
              <a:spcBef>
                <a:spcPts val="300"/>
              </a:spcBef>
              <a:defRPr/>
            </a:pPr>
            <a:r>
              <a:rPr lang="cs-CZ" altLang="cs-CZ" sz="2800" b="1" dirty="0">
                <a:latin typeface="Calibri" pitchFamily="34" charset="0"/>
                <a:cs typeface="Calibri" pitchFamily="34" charset="0"/>
                <a:sym typeface="Webdings"/>
              </a:rPr>
              <a:t>Financování výkonu státní správy</a:t>
            </a: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 – příspěvek MV (nespecifický, nekontrolovaný)</a:t>
            </a:r>
          </a:p>
          <a:p>
            <a:pPr>
              <a:spcBef>
                <a:spcPts val="0"/>
              </a:spcBef>
              <a:buClr>
                <a:srgbClr val="006600"/>
              </a:buClr>
              <a:defRPr/>
            </a:pPr>
            <a:endParaRPr lang="cs-CZ" sz="28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7237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25736" y="556320"/>
            <a:ext cx="12479064" cy="7441009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>
              <a:spcBef>
                <a:spcPts val="0"/>
              </a:spcBef>
              <a:buClr>
                <a:srgbClr val="006600"/>
              </a:buClr>
              <a:defRPr/>
            </a:pPr>
            <a:r>
              <a:rPr lang="cs-CZ" sz="2800" b="1" cap="all" dirty="0" smtClean="0">
                <a:solidFill>
                  <a:srgbClr val="008000"/>
                </a:solidFill>
                <a:latin typeface="Calibri" pitchFamily="34" charset="0"/>
              </a:rPr>
              <a:t>PLÁN ÚSES 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(nová metodika)</a:t>
            </a:r>
          </a:p>
          <a:p>
            <a:pPr marL="0" lvl="1" indent="0">
              <a:defRPr/>
            </a:pPr>
            <a:endParaRPr lang="cs-CZ" altLang="cs-CZ" sz="2800" dirty="0" smtClean="0">
              <a:latin typeface="Calibri" pitchFamily="34" charset="0"/>
              <a:cs typeface="Calibri" pitchFamily="34" charset="0"/>
            </a:endParaRPr>
          </a:p>
          <a:p>
            <a:pPr marL="0" lvl="1" indent="0">
              <a:defRPr/>
            </a:pP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PLÁN </a:t>
            </a:r>
            <a:r>
              <a:rPr lang="cs-CZ" altLang="cs-CZ" sz="2800" b="1" u="sng" cap="all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místního</a:t>
            </a:r>
            <a:r>
              <a:rPr lang="cs-CZ" altLang="cs-CZ" sz="2800" b="1" cap="all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ÚSES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ebdings"/>
              </a:rPr>
              <a:t>– </a:t>
            </a:r>
            <a:r>
              <a:rPr lang="cs-CZ" altLang="cs-CZ" sz="2800" b="1" cap="all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ebdings"/>
              </a:rPr>
              <a:t>využití</a:t>
            </a:r>
            <a:r>
              <a:rPr lang="cs-CZ" altLang="cs-CZ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ebdings"/>
              </a:rPr>
              <a:t>:</a:t>
            </a:r>
            <a:endParaRPr lang="cs-CZ" altLang="cs-CZ" sz="2800" b="1" dirty="0">
              <a:solidFill>
                <a:srgbClr val="C00000"/>
              </a:solidFill>
              <a:latin typeface="Calibri" pitchFamily="34" charset="0"/>
              <a:cs typeface="Calibri" pitchFamily="34" charset="0"/>
              <a:sym typeface="Webdings"/>
            </a:endParaRPr>
          </a:p>
          <a:p>
            <a:pPr marL="514350" lvl="1" indent="-514350">
              <a:spcBef>
                <a:spcPts val="600"/>
              </a:spcBef>
              <a:buFont typeface="+mj-lt"/>
              <a:buAutoNum type="arabicParenR"/>
              <a:defRPr/>
            </a:pP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Webdings"/>
              </a:rPr>
              <a:t>podklad pro vymezení ÚSES v územních plánech obcí - grafická část ÚP</a:t>
            </a:r>
          </a:p>
          <a:p>
            <a:pPr marL="514350" lvl="1" indent="-514350">
              <a:spcBef>
                <a:spcPts val="600"/>
              </a:spcBef>
              <a:buFont typeface="+mj-lt"/>
              <a:buAutoNum type="arabicParenR"/>
              <a:defRPr/>
            </a:pP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podklad pro stanovení podmínek využití území – textová část ÚP</a:t>
            </a:r>
          </a:p>
          <a:p>
            <a:pPr marL="514350" lvl="1" indent="-514350">
              <a:spcBef>
                <a:spcPts val="600"/>
              </a:spcBef>
              <a:buFont typeface="+mj-lt"/>
              <a:buAutoNum type="arabicParenR"/>
              <a:defRPr/>
            </a:pP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podklad pro vyjádření OOP k záměrům umisťovaným nebo povolovaným v plochách ÚSES </a:t>
            </a:r>
          </a:p>
          <a:p>
            <a:pPr marL="514350" lvl="1" indent="-514350">
              <a:spcBef>
                <a:spcPts val="600"/>
              </a:spcBef>
              <a:buFont typeface="+mj-lt"/>
              <a:buAutoNum type="arabicParenR"/>
              <a:defRPr/>
            </a:pP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podklad pro alternativní řešení ÚSES (může obsahovat varianty vymezení) </a:t>
            </a:r>
          </a:p>
          <a:p>
            <a:pPr marL="514350" lvl="1" indent="-514350">
              <a:spcBef>
                <a:spcPts val="600"/>
              </a:spcBef>
              <a:buFont typeface="+mj-lt"/>
              <a:buAutoNum type="arabicParenR"/>
              <a:defRPr/>
            </a:pP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podklad pro </a:t>
            </a:r>
            <a:r>
              <a:rPr lang="cs-CZ" altLang="cs-CZ" sz="2800" dirty="0" err="1">
                <a:latin typeface="Calibri" pitchFamily="34" charset="0"/>
                <a:cs typeface="Calibri" pitchFamily="34" charset="0"/>
                <a:sym typeface="Webdings"/>
              </a:rPr>
              <a:t>KoPÚ</a:t>
            </a:r>
            <a:endParaRPr lang="cs-CZ" altLang="cs-CZ" sz="2800" dirty="0">
              <a:latin typeface="Calibri" pitchFamily="34" charset="0"/>
              <a:cs typeface="Calibri" pitchFamily="34" charset="0"/>
              <a:sym typeface="Webdings"/>
            </a:endParaRPr>
          </a:p>
          <a:p>
            <a:pPr marL="514350" lvl="1" indent="-514350">
              <a:spcBef>
                <a:spcPts val="600"/>
              </a:spcBef>
              <a:buFont typeface="+mj-lt"/>
              <a:buAutoNum type="arabicParenR"/>
              <a:defRPr/>
            </a:pPr>
            <a:r>
              <a:rPr lang="cs-CZ" altLang="cs-CZ" sz="2800" dirty="0">
                <a:latin typeface="Calibri" pitchFamily="34" charset="0"/>
                <a:cs typeface="Calibri" pitchFamily="34" charset="0"/>
                <a:sym typeface="Webdings"/>
              </a:rPr>
              <a:t>podklad pro OPRL – mapy + podklad pro stanovení rámcových doporučení k zapracování do  LHP </a:t>
            </a:r>
          </a:p>
          <a:p>
            <a:pPr marL="0" lvl="1" indent="0">
              <a:spcBef>
                <a:spcPts val="1800"/>
              </a:spcBef>
              <a:defRPr/>
            </a:pP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 zájmu maximální využitelnosti podkladu OOP v navazujících procesech je účelné, aby </a:t>
            </a:r>
            <a:r>
              <a:rPr lang="cs-CZ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OOP měl vždy k dispozici (v prostředí GIS) </a:t>
            </a:r>
          </a:p>
          <a:p>
            <a:pPr lvl="2" indent="-4572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</a:t>
            </a:r>
            <a:r>
              <a:rPr lang="cs-CZ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vrstvu koncepční (vlastní plán M ÚSES), </a:t>
            </a:r>
          </a:p>
          <a:p>
            <a:pPr lvl="2" indent="-4572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</a:t>
            </a:r>
            <a:r>
              <a:rPr lang="cs-CZ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vrstvu závazného vymezení (v ÚPD či </a:t>
            </a:r>
            <a:r>
              <a:rPr lang="cs-CZ" sz="28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KoPÚ</a:t>
            </a:r>
            <a:r>
              <a:rPr lang="cs-CZ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altLang="cs-CZ" sz="2800" b="1" dirty="0">
              <a:solidFill>
                <a:srgbClr val="0000FF"/>
              </a:solidFill>
              <a:latin typeface="Calibri" pitchFamily="34" charset="0"/>
              <a:cs typeface="Calibri" pitchFamily="34" charset="0"/>
              <a:sym typeface="Webdings"/>
            </a:endParaRPr>
          </a:p>
        </p:txBody>
      </p:sp>
    </p:spTree>
    <p:extLst>
      <p:ext uri="{BB962C8B-B14F-4D97-AF65-F5344CB8AC3E}">
        <p14:creationId xmlns:p14="http://schemas.microsoft.com/office/powerpoint/2010/main" val="31486494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155575" y="165100"/>
            <a:ext cx="11666538" cy="512763"/>
          </a:xfrm>
        </p:spPr>
        <p:txBody>
          <a:bodyPr/>
          <a:lstStyle/>
          <a:p>
            <a:pPr algn="l"/>
            <a:r>
              <a:rPr lang="cs-CZ" altLang="cs-CZ" sz="2800" smtClean="0">
                <a:latin typeface="Calibri" pitchFamily="34" charset="0"/>
              </a:rPr>
              <a:t>ÚP Sušice 2014</a:t>
            </a:r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92200"/>
            <a:ext cx="12692063" cy="793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Ovál 1"/>
          <p:cNvSpPr>
            <a:spLocks noChangeArrowheads="1"/>
          </p:cNvSpPr>
          <p:nvPr/>
        </p:nvSpPr>
        <p:spPr bwMode="auto">
          <a:xfrm>
            <a:off x="0" y="6964363"/>
            <a:ext cx="1655763" cy="1657350"/>
          </a:xfrm>
          <a:prstGeom prst="ellipse">
            <a:avLst/>
          </a:prstGeom>
          <a:noFill/>
          <a:ln w="25400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eaLnBrk="1" hangingPunct="1"/>
            <a:endParaRPr lang="cs-CZ" altLang="cs-CZ" sz="4200">
              <a:solidFill>
                <a:srgbClr val="000000"/>
              </a:solidFill>
              <a:latin typeface="Gill Sans"/>
              <a:sym typeface="Gill Sans"/>
            </a:endParaRPr>
          </a:p>
        </p:txBody>
      </p:sp>
      <p:sp>
        <p:nvSpPr>
          <p:cNvPr id="23558" name="Ovál 5"/>
          <p:cNvSpPr>
            <a:spLocks noChangeArrowheads="1"/>
          </p:cNvSpPr>
          <p:nvPr/>
        </p:nvSpPr>
        <p:spPr bwMode="auto">
          <a:xfrm>
            <a:off x="5349875" y="5743575"/>
            <a:ext cx="1512888" cy="1439863"/>
          </a:xfrm>
          <a:prstGeom prst="ellipse">
            <a:avLst/>
          </a:prstGeom>
          <a:noFill/>
          <a:ln w="25400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eaLnBrk="1" hangingPunct="1"/>
            <a:endParaRPr lang="cs-CZ" altLang="cs-CZ" sz="4200">
              <a:solidFill>
                <a:srgbClr val="000000"/>
              </a:solidFill>
              <a:latin typeface="Gill Sans"/>
              <a:sym typeface="Gill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38125" y="576263"/>
            <a:ext cx="12306300" cy="874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609600" indent="-609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2400" dirty="0">
                <a:solidFill>
                  <a:schemeClr val="tx2"/>
                </a:solidFill>
                <a:latin typeface="Arial" pitchFamily="34" charset="0"/>
              </a:rPr>
              <a:t>	</a:t>
            </a:r>
            <a:r>
              <a:rPr lang="cs-CZ" altLang="cs-CZ" sz="2800" b="1" dirty="0">
                <a:solidFill>
                  <a:schemeClr val="tx2"/>
                </a:solidFill>
                <a:latin typeface="Calibri" pitchFamily="34" charset="0"/>
              </a:rPr>
              <a:t>Základní povinnosti při obecné ochraně přírody a krajiny</a:t>
            </a:r>
          </a:p>
          <a:p>
            <a:pPr algn="l" eaLnBrk="1" hangingPunct="1">
              <a:spcBef>
                <a:spcPts val="600"/>
              </a:spcBef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</a:rPr>
              <a:t>	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</a:rPr>
              <a:t>§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</a:rPr>
              <a:t>4 odst. 1 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</a:rPr>
              <a:t>ZOPK</a:t>
            </a:r>
            <a:endParaRPr lang="cs-CZ" altLang="cs-CZ" sz="2800" dirty="0">
              <a:solidFill>
                <a:schemeClr val="tx2"/>
              </a:solidFill>
              <a:latin typeface="Calibri" pitchFamily="34" charset="0"/>
            </a:endParaRPr>
          </a:p>
          <a:p>
            <a:pPr algn="l" eaLnBrk="1" hangingPunct="1"/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	Vymezení</a:t>
            </a:r>
            <a:r>
              <a:rPr lang="cs-CZ" altLang="cs-CZ" sz="2800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cs-CZ" altLang="cs-CZ" sz="2800" b="1" dirty="0">
                <a:solidFill>
                  <a:srgbClr val="009900"/>
                </a:solidFill>
                <a:latin typeface="Calibri" pitchFamily="34" charset="0"/>
                <a:cs typeface="Arial" pitchFamily="34" charset="0"/>
              </a:rPr>
              <a:t>systému ekologické stability</a:t>
            </a:r>
            <a:r>
              <a:rPr lang="cs-CZ" altLang="cs-CZ" sz="2800" dirty="0">
                <a:latin typeface="Calibri" pitchFamily="34" charset="0"/>
                <a:cs typeface="Arial" pitchFamily="34" charset="0"/>
              </a:rPr>
              <a:t>, zajišťujícího uchování a reprodukci přírodního bohatství, příznivé působení na okolní méně stabilní části krajiny a vytvoření základů pro mnohostranné využívání krajiny stanoví a jeho hodnocení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provádějí orgány územního plánování a ochrany přírody</a:t>
            </a:r>
            <a:r>
              <a:rPr lang="cs-CZ" altLang="cs-CZ" sz="2800" b="1" dirty="0">
                <a:solidFill>
                  <a:srgbClr val="0099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cs-CZ" altLang="cs-CZ" sz="2800" dirty="0">
                <a:latin typeface="Calibri" pitchFamily="34" charset="0"/>
                <a:cs typeface="Arial" pitchFamily="34" charset="0"/>
              </a:rPr>
              <a:t>ve spolupráci s orgány vodohospodářskými, ochrany zemědělského půdního fondu a státní správy lesního hospodářství. </a:t>
            </a:r>
          </a:p>
          <a:p>
            <a:pPr algn="l" eaLnBrk="1" hangingPunct="1"/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	Ochrana</a:t>
            </a:r>
            <a:r>
              <a:rPr lang="cs-CZ" altLang="cs-CZ" sz="2800" dirty="0">
                <a:latin typeface="Calibri" pitchFamily="34" charset="0"/>
                <a:cs typeface="Arial" pitchFamily="34" charset="0"/>
              </a:rPr>
              <a:t> </a:t>
            </a:r>
            <a:r>
              <a:rPr lang="cs-CZ" altLang="cs-CZ" sz="2800" b="1" dirty="0">
                <a:solidFill>
                  <a:srgbClr val="009900"/>
                </a:solidFill>
                <a:latin typeface="Calibri" pitchFamily="34" charset="0"/>
                <a:cs typeface="Arial" pitchFamily="34" charset="0"/>
              </a:rPr>
              <a:t>systému ekologické stability</a:t>
            </a:r>
            <a:r>
              <a:rPr lang="cs-CZ" altLang="cs-CZ" sz="2800" dirty="0">
                <a:latin typeface="Calibri" pitchFamily="34" charset="0"/>
                <a:cs typeface="Arial" pitchFamily="34" charset="0"/>
              </a:rPr>
              <a:t>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je povinností všech vlastníků a uživatelů pozemků tvořících jeho základ</a:t>
            </a:r>
            <a:r>
              <a:rPr lang="cs-CZ" altLang="cs-CZ" sz="2800" dirty="0">
                <a:latin typeface="Calibri" pitchFamily="34" charset="0"/>
                <a:cs typeface="Arial" pitchFamily="34" charset="0"/>
              </a:rPr>
              <a:t>;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jeho vytváření je veřejným zájmem</a:t>
            </a:r>
            <a:r>
              <a:rPr lang="cs-CZ" altLang="cs-CZ" sz="2800" dirty="0">
                <a:latin typeface="Calibri" pitchFamily="34" charset="0"/>
                <a:cs typeface="Arial" pitchFamily="34" charset="0"/>
              </a:rPr>
              <a:t>, na kterém se podílejí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vlastníci pozemků, obce i stát</a:t>
            </a:r>
            <a:r>
              <a:rPr lang="cs-CZ" altLang="cs-CZ" sz="2800" dirty="0">
                <a:latin typeface="Calibri" pitchFamily="34" charset="0"/>
                <a:cs typeface="Arial" pitchFamily="34" charset="0"/>
              </a:rPr>
              <a:t>. Podrobnosti vymezení a hodnocení systému ekologické stability a podrobnosti plánů, projektů a opatření v procesu jeho vytváření stanoví Ministerstvo životního prostředí České republiky (dále jen "Ministerstvo životního prostředí")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obecně závazným právním předpisem</a:t>
            </a:r>
            <a:r>
              <a:rPr lang="cs-CZ" altLang="cs-CZ" sz="2800" dirty="0">
                <a:latin typeface="Calibri" pitchFamily="34" charset="0"/>
                <a:cs typeface="Arial" pitchFamily="34" charset="0"/>
              </a:rPr>
              <a:t>.</a:t>
            </a:r>
          </a:p>
          <a:p>
            <a:pPr algn="l" eaLnBrk="1" hangingPunct="1"/>
            <a:r>
              <a:rPr lang="cs-CZ" altLang="cs-CZ" sz="2800" i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	</a:t>
            </a:r>
            <a:r>
              <a:rPr lang="cs-CZ" altLang="cs-CZ" sz="2800" i="1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	viz </a:t>
            </a:r>
            <a:r>
              <a:rPr lang="cs-CZ" altLang="cs-CZ" sz="2800" i="1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vyhláška č. 395/1992 Sb., § 1 – </a:t>
            </a:r>
            <a:r>
              <a:rPr lang="cs-CZ" altLang="cs-CZ" sz="2800" i="1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6</a:t>
            </a:r>
          </a:p>
          <a:p>
            <a:pPr algn="l" eaLnBrk="1" hangingPunct="1"/>
            <a:endParaRPr lang="cs-CZ" altLang="cs-CZ" sz="2800" i="1" dirty="0">
              <a:solidFill>
                <a:schemeClr val="tx2"/>
              </a:solidFill>
              <a:latin typeface="Calibri" pitchFamily="34" charset="0"/>
              <a:cs typeface="Arial" pitchFamily="34" charset="0"/>
            </a:endParaRPr>
          </a:p>
          <a:p>
            <a:pPr algn="l" eaLnBrk="1" hangingPunct="1"/>
            <a:r>
              <a:rPr lang="cs-CZ" altLang="cs-CZ" sz="2800" i="1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	</a:t>
            </a:r>
            <a:r>
              <a:rPr lang="cs-CZ" altLang="cs-CZ" sz="2800" b="1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viz též § 77 – 79 ZOPK (kompetenční paragrafy) </a:t>
            </a:r>
          </a:p>
          <a:p>
            <a:pPr algn="l" eaLnBrk="1" hangingPunct="1"/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	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Příslušný </a:t>
            </a:r>
            <a:r>
              <a:rPr lang="cs-CZ" altLang="cs-CZ" sz="2800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orgán ochrany přírody „vymezuje a hodnotí“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</a:rPr>
              <a:t> nadregionální, regionální, místní </a:t>
            </a:r>
            <a:r>
              <a:rPr lang="cs-CZ" altLang="cs-CZ" sz="2800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ÚSES </a:t>
            </a:r>
            <a:endParaRPr lang="cs-CZ" altLang="cs-CZ" sz="2800" b="1" dirty="0">
              <a:solidFill>
                <a:srgbClr val="0000FF"/>
              </a:solidFill>
              <a:latin typeface="Calibri" pitchFamily="34" charset="0"/>
              <a:cs typeface="Arial" pitchFamily="34" charset="0"/>
            </a:endParaRPr>
          </a:p>
          <a:p>
            <a:pPr algn="l" eaLnBrk="1" hangingPunct="1"/>
            <a:endParaRPr lang="cs-CZ" altLang="cs-CZ" sz="2800" dirty="0">
              <a:solidFill>
                <a:schemeClr val="tx2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089025"/>
            <a:ext cx="12082462" cy="823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 bwMode="auto">
          <a:xfrm>
            <a:off x="357188" y="165100"/>
            <a:ext cx="12493625" cy="512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30046" tIns="65023" rIns="130046" bIns="65023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cs-CZ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MAPOMAT AOPK ČR – Podklad pro vymezení NR BC 80 (Albrechtice – Milčice) </a:t>
            </a:r>
          </a:p>
        </p:txBody>
      </p:sp>
      <p:cxnSp>
        <p:nvCxnSpPr>
          <p:cNvPr id="24582" name="Přímá spojnice se šipkou 2"/>
          <p:cNvCxnSpPr>
            <a:cxnSpLocks noChangeShapeType="1"/>
          </p:cNvCxnSpPr>
          <p:nvPr/>
        </p:nvCxnSpPr>
        <p:spPr bwMode="auto">
          <a:xfrm flipH="1">
            <a:off x="6934200" y="3581400"/>
            <a:ext cx="2016125" cy="1295400"/>
          </a:xfrm>
          <a:prstGeom prst="straightConnector1">
            <a:avLst/>
          </a:prstGeom>
          <a:noFill/>
          <a:ln w="25400" algn="ctr">
            <a:solidFill>
              <a:srgbClr val="A5002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3" name="TextovéPole 3"/>
          <p:cNvSpPr txBox="1">
            <a:spLocks noChangeArrowheads="1"/>
          </p:cNvSpPr>
          <p:nvPr/>
        </p:nvSpPr>
        <p:spPr bwMode="auto">
          <a:xfrm>
            <a:off x="8967788" y="3243263"/>
            <a:ext cx="1439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2400" b="1">
                <a:solidFill>
                  <a:srgbClr val="A50021"/>
                </a:solidFill>
                <a:latin typeface="Calibri" pitchFamily="34" charset="0"/>
                <a:sym typeface="Gill Sans"/>
              </a:rPr>
              <a:t>Vrabcov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5604" name="Obrázek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6258" r="9583" b="2878"/>
          <a:stretch>
            <a:fillRect/>
          </a:stretch>
        </p:blipFill>
        <p:spPr bwMode="auto">
          <a:xfrm>
            <a:off x="255588" y="677863"/>
            <a:ext cx="12145962" cy="848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155575" y="165100"/>
            <a:ext cx="11666538" cy="512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30046" tIns="65023" rIns="130046" bIns="65023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cs-CZ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ZÚR Plzeňského kraje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8675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8" r="5183"/>
          <a:stretch>
            <a:fillRect/>
          </a:stretch>
        </p:blipFill>
        <p:spPr>
          <a:xfrm>
            <a:off x="453728" y="556320"/>
            <a:ext cx="12034838" cy="8850312"/>
          </a:xfrm>
        </p:spPr>
      </p:pic>
      <p:sp>
        <p:nvSpPr>
          <p:cNvPr id="28676" name="TextovéPole 1"/>
          <p:cNvSpPr txBox="1">
            <a:spLocks noChangeArrowheads="1"/>
          </p:cNvSpPr>
          <p:nvPr/>
        </p:nvSpPr>
        <p:spPr bwMode="auto">
          <a:xfrm>
            <a:off x="598488" y="2355850"/>
            <a:ext cx="16557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eaLnBrk="1" hangingPunct="1"/>
            <a:r>
              <a:rPr lang="cs-CZ" altLang="cs-CZ" sz="12000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28677" name="Ovál 2"/>
          <p:cNvSpPr>
            <a:spLocks noChangeArrowheads="1"/>
          </p:cNvSpPr>
          <p:nvPr/>
        </p:nvSpPr>
        <p:spPr bwMode="auto">
          <a:xfrm>
            <a:off x="93663" y="2212975"/>
            <a:ext cx="2447925" cy="2425700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ctr" eaLnBrk="1" hangingPunct="1"/>
            <a:endParaRPr lang="cs-CZ" altLang="cs-CZ"/>
          </a:p>
        </p:txBody>
      </p:sp>
      <p:sp>
        <p:nvSpPr>
          <p:cNvPr id="2" name="TextovéPole 1"/>
          <p:cNvSpPr txBox="1"/>
          <p:nvPr/>
        </p:nvSpPr>
        <p:spPr>
          <a:xfrm>
            <a:off x="8590632" y="1636440"/>
            <a:ext cx="380104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ÚP (2001), změna (2004)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0786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7652" name="Obrázek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12815888" cy="77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Ovál 4"/>
          <p:cNvSpPr>
            <a:spLocks noChangeArrowheads="1"/>
          </p:cNvSpPr>
          <p:nvPr/>
        </p:nvSpPr>
        <p:spPr bwMode="auto">
          <a:xfrm>
            <a:off x="4179888" y="3686175"/>
            <a:ext cx="2424112" cy="2425700"/>
          </a:xfrm>
          <a:prstGeom prst="ellipse">
            <a:avLst/>
          </a:prstGeom>
          <a:noFill/>
          <a:ln w="317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0046" tIns="65023" rIns="130046" bIns="65023"/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endParaRPr lang="cs-CZ" altLang="cs-CZ" sz="3400">
              <a:latin typeface="Times New Roman" pitchFamily="18" charset="0"/>
              <a:sym typeface="Gill San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57784" y="268288"/>
            <a:ext cx="23042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ZÚR (2011)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246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832" y="1420416"/>
            <a:ext cx="10225136" cy="748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69752" y="484312"/>
            <a:ext cx="861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Územní plán VÚC (2002) – platnost ukončena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0152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dirty="0" smtClean="0"/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987425"/>
            <a:ext cx="12765088" cy="797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ovéPole 3"/>
          <p:cNvSpPr txBox="1">
            <a:spLocks noChangeArrowheads="1"/>
          </p:cNvSpPr>
          <p:nvPr/>
        </p:nvSpPr>
        <p:spPr bwMode="auto">
          <a:xfrm>
            <a:off x="428625" y="239713"/>
            <a:ext cx="1226026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2800" dirty="0">
                <a:latin typeface="Calibri" pitchFamily="34" charset="0"/>
                <a:cs typeface="Calibri" pitchFamily="34" charset="0"/>
                <a:sym typeface="Gill Sans"/>
              </a:rPr>
              <a:t>mapy.nature.cz (</a:t>
            </a:r>
            <a:r>
              <a:rPr lang="cs-CZ" altLang="cs-CZ" sz="2800" dirty="0" err="1">
                <a:latin typeface="Calibri" pitchFamily="34" charset="0"/>
                <a:cs typeface="Calibri" pitchFamily="34" charset="0"/>
                <a:sym typeface="Gill Sans"/>
              </a:rPr>
              <a:t>Mapomat</a:t>
            </a:r>
            <a:r>
              <a:rPr lang="cs-CZ" altLang="cs-CZ" sz="2800" dirty="0">
                <a:latin typeface="Calibri" pitchFamily="34" charset="0"/>
                <a:cs typeface="Calibri" pitchFamily="34" charset="0"/>
                <a:sym typeface="Gill Sans"/>
              </a:rPr>
              <a:t> AOPK ČR) – ÚTP NR a R ÚSES 1996</a:t>
            </a:r>
          </a:p>
        </p:txBody>
      </p:sp>
      <p:sp>
        <p:nvSpPr>
          <p:cNvPr id="26630" name="TextovéPole 4"/>
          <p:cNvSpPr txBox="1">
            <a:spLocks noChangeArrowheads="1"/>
          </p:cNvSpPr>
          <p:nvPr/>
        </p:nvSpPr>
        <p:spPr bwMode="auto">
          <a:xfrm>
            <a:off x="9064625" y="2689225"/>
            <a:ext cx="3940175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2300" b="1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Gill Sans"/>
              </a:rPr>
              <a:t>NR BK „K 60“</a:t>
            </a:r>
          </a:p>
          <a:p>
            <a:pPr algn="l" eaLnBrk="1" hangingPunct="1"/>
            <a:r>
              <a:rPr lang="cs-CZ" altLang="cs-CZ" sz="2300" b="1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Gill Sans"/>
              </a:rPr>
              <a:t>Štěchovice-Hlubocká obora</a:t>
            </a:r>
          </a:p>
          <a:p>
            <a:pPr algn="l" eaLnBrk="1" hangingPunct="1"/>
            <a:r>
              <a:rPr lang="cs-CZ" altLang="cs-CZ" sz="2300">
                <a:latin typeface="Calibri" pitchFamily="34" charset="0"/>
                <a:cs typeface="Calibri" pitchFamily="34" charset="0"/>
                <a:sym typeface="Gill Sans"/>
              </a:rPr>
              <a:t> </a:t>
            </a:r>
          </a:p>
        </p:txBody>
      </p:sp>
      <p:sp>
        <p:nvSpPr>
          <p:cNvPr id="26631" name="TextovéPole 5"/>
          <p:cNvSpPr txBox="1">
            <a:spLocks noChangeArrowheads="1"/>
          </p:cNvSpPr>
          <p:nvPr/>
        </p:nvSpPr>
        <p:spPr bwMode="auto">
          <a:xfrm>
            <a:off x="2209800" y="5265738"/>
            <a:ext cx="28273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23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Gill Sans"/>
              </a:rPr>
              <a:t>osa teplomilná doubravní</a:t>
            </a:r>
          </a:p>
        </p:txBody>
      </p:sp>
      <p:sp>
        <p:nvSpPr>
          <p:cNvPr id="26632" name="Obdélník 6"/>
          <p:cNvSpPr>
            <a:spLocks noChangeArrowheads="1"/>
          </p:cNvSpPr>
          <p:nvPr/>
        </p:nvSpPr>
        <p:spPr bwMode="auto">
          <a:xfrm>
            <a:off x="7475538" y="5214938"/>
            <a:ext cx="3268662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23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Gill Sans"/>
              </a:rPr>
              <a:t>osa mezofilní hájová</a:t>
            </a:r>
          </a:p>
        </p:txBody>
      </p:sp>
      <p:sp>
        <p:nvSpPr>
          <p:cNvPr id="26633" name="Obdélník 7"/>
          <p:cNvSpPr>
            <a:spLocks noChangeArrowheads="1"/>
          </p:cNvSpPr>
          <p:nvPr/>
        </p:nvSpPr>
        <p:spPr bwMode="auto">
          <a:xfrm>
            <a:off x="4706938" y="4233863"/>
            <a:ext cx="14319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230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Gill Sans"/>
              </a:rPr>
              <a:t>osa vodní</a:t>
            </a:r>
          </a:p>
        </p:txBody>
      </p:sp>
    </p:spTree>
    <p:extLst>
      <p:ext uri="{BB962C8B-B14F-4D97-AF65-F5344CB8AC3E}">
        <p14:creationId xmlns:p14="http://schemas.microsoft.com/office/powerpoint/2010/main" val="35327009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bdélník 3"/>
          <p:cNvSpPr>
            <a:spLocks noChangeArrowheads="1"/>
          </p:cNvSpPr>
          <p:nvPr/>
        </p:nvSpPr>
        <p:spPr bwMode="auto">
          <a:xfrm>
            <a:off x="957784" y="6244952"/>
            <a:ext cx="1130552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Zákon č. 183/2006 Sb., o územním plánování a stavebním řádu</a:t>
            </a:r>
          </a:p>
          <a:p>
            <a:pPr algn="l" eaLnBrk="1" hangingPunct="1"/>
            <a:r>
              <a:rPr lang="cs-CZ" altLang="cs-CZ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§ </a:t>
            </a:r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54 </a:t>
            </a:r>
          </a:p>
          <a:p>
            <a:pPr algn="l" eaLnBrk="1" hangingPunct="1"/>
            <a:r>
              <a:rPr lang="cs-CZ" altLang="cs-CZ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Vydání územního plánu</a:t>
            </a:r>
          </a:p>
          <a:p>
            <a:pPr algn="l" eaLnBrk="1" hangingPunct="1"/>
            <a:r>
              <a:rPr lang="cs-CZ" altLang="cs-CZ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(</a:t>
            </a:r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5) </a:t>
            </a:r>
            <a:r>
              <a:rPr lang="cs-CZ" altLang="cs-CZ" sz="24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Gill Sans"/>
              </a:rPr>
              <a:t>Obec je povinna uvést do souladu</a:t>
            </a:r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 územní plán s územně plánovací dokumentací následně vydanou krajem a následně schválenou politikou územního rozvoje. </a:t>
            </a:r>
            <a:r>
              <a:rPr lang="cs-CZ" altLang="cs-CZ" sz="2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Gill Sans"/>
              </a:rPr>
              <a:t>Do té doby nelze rozhodovat podle částí územního plánu, které jsou v rozporu s územně plánovací dokumentací následně vydanou krajem </a:t>
            </a:r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nebo s politikou územního rozvoje</a:t>
            </a:r>
            <a:r>
              <a:rPr lang="cs-CZ" altLang="cs-CZ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.</a:t>
            </a:r>
            <a:endParaRPr lang="cs-CZ" altLang="cs-CZ" sz="24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Gill Sans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97744" y="1132384"/>
            <a:ext cx="12169352" cy="4883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14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2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Aktuální rozhodování</a:t>
            </a:r>
            <a: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v území </a:t>
            </a:r>
            <a:r>
              <a:rPr lang="cs-CZ" sz="2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musí respektovat právní stav (závaznost ÚPD) </a:t>
            </a:r>
            <a: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právní stav – platný územní plán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(pokud je v souladu s nadřazenou ÚPD)</a:t>
            </a:r>
            <a:b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část NR BK je vymezena v souladu se ZÚR                                                       rozhodování je ovšem velmi problematické</a:t>
            </a:r>
            <a:b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Nezbytná </a:t>
            </a:r>
            <a:r>
              <a:rPr lang="cs-CZ" sz="2800" b="1" cap="all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změna stavu </a:t>
            </a:r>
            <a:r>
              <a:rPr lang="cs-CZ" sz="2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„běh na dlouhou trať“    </a:t>
            </a:r>
          </a:p>
          <a:p>
            <a:pPr lvl="1">
              <a:lnSpc>
                <a:spcPct val="114000"/>
              </a:lnSpc>
            </a:pP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podklad pro změnu  - </a:t>
            </a:r>
            <a: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plán ÚSES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(OOP - ORP) nebo </a:t>
            </a:r>
            <a:r>
              <a:rPr lang="cs-CZ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územní studie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(OÚP - ORP)</a:t>
            </a:r>
            <a:b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podnět pro změnu vymezení v ZÚR (obec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)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ORP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KÚ (aktualizace ZÚR)</a:t>
            </a:r>
            <a:b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aktualizace ZÚR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</a:t>
            </a:r>
            <a:r>
              <a:rPr 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změna ÚP</a:t>
            </a:r>
          </a:p>
          <a:p>
            <a:pPr lvl="1"/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8557868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1246188" y="700088"/>
            <a:ext cx="10512425" cy="6697662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>
              <a:defRPr/>
            </a:pPr>
            <a:endParaRPr lang="cs-CZ" altLang="cs-CZ" b="1" dirty="0" smtClean="0">
              <a:solidFill>
                <a:srgbClr val="C00000"/>
              </a:solidFill>
              <a:latin typeface="Calibri" pitchFamily="34" charset="0"/>
            </a:endParaRPr>
          </a:p>
          <a:p>
            <a:pPr>
              <a:defRPr/>
            </a:pPr>
            <a:endParaRPr lang="cs-CZ" altLang="cs-CZ" b="1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defRPr/>
            </a:pPr>
            <a:endParaRPr lang="cs-CZ" altLang="cs-CZ" b="1" dirty="0" smtClean="0">
              <a:solidFill>
                <a:srgbClr val="C00000"/>
              </a:solidFill>
              <a:latin typeface="Calibri" pitchFamily="34" charset="0"/>
            </a:endParaRPr>
          </a:p>
          <a:p>
            <a:pPr>
              <a:defRPr/>
            </a:pPr>
            <a:endParaRPr lang="cs-CZ" altLang="cs-CZ" b="1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defRPr/>
            </a:pPr>
            <a:endParaRPr lang="cs-CZ" altLang="cs-CZ" b="1" dirty="0" smtClean="0">
              <a:solidFill>
                <a:srgbClr val="C00000"/>
              </a:solidFill>
              <a:latin typeface="Calibri" pitchFamily="34" charset="0"/>
            </a:endParaRPr>
          </a:p>
          <a:p>
            <a:pPr>
              <a:defRPr/>
            </a:pPr>
            <a:endParaRPr lang="cs-CZ" altLang="cs-CZ" b="1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cs-CZ" altLang="cs-CZ" b="1" dirty="0" smtClean="0">
                <a:solidFill>
                  <a:srgbClr val="C00000"/>
                </a:solidFill>
                <a:latin typeface="Calibri" pitchFamily="34" charset="0"/>
              </a:rPr>
              <a:t>A to je konec…</a:t>
            </a:r>
            <a:endParaRPr lang="cs-CZ" altLang="cs-CZ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074738" y="474663"/>
            <a:ext cx="11930062" cy="561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pPr marL="457200" indent="-457200"/>
            <a:endParaRPr lang="cs-CZ" altLang="cs-CZ" sz="2800">
              <a:solidFill>
                <a:schemeClr val="tx2"/>
              </a:solidFill>
              <a:latin typeface="Calibri" pitchFamily="34" charset="0"/>
              <a:sym typeface="Myriad Pro"/>
            </a:endParaRP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741363" y="474663"/>
            <a:ext cx="12025312" cy="78872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pPr marL="457200" indent="-457200">
              <a:spcBef>
                <a:spcPts val="1200"/>
              </a:spcBef>
            </a:pPr>
            <a:r>
              <a:rPr lang="cs-CZ" altLang="cs-CZ" sz="2800" b="1" dirty="0">
                <a:solidFill>
                  <a:schemeClr val="tx2"/>
                </a:solidFill>
                <a:latin typeface="Calibri" pitchFamily="34" charset="0"/>
                <a:sym typeface="Myriad Pro"/>
              </a:rPr>
              <a:t>Zajištění pozemků k tvorbě systému ekologické stability</a:t>
            </a:r>
          </a:p>
          <a:p>
            <a:pPr marL="457200" indent="-457200">
              <a:spcBef>
                <a:spcPts val="1200"/>
              </a:spcBef>
            </a:pP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  <a:sym typeface="Myriad Pro"/>
              </a:rPr>
              <a:t>§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sym typeface="Myriad Pro"/>
              </a:rPr>
              <a:t>59 </a:t>
            </a:r>
            <a:r>
              <a:rPr lang="cs-CZ" altLang="cs-CZ" sz="2800" dirty="0" smtClean="0">
                <a:solidFill>
                  <a:schemeClr val="tx2"/>
                </a:solidFill>
                <a:latin typeface="Calibri" pitchFamily="34" charset="0"/>
                <a:sym typeface="Myriad Pro"/>
              </a:rPr>
              <a:t>ZOPK</a:t>
            </a:r>
            <a:endParaRPr lang="cs-CZ" altLang="cs-CZ" sz="2800" dirty="0">
              <a:solidFill>
                <a:schemeClr val="tx2"/>
              </a:solidFill>
              <a:latin typeface="Calibri" pitchFamily="34" charset="0"/>
              <a:sym typeface="Myriad Pro"/>
            </a:endParaRPr>
          </a:p>
          <a:p>
            <a:pPr marL="457200" indent="-457200">
              <a:spcBef>
                <a:spcPts val="1800"/>
              </a:spcBef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sym typeface="Myriad Pro"/>
              </a:rPr>
              <a:t>(1) K zajištění podmínek pro vytváření systému ekologické stability se v dohodě s vlastníkem pozemku uskuteční opatření, projekty a plány podle § 4 odst. 1.</a:t>
            </a:r>
          </a:p>
          <a:p>
            <a:pPr marL="457200" indent="-457200">
              <a:spcBef>
                <a:spcPts val="600"/>
              </a:spcBef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sym typeface="Myriad Pro"/>
              </a:rPr>
              <a:t>(2) Vyžaduje-li vytváření systému ekologické stability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sym typeface="Myriad Pro"/>
              </a:rPr>
              <a:t>změnu v užívání pozemku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sym typeface="Myriad Pro"/>
              </a:rPr>
              <a:t>, se kterou jeho </a:t>
            </a:r>
            <a:r>
              <a:rPr lang="cs-CZ" altLang="cs-CZ" sz="2800" b="1" dirty="0">
                <a:solidFill>
                  <a:srgbClr val="008000"/>
                </a:solidFill>
                <a:latin typeface="Calibri" pitchFamily="34" charset="0"/>
                <a:sym typeface="Myriad Pro"/>
              </a:rPr>
              <a:t>vlastník nesouhlasí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sym typeface="Myriad Pro"/>
              </a:rPr>
              <a:t>,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  <a:sym typeface="Myriad Pro"/>
              </a:rPr>
              <a:t>nabídne mu pozemkový úřad</a:t>
            </a:r>
            <a:r>
              <a:rPr lang="cs-CZ" altLang="cs-CZ" sz="2800" baseline="30000" dirty="0">
                <a:solidFill>
                  <a:schemeClr val="tx2"/>
                </a:solidFill>
                <a:latin typeface="Calibri" pitchFamily="34" charset="0"/>
                <a:sym typeface="Myriad Pro"/>
              </a:rPr>
              <a:t>22)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sym typeface="Myriad Pro"/>
              </a:rPr>
              <a:t>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sym typeface="Myriad Pro"/>
              </a:rPr>
              <a:t>výměnu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sym typeface="Myriad Pro"/>
              </a:rPr>
              <a:t>jeho pozemku </a:t>
            </a:r>
            <a:r>
              <a:rPr lang="cs-CZ" altLang="cs-CZ" sz="2800" b="1" dirty="0">
                <a:solidFill>
                  <a:srgbClr val="0000FF"/>
                </a:solidFill>
                <a:latin typeface="Calibri" pitchFamily="34" charset="0"/>
                <a:sym typeface="Myriad Pro"/>
              </a:rPr>
              <a:t>za jiný ve vlastnictví státu 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sym typeface="Myriad Pro"/>
              </a:rPr>
              <a:t>v přiměřené výměře a kvalitě, jako je původní pozemek, a to pokud možno v téže obci, ve které se nachází převážná část pozemku původního. </a:t>
            </a:r>
          </a:p>
          <a:p>
            <a:pPr marL="457200" indent="-457200">
              <a:spcBef>
                <a:spcPts val="600"/>
              </a:spcBef>
            </a:pP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sym typeface="Myriad Pro"/>
              </a:rPr>
              <a:t>(3) Na pozemky nezbytné k uskutečnění opatření, projektů a plánů tvorby systému ekologické stability podle § 4 odst. 1 </a:t>
            </a:r>
            <a:r>
              <a:rPr lang="cs-CZ" altLang="cs-CZ" sz="2800" b="1" dirty="0">
                <a:solidFill>
                  <a:srgbClr val="006600"/>
                </a:solidFill>
                <a:latin typeface="Calibri" pitchFamily="34" charset="0"/>
                <a:sym typeface="Myriad Pro"/>
              </a:rPr>
              <a:t>se nevztahují ustanovení o ochraně zemědělského půdního fondu</a:t>
            </a:r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sym typeface="Myriad Pro"/>
              </a:rPr>
              <a:t>.</a:t>
            </a:r>
            <a:r>
              <a:rPr lang="cs-CZ" altLang="cs-CZ" sz="2800" baseline="30000" dirty="0">
                <a:solidFill>
                  <a:schemeClr val="tx2"/>
                </a:solidFill>
                <a:latin typeface="Calibri" pitchFamily="34" charset="0"/>
                <a:sym typeface="Myriad Pro"/>
              </a:rPr>
              <a:t>23)</a:t>
            </a:r>
          </a:p>
          <a:p>
            <a:pPr marL="457200" indent="-457200"/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sym typeface="Myriad Pro"/>
              </a:rPr>
              <a:t> ____________________ </a:t>
            </a:r>
          </a:p>
          <a:p>
            <a:pPr marL="457200" indent="-457200"/>
            <a:r>
              <a:rPr lang="cs-CZ" altLang="cs-CZ" sz="2800" dirty="0">
                <a:solidFill>
                  <a:schemeClr val="tx2"/>
                </a:solidFill>
                <a:latin typeface="Calibri" pitchFamily="34" charset="0"/>
                <a:sym typeface="Myriad Pro"/>
              </a:rPr>
              <a:t> </a:t>
            </a:r>
            <a:r>
              <a:rPr lang="cs-CZ" altLang="cs-CZ" sz="2800" baseline="30000" dirty="0">
                <a:solidFill>
                  <a:schemeClr val="tx2"/>
                </a:solidFill>
                <a:latin typeface="Calibri" pitchFamily="34" charset="0"/>
                <a:sym typeface="Myriad Pro"/>
              </a:rPr>
              <a:t>22) </a:t>
            </a:r>
            <a:r>
              <a:rPr lang="cs-CZ" altLang="cs-CZ" sz="2400" dirty="0">
                <a:solidFill>
                  <a:schemeClr val="tx2"/>
                </a:solidFill>
                <a:latin typeface="Calibri" pitchFamily="34" charset="0"/>
                <a:sym typeface="Myriad Pro"/>
              </a:rPr>
              <a:t>Zákon ČNR č. 284/1991 Sb., o pozemkových úpravách a pozemkových úřadech. </a:t>
            </a:r>
          </a:p>
          <a:p>
            <a:pPr marL="457200" indent="-457200"/>
            <a:r>
              <a:rPr lang="cs-CZ" altLang="cs-CZ" sz="2400" dirty="0">
                <a:solidFill>
                  <a:srgbClr val="0000FF"/>
                </a:solidFill>
                <a:latin typeface="Calibri" pitchFamily="34" charset="0"/>
                <a:sym typeface="Myriad Pro"/>
              </a:rPr>
              <a:t> (z. 139/2002 Sb. , o pozemkových úpravách a pozemkových úřadech + z. 503/2012 Sb. o SPÚ</a:t>
            </a:r>
            <a:r>
              <a:rPr lang="cs-CZ" altLang="cs-CZ" sz="2400" dirty="0">
                <a:solidFill>
                  <a:schemeClr val="tx2"/>
                </a:solidFill>
                <a:latin typeface="Calibri" pitchFamily="34" charset="0"/>
                <a:sym typeface="Myriad Pro"/>
              </a:rPr>
              <a:t>) </a:t>
            </a:r>
            <a:endParaRPr lang="cs-CZ" altLang="cs-CZ" sz="2400" dirty="0" smtClean="0">
              <a:solidFill>
                <a:schemeClr val="tx2"/>
              </a:solidFill>
              <a:latin typeface="Calibri" pitchFamily="34" charset="0"/>
              <a:sym typeface="Myriad Pro"/>
            </a:endParaRPr>
          </a:p>
          <a:p>
            <a:pPr>
              <a:spcBef>
                <a:spcPts val="600"/>
              </a:spcBef>
            </a:pPr>
            <a:r>
              <a:rPr lang="cs-CZ" altLang="cs-CZ" sz="2800" baseline="30000" dirty="0" smtClean="0">
                <a:solidFill>
                  <a:schemeClr val="tx2"/>
                </a:solidFill>
                <a:latin typeface="Calibri" pitchFamily="34" charset="0"/>
                <a:sym typeface="Myriad Pro"/>
              </a:rPr>
              <a:t>23) </a:t>
            </a:r>
            <a:r>
              <a:rPr lang="cs-CZ" sz="2400" dirty="0" smtClean="0">
                <a:latin typeface="Calibri" pitchFamily="34" charset="0"/>
              </a:rPr>
              <a:t>Zákon č.  53/1966 Sb. </a:t>
            </a:r>
            <a:r>
              <a:rPr lang="cs-CZ" sz="2400" dirty="0" smtClean="0">
                <a:solidFill>
                  <a:srgbClr val="000099"/>
                </a:solidFill>
                <a:latin typeface="Calibri" pitchFamily="34" charset="0"/>
              </a:rPr>
              <a:t>(z. č. 334/1992 Sb., o ochraně zemědělského půdního fondu)</a:t>
            </a:r>
          </a:p>
          <a:p>
            <a:pPr marL="457200" indent="-457200"/>
            <a:endParaRPr lang="cs-CZ" altLang="cs-CZ" sz="2400" dirty="0">
              <a:solidFill>
                <a:schemeClr val="tx2"/>
              </a:solidFill>
              <a:latin typeface="Calibri" pitchFamily="34" charset="0"/>
              <a:sym typeface="Myriad Pro"/>
            </a:endParaRPr>
          </a:p>
        </p:txBody>
      </p:sp>
      <p:sp>
        <p:nvSpPr>
          <p:cNvPr id="13316" name="TextovéPole 1"/>
          <p:cNvSpPr txBox="1">
            <a:spLocks noChangeArrowheads="1"/>
          </p:cNvSpPr>
          <p:nvPr/>
        </p:nvSpPr>
        <p:spPr bwMode="auto">
          <a:xfrm>
            <a:off x="258762" y="8333184"/>
            <a:ext cx="127460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4000" b="1" dirty="0" smtClean="0">
                <a:solidFill>
                  <a:srgbClr val="C00000"/>
                </a:solidFill>
                <a:latin typeface="Calibri" pitchFamily="34" charset="0"/>
                <a:sym typeface="Webdings" pitchFamily="18" charset="2"/>
              </a:rPr>
              <a:t> </a:t>
            </a:r>
            <a:r>
              <a:rPr lang="cs-CZ" altLang="cs-CZ" sz="2800" b="1" dirty="0">
                <a:solidFill>
                  <a:srgbClr val="C00000"/>
                </a:solidFill>
                <a:latin typeface="Calibri" pitchFamily="34" charset="0"/>
              </a:rPr>
              <a:t>Rezerva státních pozemků k uskutečňování rozvojových programů </a:t>
            </a:r>
            <a:r>
              <a:rPr lang="cs-CZ" altLang="cs-CZ" sz="2800" b="1" dirty="0" smtClean="0">
                <a:solidFill>
                  <a:srgbClr val="C00000"/>
                </a:solidFill>
                <a:latin typeface="Calibri" pitchFamily="34" charset="0"/>
              </a:rPr>
              <a:t>státu (?)</a:t>
            </a:r>
            <a:endParaRPr lang="cs-CZ" altLang="cs-CZ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525736" y="6749008"/>
            <a:ext cx="1188085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Gill Sans"/>
              </a:rPr>
              <a:t>Vypovídá takto stanovený KES </a:t>
            </a:r>
            <a:r>
              <a:rPr lang="cs-CZ" altLang="cs-CZ" sz="4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Gill Sans"/>
              </a:rPr>
              <a:t>o reálném </a:t>
            </a:r>
            <a:r>
              <a:rPr lang="cs-CZ" altLang="cs-CZ" sz="4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Gill Sans"/>
              </a:rPr>
              <a:t>stavu </a:t>
            </a:r>
            <a:r>
              <a:rPr lang="cs-CZ" altLang="cs-CZ" sz="40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Gill Sans"/>
              </a:rPr>
              <a:t>území z hlediska ekologické stability</a:t>
            </a:r>
            <a:r>
              <a:rPr lang="cs-CZ" altLang="cs-CZ" sz="40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Gill Sans"/>
              </a:rPr>
              <a:t>?</a:t>
            </a:r>
          </a:p>
          <a:p>
            <a:pPr algn="l" eaLnBrk="1" hangingPunct="1"/>
            <a:r>
              <a:rPr lang="cs-CZ" altLang="cs-CZ" sz="4000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Gill Sans"/>
              </a:rPr>
              <a:t>Existuje jiný indikátor ekologického stavu krajiny?  </a:t>
            </a:r>
            <a:endParaRPr lang="cs-CZ" altLang="cs-CZ" sz="4000" b="1" dirty="0">
              <a:solidFill>
                <a:srgbClr val="FF0000"/>
              </a:solidFill>
              <a:latin typeface="Calibri" pitchFamily="34" charset="0"/>
              <a:cs typeface="Calibri" pitchFamily="34" charset="0"/>
              <a:sym typeface="Gill Sans"/>
            </a:endParaRPr>
          </a:p>
          <a:p>
            <a:pPr algn="l" eaLnBrk="1" hangingPunct="1"/>
            <a:endParaRPr lang="cs-CZ" altLang="cs-CZ" sz="4200" dirty="0">
              <a:solidFill>
                <a:srgbClr val="000000"/>
              </a:solidFill>
              <a:latin typeface="Gill Sans"/>
              <a:sym typeface="Gill Sans"/>
            </a:endParaRPr>
          </a:p>
        </p:txBody>
      </p:sp>
      <p:sp>
        <p:nvSpPr>
          <p:cNvPr id="10243" name="Obdélník 1"/>
          <p:cNvSpPr>
            <a:spLocks noChangeArrowheads="1"/>
          </p:cNvSpPr>
          <p:nvPr/>
        </p:nvSpPr>
        <p:spPr bwMode="auto">
          <a:xfrm>
            <a:off x="598488" y="484188"/>
            <a:ext cx="1166495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742950" indent="-28575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2800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Hodnocení míry ekologické stability - Koeficient ekologické stability (KES)</a:t>
            </a:r>
          </a:p>
          <a:p>
            <a:pPr algn="l" eaLnBrk="1" hangingPunct="1"/>
            <a:r>
              <a:rPr lang="cs-CZ" altLang="cs-CZ" sz="2800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	</a:t>
            </a:r>
            <a:r>
              <a:rPr lang="cs-CZ" altLang="cs-CZ" sz="2800" b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metody vědecké / statistické</a:t>
            </a:r>
          </a:p>
          <a:p>
            <a:pPr algn="l" eaLnBrk="1" hangingPunct="1"/>
            <a:endParaRPr lang="cs-CZ" altLang="cs-CZ" sz="2800" i="1">
              <a:solidFill>
                <a:schemeClr val="tx2"/>
              </a:solidFill>
              <a:latin typeface="Calibri" pitchFamily="34" charset="0"/>
              <a:cs typeface="Calibri" pitchFamily="34" charset="0"/>
              <a:sym typeface="Gill Sans"/>
            </a:endParaRPr>
          </a:p>
          <a:p>
            <a:pPr algn="l" eaLnBrk="1" hangingPunct="1"/>
            <a:r>
              <a:rPr lang="cs-CZ" altLang="cs-CZ" sz="2800" i="1">
                <a:solidFill>
                  <a:schemeClr val="tx2"/>
                </a:solidFill>
                <a:latin typeface="Calibri" pitchFamily="34" charset="0"/>
                <a:cs typeface="Calibri" pitchFamily="34" charset="0"/>
                <a:sym typeface="Gill Sans"/>
              </a:rPr>
              <a:t>KES - koeficient ekologické stability </a:t>
            </a:r>
            <a:r>
              <a:rPr lang="cs-CZ" altLang="cs-CZ" sz="2800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(Míchal, 1985) </a:t>
            </a:r>
            <a:endParaRPr lang="cs-CZ" altLang="cs-CZ" sz="2800" i="1">
              <a:solidFill>
                <a:schemeClr val="tx2"/>
              </a:solidFill>
              <a:latin typeface="Calibri" pitchFamily="34" charset="0"/>
              <a:cs typeface="Calibri" pitchFamily="34" charset="0"/>
              <a:sym typeface="Gill Sans"/>
            </a:endParaRPr>
          </a:p>
          <a:p>
            <a:pPr algn="l" eaLnBrk="1" hangingPunct="1"/>
            <a:endParaRPr lang="cs-CZ" altLang="cs-CZ" sz="2800" i="1">
              <a:solidFill>
                <a:schemeClr val="tx2"/>
              </a:solidFill>
              <a:latin typeface="Calibri" pitchFamily="34" charset="0"/>
              <a:cs typeface="Calibri" pitchFamily="34" charset="0"/>
              <a:sym typeface="Gill Sans"/>
            </a:endParaRPr>
          </a:p>
          <a:p>
            <a:pPr algn="l" eaLnBrk="1" hangingPunct="1"/>
            <a:r>
              <a:rPr lang="cs-CZ" altLang="cs-CZ" sz="2800" i="1">
                <a:solidFill>
                  <a:schemeClr val="tx2"/>
                </a:solidFill>
                <a:latin typeface="Calibri" pitchFamily="34" charset="0"/>
                <a:cs typeface="Calibri" pitchFamily="34" charset="0"/>
                <a:sym typeface="Gill Sans"/>
              </a:rPr>
              <a:t>Vyjadřuje </a:t>
            </a:r>
            <a:r>
              <a:rPr lang="cs-CZ" altLang="cs-CZ" sz="2800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podíl </a:t>
            </a:r>
            <a:r>
              <a:rPr lang="cs-CZ" altLang="cs-CZ" sz="2800" b="1" i="1">
                <a:solidFill>
                  <a:srgbClr val="009900"/>
                </a:solidFill>
                <a:latin typeface="Calibri" pitchFamily="34" charset="0"/>
                <a:cs typeface="Calibri" pitchFamily="34" charset="0"/>
                <a:sym typeface="Gill Sans"/>
              </a:rPr>
              <a:t>ekologicky významných ploch </a:t>
            </a:r>
            <a:r>
              <a:rPr lang="cs-CZ" altLang="cs-CZ" sz="2800" b="1" i="1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Gill Sans"/>
              </a:rPr>
              <a:t>k plochám nízké ekologické stability</a:t>
            </a:r>
            <a:r>
              <a:rPr lang="cs-CZ" altLang="cs-CZ" sz="2800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 v území, přičemž za ekologicky významné plochy se považují </a:t>
            </a:r>
            <a:r>
              <a:rPr lang="cs-CZ" altLang="cs-CZ" sz="2800" b="1" i="1">
                <a:solidFill>
                  <a:srgbClr val="009900"/>
                </a:solidFill>
                <a:latin typeface="Calibri" pitchFamily="34" charset="0"/>
                <a:cs typeface="Calibri" pitchFamily="34" charset="0"/>
                <a:sym typeface="Gill Sans"/>
              </a:rPr>
              <a:t>lesy, pastviny, mokřady, rybníky, sady, louky</a:t>
            </a:r>
            <a:r>
              <a:rPr lang="cs-CZ" altLang="cs-CZ" sz="2800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 apod., a za ploch nízké ekologické stability se považují </a:t>
            </a:r>
            <a:r>
              <a:rPr lang="cs-CZ" altLang="cs-CZ" sz="2800" b="1" i="1">
                <a:solidFill>
                  <a:srgbClr val="CC0000"/>
                </a:solidFill>
                <a:latin typeface="Calibri" pitchFamily="34" charset="0"/>
                <a:cs typeface="Calibri" pitchFamily="34" charset="0"/>
                <a:sym typeface="Gill Sans"/>
              </a:rPr>
              <a:t>zastavěné plochy, orná půdy, chmelnice, vinice a sady s černým úhorem</a:t>
            </a:r>
            <a:r>
              <a:rPr lang="cs-CZ" altLang="cs-CZ" sz="2800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. </a:t>
            </a:r>
          </a:p>
          <a:p>
            <a:pPr algn="l" eaLnBrk="1" hangingPunct="1"/>
            <a:r>
              <a:rPr lang="cs-CZ" altLang="cs-CZ" sz="2800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KES &gt; 3,0  přírodní a přírodě blízká krajina s výraznou převahou ekologicky stabilních struktur a nízkou intenzitou využívání krajiny člověkem</a:t>
            </a:r>
          </a:p>
          <a:p>
            <a:pPr algn="l" eaLnBrk="1" hangingPunct="1"/>
            <a:r>
              <a:rPr lang="cs-CZ" altLang="cs-CZ" sz="2800" i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KES &lt; 0,1 území s maximálním narušením přírodních struktur, základní ekologické funkce musejí být soustavně nahrazovány technickými zásahy  </a:t>
            </a:r>
          </a:p>
          <a:p>
            <a:pPr algn="l" eaLnBrk="1" hangingPunct="1"/>
            <a:endParaRPr lang="cs-CZ" altLang="cs-CZ" sz="2800" i="1">
              <a:solidFill>
                <a:srgbClr val="000000"/>
              </a:solidFill>
              <a:latin typeface="Calibri" pitchFamily="34" charset="0"/>
              <a:cs typeface="Calibri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897211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ovéPole 3"/>
          <p:cNvSpPr txBox="1">
            <a:spLocks noChangeArrowheads="1"/>
          </p:cNvSpPr>
          <p:nvPr/>
        </p:nvSpPr>
        <p:spPr bwMode="auto">
          <a:xfrm>
            <a:off x="381000" y="412750"/>
            <a:ext cx="12314238" cy="889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1pPr>
            <a:lvl2pPr marL="800100" indent="-3429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2pPr>
            <a:lvl3pPr marL="11430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3pPr>
            <a:lvl4pPr marL="16002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4pPr>
            <a:lvl5pPr marL="2057400" indent="-228600" algn="ctr" eaLnBrk="0" hangingPunct="0"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Myriad Pro"/>
                <a:ea typeface="ヒラギノ角ゴ ProN W3"/>
                <a:cs typeface="ヒラギノ角ゴ ProN W3"/>
                <a:sym typeface="Myriad Pro"/>
              </a:defRPr>
            </a:lvl9pPr>
          </a:lstStyle>
          <a:p>
            <a:pPr algn="l" eaLnBrk="1" hangingPunct="1"/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Jako nepřímý ukazatel reálného stavu krajiny lze využít např. zjištěný </a:t>
            </a:r>
            <a:r>
              <a:rPr lang="cs-CZ" altLang="cs-CZ" sz="24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  <a:sym typeface="Gill Sans"/>
              </a:rPr>
              <a:t>podíl ploch přírodních či přírodě blízkých biotopů v území</a:t>
            </a:r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, který </a:t>
            </a:r>
            <a:r>
              <a:rPr lang="cs-CZ" altLang="cs-CZ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využívá </a:t>
            </a:r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informace z tzv. </a:t>
            </a:r>
            <a:r>
              <a:rPr lang="cs-CZ" altLang="cs-CZ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vrstvy mapování biotopů</a:t>
            </a:r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 </a:t>
            </a:r>
            <a:r>
              <a:rPr lang="cs-CZ" altLang="cs-CZ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(AOPK)</a:t>
            </a:r>
            <a:endParaRPr lang="cs-CZ" altLang="cs-CZ" sz="24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Gill Sans"/>
            </a:endParaRPr>
          </a:p>
          <a:p>
            <a:pPr algn="l" eaLnBrk="1" hangingPunct="1"/>
            <a:endParaRPr lang="cs-CZ" altLang="cs-CZ" sz="1400" b="1" dirty="0">
              <a:solidFill>
                <a:srgbClr val="008000"/>
              </a:solidFill>
              <a:latin typeface="Calibri" pitchFamily="34" charset="0"/>
              <a:cs typeface="Calibri" pitchFamily="34" charset="0"/>
              <a:sym typeface="Gill Sans"/>
            </a:endParaRPr>
          </a:p>
          <a:p>
            <a:pPr algn="l" eaLnBrk="1" hangingPunct="1"/>
            <a:r>
              <a:rPr lang="cs-CZ" altLang="cs-CZ" sz="32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  <a:sym typeface="Gill Sans"/>
              </a:rPr>
              <a:t>VRSTVA MAPOVÁNÍ </a:t>
            </a:r>
            <a:r>
              <a:rPr lang="cs-CZ" altLang="cs-CZ" sz="3200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  <a:sym typeface="Gill Sans"/>
              </a:rPr>
              <a:t>BIOTOPŮ (</a:t>
            </a:r>
            <a:r>
              <a:rPr lang="cs-CZ" altLang="cs-CZ" sz="32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  <a:sym typeface="Gill Sans"/>
              </a:rPr>
              <a:t>VMB)</a:t>
            </a:r>
          </a:p>
          <a:p>
            <a:pPr lvl="1" algn="l" eaLnBrk="1" hangingPunct="1">
              <a:buFont typeface="Arial" pitchFamily="34" charset="0"/>
              <a:buChar char="•"/>
            </a:pPr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obsahuje soubor informací o existujících biotopech zjištěných v rámci projektu mapování zobrazený v mapovém podkladu</a:t>
            </a:r>
          </a:p>
          <a:p>
            <a:pPr lvl="1" algn="l" eaLnBrk="1" hangingPunct="1">
              <a:buFont typeface="Arial" pitchFamily="34" charset="0"/>
              <a:buChar char="•"/>
            </a:pPr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poskytuje celoplošné informace o výskytu přírodních biotopů na území ČR</a:t>
            </a:r>
          </a:p>
          <a:p>
            <a:pPr lvl="1" algn="l" eaLnBrk="1" hangingPunct="1">
              <a:buFont typeface="Arial" pitchFamily="34" charset="0"/>
              <a:buChar char="•"/>
            </a:pPr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je pravidelně aktualizována na základě zjištění </a:t>
            </a:r>
            <a:r>
              <a:rPr lang="cs-CZ" altLang="cs-CZ" sz="24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mapovatelů</a:t>
            </a:r>
            <a:endParaRPr lang="cs-CZ" altLang="cs-CZ" sz="24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Gill Sans"/>
            </a:endParaRPr>
          </a:p>
          <a:p>
            <a:pPr lvl="1" algn="l" eaLnBrk="1" hangingPunct="1">
              <a:buFont typeface="Arial" pitchFamily="34" charset="0"/>
              <a:buChar char="•"/>
            </a:pPr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cyklus aktualizace je 12 let</a:t>
            </a:r>
          </a:p>
          <a:p>
            <a:pPr lvl="1" algn="l" eaLnBrk="1" hangingPunct="1">
              <a:buFont typeface="Arial" pitchFamily="34" charset="0"/>
              <a:buChar char="•"/>
            </a:pPr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pracuje s katalogem biotopů</a:t>
            </a:r>
          </a:p>
          <a:p>
            <a:pPr algn="l" eaLnBrk="1" hangingPunct="1"/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  <a:hlinkClick r:id="rId2"/>
              </a:rPr>
              <a:t>https://cs.wikipedia.org/wiki/Katalog_biotop%C5%AF_%C4%8Cesk%C3%A9_republiky </a:t>
            </a:r>
            <a:endParaRPr lang="cs-CZ" altLang="cs-CZ" sz="24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Gill Sans"/>
            </a:endParaRPr>
          </a:p>
          <a:p>
            <a:pPr algn="l" eaLnBrk="1" hangingPunct="1">
              <a:spcBef>
                <a:spcPts val="1800"/>
              </a:spcBef>
            </a:pPr>
            <a:r>
              <a:rPr lang="cs-CZ" altLang="cs-CZ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Přírodní biotopy mají ze všech kategorií krajinného pokryvu nejvyšší ekologickou stabilitu; jejich podíl na celkové ploše území má proto velkou vypovídací hodnotu o ekologické stabilitě. Dle podílu přírodních biotopů na celkové rozloze obcí lze rozlišit:</a:t>
            </a:r>
          </a:p>
          <a:p>
            <a:pPr lvl="1" algn="l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obce s podílem přírodních biotopů do 10 % 	3 434 obcí (cca polovina obcí)</a:t>
            </a:r>
          </a:p>
          <a:p>
            <a:pPr lvl="1" algn="l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obce s podílem PB 10% až 20% 		1 406 obcí (tj. 1 962,7 tis ha)</a:t>
            </a:r>
          </a:p>
          <a:p>
            <a:pPr lvl="1" algn="l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obce s podílem PB 20−30 % 			   660 obcí (tj. 1 075,1 tis ha)</a:t>
            </a:r>
          </a:p>
          <a:p>
            <a:pPr lvl="1" algn="l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obce s podílem PB 30−50 % 			   562 obcí (tj. 1 042,8 tis. ha) </a:t>
            </a:r>
          </a:p>
          <a:p>
            <a:pPr lvl="1" algn="l"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cs-CZ" altLang="cs-CZ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obce s podílem PB nad 50 % 			   190 obcí (tj. 408,1 tis ha). </a:t>
            </a:r>
          </a:p>
          <a:p>
            <a:pPr algn="l" eaLnBrk="1" hangingPunct="1">
              <a:spcBef>
                <a:spcPts val="1200"/>
              </a:spcBef>
            </a:pPr>
            <a:r>
              <a:rPr lang="cs-CZ" altLang="cs-CZ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Podíl ploch přírodních biotopů vůči plochám ostatním závisí na více faktorech</a:t>
            </a:r>
            <a:r>
              <a:rPr lang="cs-CZ" altLang="cs-CZ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a</a:t>
            </a:r>
            <a:r>
              <a:rPr lang="cs-CZ" altLang="cs-CZ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 s</a:t>
            </a:r>
            <a:r>
              <a:rPr lang="cs-CZ" altLang="cs-CZ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távající znalosti neumožňují stanovit, jaký podíl přírodních biotopů je pro zachování ekologické stability krajiny nutný</a:t>
            </a:r>
            <a:r>
              <a:rPr lang="cs-CZ" altLang="cs-CZ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Gill Sans"/>
              </a:rPr>
              <a:t>. </a:t>
            </a:r>
            <a:r>
              <a:rPr lang="cs-CZ" altLang="cs-CZ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Gill Sans"/>
              </a:rPr>
              <a:t>Vzhledem k velkému množství obcí s podílem PB nižším než 10% a jejich seskupení do souvislých a rozsáhlých celků lze považovat míru ekologické stability krajiny České republiky za nízkou.</a:t>
            </a:r>
          </a:p>
        </p:txBody>
      </p:sp>
    </p:spTree>
    <p:extLst>
      <p:ext uri="{BB962C8B-B14F-4D97-AF65-F5344CB8AC3E}">
        <p14:creationId xmlns:p14="http://schemas.microsoft.com/office/powerpoint/2010/main" val="15942435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00088"/>
            <a:ext cx="11861800" cy="835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6674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zev kapitol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zev kapitoly">
      <a:majorFont>
        <a:latin typeface="Myriad Pro Bold Cond"/>
        <a:ea typeface="ヒラギノ角ゴ ProN W6"/>
        <a:cs typeface="ヒラギノ角ゴ ProN W6"/>
      </a:majorFont>
      <a:minorFont>
        <a:latin typeface="Myriad Pro"/>
        <a:ea typeface="ヒラギノ角ゴ ProN W3"/>
        <a:cs typeface="ヒラギノ角ゴ ProN W3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Nazev kapitol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4519</TotalTime>
  <Pages>0</Pages>
  <Words>4185</Words>
  <Characters>0</Characters>
  <Application>Microsoft Office PowerPoint</Application>
  <PresentationFormat>Vlastní</PresentationFormat>
  <Lines>0</Lines>
  <Paragraphs>514</Paragraphs>
  <Slides>57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57</vt:i4>
      </vt:variant>
    </vt:vector>
  </HeadingPairs>
  <TitlesOfParts>
    <vt:vector size="69" baseType="lpstr">
      <vt:lpstr>Arial</vt:lpstr>
      <vt:lpstr>Calibri</vt:lpstr>
      <vt:lpstr>Gill Sans</vt:lpstr>
      <vt:lpstr>Myriad Pro</vt:lpstr>
      <vt:lpstr>Myriad Pro Bold Cond</vt:lpstr>
      <vt:lpstr>Times New Roman</vt:lpstr>
      <vt:lpstr>Webdings</vt:lpstr>
      <vt:lpstr>Wingdings</vt:lpstr>
      <vt:lpstr>ヒラギノ角ゴ ProN W3</vt:lpstr>
      <vt:lpstr>ヒラギノ角ゴ ProN W6</vt:lpstr>
      <vt:lpstr>Nazev kapitoly</vt:lpstr>
      <vt:lpstr>Vlastní návrh</vt:lpstr>
      <vt:lpstr>Význam plánu ÚSES  pro ochranu krajiny  v kontextu územního plánování   Ing. Eva Voženílková Ministerstvo životního prostředí eva.vozenilkova@mzp.cz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ÚSES v územním plánování a působnost OOP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operační program životní prostředí 2014 – 2020 podpora ÚSES</vt:lpstr>
      <vt:lpstr>operační program životní prostředí 2014 – 2020 podpora ÚSES</vt:lpstr>
      <vt:lpstr>operační program životní prostředí  2014 – 2020 podpora ÚSES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www.nature.cz / mapový server AOPK ČR / ochrana přírody /nadregionální ÚSES dle ÚTP 1996</vt:lpstr>
      <vt:lpstr>ZÚR hlavního města Prahy – právní stav po aktualizaci</vt:lpstr>
      <vt:lpstr>osa vodní + osa nivní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ÚP Sušice 2014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user</dc:creator>
  <cp:lastModifiedBy>Evože</cp:lastModifiedBy>
  <cp:revision>323</cp:revision>
  <cp:lastPrinted>2016-06-06T07:11:26Z</cp:lastPrinted>
  <dcterms:modified xsi:type="dcterms:W3CDTF">2016-11-30T14:44:04Z</dcterms:modified>
</cp:coreProperties>
</file>