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handoutMasterIdLst>
    <p:handoutMasterId r:id="rId68"/>
  </p:handoutMasterIdLst>
  <p:sldIdLst>
    <p:sldId id="256" r:id="rId4"/>
    <p:sldId id="303" r:id="rId5"/>
    <p:sldId id="259" r:id="rId6"/>
    <p:sldId id="304" r:id="rId7"/>
    <p:sldId id="301" r:id="rId8"/>
    <p:sldId id="310" r:id="rId9"/>
    <p:sldId id="311" r:id="rId10"/>
    <p:sldId id="312" r:id="rId11"/>
    <p:sldId id="302" r:id="rId12"/>
    <p:sldId id="296" r:id="rId13"/>
    <p:sldId id="297" r:id="rId14"/>
    <p:sldId id="298" r:id="rId15"/>
    <p:sldId id="358" r:id="rId16"/>
    <p:sldId id="299" r:id="rId17"/>
    <p:sldId id="295" r:id="rId18"/>
    <p:sldId id="300" r:id="rId19"/>
    <p:sldId id="308" r:id="rId20"/>
    <p:sldId id="305"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350" r:id="rId41"/>
    <p:sldId id="351" r:id="rId42"/>
    <p:sldId id="352" r:id="rId43"/>
    <p:sldId id="353" r:id="rId44"/>
    <p:sldId id="354" r:id="rId45"/>
    <p:sldId id="356" r:id="rId46"/>
    <p:sldId id="357" r:id="rId47"/>
    <p:sldId id="306"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07" r:id="rId66"/>
    <p:sldId id="280" r:id="rId67"/>
  </p:sldIdLst>
  <p:sldSz cx="12192000" cy="6858000"/>
  <p:notesSz cx="9874250"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Světlý styl 3 – zvýraznění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95" autoAdjust="0"/>
  </p:normalViewPr>
  <p:slideViewPr>
    <p:cSldViewPr snapToGrid="0">
      <p:cViewPr varScale="1">
        <p:scale>
          <a:sx n="111" d="100"/>
          <a:sy n="111" d="100"/>
        </p:scale>
        <p:origin x="55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paris\data\dokumenty\Odbor_&#352;MS\fouskova\_P&#344;IJ&#205;MAC&#205;%20A%20ODVOLAC&#205;%20&#344;&#205;ZEN&#205;%202020-21\_P&#344;EHLEDY\VVVZ%2010.9.2020%20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paris\data\dokumenty\Odbor_&#352;MS\fouskova\_P&#344;IJ&#205;MAC&#205;%20A%20ODVOLAC&#205;%20&#344;&#205;ZEN&#205;%202020-21\_P&#344;EHLEDY\VVVZ%2010.9.2020%20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aris\data\dokumenty\Odbor_&#352;MS\fouskova\Demog.%20v&#253;voj,%20narozen&#237;,%20statistika,%20%20odhady,%20p&#345;ehledy\Demografick&#253;%20v&#253;voj\Demografick&#253;%20v&#253;voj%202019-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aris\data\dokumenty\Odbor_&#352;MS\fouskova\Demog.%20v&#253;voj,%20narozen&#237;,%20statistika,%20%20odhady,%20p&#345;ehledy\Narozen&#237;\Narozen&#237;%20-%20&#268;S&#218;.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499029114447713E-2"/>
          <c:y val="4.9798138869005013E-2"/>
          <c:w val="0.9025215481506903"/>
          <c:h val="0.6428476894933588"/>
        </c:manualLayout>
      </c:layout>
      <c:bar3DChart>
        <c:barDir val="col"/>
        <c:grouping val="clustered"/>
        <c:varyColors val="0"/>
        <c:ser>
          <c:idx val="0"/>
          <c:order val="0"/>
          <c:tx>
            <c:strRef>
              <c:f>List2!$B$5</c:f>
              <c:strCache>
                <c:ptCount val="1"/>
                <c:pt idx="0">
                  <c:v>Nabídka</c:v>
                </c:pt>
              </c:strCache>
            </c:strRef>
          </c:tx>
          <c:spPr>
            <a:solidFill>
              <a:schemeClr val="accent6"/>
            </a:solidFill>
            <a:ln>
              <a:noFill/>
            </a:ln>
            <a:effectLst/>
            <a:scene3d>
              <a:camera prst="orthographicFront"/>
              <a:lightRig rig="threePt" dir="t"/>
            </a:scene3d>
            <a:sp3d>
              <a:bevelT h="50800"/>
            </a:sp3d>
          </c:spPr>
          <c:invertIfNegative val="0"/>
          <c:dLbls>
            <c:dLbl>
              <c:idx val="1"/>
              <c:layout>
                <c:manualLayout>
                  <c:x val="-1.3223138201229787E-2"/>
                  <c:y val="-4.04040404040407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DC-4BFB-8005-97C6CCFCB2D3}"/>
                </c:ext>
              </c:extLst>
            </c:dLbl>
            <c:dLbl>
              <c:idx val="2"/>
              <c:layout>
                <c:manualLayout>
                  <c:x val="-8.0469198001700706E-4"/>
                  <c:y val="-8.08080808080808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DC-4BFB-8005-97C6CCFCB2D3}"/>
                </c:ext>
              </c:extLst>
            </c:dLbl>
            <c:dLbl>
              <c:idx val="3"/>
              <c:layout>
                <c:manualLayout>
                  <c:x val="2.2038563668716313E-3"/>
                  <c:y val="1.21212121212120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DC-4BFB-8005-97C6CCFCB2D3}"/>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List2!$A$7:$A$10</c:f>
              <c:strCache>
                <c:ptCount val="4"/>
                <c:pt idx="0">
                  <c:v>Čtyřletá gymnázia</c:v>
                </c:pt>
                <c:pt idx="1">
                  <c:v>Obory s maturitní zkouškou</c:v>
                </c:pt>
                <c:pt idx="2">
                  <c:v>Obory s výučním listem</c:v>
                </c:pt>
                <c:pt idx="3">
                  <c:v>Jiné obory</c:v>
                </c:pt>
              </c:strCache>
            </c:strRef>
          </c:cat>
          <c:val>
            <c:numRef>
              <c:f>List2!$B$7:$B$10</c:f>
              <c:numCache>
                <c:formatCode>#,##0</c:formatCode>
                <c:ptCount val="4"/>
                <c:pt idx="0">
                  <c:v>430</c:v>
                </c:pt>
                <c:pt idx="1">
                  <c:v>3228</c:v>
                </c:pt>
                <c:pt idx="2">
                  <c:v>2553</c:v>
                </c:pt>
                <c:pt idx="3">
                  <c:v>504</c:v>
                </c:pt>
              </c:numCache>
            </c:numRef>
          </c:val>
          <c:extLst>
            <c:ext xmlns:c16="http://schemas.microsoft.com/office/drawing/2014/chart" uri="{C3380CC4-5D6E-409C-BE32-E72D297353CC}">
              <c16:uniqueId val="{00000003-F6DC-4BFB-8005-97C6CCFCB2D3}"/>
            </c:ext>
          </c:extLst>
        </c:ser>
        <c:ser>
          <c:idx val="1"/>
          <c:order val="1"/>
          <c:tx>
            <c:strRef>
              <c:f>List2!$C$5</c:f>
              <c:strCache>
                <c:ptCount val="1"/>
                <c:pt idx="0">
                  <c:v>Přihlášky</c:v>
                </c:pt>
              </c:strCache>
            </c:strRef>
          </c:tx>
          <c:spPr>
            <a:solidFill>
              <a:schemeClr val="accent5"/>
            </a:solidFill>
            <a:ln>
              <a:noFill/>
            </a:ln>
            <a:effectLst/>
            <a:scene3d>
              <a:camera prst="orthographicFront"/>
              <a:lightRig rig="threePt" dir="t"/>
            </a:scene3d>
            <a:sp3d>
              <a:bevelT h="50800"/>
            </a:sp3d>
          </c:spPr>
          <c:invertIfNegative val="0"/>
          <c:dLbls>
            <c:dLbl>
              <c:idx val="0"/>
              <c:layout>
                <c:manualLayout>
                  <c:x val="1.5426994568101418E-2"/>
                  <c:y val="-8.08080808080815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DC-4BFB-8005-97C6CCFCB2D3}"/>
                </c:ext>
              </c:extLst>
            </c:dLbl>
            <c:dLbl>
              <c:idx val="1"/>
              <c:layout>
                <c:manualLayout>
                  <c:x val="1.1019281834358156E-2"/>
                  <c:y val="-4.04040404040404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DC-4BFB-8005-97C6CCFCB2D3}"/>
                </c:ext>
              </c:extLst>
            </c:dLbl>
            <c:dLbl>
              <c:idx val="2"/>
              <c:layout>
                <c:manualLayout>
                  <c:x val="2.2422856601443355E-2"/>
                  <c:y val="-3.2323232323232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DC-4BFB-8005-97C6CCFCB2D3}"/>
                </c:ext>
              </c:extLst>
            </c:dLbl>
            <c:dLbl>
              <c:idx val="3"/>
              <c:layout>
                <c:manualLayout>
                  <c:x val="1.5426994568101418E-2"/>
                  <c:y val="-1.2121212121212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DC-4BFB-8005-97C6CCFCB2D3}"/>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List2!$A$7:$A$10</c:f>
              <c:strCache>
                <c:ptCount val="4"/>
                <c:pt idx="0">
                  <c:v>Čtyřletá gymnázia</c:v>
                </c:pt>
                <c:pt idx="1">
                  <c:v>Obory s maturitní zkouškou</c:v>
                </c:pt>
                <c:pt idx="2">
                  <c:v>Obory s výučním listem</c:v>
                </c:pt>
                <c:pt idx="3">
                  <c:v>Jiné obory</c:v>
                </c:pt>
              </c:strCache>
            </c:strRef>
          </c:cat>
          <c:val>
            <c:numRef>
              <c:f>List2!$C$7:$C$10</c:f>
              <c:numCache>
                <c:formatCode>#,##0</c:formatCode>
                <c:ptCount val="4"/>
                <c:pt idx="0">
                  <c:v>945</c:v>
                </c:pt>
                <c:pt idx="1">
                  <c:v>5385</c:v>
                </c:pt>
                <c:pt idx="2">
                  <c:v>2887</c:v>
                </c:pt>
                <c:pt idx="3">
                  <c:v>397</c:v>
                </c:pt>
              </c:numCache>
            </c:numRef>
          </c:val>
          <c:extLst>
            <c:ext xmlns:c16="http://schemas.microsoft.com/office/drawing/2014/chart" uri="{C3380CC4-5D6E-409C-BE32-E72D297353CC}">
              <c16:uniqueId val="{00000008-F6DC-4BFB-8005-97C6CCFCB2D3}"/>
            </c:ext>
          </c:extLst>
        </c:ser>
        <c:ser>
          <c:idx val="2"/>
          <c:order val="2"/>
          <c:tx>
            <c:strRef>
              <c:f>List2!$D$5</c:f>
              <c:strCache>
                <c:ptCount val="1"/>
                <c:pt idx="0">
                  <c:v>Zápisové lístky</c:v>
                </c:pt>
              </c:strCache>
            </c:strRef>
          </c:tx>
          <c:spPr>
            <a:solidFill>
              <a:schemeClr val="accent4"/>
            </a:solidFill>
            <a:ln>
              <a:noFill/>
            </a:ln>
            <a:effectLst/>
            <a:scene3d>
              <a:camera prst="orthographicFront"/>
              <a:lightRig rig="threePt" dir="t"/>
            </a:scene3d>
            <a:sp3d>
              <a:bevelT h="50800"/>
            </a:sp3d>
          </c:spPr>
          <c:invertIfNegative val="0"/>
          <c:dLbls>
            <c:dLbl>
              <c:idx val="0"/>
              <c:layout>
                <c:manualLayout>
                  <c:x val="2.2038563668716312E-2"/>
                  <c:y val="-1.21212121212121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DC-4BFB-8005-97C6CCFCB2D3}"/>
                </c:ext>
              </c:extLst>
            </c:dLbl>
            <c:dLbl>
              <c:idx val="1"/>
              <c:layout>
                <c:manualLayout>
                  <c:x val="2.6446276402459494E-2"/>
                  <c:y val="-4.04040404040404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DC-4BFB-8005-97C6CCFCB2D3}"/>
                </c:ext>
              </c:extLst>
            </c:dLbl>
            <c:dLbl>
              <c:idx val="2"/>
              <c:layout>
                <c:manualLayout>
                  <c:x val="2.0255123934573606E-2"/>
                  <c:y val="-8.080808080808155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6DC-4BFB-8005-97C6CCFCB2D3}"/>
                </c:ext>
              </c:extLst>
            </c:dLbl>
            <c:dLbl>
              <c:idx val="3"/>
              <c:layout>
                <c:manualLayout>
                  <c:x val="1.5426994568101256E-2"/>
                  <c:y val="-7.407321837393450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6DC-4BFB-8005-97C6CCFCB2D3}"/>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List2!$A$7:$A$10</c:f>
              <c:strCache>
                <c:ptCount val="4"/>
                <c:pt idx="0">
                  <c:v>Čtyřletá gymnázia</c:v>
                </c:pt>
                <c:pt idx="1">
                  <c:v>Obory s maturitní zkouškou</c:v>
                </c:pt>
                <c:pt idx="2">
                  <c:v>Obory s výučním listem</c:v>
                </c:pt>
                <c:pt idx="3">
                  <c:v>Jiné obory</c:v>
                </c:pt>
              </c:strCache>
            </c:strRef>
          </c:cat>
          <c:val>
            <c:numRef>
              <c:f>List2!$D$7:$D$10</c:f>
              <c:numCache>
                <c:formatCode>#,##0</c:formatCode>
                <c:ptCount val="4"/>
                <c:pt idx="0">
                  <c:v>378</c:v>
                </c:pt>
                <c:pt idx="1">
                  <c:v>2574</c:v>
                </c:pt>
                <c:pt idx="2">
                  <c:v>1427</c:v>
                </c:pt>
                <c:pt idx="3">
                  <c:v>210</c:v>
                </c:pt>
              </c:numCache>
            </c:numRef>
          </c:val>
          <c:extLst>
            <c:ext xmlns:c16="http://schemas.microsoft.com/office/drawing/2014/chart" uri="{C3380CC4-5D6E-409C-BE32-E72D297353CC}">
              <c16:uniqueId val="{0000000D-F6DC-4BFB-8005-97C6CCFCB2D3}"/>
            </c:ext>
          </c:extLst>
        </c:ser>
        <c:dLbls>
          <c:showLegendKey val="0"/>
          <c:showVal val="1"/>
          <c:showCatName val="0"/>
          <c:showSerName val="0"/>
          <c:showPercent val="0"/>
          <c:showBubbleSize val="0"/>
        </c:dLbls>
        <c:gapWidth val="150"/>
        <c:shape val="box"/>
        <c:axId val="456422488"/>
        <c:axId val="456420520"/>
        <c:axId val="0"/>
      </c:bar3DChart>
      <c:catAx>
        <c:axId val="456422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456420520"/>
        <c:crosses val="autoZero"/>
        <c:auto val="1"/>
        <c:lblAlgn val="ctr"/>
        <c:lblOffset val="100"/>
        <c:noMultiLvlLbl val="0"/>
      </c:catAx>
      <c:valAx>
        <c:axId val="456420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crossAx val="456422488"/>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sz="1600"/>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1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6384389079320177E-3"/>
          <c:y val="6.8983432839914788E-2"/>
          <c:w val="0.70153393393007946"/>
          <c:h val="0.68878196629881228"/>
        </c:manualLayout>
      </c:layout>
      <c:pie3DChart>
        <c:varyColors val="1"/>
        <c:ser>
          <c:idx val="0"/>
          <c:order val="0"/>
          <c:dPt>
            <c:idx val="0"/>
            <c:bubble3D val="0"/>
            <c:explosion val="2"/>
            <c:spPr>
              <a:solidFill>
                <a:schemeClr val="accent6"/>
              </a:solidFill>
              <a:ln w="25400">
                <a:solidFill>
                  <a:schemeClr val="lt1"/>
                </a:solidFill>
              </a:ln>
              <a:effectLst/>
              <a:scene3d>
                <a:camera prst="orthographicFront"/>
                <a:lightRig rig="threePt" dir="t"/>
              </a:scene3d>
              <a:sp3d contourW="25400">
                <a:bevelT h="152400"/>
                <a:contourClr>
                  <a:schemeClr val="lt1"/>
                </a:contourClr>
              </a:sp3d>
            </c:spPr>
            <c:extLst>
              <c:ext xmlns:c16="http://schemas.microsoft.com/office/drawing/2014/chart" uri="{C3380CC4-5D6E-409C-BE32-E72D297353CC}">
                <c16:uniqueId val="{00000001-B295-4E17-97AB-5E44CBF001EF}"/>
              </c:ext>
            </c:extLst>
          </c:dPt>
          <c:dPt>
            <c:idx val="1"/>
            <c:bubble3D val="0"/>
            <c:explosion val="1"/>
            <c:spPr>
              <a:solidFill>
                <a:schemeClr val="accent5"/>
              </a:solidFill>
              <a:ln w="25400">
                <a:solidFill>
                  <a:schemeClr val="lt1"/>
                </a:solidFill>
              </a:ln>
              <a:effectLst/>
              <a:scene3d>
                <a:camera prst="orthographicFront"/>
                <a:lightRig rig="threePt" dir="t"/>
              </a:scene3d>
              <a:sp3d contourW="25400">
                <a:bevelT h="152400"/>
                <a:contourClr>
                  <a:schemeClr val="lt1"/>
                </a:contourClr>
              </a:sp3d>
            </c:spPr>
            <c:extLst>
              <c:ext xmlns:c16="http://schemas.microsoft.com/office/drawing/2014/chart" uri="{C3380CC4-5D6E-409C-BE32-E72D297353CC}">
                <c16:uniqueId val="{00000003-B295-4E17-97AB-5E44CBF001EF}"/>
              </c:ext>
            </c:extLst>
          </c:dPt>
          <c:dPt>
            <c:idx val="2"/>
            <c:bubble3D val="0"/>
            <c:explosion val="2"/>
            <c:spPr>
              <a:solidFill>
                <a:schemeClr val="accent4"/>
              </a:solidFill>
              <a:ln w="25400">
                <a:solidFill>
                  <a:schemeClr val="lt1"/>
                </a:solidFill>
              </a:ln>
              <a:effectLst/>
              <a:scene3d>
                <a:camera prst="orthographicFront"/>
                <a:lightRig rig="threePt" dir="t"/>
              </a:scene3d>
              <a:sp3d contourW="25400">
                <a:bevelT h="152400"/>
                <a:contourClr>
                  <a:schemeClr val="lt1"/>
                </a:contourClr>
              </a:sp3d>
            </c:spPr>
            <c:extLst>
              <c:ext xmlns:c16="http://schemas.microsoft.com/office/drawing/2014/chart" uri="{C3380CC4-5D6E-409C-BE32-E72D297353CC}">
                <c16:uniqueId val="{00000005-B295-4E17-97AB-5E44CBF001EF}"/>
              </c:ext>
            </c:extLst>
          </c:dPt>
          <c:dPt>
            <c:idx val="3"/>
            <c:bubble3D val="0"/>
            <c:explosion val="2"/>
            <c:spPr>
              <a:solidFill>
                <a:schemeClr val="accent6">
                  <a:lumMod val="60000"/>
                </a:schemeClr>
              </a:solidFill>
              <a:ln w="25400">
                <a:solidFill>
                  <a:schemeClr val="lt1"/>
                </a:solidFill>
              </a:ln>
              <a:effectLst/>
              <a:scene3d>
                <a:camera prst="orthographicFront"/>
                <a:lightRig rig="threePt" dir="t"/>
              </a:scene3d>
              <a:sp3d contourW="25400">
                <a:bevelT h="152400"/>
                <a:contourClr>
                  <a:schemeClr val="lt1"/>
                </a:contourClr>
              </a:sp3d>
            </c:spPr>
            <c:extLst>
              <c:ext xmlns:c16="http://schemas.microsoft.com/office/drawing/2014/chart" uri="{C3380CC4-5D6E-409C-BE32-E72D297353CC}">
                <c16:uniqueId val="{00000007-B295-4E17-97AB-5E44CBF001EF}"/>
              </c:ext>
            </c:extLst>
          </c:dPt>
          <c:dLbls>
            <c:dLbl>
              <c:idx val="0"/>
              <c:layout>
                <c:manualLayout>
                  <c:x val="-3.1837496506874154E-2"/>
                  <c:y val="-4.8426184464878404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lumMod val="75000"/>
                        </a:schemeClr>
                      </a:solidFill>
                      <a:latin typeface="Arial" panose="020B0604020202020204" pitchFamily="34" charset="0"/>
                      <a:ea typeface="+mn-ea"/>
                      <a:cs typeface="Arial" panose="020B0604020202020204" pitchFamily="34" charset="0"/>
                    </a:defRPr>
                  </a:pPr>
                  <a:endParaRPr lang="cs-CZ"/>
                </a:p>
              </c:txPr>
              <c:dLblPos val="bestFit"/>
              <c:showLegendKey val="0"/>
              <c:showVal val="0"/>
              <c:showCatName val="1"/>
              <c:showSerName val="0"/>
              <c:showPercent val="1"/>
              <c:showBubbleSize val="0"/>
              <c:extLst>
                <c:ext xmlns:c15="http://schemas.microsoft.com/office/drawing/2012/chart" uri="{CE6537A1-D6FC-4f65-9D91-7224C49458BB}">
                  <c15:layout>
                    <c:manualLayout>
                      <c:w val="0.29918582787745324"/>
                      <c:h val="0.19811823980677346"/>
                    </c:manualLayout>
                  </c15:layout>
                </c:ext>
                <c:ext xmlns:c16="http://schemas.microsoft.com/office/drawing/2014/chart" uri="{C3380CC4-5D6E-409C-BE32-E72D297353CC}">
                  <c16:uniqueId val="{00000001-B295-4E17-97AB-5E44CBF001EF}"/>
                </c:ext>
              </c:extLst>
            </c:dLbl>
            <c:dLbl>
              <c:idx val="1"/>
              <c:layout>
                <c:manualLayout>
                  <c:x val="0.1257050952132282"/>
                  <c:y val="0.29777058780503407"/>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lumMod val="75000"/>
                        </a:schemeClr>
                      </a:solidFill>
                      <a:latin typeface="Arial" panose="020B0604020202020204" pitchFamily="34" charset="0"/>
                      <a:ea typeface="+mn-ea"/>
                      <a:cs typeface="Arial" panose="020B0604020202020204" pitchFamily="34" charset="0"/>
                    </a:defRPr>
                  </a:pPr>
                  <a:endParaRPr lang="cs-CZ"/>
                </a:p>
              </c:txPr>
              <c:dLblPos val="bestFit"/>
              <c:showLegendKey val="0"/>
              <c:showVal val="0"/>
              <c:showCatName val="1"/>
              <c:showSerName val="0"/>
              <c:showPercent val="1"/>
              <c:showBubbleSize val="0"/>
              <c:extLst>
                <c:ext xmlns:c15="http://schemas.microsoft.com/office/drawing/2012/chart" uri="{CE6537A1-D6FC-4f65-9D91-7224C49458BB}">
                  <c15:layout>
                    <c:manualLayout>
                      <c:w val="0.38728221764207482"/>
                      <c:h val="0.26094092568802502"/>
                    </c:manualLayout>
                  </c15:layout>
                </c:ext>
                <c:ext xmlns:c16="http://schemas.microsoft.com/office/drawing/2014/chart" uri="{C3380CC4-5D6E-409C-BE32-E72D297353CC}">
                  <c16:uniqueId val="{00000003-B295-4E17-97AB-5E44CBF001EF}"/>
                </c:ext>
              </c:extLst>
            </c:dLbl>
            <c:dLbl>
              <c:idx val="2"/>
              <c:layout>
                <c:manualLayout>
                  <c:x val="2.4528126307524267E-2"/>
                  <c:y val="2.2273435857112816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FFC000"/>
                      </a:solidFill>
                      <a:latin typeface="Arial" panose="020B0604020202020204" pitchFamily="34" charset="0"/>
                      <a:ea typeface="+mn-ea"/>
                      <a:cs typeface="Arial" panose="020B0604020202020204" pitchFamily="34" charset="0"/>
                    </a:defRPr>
                  </a:pPr>
                  <a:endParaRPr lang="cs-CZ"/>
                </a:p>
              </c:txPr>
              <c:dLblPos val="bestFit"/>
              <c:showLegendKey val="0"/>
              <c:showVal val="0"/>
              <c:showCatName val="1"/>
              <c:showSerName val="0"/>
              <c:showPercent val="1"/>
              <c:showBubbleSize val="0"/>
              <c:extLst>
                <c:ext xmlns:c15="http://schemas.microsoft.com/office/drawing/2012/chart" uri="{CE6537A1-D6FC-4f65-9D91-7224C49458BB}">
                  <c15:layout>
                    <c:manualLayout>
                      <c:w val="0.29501988727405598"/>
                      <c:h val="0.26094092568802502"/>
                    </c:manualLayout>
                  </c15:layout>
                </c:ext>
                <c:ext xmlns:c16="http://schemas.microsoft.com/office/drawing/2014/chart" uri="{C3380CC4-5D6E-409C-BE32-E72D297353CC}">
                  <c16:uniqueId val="{00000005-B295-4E17-97AB-5E44CBF001EF}"/>
                </c:ext>
              </c:extLst>
            </c:dLbl>
            <c:dLbl>
              <c:idx val="3"/>
              <c:layout>
                <c:manualLayout>
                  <c:x val="1.682825149501601E-2"/>
                  <c:y val="-6.1339864500379489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lumMod val="50000"/>
                        </a:schemeClr>
                      </a:solidFill>
                      <a:latin typeface="Arial" panose="020B0604020202020204" pitchFamily="34" charset="0"/>
                      <a:ea typeface="+mn-ea"/>
                      <a:cs typeface="Arial" panose="020B0604020202020204" pitchFamily="34" charset="0"/>
                    </a:defRPr>
                  </a:pPr>
                  <a:endParaRPr lang="cs-CZ"/>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295-4E17-97AB-5E44CBF001E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cs-CZ"/>
              </a:p>
            </c:tx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List2!$A$7:$A$10</c:f>
              <c:strCache>
                <c:ptCount val="4"/>
                <c:pt idx="0">
                  <c:v>Čtyřletá gymnázia</c:v>
                </c:pt>
                <c:pt idx="1">
                  <c:v>Obory s maturitní zkouškou</c:v>
                </c:pt>
                <c:pt idx="2">
                  <c:v>Obory s výučním listem</c:v>
                </c:pt>
                <c:pt idx="3">
                  <c:v>Jiné obory</c:v>
                </c:pt>
              </c:strCache>
            </c:strRef>
          </c:cat>
          <c:val>
            <c:numRef>
              <c:f>List2!$D$7:$D$10</c:f>
              <c:numCache>
                <c:formatCode>#,##0</c:formatCode>
                <c:ptCount val="4"/>
                <c:pt idx="0">
                  <c:v>378</c:v>
                </c:pt>
                <c:pt idx="1">
                  <c:v>2574</c:v>
                </c:pt>
                <c:pt idx="2">
                  <c:v>1427</c:v>
                </c:pt>
                <c:pt idx="3">
                  <c:v>210</c:v>
                </c:pt>
              </c:numCache>
            </c:numRef>
          </c:val>
          <c:extLst>
            <c:ext xmlns:c16="http://schemas.microsoft.com/office/drawing/2014/chart" uri="{C3380CC4-5D6E-409C-BE32-E72D297353CC}">
              <c16:uniqueId val="{00000008-B295-4E17-97AB-5E44CBF001EF}"/>
            </c:ext>
          </c:extLst>
        </c:ser>
        <c:dLbls>
          <c:dLblPos val="outEnd"/>
          <c:showLegendKey val="0"/>
          <c:showVal val="1"/>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Graf!$B$9</c:f>
              <c:strCache>
                <c:ptCount val="1"/>
                <c:pt idx="0">
                  <c:v>Počet žáků 9. ročníků</c:v>
                </c:pt>
              </c:strCache>
            </c:strRef>
          </c:tx>
          <c:spPr>
            <a:ln w="25400" cap="rnd" cmpd="sng" algn="ctr">
              <a:solidFill>
                <a:schemeClr val="accent1"/>
              </a:solidFill>
              <a:round/>
            </a:ln>
            <a:effectLst/>
          </c:spPr>
          <c:marker>
            <c:symbol val="circle"/>
            <c:size val="4"/>
            <c:spPr>
              <a:solidFill>
                <a:schemeClr val="accent1"/>
              </a:solidFill>
              <a:ln w="9525" cap="flat" cmpd="sng" algn="ctr">
                <a:solidFill>
                  <a:schemeClr val="accen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Graf!$C$8:$O$8</c:f>
              <c:strCache>
                <c:ptCount val="13"/>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pt idx="12">
                  <c:v>2027/28</c:v>
                </c:pt>
              </c:strCache>
            </c:strRef>
          </c:cat>
          <c:val>
            <c:numRef>
              <c:f>Graf!$C$9:$O$9</c:f>
              <c:numCache>
                <c:formatCode>#,##0</c:formatCode>
                <c:ptCount val="13"/>
                <c:pt idx="0">
                  <c:v>4145</c:v>
                </c:pt>
                <c:pt idx="1">
                  <c:v>4107</c:v>
                </c:pt>
                <c:pt idx="2">
                  <c:v>4153</c:v>
                </c:pt>
                <c:pt idx="3" formatCode="General">
                  <c:v>4230</c:v>
                </c:pt>
                <c:pt idx="4">
                  <c:v>4456</c:v>
                </c:pt>
                <c:pt idx="5">
                  <c:v>5187</c:v>
                </c:pt>
                <c:pt idx="6">
                  <c:v>5642</c:v>
                </c:pt>
                <c:pt idx="7">
                  <c:v>6080</c:v>
                </c:pt>
                <c:pt idx="8">
                  <c:v>6398</c:v>
                </c:pt>
                <c:pt idx="9">
                  <c:v>6515</c:v>
                </c:pt>
                <c:pt idx="10">
                  <c:v>6028</c:v>
                </c:pt>
                <c:pt idx="11">
                  <c:v>5750</c:v>
                </c:pt>
                <c:pt idx="12">
                  <c:v>5792</c:v>
                </c:pt>
              </c:numCache>
            </c:numRef>
          </c:val>
          <c:smooth val="0"/>
          <c:extLst>
            <c:ext xmlns:c16="http://schemas.microsoft.com/office/drawing/2014/chart" uri="{C3380CC4-5D6E-409C-BE32-E72D297353CC}">
              <c16:uniqueId val="{00000000-253B-47FA-8B4E-90D653FA7E6F}"/>
            </c:ext>
          </c:extLst>
        </c:ser>
        <c:ser>
          <c:idx val="1"/>
          <c:order val="1"/>
          <c:tx>
            <c:strRef>
              <c:f>Graf!$B$11</c:f>
              <c:strCache>
                <c:ptCount val="1"/>
                <c:pt idx="0">
                  <c:v>Počet uchazečů bez gym.</c:v>
                </c:pt>
              </c:strCache>
            </c:strRef>
          </c:tx>
          <c:spPr>
            <a:ln w="25400" cap="rnd" cmpd="sng" algn="ctr">
              <a:solidFill>
                <a:schemeClr val="accent6"/>
              </a:solidFill>
              <a:round/>
            </a:ln>
            <a:effectLst/>
          </c:spPr>
          <c:marker>
            <c:symbol val="circle"/>
            <c:size val="4"/>
            <c:spPr>
              <a:solidFill>
                <a:schemeClr val="accent6"/>
              </a:solidFill>
              <a:ln w="12700" cap="flat" cmpd="sng" algn="ctr">
                <a:solidFill>
                  <a:schemeClr val="accent6"/>
                </a:solidFill>
                <a:round/>
              </a:ln>
              <a:effectLst/>
            </c:spPr>
          </c:marker>
          <c:dLbls>
            <c:dLbl>
              <c:idx val="0"/>
              <c:delete val="1"/>
              <c:extLst>
                <c:ext xmlns:c15="http://schemas.microsoft.com/office/drawing/2012/chart" uri="{CE6537A1-D6FC-4f65-9D91-7224C49458BB}"/>
                <c:ext xmlns:c16="http://schemas.microsoft.com/office/drawing/2014/chart" uri="{C3380CC4-5D6E-409C-BE32-E72D297353CC}">
                  <c16:uniqueId val="{00000001-253B-47FA-8B4E-90D653FA7E6F}"/>
                </c:ext>
              </c:extLst>
            </c:dLbl>
            <c:dLbl>
              <c:idx val="1"/>
              <c:delete val="1"/>
              <c:extLst>
                <c:ext xmlns:c15="http://schemas.microsoft.com/office/drawing/2012/chart" uri="{CE6537A1-D6FC-4f65-9D91-7224C49458BB}"/>
                <c:ext xmlns:c16="http://schemas.microsoft.com/office/drawing/2014/chart" uri="{C3380CC4-5D6E-409C-BE32-E72D297353CC}">
                  <c16:uniqueId val="{00000002-253B-47FA-8B4E-90D653FA7E6F}"/>
                </c:ext>
              </c:extLst>
            </c:dLbl>
            <c:dLbl>
              <c:idx val="2"/>
              <c:delete val="1"/>
              <c:extLst>
                <c:ext xmlns:c15="http://schemas.microsoft.com/office/drawing/2012/chart" uri="{CE6537A1-D6FC-4f65-9D91-7224C49458BB}"/>
                <c:ext xmlns:c16="http://schemas.microsoft.com/office/drawing/2014/chart" uri="{C3380CC4-5D6E-409C-BE32-E72D297353CC}">
                  <c16:uniqueId val="{00000003-253B-47FA-8B4E-90D653FA7E6F}"/>
                </c:ext>
              </c:extLst>
            </c:dLbl>
            <c:dLbl>
              <c:idx val="3"/>
              <c:delete val="1"/>
              <c:extLst>
                <c:ext xmlns:c15="http://schemas.microsoft.com/office/drawing/2012/chart" uri="{CE6537A1-D6FC-4f65-9D91-7224C49458BB}"/>
                <c:ext xmlns:c16="http://schemas.microsoft.com/office/drawing/2014/chart" uri="{C3380CC4-5D6E-409C-BE32-E72D297353CC}">
                  <c16:uniqueId val="{00000004-253B-47FA-8B4E-90D653FA7E6F}"/>
                </c:ext>
              </c:extLst>
            </c:dLbl>
            <c:dLbl>
              <c:idx val="4"/>
              <c:delete val="1"/>
              <c:extLst>
                <c:ext xmlns:c15="http://schemas.microsoft.com/office/drawing/2012/chart" uri="{CE6537A1-D6FC-4f65-9D91-7224C49458BB}"/>
                <c:ext xmlns:c16="http://schemas.microsoft.com/office/drawing/2014/chart" uri="{C3380CC4-5D6E-409C-BE32-E72D297353CC}">
                  <c16:uniqueId val="{00000005-253B-47FA-8B4E-90D653FA7E6F}"/>
                </c:ext>
              </c:extLst>
            </c:dLbl>
            <c:dLbl>
              <c:idx val="5"/>
              <c:delete val="1"/>
              <c:extLst>
                <c:ext xmlns:c15="http://schemas.microsoft.com/office/drawing/2012/chart" uri="{CE6537A1-D6FC-4f65-9D91-7224C49458BB}"/>
                <c:ext xmlns:c16="http://schemas.microsoft.com/office/drawing/2014/chart" uri="{C3380CC4-5D6E-409C-BE32-E72D297353CC}">
                  <c16:uniqueId val="{00000006-253B-47FA-8B4E-90D653FA7E6F}"/>
                </c:ext>
              </c:extLst>
            </c:dLbl>
            <c:dLbl>
              <c:idx val="6"/>
              <c:layout>
                <c:manualLayout>
                  <c:x val="-2.5675245455429239E-2"/>
                  <c:y val="5.29079554710832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3B-47FA-8B4E-90D653FA7E6F}"/>
                </c:ext>
              </c:extLst>
            </c:dLbl>
            <c:dLbl>
              <c:idx val="7"/>
              <c:layout>
                <c:manualLayout>
                  <c:x val="-2.8194444444444557E-2"/>
                  <c:y val="4.62436690826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3B-47FA-8B4E-90D653FA7E6F}"/>
                </c:ext>
              </c:extLst>
            </c:dLbl>
            <c:dLbl>
              <c:idx val="8"/>
              <c:layout>
                <c:manualLayout>
                  <c:x val="-3.1280864197530976E-2"/>
                  <c:y val="3.8609104896370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3B-47FA-8B4E-90D653FA7E6F}"/>
                </c:ext>
              </c:extLst>
            </c:dLbl>
            <c:dLbl>
              <c:idx val="9"/>
              <c:layout>
                <c:manualLayout>
                  <c:x val="-3.1280864197530865E-2"/>
                  <c:y val="3.8609104896370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3B-47FA-8B4E-90D653FA7E6F}"/>
                </c:ext>
              </c:extLst>
            </c:dLbl>
            <c:dLbl>
              <c:idx val="10"/>
              <c:layout>
                <c:manualLayout>
                  <c:x val="-3.1280864197530976E-2"/>
                  <c:y val="3.40114037469453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3B-47FA-8B4E-90D653FA7E6F}"/>
                </c:ext>
              </c:extLst>
            </c:dLbl>
            <c:dLbl>
              <c:idx val="11"/>
              <c:layout>
                <c:manualLayout>
                  <c:x val="-2.9737654320987766E-2"/>
                  <c:y val="4.32068060457959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3B-47FA-8B4E-90D653FA7E6F}"/>
                </c:ext>
              </c:extLst>
            </c:dLbl>
            <c:dLbl>
              <c:idx val="12"/>
              <c:layout>
                <c:manualLayout>
                  <c:x val="-2.9737654320987655E-2"/>
                  <c:y val="3.8609104896370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53B-47FA-8B4E-90D653FA7E6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Graf!$C$8:$O$8</c:f>
              <c:strCache>
                <c:ptCount val="13"/>
                <c:pt idx="0">
                  <c:v>2015/16</c:v>
                </c:pt>
                <c:pt idx="1">
                  <c:v>2016/17</c:v>
                </c:pt>
                <c:pt idx="2">
                  <c:v>2017/18</c:v>
                </c:pt>
                <c:pt idx="3">
                  <c:v>2018/19</c:v>
                </c:pt>
                <c:pt idx="4">
                  <c:v>2019/20</c:v>
                </c:pt>
                <c:pt idx="5">
                  <c:v>2020/21</c:v>
                </c:pt>
                <c:pt idx="6">
                  <c:v>2021/22</c:v>
                </c:pt>
                <c:pt idx="7">
                  <c:v>2022/23</c:v>
                </c:pt>
                <c:pt idx="8">
                  <c:v>2023/24</c:v>
                </c:pt>
                <c:pt idx="9">
                  <c:v>2024/25</c:v>
                </c:pt>
                <c:pt idx="10">
                  <c:v>2025/26</c:v>
                </c:pt>
                <c:pt idx="11">
                  <c:v>2026/27</c:v>
                </c:pt>
                <c:pt idx="12">
                  <c:v>2027/28</c:v>
                </c:pt>
              </c:strCache>
            </c:strRef>
          </c:cat>
          <c:val>
            <c:numRef>
              <c:f>Graf!$C$11:$O$11</c:f>
              <c:numCache>
                <c:formatCode>#,##0</c:formatCode>
                <c:ptCount val="13"/>
                <c:pt idx="0">
                  <c:v>4145</c:v>
                </c:pt>
                <c:pt idx="1">
                  <c:v>4107</c:v>
                </c:pt>
                <c:pt idx="2">
                  <c:v>4153</c:v>
                </c:pt>
                <c:pt idx="3">
                  <c:v>4230</c:v>
                </c:pt>
                <c:pt idx="4">
                  <c:v>4456</c:v>
                </c:pt>
                <c:pt idx="5">
                  <c:v>5187</c:v>
                </c:pt>
                <c:pt idx="6">
                  <c:v>5462</c:v>
                </c:pt>
                <c:pt idx="7">
                  <c:v>5900</c:v>
                </c:pt>
                <c:pt idx="8">
                  <c:v>5858</c:v>
                </c:pt>
                <c:pt idx="9">
                  <c:v>5975</c:v>
                </c:pt>
                <c:pt idx="10">
                  <c:v>5488</c:v>
                </c:pt>
                <c:pt idx="11">
                  <c:v>5210</c:v>
                </c:pt>
                <c:pt idx="12">
                  <c:v>5252</c:v>
                </c:pt>
              </c:numCache>
            </c:numRef>
          </c:val>
          <c:smooth val="0"/>
          <c:extLst>
            <c:ext xmlns:c16="http://schemas.microsoft.com/office/drawing/2014/chart" uri="{C3380CC4-5D6E-409C-BE32-E72D297353CC}">
              <c16:uniqueId val="{0000000E-253B-47FA-8B4E-90D653FA7E6F}"/>
            </c:ext>
          </c:extLst>
        </c:ser>
        <c:dLbls>
          <c:dLblPos val="t"/>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marker val="1"/>
        <c:smooth val="0"/>
        <c:axId val="576595008"/>
        <c:axId val="576595336"/>
      </c:lineChart>
      <c:catAx>
        <c:axId val="57659500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1" i="0" u="none" strike="noStrike" kern="1200" spc="20" baseline="0">
                <a:solidFill>
                  <a:schemeClr val="tx1"/>
                </a:solidFill>
                <a:latin typeface="+mn-lt"/>
                <a:ea typeface="+mn-ea"/>
                <a:cs typeface="+mn-cs"/>
              </a:defRPr>
            </a:pPr>
            <a:endParaRPr lang="cs-CZ"/>
          </a:p>
        </c:txPr>
        <c:crossAx val="576595336"/>
        <c:crosses val="autoZero"/>
        <c:auto val="1"/>
        <c:lblAlgn val="ctr"/>
        <c:lblOffset val="100"/>
        <c:noMultiLvlLbl val="0"/>
      </c:catAx>
      <c:valAx>
        <c:axId val="576595336"/>
        <c:scaling>
          <c:orientation val="minMax"/>
          <c:min val="4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spc="20" baseline="0">
                <a:solidFill>
                  <a:schemeClr val="tx1"/>
                </a:solidFill>
                <a:latin typeface="+mn-lt"/>
                <a:ea typeface="+mn-ea"/>
                <a:cs typeface="+mn-cs"/>
              </a:defRPr>
            </a:pPr>
            <a:endParaRPr lang="cs-CZ"/>
          </a:p>
        </c:txPr>
        <c:crossAx val="576595008"/>
        <c:crosses val="autoZero"/>
        <c:crossBetween val="between"/>
      </c:valAx>
      <c:spPr>
        <a:gradFill flip="none" rotWithShape="1">
          <a:gsLst>
            <a:gs pos="6000">
              <a:schemeClr val="accent4">
                <a:lumMod val="5000"/>
                <a:lumOff val="95000"/>
              </a:schemeClr>
            </a:gs>
            <a:gs pos="77000">
              <a:schemeClr val="accent4">
                <a:lumMod val="45000"/>
                <a:lumOff val="55000"/>
              </a:schemeClr>
            </a:gs>
            <a:gs pos="90000">
              <a:schemeClr val="accent4">
                <a:lumMod val="45000"/>
                <a:lumOff val="55000"/>
              </a:schemeClr>
            </a:gs>
            <a:gs pos="100000">
              <a:schemeClr val="accent4">
                <a:lumMod val="30000"/>
                <a:lumOff val="70000"/>
              </a:schemeClr>
            </a:gs>
          </a:gsLst>
          <a:lin ang="5400000" scaled="1"/>
          <a:tileRect/>
        </a:grad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dk1">
                  <a:lumMod val="65000"/>
                  <a:lumOff val="35000"/>
                </a:schemeClr>
              </a:solidFill>
              <a:latin typeface="+mn-lt"/>
              <a:ea typeface="+mn-ea"/>
              <a:cs typeface="+mn-cs"/>
            </a:defRPr>
          </a:pPr>
          <a:endParaRPr lang="cs-CZ"/>
        </a:p>
      </c:txPr>
    </c:legend>
    <c:plotVisOnly val="1"/>
    <c:dispBlanksAs val="gap"/>
    <c:showDLblsOverMax val="0"/>
  </c:chart>
  <c:spPr>
    <a:solidFill>
      <a:schemeClr val="lt1"/>
    </a:solid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'Vývoj popisky'!$C$4:$V$4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'Vývoj popisky'!$C$4:$V$4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val>
          <c:smooth val="0"/>
          <c:extLst>
            <c:ext xmlns:c16="http://schemas.microsoft.com/office/drawing/2014/chart" uri="{C3380CC4-5D6E-409C-BE32-E72D297353CC}">
              <c16:uniqueId val="{00000000-B1F0-4A87-A3C4-287EEDBD3452}"/>
            </c:ext>
          </c:extLst>
        </c:ser>
        <c:ser>
          <c:idx val="1"/>
          <c:order val="1"/>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4"/>
              <c:layout>
                <c:manualLayout>
                  <c:x val="-4.0994003047455325E-2"/>
                  <c:y val="-4.4420175738902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1F0-4A87-A3C4-287EEDBD3452}"/>
                </c:ext>
              </c:extLst>
            </c:dLbl>
            <c:dLbl>
              <c:idx val="5"/>
              <c:layout>
                <c:manualLayout>
                  <c:x val="-4.3477172729478604E-2"/>
                  <c:y val="-2.99274221157137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F0-4A87-A3C4-287EEDBD3452}"/>
                </c:ext>
              </c:extLst>
            </c:dLbl>
            <c:dLbl>
              <c:idx val="6"/>
              <c:layout>
                <c:manualLayout>
                  <c:x val="-3.8510833365432096E-2"/>
                  <c:y val="-3.86230742896268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F0-4A87-A3C4-287EEDBD3452}"/>
                </c:ext>
              </c:extLst>
            </c:dLbl>
            <c:dLbl>
              <c:idx val="7"/>
              <c:layout>
                <c:manualLayout>
                  <c:x val="-3.6027663683408817E-2"/>
                  <c:y val="-4.44201757389022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F0-4A87-A3C4-287EEDBD3452}"/>
                </c:ext>
              </c:extLst>
            </c:dLbl>
            <c:dLbl>
              <c:idx val="11"/>
              <c:layout>
                <c:manualLayout>
                  <c:x val="-2.1128645591269098E-2"/>
                  <c:y val="-7.05071322606413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F0-4A87-A3C4-287EEDBD3452}"/>
                </c:ext>
              </c:extLst>
            </c:dLbl>
            <c:dLbl>
              <c:idx val="13"/>
              <c:layout>
                <c:manualLayout>
                  <c:x val="-2.2370230432280827E-2"/>
                  <c:y val="-4.73187264635398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F0-4A87-A3C4-287EEDBD345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'Vývoj popisky'!$C$4:$V$4</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'Vývoj popisky'!$C$5:$V$5</c:f>
              <c:numCache>
                <c:formatCode>#,##0</c:formatCode>
                <c:ptCount val="20"/>
                <c:pt idx="0">
                  <c:v>4887</c:v>
                </c:pt>
                <c:pt idx="1">
                  <c:v>4774</c:v>
                </c:pt>
                <c:pt idx="2">
                  <c:v>4886</c:v>
                </c:pt>
                <c:pt idx="3">
                  <c:v>4934</c:v>
                </c:pt>
                <c:pt idx="4">
                  <c:v>5046</c:v>
                </c:pt>
                <c:pt idx="5">
                  <c:v>5445</c:v>
                </c:pt>
                <c:pt idx="6">
                  <c:v>5803</c:v>
                </c:pt>
                <c:pt idx="7">
                  <c:v>6100</c:v>
                </c:pt>
                <c:pt idx="8">
                  <c:v>6385</c:v>
                </c:pt>
                <c:pt idx="9">
                  <c:v>6412</c:v>
                </c:pt>
                <c:pt idx="10">
                  <c:v>6242</c:v>
                </c:pt>
                <c:pt idx="11">
                  <c:v>5566</c:v>
                </c:pt>
                <c:pt idx="12">
                  <c:v>5768</c:v>
                </c:pt>
                <c:pt idx="13">
                  <c:v>5510</c:v>
                </c:pt>
                <c:pt idx="14">
                  <c:v>5674</c:v>
                </c:pt>
                <c:pt idx="15">
                  <c:v>5861</c:v>
                </c:pt>
                <c:pt idx="16">
                  <c:v>5940</c:v>
                </c:pt>
                <c:pt idx="17">
                  <c:v>6066</c:v>
                </c:pt>
                <c:pt idx="18">
                  <c:v>6082</c:v>
                </c:pt>
                <c:pt idx="19">
                  <c:v>6027</c:v>
                </c:pt>
              </c:numCache>
            </c:numRef>
          </c:val>
          <c:smooth val="0"/>
          <c:extLst>
            <c:ext xmlns:c16="http://schemas.microsoft.com/office/drawing/2014/chart" uri="{C3380CC4-5D6E-409C-BE32-E72D297353CC}">
              <c16:uniqueId val="{00000007-B1F0-4A87-A3C4-287EEDBD3452}"/>
            </c:ext>
          </c:extLst>
        </c:ser>
        <c:dLbls>
          <c:dLblPos val="t"/>
          <c:showLegendKey val="0"/>
          <c:showVal val="1"/>
          <c:showCatName val="0"/>
          <c:showSerName val="0"/>
          <c:showPercent val="0"/>
          <c:showBubbleSize val="0"/>
        </c:dLbls>
        <c:marker val="1"/>
        <c:smooth val="0"/>
        <c:axId val="145744200"/>
        <c:axId val="145738320"/>
      </c:lineChart>
      <c:catAx>
        <c:axId val="145744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crossAx val="145738320"/>
        <c:crosses val="autoZero"/>
        <c:auto val="1"/>
        <c:lblAlgn val="ctr"/>
        <c:lblOffset val="100"/>
        <c:noMultiLvlLbl val="0"/>
      </c:catAx>
      <c:valAx>
        <c:axId val="145738320"/>
        <c:scaling>
          <c:orientation val="minMax"/>
          <c:min val="4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cs-CZ"/>
          </a:p>
        </c:txPr>
        <c:crossAx val="145744200"/>
        <c:crosses val="autoZero"/>
        <c:crossBetween val="between"/>
      </c:valAx>
      <c:spPr>
        <a:solidFill>
          <a:schemeClr val="accent6">
            <a:lumMod val="20000"/>
            <a:lumOff val="80000"/>
          </a:schemeClr>
        </a:solid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1"/>
            <a:ext cx="4278842" cy="34106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5593123" y="1"/>
            <a:ext cx="4278842" cy="341064"/>
          </a:xfrm>
          <a:prstGeom prst="rect">
            <a:avLst/>
          </a:prstGeom>
        </p:spPr>
        <p:txBody>
          <a:bodyPr vert="horz" lIns="91440" tIns="45720" rIns="91440" bIns="45720" rtlCol="0"/>
          <a:lstStyle>
            <a:lvl1pPr algn="r">
              <a:defRPr sz="1200"/>
            </a:lvl1pPr>
          </a:lstStyle>
          <a:p>
            <a:fld id="{8FB60F8E-5899-4716-950A-FDAC48DB555C}" type="datetimeFigureOut">
              <a:rPr lang="cs-CZ" smtClean="0"/>
              <a:t>15.09.2020</a:t>
            </a:fld>
            <a:endParaRPr lang="cs-CZ"/>
          </a:p>
        </p:txBody>
      </p:sp>
      <p:sp>
        <p:nvSpPr>
          <p:cNvPr id="4" name="Zástupný symbol pro zápatí 3"/>
          <p:cNvSpPr>
            <a:spLocks noGrp="1"/>
          </p:cNvSpPr>
          <p:nvPr>
            <p:ph type="ftr" sz="quarter" idx="2"/>
          </p:nvPr>
        </p:nvSpPr>
        <p:spPr>
          <a:xfrm>
            <a:off x="0" y="6456612"/>
            <a:ext cx="4278842" cy="34106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5593123" y="6456612"/>
            <a:ext cx="4278842" cy="341063"/>
          </a:xfrm>
          <a:prstGeom prst="rect">
            <a:avLst/>
          </a:prstGeom>
        </p:spPr>
        <p:txBody>
          <a:bodyPr vert="horz" lIns="91440" tIns="45720" rIns="91440" bIns="45720" rtlCol="0" anchor="b"/>
          <a:lstStyle>
            <a:lvl1pPr algn="r">
              <a:defRPr sz="1200"/>
            </a:lvl1pPr>
          </a:lstStyle>
          <a:p>
            <a:fld id="{3F0D43B9-FEEF-4596-ACD3-97A05418E0D8}" type="slidenum">
              <a:rPr lang="cs-CZ" smtClean="0"/>
              <a:t>‹#›</a:t>
            </a:fld>
            <a:endParaRPr lang="cs-CZ"/>
          </a:p>
        </p:txBody>
      </p:sp>
    </p:spTree>
    <p:extLst>
      <p:ext uri="{BB962C8B-B14F-4D97-AF65-F5344CB8AC3E}">
        <p14:creationId xmlns:p14="http://schemas.microsoft.com/office/powerpoint/2010/main" val="219260289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pPr lvl="0"/>
            <a:fld id="{3DE09C83-0EF3-42D6-8534-4CB91491AE75}" type="datetime1">
              <a:rPr lang="cs-CZ" smtClean="0"/>
              <a:pPr lvl="0"/>
              <a:t>15.09.2020</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1D1EFBD4-132A-40EB-BC05-945AF19F3DAA}" type="slidenum">
              <a:rPr lang="cs-CZ" smtClean="0"/>
              <a:t>‹#›</a:t>
            </a:fld>
            <a:endParaRPr lang="cs-CZ"/>
          </a:p>
        </p:txBody>
      </p:sp>
    </p:spTree>
    <p:extLst>
      <p:ext uri="{BB962C8B-B14F-4D97-AF65-F5344CB8AC3E}">
        <p14:creationId xmlns:p14="http://schemas.microsoft.com/office/powerpoint/2010/main" val="237172609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lvl="0"/>
            <a:fld id="{68B541DE-3C11-430B-B497-7850FA215378}" type="datetime1">
              <a:rPr lang="cs-CZ" smtClean="0"/>
              <a:pPr lvl="0"/>
              <a:t>15.09.2020</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461B8D6E-7A07-428C-8951-906CF24FC8F2}" type="slidenum">
              <a:rPr lang="cs-CZ" smtClean="0"/>
              <a:t>‹#›</a:t>
            </a:fld>
            <a:endParaRPr lang="cs-CZ"/>
          </a:p>
        </p:txBody>
      </p:sp>
    </p:spTree>
    <p:extLst>
      <p:ext uri="{BB962C8B-B14F-4D97-AF65-F5344CB8AC3E}">
        <p14:creationId xmlns:p14="http://schemas.microsoft.com/office/powerpoint/2010/main" val="407207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lvl="0"/>
            <a:fld id="{20BA8BDD-8CFD-440B-8D3C-083082936D01}" type="datetime1">
              <a:rPr lang="cs-CZ" smtClean="0"/>
              <a:pPr lvl="0"/>
              <a:t>15.09.2020</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8DA3811A-5E3B-43F7-89AB-00453AFBFBFA}" type="slidenum">
              <a:rPr lang="cs-CZ" smtClean="0"/>
              <a:t>‹#›</a:t>
            </a:fld>
            <a:endParaRPr lang="cs-CZ"/>
          </a:p>
        </p:txBody>
      </p:sp>
    </p:spTree>
    <p:extLst>
      <p:ext uri="{BB962C8B-B14F-4D97-AF65-F5344CB8AC3E}">
        <p14:creationId xmlns:p14="http://schemas.microsoft.com/office/powerpoint/2010/main" val="346936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4755DE-3828-4966-B4BF-25A7CA4956E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D156E94A-5EB1-445E-B299-1DA903BBEE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E2A4C33-470F-419D-AF82-C7792F4BF9C8}"/>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5" name="Zástupný symbol pro zápatí 4">
            <a:extLst>
              <a:ext uri="{FF2B5EF4-FFF2-40B4-BE49-F238E27FC236}">
                <a16:creationId xmlns:a16="http://schemas.microsoft.com/office/drawing/2014/main" id="{48057B32-B9DE-4C71-A807-BADAE8ECFBB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F060944-6A40-4494-9E55-970C220D1169}"/>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313737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F7FF7B-34A9-45DC-ABB8-42352474ED5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46C964E-74A2-4B51-9E1A-59A10FEDBBF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526A1C7-24A7-47B5-AF72-F2EE25F0A494}"/>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5" name="Zástupný symbol pro zápatí 4">
            <a:extLst>
              <a:ext uri="{FF2B5EF4-FFF2-40B4-BE49-F238E27FC236}">
                <a16:creationId xmlns:a16="http://schemas.microsoft.com/office/drawing/2014/main" id="{FB898F02-19C7-4D5B-89F3-074E68F8B5E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C54BE18-8ED4-479B-A42E-62D06B1381DC}"/>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63378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606235-F6B0-48BE-94A7-41D8D682A5D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A8BAF8C-B96E-43EC-829C-2DC8AE79E3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D469A88-9FE7-4465-9366-8B5A3FC0CAB0}"/>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5" name="Zástupný symbol pro zápatí 4">
            <a:extLst>
              <a:ext uri="{FF2B5EF4-FFF2-40B4-BE49-F238E27FC236}">
                <a16:creationId xmlns:a16="http://schemas.microsoft.com/office/drawing/2014/main" id="{A8A0E92A-0925-4001-B89B-151B5207B3D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7642B67-F9BF-4B46-A8E7-7D40C68F31A2}"/>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3713308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1E25EB-C0CC-4D44-A2C3-5960360B09E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28C714C0-DCEA-4DE0-86FF-A626D7D3244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26F1C68E-9F1C-44A1-8936-AB63442ECB7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21B4DEF2-4849-44D1-8199-418703340B54}"/>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6" name="Zástupný symbol pro zápatí 5">
            <a:extLst>
              <a:ext uri="{FF2B5EF4-FFF2-40B4-BE49-F238E27FC236}">
                <a16:creationId xmlns:a16="http://schemas.microsoft.com/office/drawing/2014/main" id="{C948C2AD-056B-47A0-BEC3-6002D989B76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F31BCF0-BB50-4890-938A-AC937561B089}"/>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3549457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3EC4EC-4CB0-40DD-8A49-A5E966994C1F}"/>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88A6FB8C-2DE7-4B2D-BDC2-1C8BB1F841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6439022-7EB9-4971-98E3-DB4B06841D1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6A4E3DFE-BABE-4BD6-83D1-9729F5FE3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6EBB19D-C786-4C4A-BE75-FED96DEA148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84B0EE4-1CE5-41AD-8A1D-E7DF5C020E9F}"/>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8" name="Zástupný symbol pro zápatí 7">
            <a:extLst>
              <a:ext uri="{FF2B5EF4-FFF2-40B4-BE49-F238E27FC236}">
                <a16:creationId xmlns:a16="http://schemas.microsoft.com/office/drawing/2014/main" id="{EC9CA3B5-7755-4A7A-A7F1-C04D24B54413}"/>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D7DAB08-AF74-478B-9C74-7D1D502FAFAE}"/>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242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1D961B-C3D8-4355-AF17-E23ADFCBE588}"/>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2A14805F-B2D0-4B2E-A4D4-1B14FFA7C3C4}"/>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4" name="Zástupný symbol pro zápatí 3">
            <a:extLst>
              <a:ext uri="{FF2B5EF4-FFF2-40B4-BE49-F238E27FC236}">
                <a16:creationId xmlns:a16="http://schemas.microsoft.com/office/drawing/2014/main" id="{56874052-0431-48A3-92A7-0E297F53241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30119B3-4A40-4AD2-AF34-F0E65B3BB967}"/>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596326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CD15A41-D0B3-48F7-8CB1-0A72EF8A5932}"/>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3" name="Zástupný symbol pro zápatí 2">
            <a:extLst>
              <a:ext uri="{FF2B5EF4-FFF2-40B4-BE49-F238E27FC236}">
                <a16:creationId xmlns:a16="http://schemas.microsoft.com/office/drawing/2014/main" id="{E6FA98F8-F6FF-45A5-BEBA-0B05D3220ED4}"/>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839A9B18-A9AE-487C-828C-1C2443CDF7E6}"/>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1298552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5A7707-21F9-46B1-9269-C3865E110BC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5A6B2C4F-CD69-43CB-A786-55F289BF64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7307D53A-FB7B-4981-806F-D68C5D89D9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F3003D4-69FA-4E50-9E65-F36000CB0BB7}"/>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6" name="Zástupný symbol pro zápatí 5">
            <a:extLst>
              <a:ext uri="{FF2B5EF4-FFF2-40B4-BE49-F238E27FC236}">
                <a16:creationId xmlns:a16="http://schemas.microsoft.com/office/drawing/2014/main" id="{1396BD31-4DF2-4FEE-A212-D84235467E1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F2C932E-A15D-4177-B9B2-8826659C4937}"/>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3943588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lvl="0"/>
            <a:fld id="{D3FA13B3-4BA6-4807-AEA2-0F4BAB9C7FA6}" type="datetime1">
              <a:rPr lang="cs-CZ" smtClean="0"/>
              <a:pPr lvl="0"/>
              <a:t>15.09.2020</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E7C126E4-1D08-44EC-B427-5EB0494A637F}" type="slidenum">
              <a:rPr lang="cs-CZ" smtClean="0"/>
              <a:t>‹#›</a:t>
            </a:fld>
            <a:endParaRPr lang="cs-CZ"/>
          </a:p>
        </p:txBody>
      </p:sp>
    </p:spTree>
    <p:extLst>
      <p:ext uri="{BB962C8B-B14F-4D97-AF65-F5344CB8AC3E}">
        <p14:creationId xmlns:p14="http://schemas.microsoft.com/office/powerpoint/2010/main" val="40045707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F47B86-5253-40B6-A2A4-8A645408AAB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8A5890A-BC89-48CD-8D1E-912284DF3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7AB9955-0C6B-488F-BFFA-79D742AADA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15D927D-FD50-4913-9B84-C6BDA1C1E5A4}"/>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6" name="Zástupný symbol pro zápatí 5">
            <a:extLst>
              <a:ext uri="{FF2B5EF4-FFF2-40B4-BE49-F238E27FC236}">
                <a16:creationId xmlns:a16="http://schemas.microsoft.com/office/drawing/2014/main" id="{1C6F98DF-F90D-42C0-9568-3EB8CB7D31E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F0DC721-6E72-4F1D-AB1F-550B217FD489}"/>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2070953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048607-1BD4-43A6-9205-05EC9A2261E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D7F4F81-D4F3-460B-8691-5DCB61D84445}"/>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B1155CD-91C1-475D-9492-90413CCDA3A6}"/>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5" name="Zástupný symbol pro zápatí 4">
            <a:extLst>
              <a:ext uri="{FF2B5EF4-FFF2-40B4-BE49-F238E27FC236}">
                <a16:creationId xmlns:a16="http://schemas.microsoft.com/office/drawing/2014/main" id="{0D0D259B-2BFB-4AC4-9ACA-DA20FD431C6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E8E1A34-64B1-49B7-ADE9-FD35D66A1066}"/>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822091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E0B1A62-F12B-4F46-8D21-33257CD725F4}"/>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54C747A-6D34-4258-B36B-898043FE304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6ED8BF5-DFE6-42F9-BFB9-D6B8EF4BE0B3}"/>
              </a:ext>
            </a:extLst>
          </p:cNvPr>
          <p:cNvSpPr>
            <a:spLocks noGrp="1"/>
          </p:cNvSpPr>
          <p:nvPr>
            <p:ph type="dt" sz="half" idx="10"/>
          </p:nvPr>
        </p:nvSpPr>
        <p:spPr/>
        <p:txBody>
          <a:bodyPr/>
          <a:lstStyle/>
          <a:p>
            <a:fld id="{948A384A-4311-4991-B0E1-19B9092CB8A2}" type="datetimeFigureOut">
              <a:rPr lang="cs-CZ" smtClean="0"/>
              <a:t>15.09.2020</a:t>
            </a:fld>
            <a:endParaRPr lang="cs-CZ"/>
          </a:p>
        </p:txBody>
      </p:sp>
      <p:sp>
        <p:nvSpPr>
          <p:cNvPr id="5" name="Zástupný symbol pro zápatí 4">
            <a:extLst>
              <a:ext uri="{FF2B5EF4-FFF2-40B4-BE49-F238E27FC236}">
                <a16:creationId xmlns:a16="http://schemas.microsoft.com/office/drawing/2014/main" id="{1B4AC1B2-4094-4EE9-A80B-F0C965F4136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9029E8C-3515-4C79-8CD2-8B3B0BE785B6}"/>
              </a:ext>
            </a:extLst>
          </p:cNvPr>
          <p:cNvSpPr>
            <a:spLocks noGrp="1"/>
          </p:cNvSpPr>
          <p:nvPr>
            <p:ph type="sldNum" sz="quarter" idx="12"/>
          </p:nvPr>
        </p:nvSpPr>
        <p:spPr/>
        <p:txBody>
          <a:bodyPr/>
          <a:lstStyle/>
          <a:p>
            <a:fld id="{F5ED1737-1A77-4482-AFBA-6435A7879273}" type="slidenum">
              <a:rPr lang="cs-CZ" smtClean="0"/>
              <a:t>‹#›</a:t>
            </a:fld>
            <a:endParaRPr lang="cs-CZ"/>
          </a:p>
        </p:txBody>
      </p:sp>
    </p:spTree>
    <p:extLst>
      <p:ext uri="{BB962C8B-B14F-4D97-AF65-F5344CB8AC3E}">
        <p14:creationId xmlns:p14="http://schemas.microsoft.com/office/powerpoint/2010/main" val="1918978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97585" y="3447207"/>
            <a:ext cx="5980015" cy="1755031"/>
          </a:xfrm>
        </p:spPr>
        <p:txBody>
          <a:bodyPr anchor="b">
            <a:normAutofit/>
          </a:bodyPr>
          <a:lstStyle>
            <a:lvl1pPr algn="r">
              <a:defRPr sz="3600" b="1"/>
            </a:lvl1pPr>
          </a:lstStyle>
          <a:p>
            <a:r>
              <a:rPr lang="cs-CZ" dirty="0"/>
              <a:t>Název prezentace</a:t>
            </a:r>
            <a:endParaRPr lang="en-US" dirty="0"/>
          </a:p>
        </p:txBody>
      </p:sp>
      <p:sp>
        <p:nvSpPr>
          <p:cNvPr id="3" name="Subtitle 2"/>
          <p:cNvSpPr>
            <a:spLocks noGrp="1"/>
          </p:cNvSpPr>
          <p:nvPr>
            <p:ph type="subTitle" idx="1" hasCustomPrompt="1"/>
          </p:nvPr>
        </p:nvSpPr>
        <p:spPr>
          <a:xfrm>
            <a:off x="2133600" y="5202238"/>
            <a:ext cx="9144000" cy="818236"/>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Podnadpis prezentace</a:t>
            </a:r>
            <a:endParaRPr lang="en-US" dirty="0"/>
          </a:p>
        </p:txBody>
      </p:sp>
      <p:pic>
        <p:nvPicPr>
          <p:cNvPr id="5" name="Obrázek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2274" y="1072451"/>
            <a:ext cx="2506263" cy="495325"/>
          </a:xfrm>
          <a:prstGeom prst="rect">
            <a:avLst/>
          </a:prstGeom>
        </p:spPr>
      </p:pic>
    </p:spTree>
    <p:extLst>
      <p:ext uri="{BB962C8B-B14F-4D97-AF65-F5344CB8AC3E}">
        <p14:creationId xmlns:p14="http://schemas.microsoft.com/office/powerpoint/2010/main" val="394857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Záhlaví části">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744133"/>
            <a:ext cx="6178549" cy="2022476"/>
          </a:xfrm>
        </p:spPr>
        <p:txBody>
          <a:bodyPr anchor="b">
            <a:normAutofit/>
          </a:bodyPr>
          <a:lstStyle>
            <a:lvl1pPr>
              <a:defRPr sz="3600"/>
            </a:lvl1pPr>
          </a:lstStyle>
          <a:p>
            <a:r>
              <a:rPr lang="cs-CZ" dirty="0"/>
              <a:t>Nadpis sekce</a:t>
            </a:r>
            <a:endParaRPr lang="en-US" dirty="0"/>
          </a:p>
        </p:txBody>
      </p:sp>
      <p:sp>
        <p:nvSpPr>
          <p:cNvPr id="3" name="Text Placeholder 2"/>
          <p:cNvSpPr>
            <a:spLocks noGrp="1"/>
          </p:cNvSpPr>
          <p:nvPr>
            <p:ph type="body" idx="1"/>
          </p:nvPr>
        </p:nvSpPr>
        <p:spPr>
          <a:xfrm>
            <a:off x="831851" y="3766610"/>
            <a:ext cx="617854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pic>
        <p:nvPicPr>
          <p:cNvPr id="5" name="Obrázek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32274" y="1072451"/>
            <a:ext cx="2506263" cy="495325"/>
          </a:xfrm>
          <a:prstGeom prst="rect">
            <a:avLst/>
          </a:prstGeom>
        </p:spPr>
      </p:pic>
    </p:spTree>
    <p:extLst>
      <p:ext uri="{BB962C8B-B14F-4D97-AF65-F5344CB8AC3E}">
        <p14:creationId xmlns:p14="http://schemas.microsoft.com/office/powerpoint/2010/main" val="233766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cs-CZ" dirty="0"/>
              <a:t>Nadpis</a:t>
            </a:r>
            <a:endParaRPr lang="en-US" dirty="0"/>
          </a:p>
        </p:txBody>
      </p:sp>
      <p:sp>
        <p:nvSpPr>
          <p:cNvPr id="3" name="Content Placeholder 2"/>
          <p:cNvSpPr>
            <a:spLocks noGrp="1"/>
          </p:cNvSpPr>
          <p:nvPr>
            <p:ph idx="1"/>
          </p:nvPr>
        </p:nvSpPr>
        <p:spPr/>
        <p:txBody>
          <a:bodyPr/>
          <a:lstStyle>
            <a:lvl1pPr>
              <a:buClr>
                <a:srgbClr val="009640"/>
              </a:buClr>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cxnSp>
        <p:nvCxnSpPr>
          <p:cNvPr id="9" name="Přímá spojnice 8"/>
          <p:cNvCxnSpPr/>
          <p:nvPr userDrawn="1"/>
        </p:nvCxnSpPr>
        <p:spPr>
          <a:xfrm>
            <a:off x="838200" y="792000"/>
            <a:ext cx="1051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2" name="Zástupný symbol pro text 22"/>
          <p:cNvSpPr>
            <a:spLocks noGrp="1"/>
          </p:cNvSpPr>
          <p:nvPr>
            <p:ph type="body" sz="quarter" idx="13" hasCustomPrompt="1"/>
          </p:nvPr>
        </p:nvSpPr>
        <p:spPr>
          <a:xfrm>
            <a:off x="838199" y="360364"/>
            <a:ext cx="7605184" cy="352966"/>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s-CZ" dirty="0"/>
              <a:t>Doplňte nadpis sekce</a:t>
            </a:r>
          </a:p>
        </p:txBody>
      </p:sp>
      <p:sp>
        <p:nvSpPr>
          <p:cNvPr id="13"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14"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pic>
        <p:nvPicPr>
          <p:cNvPr id="5" name="Obráze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4538" y="416191"/>
            <a:ext cx="1219263" cy="241312"/>
          </a:xfrm>
          <a:prstGeom prst="rect">
            <a:avLst/>
          </a:prstGeom>
        </p:spPr>
      </p:pic>
    </p:spTree>
    <p:extLst>
      <p:ext uri="{BB962C8B-B14F-4D97-AF65-F5344CB8AC3E}">
        <p14:creationId xmlns:p14="http://schemas.microsoft.com/office/powerpoint/2010/main" val="248603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va obsahy">
    <p:bg>
      <p:bgPr>
        <a:blipFill>
          <a:blip r:embed="rId2"/>
          <a:stretch>
            <a:fillRect/>
          </a:stretch>
        </a:blipFill>
        <a:effectLst/>
      </p:bgPr>
    </p:bg>
    <p:spTree>
      <p:nvGrpSpPr>
        <p:cNvPr id="1" name=""/>
        <p:cNvGrpSpPr/>
        <p:nvPr/>
      </p:nvGrpSpPr>
      <p:grpSpPr>
        <a:xfrm>
          <a:off x="0" y="0"/>
          <a:ext cx="0" cy="0"/>
          <a:chOff x="0" y="0"/>
          <a:chExt cx="0" cy="0"/>
        </a:xfrm>
      </p:grpSpPr>
      <p:sp>
        <p:nvSpPr>
          <p:cNvPr id="15" name="Zástupný symbol pro obrázek 14"/>
          <p:cNvSpPr>
            <a:spLocks noGrp="1"/>
          </p:cNvSpPr>
          <p:nvPr>
            <p:ph type="pic" sz="quarter" idx="12"/>
          </p:nvPr>
        </p:nvSpPr>
        <p:spPr>
          <a:xfrm>
            <a:off x="7538155" y="1993902"/>
            <a:ext cx="4653845" cy="4864098"/>
          </a:xfrm>
          <a:custGeom>
            <a:avLst/>
            <a:gdLst>
              <a:gd name="connsiteX0" fmla="*/ 3152775 w 3490384"/>
              <a:gd name="connsiteY0" fmla="*/ 0 h 4864098"/>
              <a:gd name="connsiteX1" fmla="*/ 3475128 w 3490384"/>
              <a:gd name="connsiteY1" fmla="*/ 16278 h 4864098"/>
              <a:gd name="connsiteX2" fmla="*/ 3490384 w 3490384"/>
              <a:gd name="connsiteY2" fmla="*/ 18216 h 4864098"/>
              <a:gd name="connsiteX3" fmla="*/ 3490384 w 3490384"/>
              <a:gd name="connsiteY3" fmla="*/ 4864098 h 4864098"/>
              <a:gd name="connsiteX4" fmla="*/ 507205 w 3490384"/>
              <a:gd name="connsiteY4" fmla="*/ 4864098 h 4864098"/>
              <a:gd name="connsiteX5" fmla="*/ 380523 w 3490384"/>
              <a:gd name="connsiteY5" fmla="*/ 4655575 h 4864098"/>
              <a:gd name="connsiteX6" fmla="*/ 0 w 3490384"/>
              <a:gd name="connsiteY6" fmla="*/ 3152775 h 4864098"/>
              <a:gd name="connsiteX7" fmla="*/ 3152775 w 3490384"/>
              <a:gd name="connsiteY7" fmla="*/ 0 h 486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0384" h="4864098">
                <a:moveTo>
                  <a:pt x="3152775" y="0"/>
                </a:moveTo>
                <a:cubicBezTo>
                  <a:pt x="3261602" y="0"/>
                  <a:pt x="3369141" y="5514"/>
                  <a:pt x="3475128" y="16278"/>
                </a:cubicBezTo>
                <a:lnTo>
                  <a:pt x="3490384" y="18216"/>
                </a:lnTo>
                <a:lnTo>
                  <a:pt x="3490384" y="4864098"/>
                </a:lnTo>
                <a:lnTo>
                  <a:pt x="507205" y="4864098"/>
                </a:lnTo>
                <a:lnTo>
                  <a:pt x="380523" y="4655575"/>
                </a:lnTo>
                <a:cubicBezTo>
                  <a:pt x="137847" y="4208848"/>
                  <a:pt x="0" y="3696910"/>
                  <a:pt x="0" y="3152775"/>
                </a:cubicBezTo>
                <a:cubicBezTo>
                  <a:pt x="0" y="1411545"/>
                  <a:pt x="1411545" y="0"/>
                  <a:pt x="3152775" y="0"/>
                </a:cubicBezTo>
                <a:close/>
              </a:path>
            </a:pathLst>
          </a:custGeom>
          <a:noFill/>
        </p:spPr>
        <p:txBody>
          <a:bodyPr wrap="square">
            <a:noAutofit/>
          </a:bodyPr>
          <a:lstStyle/>
          <a:p>
            <a:r>
              <a:rPr lang="cs-CZ" smtClean="0"/>
              <a:t>Kliknutím na ikonu přidáte obrázek.</a:t>
            </a:r>
            <a:endParaRPr lang="cs-CZ"/>
          </a:p>
        </p:txBody>
      </p:sp>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199" y="1825625"/>
            <a:ext cx="6048023"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cxnSp>
        <p:nvCxnSpPr>
          <p:cNvPr id="17" name="Přímá spojnice 16"/>
          <p:cNvCxnSpPr/>
          <p:nvPr userDrawn="1"/>
        </p:nvCxnSpPr>
        <p:spPr>
          <a:xfrm>
            <a:off x="838200" y="792000"/>
            <a:ext cx="1051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3" name="Zástupný symbol pro text 22"/>
          <p:cNvSpPr>
            <a:spLocks noGrp="1"/>
          </p:cNvSpPr>
          <p:nvPr>
            <p:ph type="body" sz="quarter" idx="13" hasCustomPrompt="1"/>
          </p:nvPr>
        </p:nvSpPr>
        <p:spPr>
          <a:xfrm>
            <a:off x="838199" y="360364"/>
            <a:ext cx="7605184" cy="352966"/>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s-CZ" dirty="0"/>
              <a:t>Doplňte nadpis sekce</a:t>
            </a:r>
          </a:p>
        </p:txBody>
      </p:sp>
      <p:sp>
        <p:nvSpPr>
          <p:cNvPr id="24"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25"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spTree>
    <p:extLst>
      <p:ext uri="{BB962C8B-B14F-4D97-AF65-F5344CB8AC3E}">
        <p14:creationId xmlns:p14="http://schemas.microsoft.com/office/powerpoint/2010/main" val="337655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cxnSp>
        <p:nvCxnSpPr>
          <p:cNvPr id="7" name="Přímá spojnice 6"/>
          <p:cNvCxnSpPr/>
          <p:nvPr userDrawn="1"/>
        </p:nvCxnSpPr>
        <p:spPr>
          <a:xfrm>
            <a:off x="838200" y="792000"/>
            <a:ext cx="1051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9" name="Zástupný symbol pro text 22"/>
          <p:cNvSpPr>
            <a:spLocks noGrp="1"/>
          </p:cNvSpPr>
          <p:nvPr>
            <p:ph type="body" sz="quarter" idx="13" hasCustomPrompt="1"/>
          </p:nvPr>
        </p:nvSpPr>
        <p:spPr>
          <a:xfrm>
            <a:off x="838199" y="360364"/>
            <a:ext cx="7605184" cy="352966"/>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s-CZ" dirty="0"/>
              <a:t>Doplňte nadpis sekce</a:t>
            </a:r>
          </a:p>
        </p:txBody>
      </p:sp>
      <p:sp>
        <p:nvSpPr>
          <p:cNvPr id="10"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11"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spTree>
    <p:extLst>
      <p:ext uri="{BB962C8B-B14F-4D97-AF65-F5344CB8AC3E}">
        <p14:creationId xmlns:p14="http://schemas.microsoft.com/office/powerpoint/2010/main" val="397038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cxnSp>
        <p:nvCxnSpPr>
          <p:cNvPr id="6" name="Přímá spojnice 5"/>
          <p:cNvCxnSpPr/>
          <p:nvPr userDrawn="1"/>
        </p:nvCxnSpPr>
        <p:spPr>
          <a:xfrm>
            <a:off x="838200" y="792000"/>
            <a:ext cx="1051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8" name="Zástupný symbol pro text 22"/>
          <p:cNvSpPr>
            <a:spLocks noGrp="1"/>
          </p:cNvSpPr>
          <p:nvPr>
            <p:ph type="body" sz="quarter" idx="13" hasCustomPrompt="1"/>
          </p:nvPr>
        </p:nvSpPr>
        <p:spPr>
          <a:xfrm>
            <a:off x="838199" y="360364"/>
            <a:ext cx="7605184" cy="352966"/>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s-CZ" dirty="0"/>
              <a:t>Doplňte nadpis sekce</a:t>
            </a:r>
          </a:p>
        </p:txBody>
      </p:sp>
      <p:sp>
        <p:nvSpPr>
          <p:cNvPr id="9"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10"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spTree>
    <p:extLst>
      <p:ext uri="{BB962C8B-B14F-4D97-AF65-F5344CB8AC3E}">
        <p14:creationId xmlns:p14="http://schemas.microsoft.com/office/powerpoint/2010/main" val="4766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6"/>
            <a:ext cx="3932237" cy="1069974"/>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cxnSp>
        <p:nvCxnSpPr>
          <p:cNvPr id="9" name="Přímá spojnice 8"/>
          <p:cNvCxnSpPr/>
          <p:nvPr userDrawn="1"/>
        </p:nvCxnSpPr>
        <p:spPr>
          <a:xfrm>
            <a:off x="838200" y="792000"/>
            <a:ext cx="1051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Zástupný symbol pro text 22"/>
          <p:cNvSpPr>
            <a:spLocks noGrp="1"/>
          </p:cNvSpPr>
          <p:nvPr>
            <p:ph type="body" sz="quarter" idx="13" hasCustomPrompt="1"/>
          </p:nvPr>
        </p:nvSpPr>
        <p:spPr>
          <a:xfrm>
            <a:off x="838199" y="360364"/>
            <a:ext cx="7605184" cy="352966"/>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s-CZ" dirty="0"/>
              <a:t>Doplňte nadpis sekce</a:t>
            </a:r>
          </a:p>
        </p:txBody>
      </p:sp>
      <p:sp>
        <p:nvSpPr>
          <p:cNvPr id="12"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13"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spTree>
    <p:extLst>
      <p:ext uri="{BB962C8B-B14F-4D97-AF65-F5344CB8AC3E}">
        <p14:creationId xmlns:p14="http://schemas.microsoft.com/office/powerpoint/2010/main" val="143833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pPr lvl="0"/>
            <a:fld id="{65EAF124-F436-4365-BED4-72C81D1B60DB}" type="datetime1">
              <a:rPr lang="cs-CZ" smtClean="0"/>
              <a:pPr lvl="0"/>
              <a:t>15.09.2020</a:t>
            </a:fld>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627737BD-2007-4671-8E83-E5558794E41F}" type="slidenum">
              <a:rPr lang="cs-CZ" smtClean="0"/>
              <a:t>‹#›</a:t>
            </a:fld>
            <a:endParaRPr lang="cs-CZ"/>
          </a:p>
        </p:txBody>
      </p:sp>
    </p:spTree>
    <p:extLst>
      <p:ext uri="{BB962C8B-B14F-4D97-AF65-F5344CB8AC3E}">
        <p14:creationId xmlns:p14="http://schemas.microsoft.com/office/powerpoint/2010/main" val="2174964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6"/>
            <a:ext cx="3932237" cy="1069974"/>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cxnSp>
        <p:nvCxnSpPr>
          <p:cNvPr id="9" name="Přímá spojnice 8"/>
          <p:cNvCxnSpPr/>
          <p:nvPr userDrawn="1"/>
        </p:nvCxnSpPr>
        <p:spPr>
          <a:xfrm>
            <a:off x="838200" y="792000"/>
            <a:ext cx="10515600" cy="0"/>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1" name="Zástupný symbol pro text 22"/>
          <p:cNvSpPr>
            <a:spLocks noGrp="1"/>
          </p:cNvSpPr>
          <p:nvPr>
            <p:ph type="body" sz="quarter" idx="13" hasCustomPrompt="1"/>
          </p:nvPr>
        </p:nvSpPr>
        <p:spPr>
          <a:xfrm>
            <a:off x="838199" y="360364"/>
            <a:ext cx="7605184" cy="352966"/>
          </a:xfrm>
        </p:spPr>
        <p:txBody>
          <a:bodyPr>
            <a:no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cs-CZ" dirty="0"/>
              <a:t>Doplňte nadpis sekce</a:t>
            </a:r>
          </a:p>
        </p:txBody>
      </p:sp>
      <p:sp>
        <p:nvSpPr>
          <p:cNvPr id="12"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13"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spTree>
    <p:extLst>
      <p:ext uri="{BB962C8B-B14F-4D97-AF65-F5344CB8AC3E}">
        <p14:creationId xmlns:p14="http://schemas.microsoft.com/office/powerpoint/2010/main" val="378994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Klepnutím lze upravit styl předlohy nadpisů.</a:t>
            </a:r>
            <a:endParaRPr lang="cs-CZ"/>
          </a:p>
        </p:txBody>
      </p:sp>
      <p:sp>
        <p:nvSpPr>
          <p:cNvPr id="3" name="Content Placeholder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a:defRPr>
                <a:latin typeface="Times New Roman" panose="02020603050405020304" pitchFamily="18" charset="0"/>
              </a:defRPr>
            </a:lvl1pPr>
          </a:lstStyle>
          <a:p>
            <a:pPr>
              <a:defRPr/>
            </a:pPr>
            <a:endParaRPr lang="cs-CZ"/>
          </a:p>
        </p:txBody>
      </p:sp>
      <p:sp>
        <p:nvSpPr>
          <p:cNvPr id="5" name="Rectangle 5"/>
          <p:cNvSpPr>
            <a:spLocks noGrp="1" noChangeArrowheads="1"/>
          </p:cNvSpPr>
          <p:nvPr>
            <p:ph type="ftr" sz="quarter" idx="11"/>
          </p:nvPr>
        </p:nvSpPr>
        <p:spPr/>
        <p:txBody>
          <a:bodyPr/>
          <a:lstStyle>
            <a:lvl1pPr>
              <a:defRPr>
                <a:latin typeface="Times New Roman" panose="02020603050405020304" pitchFamily="18" charset="0"/>
              </a:defRPr>
            </a:lvl1pPr>
          </a:lstStyle>
          <a:p>
            <a:pPr>
              <a:defRPr/>
            </a:pPr>
            <a:endParaRPr lang="cs-CZ"/>
          </a:p>
        </p:txBody>
      </p:sp>
      <p:sp>
        <p:nvSpPr>
          <p:cNvPr id="6" name="Rectangle 6"/>
          <p:cNvSpPr>
            <a:spLocks noGrp="1" noChangeArrowheads="1"/>
          </p:cNvSpPr>
          <p:nvPr>
            <p:ph type="sldNum" sz="quarter" idx="12"/>
          </p:nvPr>
        </p:nvSpPr>
        <p:spPr/>
        <p:txBody>
          <a:bodyPr/>
          <a:lstStyle>
            <a:lvl1pPr>
              <a:defRPr/>
            </a:lvl1pPr>
          </a:lstStyle>
          <a:p>
            <a:pPr>
              <a:defRPr/>
            </a:pPr>
            <a:fld id="{2006A8E4-E554-407F-926D-5E6761D0AA3E}" type="slidenum">
              <a:rPr lang="cs-CZ" altLang="cs-CZ"/>
              <a:pPr>
                <a:defRPr/>
              </a:pPr>
              <a:t>‹#›</a:t>
            </a:fld>
            <a:endParaRPr lang="cs-CZ" altLang="cs-CZ"/>
          </a:p>
        </p:txBody>
      </p:sp>
    </p:spTree>
    <p:extLst>
      <p:ext uri="{BB962C8B-B14F-4D97-AF65-F5344CB8AC3E}">
        <p14:creationId xmlns:p14="http://schemas.microsoft.com/office/powerpoint/2010/main" val="426949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914400" y="1981200"/>
            <a:ext cx="10363200" cy="4114800"/>
          </a:xfrm>
        </p:spPr>
        <p:txBody>
          <a:bodyPr/>
          <a:lstStyle/>
          <a:p>
            <a:pPr lvl="0"/>
            <a:endParaRPr lang="cs-CZ"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A66259B-2592-43ED-8ECD-171A2E3F2032}" type="slidenum">
              <a:rPr lang="cs-CZ" altLang="cs-CZ"/>
              <a:pPr>
                <a:defRPr/>
              </a:pPr>
              <a:t>‹#›</a:t>
            </a:fld>
            <a:endParaRPr lang="cs-CZ" altLang="cs-CZ"/>
          </a:p>
        </p:txBody>
      </p:sp>
    </p:spTree>
    <p:extLst>
      <p:ext uri="{BB962C8B-B14F-4D97-AF65-F5344CB8AC3E}">
        <p14:creationId xmlns:p14="http://schemas.microsoft.com/office/powerpoint/2010/main" val="160716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2C34B7A-B446-4B79-99E9-283F495EFE23}" type="datetimeFigureOut">
              <a:rPr lang="cs-CZ" smtClean="0"/>
              <a:t>15.09.2020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C66B508-D5F4-4D5A-8DD8-E01EE22FCF00}" type="slidenum">
              <a:rPr lang="cs-CZ" smtClean="0"/>
              <a:t>‹#›</a:t>
            </a:fld>
            <a:endParaRPr lang="cs-CZ"/>
          </a:p>
        </p:txBody>
      </p:sp>
    </p:spTree>
    <p:extLst>
      <p:ext uri="{BB962C8B-B14F-4D97-AF65-F5344CB8AC3E}">
        <p14:creationId xmlns:p14="http://schemas.microsoft.com/office/powerpoint/2010/main" val="152963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lvl="0"/>
            <a:fld id="{C1EF66FE-1828-408C-ACC1-C858AA3F1530}" type="datetime1">
              <a:rPr lang="cs-CZ" smtClean="0"/>
              <a:pPr lvl="0"/>
              <a:t>15.09.2020</a:t>
            </a:fld>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p:txBody>
          <a:bodyPr/>
          <a:lstStyle/>
          <a:p>
            <a:pPr lvl="0"/>
            <a:fld id="{60F36E8C-9622-4A6D-A8FF-BBC22BE7D94C}" type="slidenum">
              <a:rPr lang="cs-CZ" smtClean="0"/>
              <a:t>‹#›</a:t>
            </a:fld>
            <a:endParaRPr lang="cs-CZ"/>
          </a:p>
        </p:txBody>
      </p:sp>
    </p:spTree>
    <p:extLst>
      <p:ext uri="{BB962C8B-B14F-4D97-AF65-F5344CB8AC3E}">
        <p14:creationId xmlns:p14="http://schemas.microsoft.com/office/powerpoint/2010/main" val="337339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Content Placeholder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Content Placeholder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lvl="0"/>
            <a:fld id="{D632C4FA-59C1-4A12-915F-1CC86287057F}" type="datetime1">
              <a:rPr lang="cs-CZ" smtClean="0"/>
              <a:pPr lvl="0"/>
              <a:t>15.09.2020</a:t>
            </a:fld>
            <a:endParaRPr lang="cs-CZ"/>
          </a:p>
        </p:txBody>
      </p:sp>
      <p:sp>
        <p:nvSpPr>
          <p:cNvPr id="8" name="Footer Placeholder 7"/>
          <p:cNvSpPr>
            <a:spLocks noGrp="1"/>
          </p:cNvSpPr>
          <p:nvPr>
            <p:ph type="ftr" sz="quarter" idx="11"/>
          </p:nvPr>
        </p:nvSpPr>
        <p:spPr/>
        <p:txBody>
          <a:bodyPr/>
          <a:lstStyle/>
          <a:p>
            <a:pPr lvl="0"/>
            <a:endParaRPr lang="cs-CZ"/>
          </a:p>
        </p:txBody>
      </p:sp>
      <p:sp>
        <p:nvSpPr>
          <p:cNvPr id="9" name="Slide Number Placeholder 8"/>
          <p:cNvSpPr>
            <a:spLocks noGrp="1"/>
          </p:cNvSpPr>
          <p:nvPr>
            <p:ph type="sldNum" sz="quarter" idx="12"/>
          </p:nvPr>
        </p:nvSpPr>
        <p:spPr/>
        <p:txBody>
          <a:bodyPr/>
          <a:lstStyle/>
          <a:p>
            <a:pPr lvl="0"/>
            <a:fld id="{3EAF73C8-2E53-4A1C-BDDB-F377AA614659}" type="slidenum">
              <a:rPr lang="cs-CZ" smtClean="0"/>
              <a:t>‹#›</a:t>
            </a:fld>
            <a:endParaRPr lang="cs-CZ"/>
          </a:p>
        </p:txBody>
      </p:sp>
    </p:spTree>
    <p:extLst>
      <p:ext uri="{BB962C8B-B14F-4D97-AF65-F5344CB8AC3E}">
        <p14:creationId xmlns:p14="http://schemas.microsoft.com/office/powerpoint/2010/main" val="391075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pPr lvl="0"/>
            <a:fld id="{D3FA13B3-4BA6-4807-AEA2-0F4BAB9C7FA6}" type="datetime1">
              <a:rPr lang="cs-CZ" smtClean="0"/>
              <a:pPr lvl="0"/>
              <a:t>15.09.2020</a:t>
            </a:fld>
            <a:endParaRPr lang="cs-CZ"/>
          </a:p>
        </p:txBody>
      </p:sp>
      <p:sp>
        <p:nvSpPr>
          <p:cNvPr id="4" name="Footer Placeholder 3"/>
          <p:cNvSpPr>
            <a:spLocks noGrp="1"/>
          </p:cNvSpPr>
          <p:nvPr>
            <p:ph type="ftr" sz="quarter" idx="11"/>
          </p:nvPr>
        </p:nvSpPr>
        <p:spPr/>
        <p:txBody>
          <a:bodyPr/>
          <a:lstStyle/>
          <a:p>
            <a:pPr lvl="0"/>
            <a:endParaRPr lang="cs-CZ"/>
          </a:p>
        </p:txBody>
      </p:sp>
      <p:sp>
        <p:nvSpPr>
          <p:cNvPr id="5" name="Slide Number Placeholder 4"/>
          <p:cNvSpPr>
            <a:spLocks noGrp="1"/>
          </p:cNvSpPr>
          <p:nvPr>
            <p:ph type="sldNum" sz="quarter" idx="12"/>
          </p:nvPr>
        </p:nvSpPr>
        <p:spPr/>
        <p:txBody>
          <a:bodyPr/>
          <a:lstStyle/>
          <a:p>
            <a:pPr lvl="0"/>
            <a:fld id="{E7C126E4-1D08-44EC-B427-5EB0494A637F}" type="slidenum">
              <a:rPr lang="cs-CZ" smtClean="0"/>
              <a:t>‹#›</a:t>
            </a:fld>
            <a:endParaRPr lang="cs-CZ"/>
          </a:p>
        </p:txBody>
      </p:sp>
    </p:spTree>
    <p:extLst>
      <p:ext uri="{BB962C8B-B14F-4D97-AF65-F5344CB8AC3E}">
        <p14:creationId xmlns:p14="http://schemas.microsoft.com/office/powerpoint/2010/main" val="3846090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2EDF86DA-73F1-45E2-A741-38F4C93D5562}" type="datetime1">
              <a:rPr lang="cs-CZ" smtClean="0"/>
              <a:pPr lvl="0"/>
              <a:t>15.09.2020</a:t>
            </a:fld>
            <a:endParaRPr lang="cs-CZ"/>
          </a:p>
        </p:txBody>
      </p:sp>
      <p:sp>
        <p:nvSpPr>
          <p:cNvPr id="3" name="Footer Placeholder 2"/>
          <p:cNvSpPr>
            <a:spLocks noGrp="1"/>
          </p:cNvSpPr>
          <p:nvPr>
            <p:ph type="ftr" sz="quarter" idx="11"/>
          </p:nvPr>
        </p:nvSpPr>
        <p:spPr/>
        <p:txBody>
          <a:bodyPr/>
          <a:lstStyle/>
          <a:p>
            <a:pPr lvl="0"/>
            <a:endParaRPr lang="cs-CZ"/>
          </a:p>
        </p:txBody>
      </p:sp>
      <p:sp>
        <p:nvSpPr>
          <p:cNvPr id="4" name="Slide Number Placeholder 3"/>
          <p:cNvSpPr>
            <a:spLocks noGrp="1"/>
          </p:cNvSpPr>
          <p:nvPr>
            <p:ph type="sldNum" sz="quarter" idx="12"/>
          </p:nvPr>
        </p:nvSpPr>
        <p:spPr/>
        <p:txBody>
          <a:bodyPr/>
          <a:lstStyle/>
          <a:p>
            <a:pPr lvl="0"/>
            <a:fld id="{142C0848-5A09-4CE4-9EB7-6AF8588BA201}" type="slidenum">
              <a:rPr lang="cs-CZ" smtClean="0"/>
              <a:t>‹#›</a:t>
            </a:fld>
            <a:endParaRPr lang="cs-CZ"/>
          </a:p>
        </p:txBody>
      </p:sp>
    </p:spTree>
    <p:extLst>
      <p:ext uri="{BB962C8B-B14F-4D97-AF65-F5344CB8AC3E}">
        <p14:creationId xmlns:p14="http://schemas.microsoft.com/office/powerpoint/2010/main" val="4256508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pPr lvl="0"/>
            <a:fld id="{8344391F-9599-44C9-9CC4-F361131A97C2}" type="datetime1">
              <a:rPr lang="cs-CZ" smtClean="0"/>
              <a:pPr lvl="0"/>
              <a:t>15.09.2020</a:t>
            </a:fld>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p:txBody>
          <a:bodyPr/>
          <a:lstStyle/>
          <a:p>
            <a:pPr lvl="0"/>
            <a:fld id="{4728386D-BBC7-461A-AD51-1FFF64AAF3E5}" type="slidenum">
              <a:rPr lang="cs-CZ" smtClean="0"/>
              <a:t>‹#›</a:t>
            </a:fld>
            <a:endParaRPr lang="cs-CZ"/>
          </a:p>
        </p:txBody>
      </p:sp>
    </p:spTree>
    <p:extLst>
      <p:ext uri="{BB962C8B-B14F-4D97-AF65-F5344CB8AC3E}">
        <p14:creationId xmlns:p14="http://schemas.microsoft.com/office/powerpoint/2010/main" val="174695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Date Placeholder 4"/>
          <p:cNvSpPr>
            <a:spLocks noGrp="1"/>
          </p:cNvSpPr>
          <p:nvPr>
            <p:ph type="dt" sz="half" idx="10"/>
          </p:nvPr>
        </p:nvSpPr>
        <p:spPr/>
        <p:txBody>
          <a:bodyPr/>
          <a:lstStyle/>
          <a:p>
            <a:pPr lvl="0"/>
            <a:fld id="{16AEC974-898A-427E-82F2-3FCFC9EA8FBB}" type="datetime1">
              <a:rPr lang="cs-CZ" smtClean="0"/>
              <a:pPr lvl="0"/>
              <a:t>15.09.2020</a:t>
            </a:fld>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p:txBody>
          <a:bodyPr/>
          <a:lstStyle/>
          <a:p>
            <a:pPr lvl="0"/>
            <a:fld id="{A700BA8E-E038-4225-A3C0-A5376867B620}" type="slidenum">
              <a:rPr lang="cs-CZ" smtClean="0"/>
              <a:t>‹#›</a:t>
            </a:fld>
            <a:endParaRPr lang="cs-CZ"/>
          </a:p>
        </p:txBody>
      </p:sp>
    </p:spTree>
    <p:extLst>
      <p:ext uri="{BB962C8B-B14F-4D97-AF65-F5344CB8AC3E}">
        <p14:creationId xmlns:p14="http://schemas.microsoft.com/office/powerpoint/2010/main" val="940399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D3FA13B3-4BA6-4807-AEA2-0F4BAB9C7FA6}" type="datetime1">
              <a:rPr lang="cs-CZ" smtClean="0"/>
              <a:pPr lvl="0"/>
              <a:t>15.09.2020</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cs-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E7C126E4-1D08-44EC-B427-5EB0494A637F}" type="slidenum">
              <a:rPr lang="cs-CZ" smtClean="0"/>
              <a:t>‹#›</a:t>
            </a:fld>
            <a:endParaRPr lang="cs-CZ"/>
          </a:p>
        </p:txBody>
      </p:sp>
    </p:spTree>
    <p:extLst>
      <p:ext uri="{BB962C8B-B14F-4D97-AF65-F5344CB8AC3E}">
        <p14:creationId xmlns:p14="http://schemas.microsoft.com/office/powerpoint/2010/main" val="2773919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CBE081EA-B6AC-43E2-AC85-00A6DBE142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3172B015-3715-4650-8D48-486E65D41D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D13AD70-610B-4E7F-9D8E-4FE0AF3E4C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A384A-4311-4991-B0E1-19B9092CB8A2}" type="datetimeFigureOut">
              <a:rPr lang="cs-CZ" smtClean="0"/>
              <a:t>15.09.2020</a:t>
            </a:fld>
            <a:endParaRPr lang="cs-CZ"/>
          </a:p>
        </p:txBody>
      </p:sp>
      <p:sp>
        <p:nvSpPr>
          <p:cNvPr id="5" name="Zástupný symbol pro zápatí 4">
            <a:extLst>
              <a:ext uri="{FF2B5EF4-FFF2-40B4-BE49-F238E27FC236}">
                <a16:creationId xmlns:a16="http://schemas.microsoft.com/office/drawing/2014/main" id="{AD6F58A9-25B2-4D42-A8AA-4B291B762F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911D5DD8-957E-486D-948C-A3DE729D1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D1737-1A77-4482-AFBA-6435A7879273}" type="slidenum">
              <a:rPr lang="cs-CZ" smtClean="0"/>
              <a:t>‹#›</a:t>
            </a:fld>
            <a:endParaRPr lang="cs-CZ"/>
          </a:p>
        </p:txBody>
      </p:sp>
    </p:spTree>
    <p:extLst>
      <p:ext uri="{BB962C8B-B14F-4D97-AF65-F5344CB8AC3E}">
        <p14:creationId xmlns:p14="http://schemas.microsoft.com/office/powerpoint/2010/main" val="3937677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34533"/>
            <a:ext cx="10515600" cy="556156"/>
          </a:xfrm>
          <a:prstGeom prst="rect">
            <a:avLst/>
          </a:prstGeom>
        </p:spPr>
        <p:txBody>
          <a:bodyPr vert="horz" lIns="91440" tIns="45720" rIns="91440" bIns="45720" rtlCol="0" anchor="ctr">
            <a:normAutofit/>
          </a:bodyPr>
          <a:lstStyle/>
          <a:p>
            <a:r>
              <a:rPr lang="cs-CZ" dirty="0"/>
              <a:t>Nadpis</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5" name="Footer Placeholder 4"/>
          <p:cNvSpPr>
            <a:spLocks noGrp="1"/>
          </p:cNvSpPr>
          <p:nvPr>
            <p:ph type="ftr" sz="quarter" idx="3"/>
          </p:nvPr>
        </p:nvSpPr>
        <p:spPr>
          <a:xfrm>
            <a:off x="3581400" y="6356352"/>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dirty="0"/>
          </a:p>
        </p:txBody>
      </p:sp>
      <p:sp>
        <p:nvSpPr>
          <p:cNvPr id="10" name="Zástupný symbol pro číslo snímku 9"/>
          <p:cNvSpPr>
            <a:spLocks noGrp="1"/>
          </p:cNvSpPr>
          <p:nvPr>
            <p:ph type="sldNum" sz="quarter" idx="4"/>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cs-CZ"/>
              <a:t>Strana </a:t>
            </a:r>
            <a:fld id="{20A22714-1925-4CB5-873C-0DA602053BBE}" type="slidenum">
              <a:rPr lang="cs-CZ" smtClean="0"/>
              <a:pPr/>
              <a:t>‹#›</a:t>
            </a:fld>
            <a:r>
              <a:rPr lang="cs-CZ"/>
              <a:t> </a:t>
            </a:r>
            <a:endParaRPr lang="cs-CZ" dirty="0"/>
          </a:p>
        </p:txBody>
      </p:sp>
    </p:spTree>
    <p:extLst>
      <p:ext uri="{BB962C8B-B14F-4D97-AF65-F5344CB8AC3E}">
        <p14:creationId xmlns:p14="http://schemas.microsoft.com/office/powerpoint/2010/main" val="873226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rgbClr val="00964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00964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964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00964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00964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8.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1.xml"/><Relationship Id="rId5" Type="http://schemas.openxmlformats.org/officeDocument/2006/relationships/image" Target="../media/image32.jpe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8.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8.xml"/><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8.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1.xml"/><Relationship Id="rId5" Type="http://schemas.openxmlformats.org/officeDocument/2006/relationships/image" Target="../media/image53.jpe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s://www.plzensky-kraj.cz/dokumenty-kap-ii"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hyperlink" Target="mailto:gondorcin@rra-pk.cz" TargetMode="Externa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2209800" y="3347540"/>
            <a:ext cx="7772400" cy="932870"/>
          </a:xfrm>
        </p:spPr>
        <p:txBody>
          <a:bodyPr>
            <a:noAutofit/>
          </a:bodyPr>
          <a:lstStyle/>
          <a:p>
            <a:pPr lvl="0"/>
            <a:r>
              <a:rPr lang="cs-CZ" sz="4400" b="1" dirty="0" smtClean="0">
                <a:solidFill>
                  <a:srgbClr val="0067AC"/>
                </a:solidFill>
                <a:latin typeface="Arial" pitchFamily="34"/>
                <a:cs typeface="Arial" pitchFamily="34"/>
              </a:rPr>
              <a:t>15. ZASEDÁNÍ PS VZDĚLÁVÁNÍ</a:t>
            </a:r>
            <a:endParaRPr lang="cs-CZ" sz="4400" b="1" dirty="0">
              <a:solidFill>
                <a:srgbClr val="0067AC"/>
              </a:solidFill>
              <a:latin typeface="Arial" pitchFamily="34"/>
              <a:cs typeface="Arial" pitchFamily="34"/>
            </a:endParaRPr>
          </a:p>
        </p:txBody>
      </p:sp>
      <p:sp>
        <p:nvSpPr>
          <p:cNvPr id="4" name="Podnadpis 2"/>
          <p:cNvSpPr txBox="1">
            <a:spLocks noGrp="1"/>
          </p:cNvSpPr>
          <p:nvPr>
            <p:ph type="subTitle" idx="1"/>
          </p:nvPr>
        </p:nvSpPr>
        <p:spPr>
          <a:xfrm>
            <a:off x="2656936" y="5080003"/>
            <a:ext cx="6878128" cy="768705"/>
          </a:xfrm>
        </p:spPr>
        <p:txBody>
          <a:bodyPr>
            <a:normAutofit/>
          </a:bodyPr>
          <a:lstStyle/>
          <a:p>
            <a:pPr lvl="0"/>
            <a:r>
              <a:rPr lang="cs-CZ" b="1" dirty="0" smtClean="0">
                <a:solidFill>
                  <a:srgbClr val="028939"/>
                </a:solidFill>
              </a:rPr>
              <a:t>ONLINE, </a:t>
            </a:r>
            <a:r>
              <a:rPr lang="cs-CZ" b="1" dirty="0">
                <a:solidFill>
                  <a:srgbClr val="028939"/>
                </a:solidFill>
              </a:rPr>
              <a:t>1</a:t>
            </a:r>
            <a:r>
              <a:rPr lang="cs-CZ" b="1" dirty="0" smtClean="0">
                <a:solidFill>
                  <a:srgbClr val="028939"/>
                </a:solidFill>
              </a:rPr>
              <a:t>5. </a:t>
            </a:r>
            <a:r>
              <a:rPr lang="cs-CZ" b="1" dirty="0">
                <a:solidFill>
                  <a:srgbClr val="028939"/>
                </a:solidFill>
              </a:rPr>
              <a:t>9</a:t>
            </a:r>
            <a:r>
              <a:rPr lang="cs-CZ" b="1" dirty="0" smtClean="0">
                <a:solidFill>
                  <a:srgbClr val="028939"/>
                </a:solidFill>
              </a:rPr>
              <a:t>. 2020</a:t>
            </a:r>
            <a:endParaRPr lang="cs-CZ" b="1" dirty="0">
              <a:solidFill>
                <a:srgbClr val="028939"/>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Letní </a:t>
            </a:r>
            <a:r>
              <a:rPr lang="cs-CZ" sz="3200" b="1" dirty="0">
                <a:latin typeface="Arial" pitchFamily="34"/>
                <a:cs typeface="Arial" pitchFamily="34"/>
              </a:rPr>
              <a:t>setkání s pedagogy</a:t>
            </a:r>
          </a:p>
        </p:txBody>
      </p:sp>
      <p:sp>
        <p:nvSpPr>
          <p:cNvPr id="3" name="Zástupný symbol pro obsah 2"/>
          <p:cNvSpPr txBox="1">
            <a:spLocks noGrp="1"/>
          </p:cNvSpPr>
          <p:nvPr>
            <p:ph idx="1"/>
          </p:nvPr>
        </p:nvSpPr>
        <p:spPr>
          <a:xfrm>
            <a:off x="838200" y="1825625"/>
            <a:ext cx="3345611" cy="4351338"/>
          </a:xfrm>
        </p:spPr>
        <p:txBody>
          <a:bodyPr>
            <a:normAutofit/>
          </a:bodyPr>
          <a:lstStyle/>
          <a:p>
            <a:r>
              <a:rPr lang="cs-CZ" sz="2400" dirty="0"/>
              <a:t>workshopy komunikace</a:t>
            </a:r>
          </a:p>
          <a:p>
            <a:r>
              <a:rPr lang="cs-CZ" sz="2400" dirty="0"/>
              <a:t>kreativní workshopy (arteterapie)</a:t>
            </a:r>
          </a:p>
          <a:p>
            <a:r>
              <a:rPr lang="cs-CZ" sz="2400" dirty="0"/>
              <a:t>workshopy jógy</a:t>
            </a:r>
          </a:p>
          <a:p>
            <a:r>
              <a:rPr lang="cs-CZ" sz="2400" dirty="0"/>
              <a:t>workshopy zaměřené na akční plánování</a:t>
            </a:r>
          </a:p>
          <a:p>
            <a:pPr marL="0" indent="0">
              <a:buNone/>
            </a:pPr>
            <a:r>
              <a:rPr lang="cs-CZ" sz="2200" dirty="0" smtClean="0">
                <a:latin typeface="Arial" panose="020B0604020202020204" pitchFamily="34" charset="0"/>
                <a:cs typeface="Arial" panose="020B0604020202020204" pitchFamily="34" charset="0"/>
              </a:rPr>
              <a:t> </a:t>
            </a:r>
          </a:p>
          <a:p>
            <a:pPr marL="0" indent="0">
              <a:buNone/>
            </a:pPr>
            <a:endParaRPr lang="cs-CZ" sz="2200"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pic>
        <p:nvPicPr>
          <p:cNvPr id="5" name="Obrázek 4"/>
          <p:cNvPicPr>
            <a:picLocks noChangeAspect="1"/>
          </p:cNvPicPr>
          <p:nvPr/>
        </p:nvPicPr>
        <p:blipFill>
          <a:blip r:embed="rId2"/>
          <a:stretch>
            <a:fillRect/>
          </a:stretch>
        </p:blipFill>
        <p:spPr>
          <a:xfrm>
            <a:off x="4780299" y="1509534"/>
            <a:ext cx="6546184" cy="4902299"/>
          </a:xfrm>
          <a:prstGeom prst="rect">
            <a:avLst/>
          </a:prstGeom>
        </p:spPr>
      </p:pic>
    </p:spTree>
    <p:extLst>
      <p:ext uri="{BB962C8B-B14F-4D97-AF65-F5344CB8AC3E}">
        <p14:creationId xmlns:p14="http://schemas.microsoft.com/office/powerpoint/2010/main" val="331850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Letní </a:t>
            </a:r>
            <a:r>
              <a:rPr lang="cs-CZ" sz="3200" b="1" dirty="0">
                <a:latin typeface="Arial" pitchFamily="34"/>
                <a:cs typeface="Arial" pitchFamily="34"/>
              </a:rPr>
              <a:t>setkání s pedagogy</a:t>
            </a:r>
          </a:p>
        </p:txBody>
      </p:sp>
      <p:sp>
        <p:nvSpPr>
          <p:cNvPr id="3" name="Zástupný symbol pro obsah 2"/>
          <p:cNvSpPr txBox="1">
            <a:spLocks noGrp="1"/>
          </p:cNvSpPr>
          <p:nvPr>
            <p:ph idx="1"/>
          </p:nvPr>
        </p:nvSpPr>
        <p:spPr>
          <a:xfrm>
            <a:off x="838200" y="1825625"/>
            <a:ext cx="3880449" cy="4532042"/>
          </a:xfrm>
        </p:spPr>
        <p:txBody>
          <a:bodyPr>
            <a:normAutofit/>
          </a:bodyPr>
          <a:lstStyle/>
          <a:p>
            <a:pPr marL="0" indent="0" algn="just">
              <a:buNone/>
            </a:pPr>
            <a:r>
              <a:rPr lang="cs-CZ" sz="2400" i="1" dirty="0" smtClean="0"/>
              <a:t>„Věřím</a:t>
            </a:r>
            <a:r>
              <a:rPr lang="cs-CZ" sz="2400" i="1" dirty="0"/>
              <a:t>, že tyto znalosti aplikuji nejen v komunikaci se žáky, ale i s rodiči a jinými lidmi, a že to bude ku prospěchu věci. Pomohlo mi to uvědomit si chyby, kterých se dopouštím. </a:t>
            </a:r>
            <a:r>
              <a:rPr lang="cs-CZ" sz="2400" i="1" dirty="0" smtClean="0"/>
              <a:t>“ </a:t>
            </a:r>
            <a:endParaRPr lang="cs-CZ" sz="2400" i="1" dirty="0"/>
          </a:p>
          <a:p>
            <a:pPr marL="0" indent="0" algn="just">
              <a:buNone/>
            </a:pPr>
            <a:endParaRPr lang="cs-CZ" sz="2400" dirty="0"/>
          </a:p>
          <a:p>
            <a:pPr marL="0" indent="0" algn="just">
              <a:buNone/>
            </a:pPr>
            <a:r>
              <a:rPr lang="cs-CZ" sz="2400" i="1" dirty="0"/>
              <a:t>„Všechny workshopy byly skvělé a dohromady se výborně doplňovaly.“</a:t>
            </a:r>
          </a:p>
          <a:p>
            <a:pPr marL="0" indent="0" algn="just">
              <a:buNone/>
            </a:pPr>
            <a:r>
              <a:rPr lang="cs-CZ" sz="2200" dirty="0" smtClean="0">
                <a:latin typeface="Arial" panose="020B0604020202020204" pitchFamily="34" charset="0"/>
                <a:cs typeface="Arial" panose="020B0604020202020204" pitchFamily="34" charset="0"/>
              </a:rPr>
              <a:t> </a:t>
            </a:r>
          </a:p>
          <a:p>
            <a:pPr marL="0" indent="0" algn="just">
              <a:buNone/>
            </a:pPr>
            <a:endParaRPr lang="cs-CZ" sz="2200" dirty="0">
              <a:latin typeface="Arial" panose="020B0604020202020204" pitchFamily="34" charset="0"/>
              <a:cs typeface="Arial" panose="020B0604020202020204" pitchFamily="34" charset="0"/>
            </a:endParaRPr>
          </a:p>
          <a:p>
            <a:pPr algn="just"/>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1438" y="1523652"/>
            <a:ext cx="6445353" cy="4834015"/>
          </a:xfrm>
          <a:prstGeom prst="rect">
            <a:avLst/>
          </a:prstGeom>
        </p:spPr>
      </p:pic>
    </p:spTree>
    <p:extLst>
      <p:ext uri="{BB962C8B-B14F-4D97-AF65-F5344CB8AC3E}">
        <p14:creationId xmlns:p14="http://schemas.microsoft.com/office/powerpoint/2010/main" val="3086009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Letní </a:t>
            </a:r>
            <a:r>
              <a:rPr lang="cs-CZ" sz="3200" b="1" dirty="0">
                <a:latin typeface="Arial" pitchFamily="34"/>
                <a:cs typeface="Arial" pitchFamily="34"/>
              </a:rPr>
              <a:t>setkání s pedagogy</a:t>
            </a:r>
          </a:p>
        </p:txBody>
      </p:sp>
      <p:sp>
        <p:nvSpPr>
          <p:cNvPr id="3" name="Zástupný symbol pro obsah 2"/>
          <p:cNvSpPr txBox="1">
            <a:spLocks noGrp="1"/>
          </p:cNvSpPr>
          <p:nvPr>
            <p:ph idx="1"/>
          </p:nvPr>
        </p:nvSpPr>
        <p:spPr>
          <a:xfrm>
            <a:off x="838200" y="1825625"/>
            <a:ext cx="4001219" cy="4532042"/>
          </a:xfrm>
        </p:spPr>
        <p:txBody>
          <a:bodyPr>
            <a:normAutofit fontScale="92500" lnSpcReduction="20000"/>
          </a:bodyPr>
          <a:lstStyle/>
          <a:p>
            <a:pPr marL="0" indent="0" algn="just">
              <a:buNone/>
            </a:pPr>
            <a:r>
              <a:rPr lang="cs-CZ" sz="2400" i="1" dirty="0"/>
              <a:t>„V první řadě jsem si aktivním a příjemným způsobem odpočinula. Při WS jsem si upevnila své dosavadní dovednosti, které využívám při řízení školy. Pro nový školní rok naplánuji metody, které zlepší efektivitu mé práce, ale hlavně přesvědčím své kolegy – pedagogy, aby komunikační dovednosti zařadili do své práce s žáky.“</a:t>
            </a:r>
          </a:p>
          <a:p>
            <a:pPr marL="0" indent="0" algn="just">
              <a:buNone/>
            </a:pPr>
            <a:endParaRPr lang="cs-CZ" sz="2400" i="1" dirty="0"/>
          </a:p>
          <a:p>
            <a:pPr marL="0" indent="0" algn="just">
              <a:buNone/>
            </a:pPr>
            <a:r>
              <a:rPr lang="cs-CZ" sz="2400" i="1" dirty="0"/>
              <a:t>„Tato akce byla velmi užitečná a přínosná, hodnotím velmi kladně.“</a:t>
            </a:r>
          </a:p>
          <a:p>
            <a:pPr marL="0" indent="0" algn="just">
              <a:buNone/>
            </a:pPr>
            <a:r>
              <a:rPr lang="cs-CZ" sz="2200" dirty="0" smtClean="0">
                <a:latin typeface="Arial" panose="020B0604020202020204" pitchFamily="34" charset="0"/>
                <a:cs typeface="Arial" panose="020B0604020202020204" pitchFamily="34" charset="0"/>
              </a:rPr>
              <a:t> </a:t>
            </a:r>
          </a:p>
          <a:p>
            <a:pPr marL="0" indent="0" algn="just">
              <a:buNone/>
            </a:pPr>
            <a:endParaRPr lang="cs-CZ" sz="2200" dirty="0">
              <a:latin typeface="Arial" panose="020B0604020202020204" pitchFamily="34" charset="0"/>
              <a:cs typeface="Arial" panose="020B0604020202020204" pitchFamily="34" charset="0"/>
            </a:endParaRPr>
          </a:p>
          <a:p>
            <a:pPr algn="just"/>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791" y="1506448"/>
            <a:ext cx="6468292" cy="4851219"/>
          </a:xfrm>
          <a:prstGeom prst="rect">
            <a:avLst/>
          </a:prstGeom>
        </p:spPr>
      </p:pic>
    </p:spTree>
    <p:extLst>
      <p:ext uri="{BB962C8B-B14F-4D97-AF65-F5344CB8AC3E}">
        <p14:creationId xmlns:p14="http://schemas.microsoft.com/office/powerpoint/2010/main" val="190026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577532" cy="960440"/>
          </a:xfrm>
        </p:spPr>
        <p:txBody>
          <a:bodyPr>
            <a:normAutofit fontScale="90000"/>
          </a:bodyPr>
          <a:lstStyle/>
          <a:p>
            <a:pPr lvl="0"/>
            <a:r>
              <a:rPr lang="cs-CZ" sz="3200" b="1" dirty="0">
                <a:latin typeface="Arial" panose="020B0604020202020204" pitchFamily="34" charset="0"/>
                <a:cs typeface="Arial" panose="020B0604020202020204" pitchFamily="34" charset="0"/>
              </a:rPr>
              <a:t>Workshop pro metodiky prevence </a:t>
            </a:r>
            <a:r>
              <a:rPr lang="cs-CZ" sz="3200" b="1" dirty="0" smtClean="0">
                <a:latin typeface="Arial" panose="020B0604020202020204" pitchFamily="34" charset="0"/>
                <a:cs typeface="Arial" panose="020B0604020202020204" pitchFamily="34" charset="0"/>
              </a:rPr>
              <a:t/>
            </a:r>
            <a:br>
              <a:rPr lang="cs-CZ" sz="3200" b="1" dirty="0" smtClean="0">
                <a:latin typeface="Arial" panose="020B0604020202020204" pitchFamily="34" charset="0"/>
                <a:cs typeface="Arial" panose="020B0604020202020204" pitchFamily="34" charset="0"/>
              </a:rPr>
            </a:br>
            <a:r>
              <a:rPr lang="cs-CZ" sz="2700" b="1" dirty="0" smtClean="0">
                <a:latin typeface="Arial" panose="020B0604020202020204" pitchFamily="34" charset="0"/>
                <a:cs typeface="Arial" panose="020B0604020202020204" pitchFamily="34" charset="0"/>
              </a:rPr>
              <a:t>Protiprávní jednání mládeže, jeho projevy a prevence</a:t>
            </a:r>
            <a:endParaRPr lang="cs-CZ" sz="2700" b="1" dirty="0">
              <a:latin typeface="Arial" pitchFamily="34"/>
              <a:cs typeface="Arial" pitchFamily="34"/>
            </a:endParaRPr>
          </a:p>
        </p:txBody>
      </p:sp>
      <p:sp>
        <p:nvSpPr>
          <p:cNvPr id="3" name="Zástupný symbol pro obsah 2"/>
          <p:cNvSpPr txBox="1">
            <a:spLocks noGrp="1"/>
          </p:cNvSpPr>
          <p:nvPr>
            <p:ph idx="1"/>
          </p:nvPr>
        </p:nvSpPr>
        <p:spPr>
          <a:xfrm>
            <a:off x="838200" y="1825625"/>
            <a:ext cx="5786887" cy="4351338"/>
          </a:xfrm>
        </p:spPr>
        <p:txBody>
          <a:bodyPr>
            <a:normAutofit fontScale="92500" lnSpcReduction="20000"/>
          </a:bodyPr>
          <a:lstStyle/>
          <a:p>
            <a:pPr marL="0" indent="0">
              <a:buNone/>
            </a:pPr>
            <a:r>
              <a:rPr lang="cs-CZ" sz="2600" b="1" dirty="0">
                <a:solidFill>
                  <a:schemeClr val="accent1">
                    <a:lumMod val="75000"/>
                  </a:schemeClr>
                </a:solidFill>
                <a:latin typeface="Arial" panose="020B0604020202020204" pitchFamily="34" charset="0"/>
                <a:cs typeface="Arial" panose="020B0604020202020204" pitchFamily="34" charset="0"/>
              </a:rPr>
              <a:t>Informativní část </a:t>
            </a:r>
            <a:endParaRPr lang="cs-CZ" sz="2600" b="1" dirty="0" smtClean="0">
              <a:solidFill>
                <a:schemeClr val="accent1">
                  <a:lumMod val="75000"/>
                </a:schemeClr>
              </a:solidFill>
              <a:latin typeface="Arial" panose="020B0604020202020204" pitchFamily="34" charset="0"/>
              <a:cs typeface="Arial" panose="020B0604020202020204" pitchFamily="34" charset="0"/>
            </a:endParaRPr>
          </a:p>
          <a:p>
            <a:r>
              <a:rPr lang="cs-CZ" sz="2600" dirty="0" smtClean="0">
                <a:latin typeface="Arial" panose="020B0604020202020204" pitchFamily="34" charset="0"/>
                <a:cs typeface="Arial" panose="020B0604020202020204" pitchFamily="34" charset="0"/>
              </a:rPr>
              <a:t>Krajský </a:t>
            </a:r>
            <a:r>
              <a:rPr lang="cs-CZ" sz="2600" dirty="0">
                <a:latin typeface="Arial" panose="020B0604020202020204" pitchFamily="34" charset="0"/>
                <a:cs typeface="Arial" panose="020B0604020202020204" pitchFamily="34" charset="0"/>
              </a:rPr>
              <a:t>akční plán rozvoje vzdělávání Plzeňského kraje na období </a:t>
            </a:r>
            <a:r>
              <a:rPr lang="cs-CZ" sz="2600" dirty="0" smtClean="0">
                <a:latin typeface="Arial" panose="020B0604020202020204" pitchFamily="34" charset="0"/>
                <a:cs typeface="Arial" panose="020B0604020202020204" pitchFamily="34" charset="0"/>
              </a:rPr>
              <a:t>2020-2022</a:t>
            </a:r>
          </a:p>
          <a:p>
            <a:r>
              <a:rPr lang="cs-CZ" sz="2600" dirty="0" smtClean="0">
                <a:latin typeface="Arial" panose="020B0604020202020204" pitchFamily="34" charset="0"/>
                <a:cs typeface="Arial" panose="020B0604020202020204" pitchFamily="34" charset="0"/>
              </a:rPr>
              <a:t>Školská </a:t>
            </a:r>
            <a:r>
              <a:rPr lang="cs-CZ" sz="2600" dirty="0">
                <a:latin typeface="Arial" panose="020B0604020202020204" pitchFamily="34" charset="0"/>
                <a:cs typeface="Arial" panose="020B0604020202020204" pitchFamily="34" charset="0"/>
              </a:rPr>
              <a:t>inkluzivní koncepce Plzeňského kraje</a:t>
            </a:r>
          </a:p>
          <a:p>
            <a:pPr lvl="0"/>
            <a:r>
              <a:rPr lang="cs-CZ" sz="2600" dirty="0">
                <a:latin typeface="Arial" panose="020B0604020202020204" pitchFamily="34" charset="0"/>
                <a:cs typeface="Arial" panose="020B0604020202020204" pitchFamily="34" charset="0"/>
              </a:rPr>
              <a:t>Metodická podpora v oblasti primární prevence</a:t>
            </a:r>
          </a:p>
          <a:p>
            <a:pPr marL="0" indent="0">
              <a:buNone/>
            </a:pPr>
            <a:endParaRPr lang="cs-CZ" sz="2600" dirty="0">
              <a:latin typeface="Arial" panose="020B0604020202020204" pitchFamily="34" charset="0"/>
              <a:cs typeface="Arial" panose="020B0604020202020204" pitchFamily="34" charset="0"/>
            </a:endParaRPr>
          </a:p>
          <a:p>
            <a:pPr marL="0" indent="0">
              <a:buNone/>
            </a:pPr>
            <a:r>
              <a:rPr lang="cs-CZ" sz="2600" b="1" dirty="0">
                <a:solidFill>
                  <a:schemeClr val="accent1">
                    <a:lumMod val="75000"/>
                  </a:schemeClr>
                </a:solidFill>
                <a:latin typeface="Arial" panose="020B0604020202020204" pitchFamily="34" charset="0"/>
                <a:cs typeface="Arial" panose="020B0604020202020204" pitchFamily="34" charset="0"/>
              </a:rPr>
              <a:t>Vzdělávací část </a:t>
            </a:r>
            <a:endParaRPr lang="cs-CZ" sz="2600" b="1" dirty="0" smtClean="0">
              <a:solidFill>
                <a:schemeClr val="accent1">
                  <a:lumMod val="75000"/>
                </a:schemeClr>
              </a:solidFill>
              <a:latin typeface="Arial" panose="020B0604020202020204" pitchFamily="34" charset="0"/>
              <a:cs typeface="Arial" panose="020B0604020202020204" pitchFamily="34" charset="0"/>
            </a:endParaRPr>
          </a:p>
          <a:p>
            <a:r>
              <a:rPr lang="cs-CZ" sz="2600" dirty="0" smtClean="0">
                <a:latin typeface="Arial" panose="020B0604020202020204" pitchFamily="34" charset="0"/>
                <a:cs typeface="Arial" panose="020B0604020202020204" pitchFamily="34" charset="0"/>
              </a:rPr>
              <a:t>Protiprávní </a:t>
            </a:r>
            <a:r>
              <a:rPr lang="cs-CZ" sz="2600" dirty="0">
                <a:latin typeface="Arial" panose="020B0604020202020204" pitchFamily="34" charset="0"/>
                <a:cs typeface="Arial" panose="020B0604020202020204" pitchFamily="34" charset="0"/>
              </a:rPr>
              <a:t>jednání mládeže, jeho projevy a prevence</a:t>
            </a:r>
          </a:p>
          <a:p>
            <a:pPr lvl="0"/>
            <a:r>
              <a:rPr lang="cs-CZ" sz="2600" dirty="0">
                <a:latin typeface="Arial" panose="020B0604020202020204" pitchFamily="34" charset="0"/>
                <a:cs typeface="Arial" panose="020B0604020202020204" pitchFamily="34" charset="0"/>
              </a:rPr>
              <a:t>Reálné příklady z praxe a případové kazuistiky </a:t>
            </a:r>
          </a:p>
          <a:p>
            <a:pPr lvl="1"/>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006" y="1940943"/>
            <a:ext cx="5187351" cy="3890513"/>
          </a:xfrm>
          <a:prstGeom prst="rect">
            <a:avLst/>
          </a:prstGeom>
        </p:spPr>
      </p:pic>
    </p:spTree>
    <p:extLst>
      <p:ext uri="{BB962C8B-B14F-4D97-AF65-F5344CB8AC3E}">
        <p14:creationId xmlns:p14="http://schemas.microsoft.com/office/powerpoint/2010/main" val="412479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Plánovaná tematická setkávání</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38200" y="1825625"/>
            <a:ext cx="6088811" cy="4351338"/>
          </a:xfrm>
        </p:spPr>
        <p:txBody>
          <a:bodyPr>
            <a:normAutofit/>
          </a:bodyPr>
          <a:lstStyle/>
          <a:p>
            <a:r>
              <a:rPr lang="cs-CZ" sz="2400" b="1" dirty="0" smtClean="0">
                <a:latin typeface="Arial" panose="020B0604020202020204" pitchFamily="34" charset="0"/>
                <a:cs typeface="Arial" panose="020B0604020202020204" pitchFamily="34" charset="0"/>
              </a:rPr>
              <a:t>Workshop </a:t>
            </a:r>
            <a:r>
              <a:rPr lang="cs-CZ" sz="2400" b="1" dirty="0">
                <a:latin typeface="Arial" panose="020B0604020202020204" pitchFamily="34" charset="0"/>
                <a:cs typeface="Arial" panose="020B0604020202020204" pitchFamily="34" charset="0"/>
              </a:rPr>
              <a:t>pro metodiky prevence SŠ </a:t>
            </a:r>
            <a:r>
              <a:rPr lang="cs-CZ" sz="2400" b="1" dirty="0" smtClean="0">
                <a:latin typeface="Arial" panose="020B0604020202020204" pitchFamily="34" charset="0"/>
                <a:cs typeface="Arial" panose="020B0604020202020204" pitchFamily="34" charset="0"/>
              </a:rPr>
              <a:t>II (říjen, </a:t>
            </a:r>
            <a:r>
              <a:rPr lang="cs-CZ" sz="2400" b="1" dirty="0">
                <a:latin typeface="Arial" panose="020B0604020202020204" pitchFamily="34" charset="0"/>
                <a:cs typeface="Arial" panose="020B0604020202020204" pitchFamily="34" charset="0"/>
              </a:rPr>
              <a:t>Plzeň)</a:t>
            </a:r>
          </a:p>
          <a:p>
            <a:pPr lvl="1"/>
            <a:r>
              <a:rPr lang="cs-CZ" sz="2000" dirty="0">
                <a:latin typeface="Arial" panose="020B0604020202020204" pitchFamily="34" charset="0"/>
                <a:cs typeface="Arial" panose="020B0604020202020204" pitchFamily="34" charset="0"/>
              </a:rPr>
              <a:t>Protiprávní jednání mládeže, jeho projevy a </a:t>
            </a:r>
            <a:r>
              <a:rPr lang="cs-CZ" sz="2000" dirty="0" smtClean="0">
                <a:latin typeface="Arial" panose="020B0604020202020204" pitchFamily="34" charset="0"/>
                <a:cs typeface="Arial" panose="020B0604020202020204" pitchFamily="34" charset="0"/>
              </a:rPr>
              <a:t>prevence</a:t>
            </a:r>
            <a:endParaRPr lang="cs-CZ" sz="2000" dirty="0">
              <a:latin typeface="Arial" panose="020B0604020202020204" pitchFamily="34" charset="0"/>
              <a:cs typeface="Arial" panose="020B0604020202020204" pitchFamily="34" charset="0"/>
            </a:endParaRPr>
          </a:p>
          <a:p>
            <a:pPr marL="0" indent="0">
              <a:buNone/>
            </a:pPr>
            <a:r>
              <a:rPr lang="cs-CZ" sz="2400" dirty="0" smtClean="0">
                <a:latin typeface="Arial" panose="020B0604020202020204" pitchFamily="34" charset="0"/>
                <a:cs typeface="Arial" panose="020B0604020202020204" pitchFamily="34" charset="0"/>
              </a:rPr>
              <a:t> </a:t>
            </a:r>
          </a:p>
          <a:p>
            <a:r>
              <a:rPr lang="cs-CZ" sz="2400" b="1" dirty="0" smtClean="0">
                <a:latin typeface="Arial" panose="020B0604020202020204" pitchFamily="34" charset="0"/>
                <a:cs typeface="Arial" panose="020B0604020202020204" pitchFamily="34" charset="0"/>
              </a:rPr>
              <a:t>Kulatý stůl Využití robotů ve výuce (říjen, </a:t>
            </a:r>
            <a:r>
              <a:rPr lang="cs-CZ" sz="2400" b="1" dirty="0">
                <a:latin typeface="Arial" panose="020B0604020202020204" pitchFamily="34" charset="0"/>
                <a:cs typeface="Arial" panose="020B0604020202020204" pitchFamily="34" charset="0"/>
              </a:rPr>
              <a:t>Plzeň)</a:t>
            </a:r>
          </a:p>
          <a:p>
            <a:pPr lvl="1"/>
            <a:r>
              <a:rPr lang="cs-CZ" sz="2000" dirty="0" smtClean="0">
                <a:latin typeface="Arial" panose="020B0604020202020204" pitchFamily="34" charset="0"/>
                <a:cs typeface="Arial" panose="020B0604020202020204" pitchFamily="34" charset="0"/>
              </a:rPr>
              <a:t>sdílení zkušeností s využitím robotů ve výuce, ukázky robotů apod.</a:t>
            </a:r>
            <a:endParaRPr lang="cs-CZ" sz="2000" dirty="0">
              <a:latin typeface="Arial" panose="020B0604020202020204" pitchFamily="34" charset="0"/>
              <a:cs typeface="Arial" panose="020B0604020202020204" pitchFamily="34" charset="0"/>
            </a:endParaRPr>
          </a:p>
          <a:p>
            <a:pPr marL="0" indent="0">
              <a:buNone/>
            </a:pPr>
            <a:endParaRPr lang="cs-CZ" sz="2200"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0398" y="1704109"/>
            <a:ext cx="5321602" cy="3972072"/>
          </a:xfrm>
          <a:prstGeom prst="rect">
            <a:avLst/>
          </a:prstGeom>
        </p:spPr>
      </p:pic>
    </p:spTree>
    <p:extLst>
      <p:ext uri="{BB962C8B-B14F-4D97-AF65-F5344CB8AC3E}">
        <p14:creationId xmlns:p14="http://schemas.microsoft.com/office/powerpoint/2010/main" val="1099875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Plánovaná setkání ředitelů SŠ</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r>
              <a:rPr lang="cs-CZ" sz="2400" b="1" dirty="0">
                <a:latin typeface="Arial" panose="020B0604020202020204" pitchFamily="34" charset="0"/>
                <a:cs typeface="Arial" panose="020B0604020202020204" pitchFamily="34" charset="0"/>
              </a:rPr>
              <a:t>Setkání ředitelů SOU: </a:t>
            </a:r>
          </a:p>
          <a:p>
            <a:pPr lvl="1"/>
            <a:r>
              <a:rPr lang="cs-CZ" sz="2000" dirty="0">
                <a:latin typeface="Arial" panose="020B0604020202020204" pitchFamily="34" charset="0"/>
                <a:cs typeface="Arial" panose="020B0604020202020204" pitchFamily="34" charset="0"/>
              </a:rPr>
              <a:t>5. – 6. 11. 2020, Sušice</a:t>
            </a:r>
          </a:p>
          <a:p>
            <a:endParaRPr lang="cs-CZ" sz="2400" b="1" u="sng" dirty="0">
              <a:latin typeface="Arial" panose="020B0604020202020204" pitchFamily="34" charset="0"/>
              <a:cs typeface="Arial" panose="020B0604020202020204" pitchFamily="34" charset="0"/>
            </a:endParaRPr>
          </a:p>
          <a:p>
            <a:r>
              <a:rPr lang="cs-CZ" sz="2400" b="1" dirty="0">
                <a:latin typeface="Arial" panose="020B0604020202020204" pitchFamily="34" charset="0"/>
                <a:cs typeface="Arial" panose="020B0604020202020204" pitchFamily="34" charset="0"/>
              </a:rPr>
              <a:t>Setkání ředitelů gymnázií: </a:t>
            </a:r>
          </a:p>
          <a:p>
            <a:pPr lvl="1"/>
            <a:r>
              <a:rPr lang="cs-CZ" sz="2000" dirty="0">
                <a:latin typeface="Arial" panose="020B0604020202020204" pitchFamily="34" charset="0"/>
                <a:cs typeface="Arial" panose="020B0604020202020204" pitchFamily="34" charset="0"/>
              </a:rPr>
              <a:t>18. – 19. 11. 2020, Špičák</a:t>
            </a:r>
          </a:p>
          <a:p>
            <a:endParaRPr lang="cs-CZ" sz="2400" b="1" u="sng" dirty="0">
              <a:latin typeface="Arial" panose="020B0604020202020204" pitchFamily="34" charset="0"/>
              <a:cs typeface="Arial" panose="020B0604020202020204" pitchFamily="34" charset="0"/>
            </a:endParaRPr>
          </a:p>
          <a:p>
            <a:r>
              <a:rPr lang="cs-CZ" sz="2400" b="1" dirty="0">
                <a:latin typeface="Arial" panose="020B0604020202020204" pitchFamily="34" charset="0"/>
                <a:cs typeface="Arial" panose="020B0604020202020204" pitchFamily="34" charset="0"/>
              </a:rPr>
              <a:t>Setkání ředitelů SOŠ: </a:t>
            </a:r>
          </a:p>
          <a:p>
            <a:pPr lvl="1"/>
            <a:r>
              <a:rPr lang="cs-CZ" sz="2000" dirty="0">
                <a:latin typeface="Arial" panose="020B0604020202020204" pitchFamily="34" charset="0"/>
                <a:cs typeface="Arial" panose="020B0604020202020204" pitchFamily="34" charset="0"/>
              </a:rPr>
              <a:t>19. – 20. 11. 2020, Klatovy</a:t>
            </a:r>
          </a:p>
          <a:p>
            <a:pPr marL="0" indent="0">
              <a:buNone/>
            </a:pPr>
            <a:r>
              <a:rPr lang="cs-CZ" sz="2200" dirty="0" smtClean="0">
                <a:latin typeface="Arial" panose="020B0604020202020204" pitchFamily="34" charset="0"/>
                <a:cs typeface="Arial" panose="020B0604020202020204" pitchFamily="34" charset="0"/>
              </a:rPr>
              <a:t> </a:t>
            </a:r>
          </a:p>
          <a:p>
            <a:pPr marL="0" indent="0">
              <a:buNone/>
            </a:pPr>
            <a:endParaRPr lang="cs-CZ" sz="2200"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302" y="1686856"/>
            <a:ext cx="5454624" cy="4071360"/>
          </a:xfrm>
          <a:prstGeom prst="rect">
            <a:avLst/>
          </a:prstGeom>
        </p:spPr>
      </p:pic>
    </p:spTree>
    <p:extLst>
      <p:ext uri="{BB962C8B-B14F-4D97-AF65-F5344CB8AC3E}">
        <p14:creationId xmlns:p14="http://schemas.microsoft.com/office/powerpoint/2010/main" val="3872197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Výzvy OP VVV</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20947" y="1235079"/>
            <a:ext cx="10764328" cy="5269237"/>
          </a:xfrm>
        </p:spPr>
        <p:txBody>
          <a:bodyPr>
            <a:normAutofit fontScale="92500" lnSpcReduction="20000"/>
          </a:bodyPr>
          <a:lstStyle/>
          <a:p>
            <a:pPr marL="0" indent="0">
              <a:buNone/>
            </a:pPr>
            <a:r>
              <a:rPr lang="cs-CZ" sz="2200" dirty="0" smtClean="0">
                <a:latin typeface="Arial" panose="020B0604020202020204" pitchFamily="34" charset="0"/>
                <a:cs typeface="Arial" panose="020B0604020202020204" pitchFamily="34" charset="0"/>
              </a:rPr>
              <a:t> </a:t>
            </a:r>
          </a:p>
          <a:p>
            <a:pPr marL="0" indent="0">
              <a:buNone/>
            </a:pPr>
            <a:r>
              <a:rPr lang="cs-CZ" b="1" dirty="0">
                <a:latin typeface="Arial" panose="020B0604020202020204" pitchFamily="34" charset="0"/>
                <a:cs typeface="Arial" panose="020B0604020202020204" pitchFamily="34" charset="0"/>
              </a:rPr>
              <a:t>Výzva č. 02_19_078 Implementace krajských akčních plánů </a:t>
            </a:r>
            <a:r>
              <a:rPr lang="cs-CZ" b="1" dirty="0" smtClean="0">
                <a:latin typeface="Arial" panose="020B0604020202020204" pitchFamily="34" charset="0"/>
                <a:cs typeface="Arial" panose="020B0604020202020204" pitchFamily="34" charset="0"/>
              </a:rPr>
              <a:t>II</a:t>
            </a:r>
          </a:p>
          <a:p>
            <a:pPr lvl="1"/>
            <a:r>
              <a:rPr lang="cs-CZ" dirty="0" smtClean="0">
                <a:latin typeface="Arial" panose="020B0604020202020204" pitchFamily="34" charset="0"/>
                <a:cs typeface="Arial" panose="020B0604020202020204" pitchFamily="34" charset="0"/>
              </a:rPr>
              <a:t>vyhlášení výzvy 31. 10. 2019</a:t>
            </a:r>
          </a:p>
          <a:p>
            <a:pPr lvl="1"/>
            <a:r>
              <a:rPr lang="cs-CZ" dirty="0" smtClean="0">
                <a:latin typeface="Arial" panose="020B0604020202020204" pitchFamily="34" charset="0"/>
                <a:cs typeface="Arial" panose="020B0604020202020204" pitchFamily="34" charset="0"/>
              </a:rPr>
              <a:t>příjem </a:t>
            </a:r>
            <a:r>
              <a:rPr lang="cs-CZ" dirty="0">
                <a:latin typeface="Arial" panose="020B0604020202020204" pitchFamily="34" charset="0"/>
                <a:cs typeface="Arial" panose="020B0604020202020204" pitchFamily="34" charset="0"/>
              </a:rPr>
              <a:t>žádostí do 31</a:t>
            </a:r>
            <a:r>
              <a:rPr lang="cs-CZ" dirty="0" smtClean="0">
                <a:latin typeface="Arial" panose="020B0604020202020204" pitchFamily="34" charset="0"/>
                <a:cs typeface="Arial" panose="020B0604020202020204" pitchFamily="34" charset="0"/>
              </a:rPr>
              <a:t>. 5. 2021</a:t>
            </a:r>
            <a:endParaRPr lang="cs-CZ" dirty="0">
              <a:latin typeface="Arial" panose="020B0604020202020204" pitchFamily="34" charset="0"/>
              <a:cs typeface="Arial" panose="020B0604020202020204" pitchFamily="34" charset="0"/>
            </a:endParaRPr>
          </a:p>
          <a:p>
            <a:pPr marL="0" indent="0">
              <a:buNone/>
            </a:pPr>
            <a:endParaRPr lang="cs-CZ" sz="2200" dirty="0">
              <a:latin typeface="Arial" panose="020B0604020202020204" pitchFamily="34" charset="0"/>
              <a:cs typeface="Arial" panose="020B0604020202020204" pitchFamily="34" charset="0"/>
            </a:endParaRPr>
          </a:p>
          <a:p>
            <a:pPr marL="0" indent="0">
              <a:buNone/>
            </a:pPr>
            <a:r>
              <a:rPr lang="cs-CZ" b="1" dirty="0">
                <a:latin typeface="Arial" panose="020B0604020202020204" pitchFamily="34" charset="0"/>
                <a:cs typeface="Arial" panose="020B0604020202020204" pitchFamily="34" charset="0"/>
              </a:rPr>
              <a:t>Výzva č. 02_20_080 Šablony III – mimo hlavní město </a:t>
            </a:r>
            <a:r>
              <a:rPr lang="cs-CZ" b="1" dirty="0" smtClean="0">
                <a:latin typeface="Arial" panose="020B0604020202020204" pitchFamily="34" charset="0"/>
                <a:cs typeface="Arial" panose="020B0604020202020204" pitchFamily="34" charset="0"/>
              </a:rPr>
              <a:t>Praha</a:t>
            </a:r>
          </a:p>
          <a:p>
            <a:pPr lvl="1"/>
            <a:r>
              <a:rPr lang="cs-CZ" dirty="0" smtClean="0">
                <a:latin typeface="Arial" panose="020B0604020202020204" pitchFamily="34" charset="0"/>
                <a:cs typeface="Arial" panose="020B0604020202020204" pitchFamily="34" charset="0"/>
              </a:rPr>
              <a:t>pro MŠ a ZŠ</a:t>
            </a:r>
          </a:p>
          <a:p>
            <a:pPr lvl="1"/>
            <a:r>
              <a:rPr lang="cs-CZ" dirty="0" smtClean="0">
                <a:latin typeface="Arial" panose="020B0604020202020204" pitchFamily="34" charset="0"/>
                <a:cs typeface="Arial" panose="020B0604020202020204" pitchFamily="34" charset="0"/>
              </a:rPr>
              <a:t>vyhlášení výzvy 31. 3. 2020</a:t>
            </a:r>
          </a:p>
          <a:p>
            <a:pPr lvl="1"/>
            <a:r>
              <a:rPr lang="cs-CZ" dirty="0" smtClean="0">
                <a:latin typeface="Arial" panose="020B0604020202020204" pitchFamily="34" charset="0"/>
                <a:cs typeface="Arial" panose="020B0604020202020204" pitchFamily="34" charset="0"/>
              </a:rPr>
              <a:t>příjem žádostí do 29. 6. 2021</a:t>
            </a:r>
            <a:endParaRPr lang="cs-CZ" dirty="0">
              <a:latin typeface="Arial" panose="020B0604020202020204" pitchFamily="34" charset="0"/>
              <a:cs typeface="Arial" panose="020B0604020202020204" pitchFamily="34" charset="0"/>
            </a:endParaRPr>
          </a:p>
          <a:p>
            <a:pPr marL="0" indent="0">
              <a:buNone/>
            </a:pPr>
            <a:endParaRPr lang="cs-CZ" b="1" dirty="0" smtClean="0">
              <a:latin typeface="Arial" panose="020B0604020202020204" pitchFamily="34" charset="0"/>
              <a:cs typeface="Arial" panose="020B0604020202020204" pitchFamily="34" charset="0"/>
            </a:endParaRPr>
          </a:p>
          <a:p>
            <a:pPr marL="0" indent="0">
              <a:buNone/>
            </a:pPr>
            <a:r>
              <a:rPr lang="cs-CZ" b="1" dirty="0" smtClean="0">
                <a:latin typeface="Arial" panose="020B0604020202020204" pitchFamily="34" charset="0"/>
                <a:cs typeface="Arial" panose="020B0604020202020204" pitchFamily="34" charset="0"/>
              </a:rPr>
              <a:t>Výzva </a:t>
            </a:r>
            <a:r>
              <a:rPr lang="cs-CZ" b="1" dirty="0">
                <a:latin typeface="Arial" panose="020B0604020202020204" pitchFamily="34" charset="0"/>
                <a:cs typeface="Arial" panose="020B0604020202020204" pitchFamily="34" charset="0"/>
              </a:rPr>
              <a:t>č. </a:t>
            </a:r>
            <a:r>
              <a:rPr lang="cs-CZ" b="1" dirty="0" smtClean="0">
                <a:latin typeface="Arial" panose="020B0604020202020204" pitchFamily="34" charset="0"/>
                <a:cs typeface="Arial" panose="020B0604020202020204" pitchFamily="34" charset="0"/>
              </a:rPr>
              <a:t>02_20_082 Akční plánování v území</a:t>
            </a:r>
          </a:p>
          <a:p>
            <a:pPr lvl="1"/>
            <a:r>
              <a:rPr lang="cs-CZ" dirty="0" smtClean="0">
                <a:latin typeface="Arial" panose="020B0604020202020204" pitchFamily="34" charset="0"/>
                <a:cs typeface="Arial" panose="020B0604020202020204" pitchFamily="34" charset="0"/>
              </a:rPr>
              <a:t>vyhlášení výzvy 30. 9. 2020</a:t>
            </a:r>
          </a:p>
          <a:p>
            <a:pPr lvl="1"/>
            <a:r>
              <a:rPr lang="cs-CZ" dirty="0" smtClean="0">
                <a:latin typeface="Arial" panose="020B0604020202020204" pitchFamily="34" charset="0"/>
                <a:cs typeface="Arial" panose="020B0604020202020204" pitchFamily="34" charset="0"/>
              </a:rPr>
              <a:t>aktivity:</a:t>
            </a:r>
          </a:p>
          <a:p>
            <a:pPr marL="1371600" lvl="2" indent="-457200">
              <a:buFont typeface="+mj-lt"/>
              <a:buAutoNum type="alphaLcParenR"/>
            </a:pPr>
            <a:r>
              <a:rPr lang="cs-CZ" dirty="0" smtClean="0">
                <a:latin typeface="Arial" panose="020B0604020202020204" pitchFamily="34" charset="0"/>
                <a:cs typeface="Arial" panose="020B0604020202020204" pitchFamily="34" charset="0"/>
              </a:rPr>
              <a:t>Místní akční plány rozvoje vzdělávání III</a:t>
            </a:r>
          </a:p>
          <a:p>
            <a:pPr marL="1371600" lvl="2" indent="-457200">
              <a:buFont typeface="+mj-lt"/>
              <a:buAutoNum type="alphaLcParenR"/>
            </a:pPr>
            <a:r>
              <a:rPr lang="cs-CZ" dirty="0" smtClean="0">
                <a:latin typeface="Arial" panose="020B0604020202020204" pitchFamily="34" charset="0"/>
                <a:cs typeface="Arial" panose="020B0604020202020204" pitchFamily="34" charset="0"/>
              </a:rPr>
              <a:t>Krajské akční plány rozvoje vzdělávání III</a:t>
            </a:r>
          </a:p>
          <a:p>
            <a:pPr marL="1371600" lvl="2" indent="-457200">
              <a:buFont typeface="+mj-lt"/>
              <a:buAutoNum type="alphaLcParenR"/>
            </a:pPr>
            <a:r>
              <a:rPr lang="cs-CZ" dirty="0" smtClean="0">
                <a:latin typeface="Arial" panose="020B0604020202020204" pitchFamily="34" charset="0"/>
                <a:cs typeface="Arial" panose="020B0604020202020204" pitchFamily="34" charset="0"/>
              </a:rPr>
              <a:t>Metodická podpora tvorby akčních plánů</a:t>
            </a:r>
            <a:endParaRPr lang="cs-CZ"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103472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IROP 2021-2027</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38200" y="1670349"/>
            <a:ext cx="10515600" cy="4592427"/>
          </a:xfrm>
        </p:spPr>
        <p:txBody>
          <a:bodyPr>
            <a:normAutofit/>
          </a:bodyPr>
          <a:lstStyle/>
          <a:p>
            <a:r>
              <a:rPr lang="cs-CZ" sz="2200" dirty="0" smtClean="0">
                <a:latin typeface="Arial" panose="020B0604020202020204" pitchFamily="34" charset="0"/>
                <a:cs typeface="Arial" panose="020B0604020202020204" pitchFamily="34" charset="0"/>
              </a:rPr>
              <a:t>aktuálně mapování absorpční kapacity projektů</a:t>
            </a:r>
          </a:p>
          <a:p>
            <a:r>
              <a:rPr lang="cs-CZ" sz="2200" dirty="0" smtClean="0">
                <a:latin typeface="Arial" panose="020B0604020202020204" pitchFamily="34" charset="0"/>
                <a:cs typeface="Arial" panose="020B0604020202020204" pitchFamily="34" charset="0"/>
              </a:rPr>
              <a:t>podporované aktivity v oblasti SŠ: </a:t>
            </a:r>
          </a:p>
          <a:p>
            <a:pPr lvl="1"/>
            <a:r>
              <a:rPr lang="cs-CZ" sz="1800" dirty="0" smtClean="0">
                <a:latin typeface="Arial" panose="020B0604020202020204" pitchFamily="34" charset="0"/>
                <a:cs typeface="Arial" panose="020B0604020202020204" pitchFamily="34" charset="0"/>
              </a:rPr>
              <a:t>cizí jazyky, </a:t>
            </a:r>
          </a:p>
          <a:p>
            <a:pPr lvl="1"/>
            <a:r>
              <a:rPr lang="cs-CZ" sz="1800" dirty="0" smtClean="0">
                <a:latin typeface="Arial" panose="020B0604020202020204" pitchFamily="34" charset="0"/>
                <a:cs typeface="Arial" panose="020B0604020202020204" pitchFamily="34" charset="0"/>
              </a:rPr>
              <a:t>přírodní vědy, </a:t>
            </a:r>
          </a:p>
          <a:p>
            <a:pPr lvl="1"/>
            <a:r>
              <a:rPr lang="cs-CZ" sz="1800" dirty="0" smtClean="0">
                <a:latin typeface="Arial" panose="020B0604020202020204" pitchFamily="34" charset="0"/>
                <a:cs typeface="Arial" panose="020B0604020202020204" pitchFamily="34" charset="0"/>
              </a:rPr>
              <a:t>polytechnické vzdělávání, práce s digitálními technologiemi, </a:t>
            </a:r>
          </a:p>
          <a:p>
            <a:pPr lvl="1"/>
            <a:r>
              <a:rPr lang="cs-CZ" sz="1800" dirty="0" smtClean="0">
                <a:latin typeface="Arial" panose="020B0604020202020204" pitchFamily="34" charset="0"/>
                <a:cs typeface="Arial" panose="020B0604020202020204" pitchFamily="34" charset="0"/>
              </a:rPr>
              <a:t>zázemí pro školní poradenské pracoviště, </a:t>
            </a:r>
          </a:p>
          <a:p>
            <a:pPr lvl="1"/>
            <a:r>
              <a:rPr lang="cs-CZ" sz="1800" dirty="0" smtClean="0">
                <a:latin typeface="Arial" panose="020B0604020202020204" pitchFamily="34" charset="0"/>
                <a:cs typeface="Arial" panose="020B0604020202020204" pitchFamily="34" charset="0"/>
              </a:rPr>
              <a:t>zázemí pro pedagogické i </a:t>
            </a:r>
            <a:r>
              <a:rPr lang="cs-CZ" sz="1800" dirty="0">
                <a:latin typeface="Arial" panose="020B0604020202020204" pitchFamily="34" charset="0"/>
                <a:cs typeface="Arial" panose="020B0604020202020204" pitchFamily="34" charset="0"/>
              </a:rPr>
              <a:t>nepedagogické pracovníky, </a:t>
            </a:r>
            <a:endParaRPr lang="cs-CZ" sz="1800" dirty="0" smtClean="0">
              <a:latin typeface="Arial" panose="020B0604020202020204" pitchFamily="34" charset="0"/>
              <a:cs typeface="Arial" panose="020B0604020202020204" pitchFamily="34" charset="0"/>
            </a:endParaRPr>
          </a:p>
          <a:p>
            <a:pPr lvl="1"/>
            <a:r>
              <a:rPr lang="cs-CZ" sz="1800" dirty="0" smtClean="0">
                <a:latin typeface="Arial" panose="020B0604020202020204" pitchFamily="34" charset="0"/>
                <a:cs typeface="Arial" panose="020B0604020202020204" pitchFamily="34" charset="0"/>
              </a:rPr>
              <a:t>vnitřní/venkovní </a:t>
            </a:r>
            <a:r>
              <a:rPr lang="cs-CZ" sz="1800" dirty="0">
                <a:latin typeface="Arial" panose="020B0604020202020204" pitchFamily="34" charset="0"/>
                <a:cs typeface="Arial" panose="020B0604020202020204" pitchFamily="34" charset="0"/>
              </a:rPr>
              <a:t>zázemí pro komunitní aktivity vedoucí k sociální inkluzi, </a:t>
            </a:r>
            <a:endParaRPr lang="cs-CZ" sz="1800" dirty="0" smtClean="0">
              <a:latin typeface="Arial" panose="020B0604020202020204" pitchFamily="34" charset="0"/>
              <a:cs typeface="Arial" panose="020B0604020202020204" pitchFamily="34" charset="0"/>
            </a:endParaRPr>
          </a:p>
          <a:p>
            <a:pPr lvl="1"/>
            <a:r>
              <a:rPr lang="cs-CZ" sz="1800" dirty="0" smtClean="0">
                <a:latin typeface="Arial" panose="020B0604020202020204" pitchFamily="34" charset="0"/>
                <a:cs typeface="Arial" panose="020B0604020202020204" pitchFamily="34" charset="0"/>
              </a:rPr>
              <a:t>budování </a:t>
            </a:r>
            <a:r>
              <a:rPr lang="cs-CZ" sz="1800" dirty="0">
                <a:latin typeface="Arial" panose="020B0604020202020204" pitchFamily="34" charset="0"/>
                <a:cs typeface="Arial" panose="020B0604020202020204" pitchFamily="34" charset="0"/>
              </a:rPr>
              <a:t>zázemí školních klubů pro žáky nižšího stupně víceletých </a:t>
            </a:r>
            <a:r>
              <a:rPr lang="cs-CZ" sz="1800" dirty="0" smtClean="0">
                <a:latin typeface="Arial" panose="020B0604020202020204" pitchFamily="34" charset="0"/>
                <a:cs typeface="Arial" panose="020B0604020202020204" pitchFamily="34" charset="0"/>
              </a:rPr>
              <a:t>gymnázií</a:t>
            </a:r>
          </a:p>
          <a:p>
            <a:r>
              <a:rPr lang="cs-CZ" sz="2200" dirty="0" smtClean="0">
                <a:latin typeface="Arial" panose="020B0604020202020204" pitchFamily="34" charset="0"/>
                <a:cs typeface="Arial" panose="020B0604020202020204" pitchFamily="34" charset="0"/>
              </a:rPr>
              <a:t>každý kraj by měl mít v oblasti SŠ svoji alokaci</a:t>
            </a:r>
          </a:p>
          <a:p>
            <a:r>
              <a:rPr lang="cs-CZ" sz="2200" dirty="0">
                <a:latin typeface="Arial" panose="020B0604020202020204" pitchFamily="34" charset="0"/>
                <a:cs typeface="Arial" panose="020B0604020202020204" pitchFamily="34" charset="0"/>
              </a:rPr>
              <a:t>na jaře bude potřeba mít </a:t>
            </a:r>
            <a:r>
              <a:rPr lang="cs-CZ" sz="2200" dirty="0" smtClean="0">
                <a:latin typeface="Arial" panose="020B0604020202020204" pitchFamily="34" charset="0"/>
                <a:cs typeface="Arial" panose="020B0604020202020204" pitchFamily="34" charset="0"/>
              </a:rPr>
              <a:t>schválený rámec pro podporu infrastruktury</a:t>
            </a:r>
          </a:p>
          <a:p>
            <a:r>
              <a:rPr lang="cs-CZ" sz="2200" dirty="0" smtClean="0">
                <a:latin typeface="Arial" panose="020B0604020202020204" pitchFamily="34" charset="0"/>
                <a:cs typeface="Arial" panose="020B0604020202020204" pitchFamily="34" charset="0"/>
              </a:rPr>
              <a:t>první výzvy IROP na podzim 2021</a:t>
            </a:r>
            <a:endParaRPr lang="cs-CZ" sz="2200"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410394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7" y="0"/>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778480" y="3237529"/>
            <a:ext cx="7772400" cy="1272339"/>
          </a:xfrm>
        </p:spPr>
        <p:txBody>
          <a:bodyPr>
            <a:noAutofit/>
          </a:bodyPr>
          <a:lstStyle/>
          <a:p>
            <a:pPr lvl="0"/>
            <a:r>
              <a:rPr lang="cs-CZ" sz="2800" b="1" dirty="0">
                <a:solidFill>
                  <a:srgbClr val="0067AC"/>
                </a:solidFill>
                <a:latin typeface="Arial" pitchFamily="34"/>
                <a:cs typeface="Arial" pitchFamily="34"/>
              </a:rPr>
              <a:t>3</a:t>
            </a:r>
            <a:r>
              <a:rPr lang="cs-CZ" sz="2800" b="1" dirty="0" smtClean="0">
                <a:solidFill>
                  <a:srgbClr val="0067AC"/>
                </a:solidFill>
                <a:latin typeface="Arial" pitchFamily="34"/>
                <a:cs typeface="Arial" pitchFamily="34"/>
              </a:rPr>
              <a:t>. </a:t>
            </a:r>
            <a:r>
              <a:rPr lang="es-ES" sz="2800" b="1" dirty="0" smtClean="0">
                <a:solidFill>
                  <a:srgbClr val="0067AC"/>
                </a:solidFill>
                <a:latin typeface="Arial" pitchFamily="34"/>
                <a:cs typeface="Arial" pitchFamily="34"/>
              </a:rPr>
              <a:t>Aktuální </a:t>
            </a:r>
            <a:r>
              <a:rPr lang="es-ES" sz="2800" b="1" dirty="0">
                <a:solidFill>
                  <a:srgbClr val="0067AC"/>
                </a:solidFill>
                <a:latin typeface="Arial" pitchFamily="34"/>
                <a:cs typeface="Arial" pitchFamily="34"/>
              </a:rPr>
              <a:t>informace ve školství</a:t>
            </a:r>
            <a:endParaRPr lang="cs-CZ" sz="2800" b="1" dirty="0">
              <a:solidFill>
                <a:srgbClr val="0067AC"/>
              </a:solidFill>
              <a:latin typeface="Arial" pitchFamily="34"/>
              <a:cs typeface="Arial" pitchFamily="34"/>
            </a:endParaRPr>
          </a:p>
        </p:txBody>
      </p:sp>
    </p:spTree>
    <p:extLst>
      <p:ext uri="{BB962C8B-B14F-4D97-AF65-F5344CB8AC3E}">
        <p14:creationId xmlns:p14="http://schemas.microsoft.com/office/powerpoint/2010/main" val="180516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C:\Users\kopecka\AppData\Local\Microsoft\Windows\INetCache\Content.Word\SnipImage.JPG"/>
          <p:cNvPicPr/>
          <p:nvPr/>
        </p:nvPicPr>
        <p:blipFill>
          <a:blip r:embed="rId2">
            <a:extLst>
              <a:ext uri="{28A0092B-C50C-407E-A947-70E740481C1C}">
                <a14:useLocalDpi xmlns:a14="http://schemas.microsoft.com/office/drawing/2010/main" val="0"/>
              </a:ext>
            </a:extLst>
          </a:blip>
          <a:srcRect/>
          <a:stretch>
            <a:fillRect/>
          </a:stretch>
        </p:blipFill>
        <p:spPr bwMode="auto">
          <a:xfrm>
            <a:off x="2236933" y="1159682"/>
            <a:ext cx="5638337" cy="2517115"/>
          </a:xfrm>
          <a:prstGeom prst="rect">
            <a:avLst/>
          </a:prstGeom>
          <a:noFill/>
          <a:ln>
            <a:noFill/>
          </a:ln>
        </p:spPr>
      </p:pic>
      <p:pic>
        <p:nvPicPr>
          <p:cNvPr id="6" name="Obrázek 5" descr="C:\Users\kopecka\AppData\Local\Microsoft\Windows\INetCache\Content.Word\SnipImage.JPG"/>
          <p:cNvPicPr/>
          <p:nvPr/>
        </p:nvPicPr>
        <p:blipFill>
          <a:blip r:embed="rId3">
            <a:extLst>
              <a:ext uri="{28A0092B-C50C-407E-A947-70E740481C1C}">
                <a14:useLocalDpi xmlns:a14="http://schemas.microsoft.com/office/drawing/2010/main" val="0"/>
              </a:ext>
            </a:extLst>
          </a:blip>
          <a:srcRect/>
          <a:stretch>
            <a:fillRect/>
          </a:stretch>
        </p:blipFill>
        <p:spPr bwMode="auto">
          <a:xfrm>
            <a:off x="2178686" y="3816367"/>
            <a:ext cx="5959659" cy="2608665"/>
          </a:xfrm>
          <a:prstGeom prst="rect">
            <a:avLst/>
          </a:prstGeom>
          <a:noFill/>
          <a:ln>
            <a:noFill/>
          </a:ln>
        </p:spPr>
      </p:pic>
      <p:sp>
        <p:nvSpPr>
          <p:cNvPr id="4" name="Nadpis 1"/>
          <p:cNvSpPr txBox="1">
            <a:spLocks/>
          </p:cNvSpPr>
          <p:nvPr/>
        </p:nvSpPr>
        <p:spPr>
          <a:xfrm>
            <a:off x="2152650" y="234763"/>
            <a:ext cx="7886700" cy="556156"/>
          </a:xfrm>
          <a:prstGeom prst="rect">
            <a:avLst/>
          </a:prstGeom>
        </p:spPr>
        <p:txBody>
          <a:bodyPr>
            <a:normAutofit fontScale="975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cs-CZ"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Dotazník k online výuce</a:t>
            </a:r>
          </a:p>
        </p:txBody>
      </p:sp>
      <p:cxnSp>
        <p:nvCxnSpPr>
          <p:cNvPr id="7" name="Přímá spojnice 6"/>
          <p:cNvCxnSpPr/>
          <p:nvPr/>
        </p:nvCxnSpPr>
        <p:spPr>
          <a:xfrm>
            <a:off x="2236933" y="790919"/>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8564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2209800" y="3347540"/>
            <a:ext cx="7020464" cy="932870"/>
          </a:xfrm>
        </p:spPr>
        <p:txBody>
          <a:bodyPr>
            <a:noAutofit/>
          </a:bodyPr>
          <a:lstStyle/>
          <a:p>
            <a:pPr lvl="0"/>
            <a:r>
              <a:rPr lang="cs-CZ" sz="2800" b="1" dirty="0" smtClean="0">
                <a:solidFill>
                  <a:srgbClr val="0067AC"/>
                </a:solidFill>
                <a:latin typeface="Arial" pitchFamily="34"/>
                <a:cs typeface="Arial" pitchFamily="34"/>
              </a:rPr>
              <a:t>1. Zah</a:t>
            </a:r>
            <a:r>
              <a:rPr lang="cs-CZ" sz="2800" b="1" dirty="0" smtClean="0">
                <a:solidFill>
                  <a:schemeClr val="accent1">
                    <a:lumMod val="75000"/>
                  </a:schemeClr>
                </a:solidFill>
                <a:latin typeface="Arial" pitchFamily="34"/>
                <a:cs typeface="Arial" pitchFamily="34"/>
              </a:rPr>
              <a:t>áj</a:t>
            </a:r>
            <a:r>
              <a:rPr lang="cs-CZ" sz="2800" b="1" dirty="0" smtClean="0">
                <a:solidFill>
                  <a:srgbClr val="0067AC"/>
                </a:solidFill>
                <a:latin typeface="Arial" pitchFamily="34"/>
                <a:cs typeface="Arial" pitchFamily="34"/>
              </a:rPr>
              <a:t>ení, </a:t>
            </a:r>
            <a:r>
              <a:rPr lang="cs-CZ" sz="2800" b="1" dirty="0" smtClean="0">
                <a:solidFill>
                  <a:schemeClr val="accent1">
                    <a:lumMod val="75000"/>
                  </a:schemeClr>
                </a:solidFill>
                <a:latin typeface="Arial" pitchFamily="34"/>
                <a:cs typeface="Arial" pitchFamily="34"/>
              </a:rPr>
              <a:t>představení programu, přivítání přítomných</a:t>
            </a:r>
            <a:endParaRPr lang="cs-CZ" sz="2800" b="1" dirty="0">
              <a:solidFill>
                <a:schemeClr val="accent1">
                  <a:lumMod val="75000"/>
                </a:schemeClr>
              </a:solidFill>
              <a:latin typeface="Arial" pitchFamily="34"/>
              <a:cs typeface="Arial" pitchFamily="34"/>
            </a:endParaRPr>
          </a:p>
        </p:txBody>
      </p:sp>
    </p:spTree>
    <p:extLst>
      <p:ext uri="{BB962C8B-B14F-4D97-AF65-F5344CB8AC3E}">
        <p14:creationId xmlns:p14="http://schemas.microsoft.com/office/powerpoint/2010/main" val="3209955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r="12499"/>
          <a:stretch/>
        </p:blipFill>
        <p:spPr>
          <a:xfrm>
            <a:off x="2052155" y="1719073"/>
            <a:ext cx="6070157" cy="4213554"/>
          </a:xfrm>
          <a:prstGeom prst="rect">
            <a:avLst/>
          </a:prstGeom>
        </p:spPr>
      </p:pic>
      <p:sp>
        <p:nvSpPr>
          <p:cNvPr id="3" name="Nadpis 1"/>
          <p:cNvSpPr txBox="1">
            <a:spLocks/>
          </p:cNvSpPr>
          <p:nvPr/>
        </p:nvSpPr>
        <p:spPr>
          <a:xfrm>
            <a:off x="2152650" y="234763"/>
            <a:ext cx="7886700" cy="556156"/>
          </a:xfrm>
          <a:prstGeom prst="rect">
            <a:avLst/>
          </a:prstGeom>
        </p:spPr>
        <p:txBody>
          <a:bodyPr>
            <a:normAutofit fontScale="975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cs-CZ"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Dotazník k online výuce</a:t>
            </a:r>
          </a:p>
        </p:txBody>
      </p:sp>
      <p:cxnSp>
        <p:nvCxnSpPr>
          <p:cNvPr id="4" name="Přímá spojnice 6"/>
          <p:cNvCxnSpPr/>
          <p:nvPr/>
        </p:nvCxnSpPr>
        <p:spPr>
          <a:xfrm>
            <a:off x="2241937" y="881396"/>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59174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1"/>
          <p:cNvSpPr txBox="1">
            <a:spLocks/>
          </p:cNvSpPr>
          <p:nvPr/>
        </p:nvSpPr>
        <p:spPr>
          <a:xfrm>
            <a:off x="1956707" y="456832"/>
            <a:ext cx="7886700" cy="556156"/>
          </a:xfrm>
          <a:prstGeom prst="rect">
            <a:avLst/>
          </a:prstGeom>
        </p:spPr>
        <p:txBody>
          <a:bodyPr>
            <a:normAutofit fontScale="975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cs-CZ"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TV </a:t>
            </a:r>
            <a:r>
              <a:rPr kumimoji="0" lang="cs-CZ" sz="33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KŘIŽÍK</a:t>
            </a:r>
          </a:p>
        </p:txBody>
      </p:sp>
      <p:pic>
        <p:nvPicPr>
          <p:cNvPr id="2050" name="Obrázek 1"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1086" y="1135945"/>
            <a:ext cx="5317943" cy="402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Přímá spojnice 6"/>
          <p:cNvCxnSpPr/>
          <p:nvPr/>
        </p:nvCxnSpPr>
        <p:spPr>
          <a:xfrm>
            <a:off x="2084717" y="1009562"/>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76033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685579" y="3389189"/>
            <a:ext cx="4684691" cy="2606804"/>
          </a:xfrm>
          <a:prstGeom prst="rect">
            <a:avLst/>
          </a:prstGeom>
        </p:spPr>
      </p:pic>
      <p:pic>
        <p:nvPicPr>
          <p:cNvPr id="4" name="Obrázek 3"/>
          <p:cNvPicPr>
            <a:picLocks noChangeAspect="1"/>
          </p:cNvPicPr>
          <p:nvPr/>
        </p:nvPicPr>
        <p:blipFill>
          <a:blip r:embed="rId3"/>
          <a:stretch>
            <a:fillRect/>
          </a:stretch>
        </p:blipFill>
        <p:spPr>
          <a:xfrm>
            <a:off x="6249388" y="3641057"/>
            <a:ext cx="4172755" cy="2103068"/>
          </a:xfrm>
          <a:prstGeom prst="rect">
            <a:avLst/>
          </a:prstGeom>
        </p:spPr>
      </p:pic>
      <p:sp>
        <p:nvSpPr>
          <p:cNvPr id="5" name="Nadpis 1"/>
          <p:cNvSpPr txBox="1">
            <a:spLocks/>
          </p:cNvSpPr>
          <p:nvPr/>
        </p:nvSpPr>
        <p:spPr>
          <a:xfrm>
            <a:off x="2028292" y="192759"/>
            <a:ext cx="7886700" cy="556156"/>
          </a:xfrm>
          <a:prstGeom prst="rect">
            <a:avLst/>
          </a:prstGeom>
        </p:spPr>
        <p:txBody>
          <a:bodyPr>
            <a:normAutofit fontScale="975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cs-CZ"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Sjednocení výuky</a:t>
            </a:r>
          </a:p>
        </p:txBody>
      </p:sp>
      <p:sp>
        <p:nvSpPr>
          <p:cNvPr id="2" name="TextovéPole 1"/>
          <p:cNvSpPr txBox="1"/>
          <p:nvPr/>
        </p:nvSpPr>
        <p:spPr>
          <a:xfrm>
            <a:off x="2028292" y="1148512"/>
            <a:ext cx="826949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Krajský úřad doporučil na konci března středním školám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sjednocení</a:t>
            </a:r>
            <a:r>
              <a:rPr kumimoji="0" lang="cs-CZ" sz="20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výuky do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jedné platformy.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Zároveň byla vytvořena databáze pedagogů, kteří  online vzdělávací nástroje aktivně využívají a kteří byli ochotni své zkušenosti sdílet. Seznam na webu PK.</a:t>
            </a:r>
          </a:p>
        </p:txBody>
      </p:sp>
      <p:cxnSp>
        <p:nvCxnSpPr>
          <p:cNvPr id="6" name="Přímá spojnice 6"/>
          <p:cNvCxnSpPr/>
          <p:nvPr/>
        </p:nvCxnSpPr>
        <p:spPr>
          <a:xfrm>
            <a:off x="2028292" y="809674"/>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40579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print">
            <a:extLst>
              <a:ext uri="{28A0092B-C50C-407E-A947-70E740481C1C}">
                <a14:useLocalDpi xmlns:a14="http://schemas.microsoft.com/office/drawing/2010/main" val="0"/>
              </a:ext>
            </a:extLst>
          </a:blip>
          <a:srcRect l="15411" t="9390" r="14110" b="11590"/>
          <a:stretch/>
        </p:blipFill>
        <p:spPr>
          <a:xfrm>
            <a:off x="1109334" y="4256658"/>
            <a:ext cx="2881320" cy="242295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22911" t="15586" r="26666" b="15305"/>
          <a:stretch/>
        </p:blipFill>
        <p:spPr>
          <a:xfrm>
            <a:off x="2887058" y="1374418"/>
            <a:ext cx="2685357" cy="27603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l="6713" t="11079" r="30610" b="4225"/>
          <a:stretch/>
        </p:blipFill>
        <p:spPr>
          <a:xfrm>
            <a:off x="4697126" y="4051074"/>
            <a:ext cx="2590713" cy="262564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brázek 7"/>
          <p:cNvPicPr>
            <a:picLocks noChangeAspect="1"/>
          </p:cNvPicPr>
          <p:nvPr/>
        </p:nvPicPr>
        <p:blipFill rotWithShape="1">
          <a:blip r:embed="rId5" cstate="print">
            <a:extLst>
              <a:ext uri="{28A0092B-C50C-407E-A947-70E740481C1C}">
                <a14:useLocalDpi xmlns:a14="http://schemas.microsoft.com/office/drawing/2010/main" val="0"/>
              </a:ext>
            </a:extLst>
          </a:blip>
          <a:srcRect l="6713" t="13147" r="31315" b="1408"/>
          <a:stretch/>
        </p:blipFill>
        <p:spPr>
          <a:xfrm>
            <a:off x="7755228" y="4109411"/>
            <a:ext cx="2455572" cy="25392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Nadpis 1"/>
          <p:cNvSpPr txBox="1">
            <a:spLocks/>
          </p:cNvSpPr>
          <p:nvPr/>
        </p:nvSpPr>
        <p:spPr>
          <a:xfrm>
            <a:off x="1978324" y="240621"/>
            <a:ext cx="7886700" cy="556156"/>
          </a:xfrm>
          <a:prstGeom prst="rect">
            <a:avLst/>
          </a:prstGeom>
        </p:spPr>
        <p:txBody>
          <a:bodyPr>
            <a:normAutofit fontScale="975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cs-CZ" sz="32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Online porady s řediteli středních škol</a:t>
            </a:r>
          </a:p>
        </p:txBody>
      </p:sp>
      <p:pic>
        <p:nvPicPr>
          <p:cNvPr id="4" name="Obrázek 3"/>
          <p:cNvPicPr>
            <a:picLocks noChangeAspect="1"/>
          </p:cNvPicPr>
          <p:nvPr/>
        </p:nvPicPr>
        <p:blipFill rotWithShape="1">
          <a:blip r:embed="rId6" cstate="print">
            <a:extLst>
              <a:ext uri="{28A0092B-C50C-407E-A947-70E740481C1C}">
                <a14:useLocalDpi xmlns:a14="http://schemas.microsoft.com/office/drawing/2010/main" val="0"/>
              </a:ext>
            </a:extLst>
          </a:blip>
          <a:srcRect l="17558" t="26291" r="34413" b="7793"/>
          <a:stretch/>
        </p:blipFill>
        <p:spPr>
          <a:xfrm>
            <a:off x="6893667" y="1205912"/>
            <a:ext cx="2735765" cy="28159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0" name="Přímá spojnice 6"/>
          <p:cNvCxnSpPr/>
          <p:nvPr/>
        </p:nvCxnSpPr>
        <p:spPr>
          <a:xfrm>
            <a:off x="1978324" y="881397"/>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99972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51251" y="173517"/>
            <a:ext cx="8424862" cy="660417"/>
          </a:xfrm>
        </p:spPr>
        <p:txBody>
          <a:bodyPr>
            <a:normAutofit/>
          </a:bodyPr>
          <a:lstStyle/>
          <a:p>
            <a:pPr>
              <a:defRPr/>
            </a:pPr>
            <a:r>
              <a:rPr lang="cs-CZ" altLang="cs-CZ" sz="3200" b="1" dirty="0" smtClean="0"/>
              <a:t>Dobrovolnictví</a:t>
            </a:r>
            <a:endParaRPr lang="cs-CZ" altLang="cs-CZ" sz="3200" b="1" dirty="0"/>
          </a:p>
        </p:txBody>
      </p:sp>
      <p:sp>
        <p:nvSpPr>
          <p:cNvPr id="5" name="Obdélník 4"/>
          <p:cNvSpPr/>
          <p:nvPr/>
        </p:nvSpPr>
        <p:spPr>
          <a:xfrm>
            <a:off x="1180408" y="1134986"/>
            <a:ext cx="10075026"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Žáci především z oborů zdravotnických, ale i sociálních </a:t>
            </a:r>
            <a:b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pedagogických se začali hlásit k dobrovolnické činnosti dříve, </a:t>
            </a:r>
            <a:r>
              <a:rPr kumimoji="0" lang="cs-CZ" sz="2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než </a:t>
            </a: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byla nařízením stanovena pracovní povinnost žákům některých vyjmenovaných oborů.</a:t>
            </a:r>
            <a:endParaRPr kumimoji="0" lang="cs-CZ"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Obdélník 6"/>
          <p:cNvSpPr/>
          <p:nvPr/>
        </p:nvSpPr>
        <p:spPr>
          <a:xfrm>
            <a:off x="1180408" y="2646537"/>
            <a:ext cx="10075025"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Dvě střední školy se staly centry šití roušek, které byly využity </a:t>
            </a:r>
            <a:b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nemocnic, domovů důchodců, do škol i školských zařízení. Centrem šití se stala </a:t>
            </a:r>
            <a:r>
              <a:rPr kumimoji="0" lang="cs-CZ" sz="2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Střední škola živnostenská </a:t>
            </a:r>
            <a:r>
              <a:rPr kumimoji="0" lang="cs-CZ" sz="2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Planá a </a:t>
            </a:r>
            <a:r>
              <a:rPr kumimoji="0" lang="cs-CZ" sz="2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Integrovaná střední škola živnostenská</a:t>
            </a: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cs-CZ" sz="22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 Plzni.</a:t>
            </a:r>
            <a:endParaRPr kumimoji="0" lang="cs-CZ"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26" name="Picture 2" descr="https://www.issziv.cz/wp-content/uploads/2020/03/IMG_20200318_0939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1405" y="4216197"/>
            <a:ext cx="3057755" cy="229331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Přímá spojnice 6"/>
          <p:cNvCxnSpPr/>
          <p:nvPr/>
        </p:nvCxnSpPr>
        <p:spPr>
          <a:xfrm>
            <a:off x="1839888" y="833934"/>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65446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bwMode="auto">
          <a:xfrm>
            <a:off x="1649261" y="144154"/>
            <a:ext cx="8893479" cy="548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cs-CZ" sz="2000" b="1"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PŘIJÍMACÍ ŘÍZENÍ NA STŘEDNÍ ŠKOLY PRO ŠKOLNÍ ROK 2020/2021</a:t>
            </a:r>
          </a:p>
        </p:txBody>
      </p:sp>
      <p:sp>
        <p:nvSpPr>
          <p:cNvPr id="7" name="TextovéPole 6"/>
          <p:cNvSpPr txBox="1">
            <a:spLocks noChangeArrowheads="1"/>
          </p:cNvSpPr>
          <p:nvPr/>
        </p:nvSpPr>
        <p:spPr bwMode="auto">
          <a:xfrm rot="16200000">
            <a:off x="9349794" y="2378564"/>
            <a:ext cx="219205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zdroj: </a:t>
            </a:r>
            <a:r>
              <a:rPr kumimoji="0" lang="cs-CZ" altLang="cs-CZ" sz="11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Kevis</a:t>
            </a:r>
            <a:r>
              <a:rPr kumimoji="0" lang="cs-CZ" altLang="cs-CZ"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k 9.9.2020</a:t>
            </a:r>
          </a:p>
        </p:txBody>
      </p:sp>
      <p:graphicFrame>
        <p:nvGraphicFramePr>
          <p:cNvPr id="3" name="Tabulka 2"/>
          <p:cNvGraphicFramePr>
            <a:graphicFrameLocks noGrp="1"/>
          </p:cNvGraphicFramePr>
          <p:nvPr>
            <p:extLst/>
          </p:nvPr>
        </p:nvGraphicFramePr>
        <p:xfrm>
          <a:off x="1784348" y="692976"/>
          <a:ext cx="8530666" cy="2912424"/>
        </p:xfrm>
        <a:graphic>
          <a:graphicData uri="http://schemas.openxmlformats.org/drawingml/2006/table">
            <a:tbl>
              <a:tblPr/>
              <a:tblGrid>
                <a:gridCol w="2940052">
                  <a:extLst>
                    <a:ext uri="{9D8B030D-6E8A-4147-A177-3AD203B41FA5}">
                      <a16:colId xmlns:a16="http://schemas.microsoft.com/office/drawing/2014/main" val="576917162"/>
                    </a:ext>
                  </a:extLst>
                </a:gridCol>
                <a:gridCol w="1752600">
                  <a:extLst>
                    <a:ext uri="{9D8B030D-6E8A-4147-A177-3AD203B41FA5}">
                      <a16:colId xmlns:a16="http://schemas.microsoft.com/office/drawing/2014/main" val="3747286790"/>
                    </a:ext>
                  </a:extLst>
                </a:gridCol>
                <a:gridCol w="1930400">
                  <a:extLst>
                    <a:ext uri="{9D8B030D-6E8A-4147-A177-3AD203B41FA5}">
                      <a16:colId xmlns:a16="http://schemas.microsoft.com/office/drawing/2014/main" val="2113663011"/>
                    </a:ext>
                  </a:extLst>
                </a:gridCol>
                <a:gridCol w="1907614">
                  <a:extLst>
                    <a:ext uri="{9D8B030D-6E8A-4147-A177-3AD203B41FA5}">
                      <a16:colId xmlns:a16="http://schemas.microsoft.com/office/drawing/2014/main" val="3679786262"/>
                    </a:ext>
                  </a:extLst>
                </a:gridCol>
              </a:tblGrid>
              <a:tr h="582484">
                <a:tc>
                  <a:txBody>
                    <a:bodyPr/>
                    <a:lstStyle/>
                    <a:p>
                      <a:pPr algn="ctr" fontAlgn="ctr"/>
                      <a:r>
                        <a:rPr lang="cs-CZ" sz="1800" b="1" i="0" u="none" strike="noStrike">
                          <a:solidFill>
                            <a:srgbClr val="000000"/>
                          </a:solidFill>
                          <a:effectLst/>
                          <a:latin typeface="Calibri" panose="020F0502020204030204" pitchFamily="34" charset="0"/>
                        </a:rPr>
                        <a:t>Počet žáků 9. tříd 4 456</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cs-CZ" sz="1800" b="1" i="0" u="none" strike="noStrike" dirty="0" smtClean="0">
                          <a:solidFill>
                            <a:srgbClr val="000000"/>
                          </a:solidFill>
                          <a:effectLst/>
                          <a:latin typeface="Calibri" panose="020F0502020204030204" pitchFamily="34" charset="0"/>
                        </a:rPr>
                        <a:t>Nabídka míst</a:t>
                      </a:r>
                      <a:r>
                        <a:rPr lang="cs-CZ" sz="1800" b="1" i="0" u="none" strike="noStrike" baseline="0" dirty="0" smtClean="0">
                          <a:solidFill>
                            <a:srgbClr val="000000"/>
                          </a:solidFill>
                          <a:effectLst/>
                          <a:latin typeface="Calibri" panose="020F0502020204030204" pitchFamily="34" charset="0"/>
                        </a:rPr>
                        <a:t> na středních školách</a:t>
                      </a:r>
                      <a:endParaRPr lang="cs-CZ"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ctr"/>
                      <a:r>
                        <a:rPr lang="cs-CZ" sz="1800" b="1" i="0" u="none" strike="noStrike" dirty="0" smtClean="0">
                          <a:solidFill>
                            <a:srgbClr val="000000"/>
                          </a:solidFill>
                          <a:effectLst/>
                          <a:latin typeface="Calibri" panose="020F0502020204030204" pitchFamily="34" charset="0"/>
                        </a:rPr>
                        <a:t>Počet odevzdaných</a:t>
                      </a:r>
                      <a:r>
                        <a:rPr lang="cs-CZ" sz="1800" b="1" i="0" u="none" strike="noStrike" baseline="0" dirty="0" smtClean="0">
                          <a:solidFill>
                            <a:srgbClr val="000000"/>
                          </a:solidFill>
                          <a:effectLst/>
                          <a:latin typeface="Calibri" panose="020F0502020204030204" pitchFamily="34" charset="0"/>
                        </a:rPr>
                        <a:t> p</a:t>
                      </a:r>
                      <a:r>
                        <a:rPr lang="cs-CZ" sz="1800" b="1" i="0" u="none" strike="noStrike" dirty="0" smtClean="0">
                          <a:solidFill>
                            <a:srgbClr val="000000"/>
                          </a:solidFill>
                          <a:effectLst/>
                          <a:latin typeface="Calibri" panose="020F0502020204030204" pitchFamily="34" charset="0"/>
                        </a:rPr>
                        <a:t>řihlášek</a:t>
                      </a:r>
                      <a:endParaRPr lang="cs-CZ"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fontAlgn="ctr"/>
                      <a:r>
                        <a:rPr lang="cs-CZ" sz="1800" b="1" i="0" u="none" strike="noStrike" dirty="0" smtClean="0">
                          <a:solidFill>
                            <a:srgbClr val="000000"/>
                          </a:solidFill>
                          <a:effectLst/>
                          <a:latin typeface="Calibri" panose="020F0502020204030204" pitchFamily="34" charset="0"/>
                        </a:rPr>
                        <a:t>Počet</a:t>
                      </a:r>
                      <a:r>
                        <a:rPr lang="cs-CZ" sz="1800" b="1" i="0" u="none" strike="noStrike" baseline="0" dirty="0" smtClean="0">
                          <a:solidFill>
                            <a:srgbClr val="000000"/>
                          </a:solidFill>
                          <a:effectLst/>
                          <a:latin typeface="Calibri" panose="020F0502020204030204" pitchFamily="34" charset="0"/>
                        </a:rPr>
                        <a:t> odevzdaných zá</a:t>
                      </a:r>
                      <a:r>
                        <a:rPr lang="cs-CZ" sz="1800" b="1" i="0" u="none" strike="noStrike" dirty="0" smtClean="0">
                          <a:solidFill>
                            <a:srgbClr val="000000"/>
                          </a:solidFill>
                          <a:effectLst/>
                          <a:latin typeface="Calibri" panose="020F0502020204030204" pitchFamily="34" charset="0"/>
                        </a:rPr>
                        <a:t>pisových lístků</a:t>
                      </a:r>
                      <a:endParaRPr lang="cs-CZ" sz="18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661837608"/>
                  </a:ext>
                </a:extLst>
              </a:tr>
              <a:tr h="298346">
                <a:tc>
                  <a:txBody>
                    <a:bodyPr/>
                    <a:lstStyle/>
                    <a:p>
                      <a:pPr algn="l" fontAlgn="ctr"/>
                      <a:r>
                        <a:rPr lang="cs-CZ" sz="1800" b="1" i="0" u="none" strike="noStrike">
                          <a:solidFill>
                            <a:srgbClr val="000000"/>
                          </a:solidFill>
                          <a:effectLst/>
                          <a:latin typeface="Calibri" panose="020F0502020204030204" pitchFamily="34" charset="0"/>
                        </a:rPr>
                        <a:t>Počet míst pro žáky 9. tříd</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fontAlgn="ctr"/>
                      <a:r>
                        <a:rPr lang="cs-CZ" sz="1800" b="1" i="0" u="none" strike="noStrike">
                          <a:solidFill>
                            <a:srgbClr val="000000"/>
                          </a:solidFill>
                          <a:effectLst/>
                          <a:latin typeface="Calibri" panose="020F0502020204030204" pitchFamily="34" charset="0"/>
                        </a:rPr>
                        <a:t>6 715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fontAlgn="ctr"/>
                      <a:r>
                        <a:rPr lang="cs-CZ" sz="1800" b="1" i="0" u="none" strike="noStrike">
                          <a:solidFill>
                            <a:srgbClr val="000000"/>
                          </a:solidFill>
                          <a:effectLst/>
                          <a:latin typeface="Calibri" panose="020F0502020204030204" pitchFamily="34" charset="0"/>
                        </a:rPr>
                        <a:t>9 614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fontAlgn="ctr"/>
                      <a:r>
                        <a:rPr lang="cs-CZ" sz="1800" b="1" i="0" u="none" strike="noStrike">
                          <a:solidFill>
                            <a:srgbClr val="000000"/>
                          </a:solidFill>
                          <a:effectLst/>
                          <a:latin typeface="Calibri" panose="020F0502020204030204" pitchFamily="34" charset="0"/>
                        </a:rPr>
                        <a:t>4 589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340358546"/>
                  </a:ext>
                </a:extLst>
              </a:tr>
              <a:tr h="284139">
                <a:tc>
                  <a:txBody>
                    <a:bodyPr/>
                    <a:lstStyle/>
                    <a:p>
                      <a:pPr algn="l" fontAlgn="ctr"/>
                      <a:r>
                        <a:rPr lang="cs-CZ" sz="1800" b="0" i="0" u="none" strike="noStrike">
                          <a:solidFill>
                            <a:srgbClr val="000000"/>
                          </a:solidFill>
                          <a:effectLst/>
                          <a:latin typeface="Calibri" panose="020F0502020204030204" pitchFamily="34" charset="0"/>
                        </a:rPr>
                        <a:t>Čtyřletá gymnázia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430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945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378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9590101"/>
                  </a:ext>
                </a:extLst>
              </a:tr>
              <a:tr h="284139">
                <a:tc>
                  <a:txBody>
                    <a:bodyPr/>
                    <a:lstStyle/>
                    <a:p>
                      <a:pPr algn="l" fontAlgn="ctr"/>
                      <a:r>
                        <a:rPr lang="cs-CZ" sz="1800" b="0" i="0" u="none" strike="noStrike">
                          <a:solidFill>
                            <a:srgbClr val="000000"/>
                          </a:solidFill>
                          <a:effectLst/>
                          <a:latin typeface="Calibri" panose="020F0502020204030204" pitchFamily="34" charset="0"/>
                        </a:rPr>
                        <a:t>Obory s maturitní zkouškou</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3 228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5 385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2 574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1319994"/>
                  </a:ext>
                </a:extLst>
              </a:tr>
              <a:tr h="284139">
                <a:tc>
                  <a:txBody>
                    <a:bodyPr/>
                    <a:lstStyle/>
                    <a:p>
                      <a:pPr algn="l" fontAlgn="ctr"/>
                      <a:r>
                        <a:rPr lang="cs-CZ" sz="1800" b="0" i="0" u="none" strike="noStrike">
                          <a:solidFill>
                            <a:srgbClr val="000000"/>
                          </a:solidFill>
                          <a:effectLst/>
                          <a:latin typeface="Calibri" panose="020F0502020204030204" pitchFamily="34" charset="0"/>
                        </a:rPr>
                        <a:t>Obory s výučním listem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2 553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2 887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1 427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24383"/>
                  </a:ext>
                </a:extLst>
              </a:tr>
              <a:tr h="298346">
                <a:tc>
                  <a:txBody>
                    <a:bodyPr/>
                    <a:lstStyle/>
                    <a:p>
                      <a:pPr algn="l" fontAlgn="ctr"/>
                      <a:r>
                        <a:rPr lang="cs-CZ" sz="1800" b="0" i="0" u="none" strike="noStrike">
                          <a:solidFill>
                            <a:srgbClr val="000000"/>
                          </a:solidFill>
                          <a:effectLst/>
                          <a:latin typeface="Calibri" panose="020F0502020204030204" pitchFamily="34" charset="0"/>
                        </a:rPr>
                        <a:t>Jiné obory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504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397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210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8879367"/>
                  </a:ext>
                </a:extLst>
              </a:tr>
              <a:tr h="298346">
                <a:tc>
                  <a:txBody>
                    <a:bodyPr/>
                    <a:lstStyle/>
                    <a:p>
                      <a:pPr algn="l" fontAlgn="ctr"/>
                      <a:r>
                        <a:rPr lang="cs-CZ" sz="1800" b="1" i="0" u="none" strike="noStrike">
                          <a:solidFill>
                            <a:srgbClr val="000000"/>
                          </a:solidFill>
                          <a:effectLst/>
                          <a:latin typeface="Calibri" panose="020F0502020204030204" pitchFamily="34" charset="0"/>
                        </a:rPr>
                        <a:t>Víceletá gymnázia celkem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fontAlgn="ctr"/>
                      <a:r>
                        <a:rPr lang="cs-CZ" sz="1800" b="1" i="0" u="none" strike="noStrike">
                          <a:solidFill>
                            <a:srgbClr val="000000"/>
                          </a:solidFill>
                          <a:effectLst/>
                          <a:latin typeface="Calibri" panose="020F0502020204030204" pitchFamily="34" charset="0"/>
                        </a:rPr>
                        <a:t>560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fontAlgn="ctr"/>
                      <a:r>
                        <a:rPr lang="cs-CZ" sz="1800" b="1" i="0" u="none" strike="noStrike">
                          <a:solidFill>
                            <a:srgbClr val="000000"/>
                          </a:solidFill>
                          <a:effectLst/>
                          <a:latin typeface="Calibri" panose="020F0502020204030204" pitchFamily="34" charset="0"/>
                        </a:rPr>
                        <a:t>1 926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DD4"/>
                    </a:solidFill>
                  </a:tcPr>
                </a:tc>
                <a:tc>
                  <a:txBody>
                    <a:bodyPr/>
                    <a:lstStyle/>
                    <a:p>
                      <a:pPr algn="ctr" fontAlgn="ctr"/>
                      <a:r>
                        <a:rPr lang="cs-CZ" sz="1800" b="1" i="0" u="none" strike="noStrike">
                          <a:solidFill>
                            <a:srgbClr val="000000"/>
                          </a:solidFill>
                          <a:effectLst/>
                          <a:latin typeface="Calibri" panose="020F0502020204030204" pitchFamily="34" charset="0"/>
                        </a:rPr>
                        <a:t>528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411903443"/>
                  </a:ext>
                </a:extLst>
              </a:tr>
              <a:tr h="284139">
                <a:tc>
                  <a:txBody>
                    <a:bodyPr/>
                    <a:lstStyle/>
                    <a:p>
                      <a:pPr algn="l" fontAlgn="ctr"/>
                      <a:r>
                        <a:rPr lang="cs-CZ" sz="1800" b="0" i="0" u="none" strike="noStrike">
                          <a:solidFill>
                            <a:srgbClr val="000000"/>
                          </a:solidFill>
                          <a:effectLst/>
                          <a:latin typeface="Calibri" panose="020F0502020204030204" pitchFamily="34" charset="0"/>
                        </a:rPr>
                        <a:t>Osmiletá gymnázia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385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1 413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382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502013"/>
                  </a:ext>
                </a:extLst>
              </a:tr>
              <a:tr h="298346">
                <a:tc>
                  <a:txBody>
                    <a:bodyPr/>
                    <a:lstStyle/>
                    <a:p>
                      <a:pPr algn="l" fontAlgn="ctr"/>
                      <a:r>
                        <a:rPr lang="cs-CZ" sz="1800" b="0" i="0" u="none" strike="noStrike">
                          <a:solidFill>
                            <a:srgbClr val="000000"/>
                          </a:solidFill>
                          <a:effectLst/>
                          <a:latin typeface="Calibri" panose="020F0502020204030204" pitchFamily="34" charset="0"/>
                        </a:rPr>
                        <a:t>Šestiletá gymnázia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175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800" b="0" i="0" u="none" strike="noStrike">
                          <a:solidFill>
                            <a:srgbClr val="000000"/>
                          </a:solidFill>
                          <a:effectLst/>
                          <a:latin typeface="Calibri" panose="020F0502020204030204" pitchFamily="34" charset="0"/>
                        </a:rPr>
                        <a:t>513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cs-CZ" sz="1800" b="0" i="0" u="none" strike="noStrike" dirty="0">
                          <a:solidFill>
                            <a:srgbClr val="000000"/>
                          </a:solidFill>
                          <a:effectLst/>
                          <a:latin typeface="Calibri" panose="020F0502020204030204" pitchFamily="34" charset="0"/>
                        </a:rPr>
                        <a:t>146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7269810"/>
                  </a:ext>
                </a:extLst>
              </a:tr>
            </a:tbl>
          </a:graphicData>
        </a:graphic>
      </p:graphicFrame>
      <p:graphicFrame>
        <p:nvGraphicFramePr>
          <p:cNvPr id="10" name="Graf 9"/>
          <p:cNvGraphicFramePr>
            <a:graphicFrameLocks/>
          </p:cNvGraphicFramePr>
          <p:nvPr>
            <p:extLst/>
          </p:nvPr>
        </p:nvGraphicFramePr>
        <p:xfrm>
          <a:off x="1784349" y="3605397"/>
          <a:ext cx="9076765" cy="3143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937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txBox="1">
            <a:spLocks/>
          </p:cNvSpPr>
          <p:nvPr/>
        </p:nvSpPr>
        <p:spPr bwMode="auto">
          <a:xfrm>
            <a:off x="1245812" y="586509"/>
            <a:ext cx="10407533" cy="71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sz="2800" b="1" i="0" u="none" strike="noStrike" kern="0" spc="0" normalizeH="0" noProof="0" dirty="0" smtClean="0">
                <a:ln>
                  <a:noFill/>
                </a:ln>
                <a:solidFill>
                  <a:prstClr val="black"/>
                </a:solidFill>
                <a:effectLst/>
                <a:uLnTx/>
                <a:uFillTx/>
                <a:latin typeface="Arial" panose="020B0604020202020204" pitchFamily="34" charset="0"/>
                <a:ea typeface="+mj-ea"/>
                <a:cs typeface="Arial" panose="020B0604020202020204" pitchFamily="34" charset="0"/>
              </a:rPr>
              <a:t>Příjímací řízení na střední školy pro školní rok </a:t>
            </a:r>
            <a:r>
              <a:rPr kumimoji="0" lang="cs-CZ" sz="2800" b="1" i="0" u="none" strike="noStrike" kern="0" spc="0" normalizeH="0" noProof="0" dirty="0">
                <a:ln>
                  <a:noFill/>
                </a:ln>
                <a:solidFill>
                  <a:prstClr val="black"/>
                </a:solidFill>
                <a:effectLst/>
                <a:uLnTx/>
                <a:uFillTx/>
                <a:latin typeface="Arial" panose="020B0604020202020204" pitchFamily="34" charset="0"/>
                <a:ea typeface="+mj-ea"/>
                <a:cs typeface="Arial" panose="020B0604020202020204" pitchFamily="34" charset="0"/>
              </a:rPr>
              <a:t>2020/2021</a:t>
            </a:r>
          </a:p>
        </p:txBody>
      </p:sp>
      <p:sp>
        <p:nvSpPr>
          <p:cNvPr id="2" name="Obdélník 1"/>
          <p:cNvSpPr/>
          <p:nvPr/>
        </p:nvSpPr>
        <p:spPr>
          <a:xfrm>
            <a:off x="1047404" y="1675455"/>
            <a:ext cx="10407534" cy="3852850"/>
          </a:xfrm>
          <a:prstGeom prst="rect">
            <a:avLst/>
          </a:prstGeom>
          <a:solidFill>
            <a:schemeClr val="bg1"/>
          </a:solid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cs-CZ"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Největš</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í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zájem</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u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oborů</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maturitní</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zkouškou</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projevili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uchazeči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obory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Masér sportovní a rekondiční, Pedagogické lyceum, Zdravotnické lyceum, Ekonomické lyceum, Veřejnosprávní činnost, Ekonomika a podnikání, Technické lyceum, Veterinářství a Laboratorní asistent.</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cs-CZ"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 oborů s v</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ýučním</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listem</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byl</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největší</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zájem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obory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Kadeřník, Aranžér, Truhlář, Mechanik opravář motorových vozidel, Cukrář, Pekař a Elektrikář-silnoproud.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cs-CZ"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Nejnižš</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í </a:t>
            </a:r>
            <a:r>
              <a:rPr kumimoji="0" lang="en-US" sz="2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zájem</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byl</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o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obory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Čalouník, Kamnář, Pokrývač, Krejčí, Lesní </a:t>
            </a:r>
            <a:r>
              <a:rPr kumimoji="0" lang="cs-CZ" sz="2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mechanizátor</a:t>
            </a:r>
            <a:r>
              <a:rPr kumimoji="0" lang="cs-CZ" sz="2200" b="0" i="0" u="none" strike="noStrike" kern="1200" cap="none" spc="0" normalizeH="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cs-CZ" sz="2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Výrobce a dekoratér keramiky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cs-CZ"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cxnSp>
        <p:nvCxnSpPr>
          <p:cNvPr id="4" name="Přímá spojnice 6"/>
          <p:cNvCxnSpPr/>
          <p:nvPr/>
        </p:nvCxnSpPr>
        <p:spPr>
          <a:xfrm>
            <a:off x="1308340" y="1293369"/>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23036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bwMode="auto">
          <a:xfrm>
            <a:off x="1080655" y="292781"/>
            <a:ext cx="10002983" cy="74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lvl="0" defTabSz="914400">
              <a:defRPr/>
            </a:pPr>
            <a:r>
              <a:rPr lang="cs-CZ" sz="2800" b="1" kern="0" dirty="0">
                <a:solidFill>
                  <a:prstClr val="black"/>
                </a:solidFill>
                <a:latin typeface="Arial" panose="020B0604020202020204" pitchFamily="34" charset="0"/>
                <a:cs typeface="Arial" panose="020B0604020202020204" pitchFamily="34" charset="0"/>
              </a:rPr>
              <a:t>Příjímací řízení na střední školy pro školní rok 2020/2021</a:t>
            </a:r>
          </a:p>
        </p:txBody>
      </p:sp>
      <p:sp>
        <p:nvSpPr>
          <p:cNvPr id="7" name="TextovéPole 6"/>
          <p:cNvSpPr txBox="1">
            <a:spLocks noChangeArrowheads="1"/>
          </p:cNvSpPr>
          <p:nvPr/>
        </p:nvSpPr>
        <p:spPr bwMode="auto">
          <a:xfrm>
            <a:off x="1900152" y="1314382"/>
            <a:ext cx="63252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Poměr odevzdaných zápisových lístků</a:t>
            </a:r>
          </a:p>
        </p:txBody>
      </p:sp>
      <p:sp>
        <p:nvSpPr>
          <p:cNvPr id="8" name="TextovéPole 6"/>
          <p:cNvSpPr txBox="1">
            <a:spLocks noChangeArrowheads="1"/>
          </p:cNvSpPr>
          <p:nvPr/>
        </p:nvSpPr>
        <p:spPr bwMode="auto">
          <a:xfrm>
            <a:off x="2283413" y="6064021"/>
            <a:ext cx="160800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s-CZ" altLang="cs-CZ"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zdroj: </a:t>
            </a:r>
            <a:r>
              <a:rPr kumimoji="0" lang="cs-CZ" altLang="cs-CZ"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Kevis</a:t>
            </a:r>
            <a:r>
              <a:rPr kumimoji="0" lang="cs-CZ" altLang="cs-CZ"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k 9.9.2020</a:t>
            </a:r>
          </a:p>
        </p:txBody>
      </p:sp>
      <p:graphicFrame>
        <p:nvGraphicFramePr>
          <p:cNvPr id="6" name="Graf 5"/>
          <p:cNvGraphicFramePr>
            <a:graphicFrameLocks/>
          </p:cNvGraphicFramePr>
          <p:nvPr>
            <p:extLst>
              <p:ext uri="{D42A27DB-BD31-4B8C-83A1-F6EECF244321}">
                <p14:modId xmlns:p14="http://schemas.microsoft.com/office/powerpoint/2010/main" val="2717871940"/>
              </p:ext>
            </p:extLst>
          </p:nvPr>
        </p:nvGraphicFramePr>
        <p:xfrm>
          <a:off x="1900152" y="1689101"/>
          <a:ext cx="7167649" cy="437492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Přímá spojnice 6"/>
          <p:cNvCxnSpPr/>
          <p:nvPr/>
        </p:nvCxnSpPr>
        <p:spPr>
          <a:xfrm>
            <a:off x="1325593" y="1030852"/>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954308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1749972" y="322118"/>
            <a:ext cx="8204886"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Demografický</a:t>
            </a:r>
            <a:r>
              <a:rPr kumimoji="0" lang="cs-CZ" sz="32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vývoj</a:t>
            </a:r>
            <a:endParaRPr kumimoji="0" lang="cs-CZ"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4" name="Tabulka 3"/>
          <p:cNvGraphicFramePr>
            <a:graphicFrameLocks noGrp="1"/>
          </p:cNvGraphicFramePr>
          <p:nvPr>
            <p:extLst/>
          </p:nvPr>
        </p:nvGraphicFramePr>
        <p:xfrm>
          <a:off x="1852525" y="1177746"/>
          <a:ext cx="8474979" cy="1351554"/>
        </p:xfrm>
        <a:graphic>
          <a:graphicData uri="http://schemas.openxmlformats.org/drawingml/2006/table">
            <a:tbl>
              <a:tblPr/>
              <a:tblGrid>
                <a:gridCol w="1580743">
                  <a:extLst>
                    <a:ext uri="{9D8B030D-6E8A-4147-A177-3AD203B41FA5}">
                      <a16:colId xmlns:a16="http://schemas.microsoft.com/office/drawing/2014/main" val="3271006839"/>
                    </a:ext>
                  </a:extLst>
                </a:gridCol>
                <a:gridCol w="519379">
                  <a:extLst>
                    <a:ext uri="{9D8B030D-6E8A-4147-A177-3AD203B41FA5}">
                      <a16:colId xmlns:a16="http://schemas.microsoft.com/office/drawing/2014/main" val="1565958097"/>
                    </a:ext>
                  </a:extLst>
                </a:gridCol>
                <a:gridCol w="526695">
                  <a:extLst>
                    <a:ext uri="{9D8B030D-6E8A-4147-A177-3AD203B41FA5}">
                      <a16:colId xmlns:a16="http://schemas.microsoft.com/office/drawing/2014/main" val="3679850886"/>
                    </a:ext>
                  </a:extLst>
                </a:gridCol>
                <a:gridCol w="519379">
                  <a:extLst>
                    <a:ext uri="{9D8B030D-6E8A-4147-A177-3AD203B41FA5}">
                      <a16:colId xmlns:a16="http://schemas.microsoft.com/office/drawing/2014/main" val="571816998"/>
                    </a:ext>
                  </a:extLst>
                </a:gridCol>
                <a:gridCol w="504749">
                  <a:extLst>
                    <a:ext uri="{9D8B030D-6E8A-4147-A177-3AD203B41FA5}">
                      <a16:colId xmlns:a16="http://schemas.microsoft.com/office/drawing/2014/main" val="931900586"/>
                    </a:ext>
                  </a:extLst>
                </a:gridCol>
                <a:gridCol w="541122">
                  <a:extLst>
                    <a:ext uri="{9D8B030D-6E8A-4147-A177-3AD203B41FA5}">
                      <a16:colId xmlns:a16="http://schemas.microsoft.com/office/drawing/2014/main" val="2285100730"/>
                    </a:ext>
                  </a:extLst>
                </a:gridCol>
                <a:gridCol w="535364">
                  <a:extLst>
                    <a:ext uri="{9D8B030D-6E8A-4147-A177-3AD203B41FA5}">
                      <a16:colId xmlns:a16="http://schemas.microsoft.com/office/drawing/2014/main" val="1670848250"/>
                    </a:ext>
                  </a:extLst>
                </a:gridCol>
                <a:gridCol w="535364">
                  <a:extLst>
                    <a:ext uri="{9D8B030D-6E8A-4147-A177-3AD203B41FA5}">
                      <a16:colId xmlns:a16="http://schemas.microsoft.com/office/drawing/2014/main" val="1794926648"/>
                    </a:ext>
                  </a:extLst>
                </a:gridCol>
                <a:gridCol w="535364">
                  <a:extLst>
                    <a:ext uri="{9D8B030D-6E8A-4147-A177-3AD203B41FA5}">
                      <a16:colId xmlns:a16="http://schemas.microsoft.com/office/drawing/2014/main" val="338111119"/>
                    </a:ext>
                  </a:extLst>
                </a:gridCol>
                <a:gridCol w="535364">
                  <a:extLst>
                    <a:ext uri="{9D8B030D-6E8A-4147-A177-3AD203B41FA5}">
                      <a16:colId xmlns:a16="http://schemas.microsoft.com/office/drawing/2014/main" val="3088237659"/>
                    </a:ext>
                  </a:extLst>
                </a:gridCol>
                <a:gridCol w="535364">
                  <a:extLst>
                    <a:ext uri="{9D8B030D-6E8A-4147-A177-3AD203B41FA5}">
                      <a16:colId xmlns:a16="http://schemas.microsoft.com/office/drawing/2014/main" val="583765258"/>
                    </a:ext>
                  </a:extLst>
                </a:gridCol>
                <a:gridCol w="535364">
                  <a:extLst>
                    <a:ext uri="{9D8B030D-6E8A-4147-A177-3AD203B41FA5}">
                      <a16:colId xmlns:a16="http://schemas.microsoft.com/office/drawing/2014/main" val="2469853188"/>
                    </a:ext>
                  </a:extLst>
                </a:gridCol>
                <a:gridCol w="535364">
                  <a:extLst>
                    <a:ext uri="{9D8B030D-6E8A-4147-A177-3AD203B41FA5}">
                      <a16:colId xmlns:a16="http://schemas.microsoft.com/office/drawing/2014/main" val="3715247404"/>
                    </a:ext>
                  </a:extLst>
                </a:gridCol>
                <a:gridCol w="535364">
                  <a:extLst>
                    <a:ext uri="{9D8B030D-6E8A-4147-A177-3AD203B41FA5}">
                      <a16:colId xmlns:a16="http://schemas.microsoft.com/office/drawing/2014/main" val="2444504019"/>
                    </a:ext>
                  </a:extLst>
                </a:gridCol>
              </a:tblGrid>
              <a:tr h="232037">
                <a:tc>
                  <a:txBody>
                    <a:bodyPr/>
                    <a:lstStyle/>
                    <a:p>
                      <a:pPr algn="l" fontAlgn="ctr"/>
                      <a:r>
                        <a:rPr lang="cs-CZ" sz="1050" b="1" i="0" u="none" strike="noStrike">
                          <a:solidFill>
                            <a:srgbClr val="000000"/>
                          </a:solidFill>
                          <a:effectLst/>
                          <a:latin typeface="Calibri" panose="020F0502020204030204" pitchFamily="34" charset="0"/>
                        </a:rPr>
                        <a:t> </a:t>
                      </a:r>
                    </a:p>
                  </a:txBody>
                  <a:tcPr marL="9100" marR="9100" marT="91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50" b="0" i="0" u="none" strike="noStrike">
                          <a:solidFill>
                            <a:srgbClr val="000000"/>
                          </a:solidFill>
                          <a:effectLst/>
                          <a:latin typeface="Calibri" panose="020F0502020204030204" pitchFamily="34" charset="0"/>
                        </a:rPr>
                        <a:t> </a:t>
                      </a:r>
                    </a:p>
                  </a:txBody>
                  <a:tcPr marL="9100" marR="9100" marT="91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50" b="0" i="0" u="none" strike="noStrike">
                          <a:solidFill>
                            <a:srgbClr val="000000"/>
                          </a:solidFill>
                          <a:effectLst/>
                          <a:latin typeface="Calibri" panose="020F0502020204030204" pitchFamily="34" charset="0"/>
                        </a:rPr>
                        <a:t> </a:t>
                      </a:r>
                    </a:p>
                  </a:txBody>
                  <a:tcPr marL="9100" marR="9100" marT="91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50" b="0" i="0" u="none" strike="noStrike">
                          <a:solidFill>
                            <a:srgbClr val="000000"/>
                          </a:solidFill>
                          <a:effectLst/>
                          <a:latin typeface="Calibri" panose="020F0502020204030204" pitchFamily="34" charset="0"/>
                        </a:rPr>
                        <a:t> </a:t>
                      </a:r>
                    </a:p>
                  </a:txBody>
                  <a:tcPr marL="9100" marR="9100" marT="91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50" b="0" i="0" u="none" strike="noStrike">
                          <a:solidFill>
                            <a:srgbClr val="000000"/>
                          </a:solidFill>
                          <a:effectLst/>
                          <a:latin typeface="Calibri" panose="020F0502020204030204" pitchFamily="34" charset="0"/>
                        </a:rPr>
                        <a:t> </a:t>
                      </a:r>
                    </a:p>
                  </a:txBody>
                  <a:tcPr marL="9100" marR="9100" marT="910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cs-CZ" sz="1050" b="0" i="0" u="none" strike="noStrike">
                          <a:solidFill>
                            <a:srgbClr val="000000"/>
                          </a:solidFill>
                          <a:effectLst/>
                          <a:latin typeface="Calibri" panose="020F0502020204030204" pitchFamily="34" charset="0"/>
                        </a:rPr>
                        <a:t> </a:t>
                      </a:r>
                    </a:p>
                  </a:txBody>
                  <a:tcPr marL="9100" marR="9100" marT="910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gridSpan="8">
                  <a:txBody>
                    <a:bodyPr/>
                    <a:lstStyle/>
                    <a:p>
                      <a:pPr algn="ctr" fontAlgn="ctr"/>
                      <a:r>
                        <a:rPr lang="cs-CZ" sz="1050" b="1" i="0" u="none" strike="noStrike" dirty="0">
                          <a:solidFill>
                            <a:srgbClr val="000000"/>
                          </a:solidFill>
                          <a:effectLst/>
                          <a:latin typeface="Calibri" panose="020F0502020204030204" pitchFamily="34" charset="0"/>
                        </a:rPr>
                        <a:t>Předpoklad</a:t>
                      </a:r>
                    </a:p>
                  </a:txBody>
                  <a:tcPr marL="9100" marR="9100" marT="91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3325561501"/>
                  </a:ext>
                </a:extLst>
              </a:tr>
              <a:tr h="220988">
                <a:tc>
                  <a:txBody>
                    <a:bodyPr/>
                    <a:lstStyle/>
                    <a:p>
                      <a:pPr algn="l" fontAlgn="ctr"/>
                      <a:r>
                        <a:rPr lang="cs-CZ" sz="1050" b="1" i="0" u="none" strike="noStrike">
                          <a:solidFill>
                            <a:srgbClr val="000000"/>
                          </a:solidFill>
                          <a:effectLst/>
                          <a:latin typeface="Calibri" panose="020F0502020204030204" pitchFamily="34" charset="0"/>
                        </a:rPr>
                        <a:t>Třída</a:t>
                      </a:r>
                    </a:p>
                  </a:txBody>
                  <a:tcPr marL="9100" marR="9100" marT="91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IV.</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III.</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II.</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I.</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9.</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8.</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7.</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6.</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5.</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4.</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3.</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1.</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17184729"/>
                  </a:ext>
                </a:extLst>
              </a:tr>
              <a:tr h="232037">
                <a:tc>
                  <a:txBody>
                    <a:bodyPr/>
                    <a:lstStyle/>
                    <a:p>
                      <a:pPr algn="l" fontAlgn="ctr"/>
                      <a:r>
                        <a:rPr lang="cs-CZ" sz="1050" b="1" i="0" u="none" strike="noStrike">
                          <a:solidFill>
                            <a:srgbClr val="000000"/>
                          </a:solidFill>
                          <a:effectLst/>
                          <a:latin typeface="Calibri" panose="020F0502020204030204" pitchFamily="34" charset="0"/>
                        </a:rPr>
                        <a:t>Školní rok</a:t>
                      </a:r>
                    </a:p>
                  </a:txBody>
                  <a:tcPr marL="9100" marR="9100" marT="91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2015/16</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2016/17</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2017/18</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2018/19</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2019/20</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2020/21</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2021/22</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2022/23</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2023/24</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2024/25</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2025/26</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2026/27</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cs-CZ" sz="1050" b="1" i="0" u="none" strike="noStrike">
                          <a:solidFill>
                            <a:srgbClr val="000000"/>
                          </a:solidFill>
                          <a:effectLst/>
                          <a:latin typeface="Calibri" panose="020F0502020204030204" pitchFamily="34" charset="0"/>
                        </a:rPr>
                        <a:t>2027/28</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994306580"/>
                  </a:ext>
                </a:extLst>
              </a:tr>
              <a:tr h="220988">
                <a:tc>
                  <a:txBody>
                    <a:bodyPr/>
                    <a:lstStyle/>
                    <a:p>
                      <a:pPr algn="l" fontAlgn="ctr"/>
                      <a:r>
                        <a:rPr lang="cs-CZ" sz="1050" b="1" i="0" u="none" strike="noStrike">
                          <a:solidFill>
                            <a:srgbClr val="000000"/>
                          </a:solidFill>
                          <a:effectLst/>
                          <a:latin typeface="Calibri" panose="020F0502020204030204" pitchFamily="34" charset="0"/>
                        </a:rPr>
                        <a:t>Počet žáků 9. ročníků</a:t>
                      </a:r>
                    </a:p>
                  </a:txBody>
                  <a:tcPr marL="9100" marR="9100" marT="91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4 145</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4 107</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4 153</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4230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4 456</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dirty="0">
                          <a:solidFill>
                            <a:srgbClr val="000000"/>
                          </a:solidFill>
                          <a:effectLst/>
                          <a:latin typeface="Calibri" panose="020F0502020204030204" pitchFamily="34" charset="0"/>
                        </a:rPr>
                        <a:t>5 187</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5 642</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6 080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6 398</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6 515</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6 028</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5 750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cs-CZ" sz="1050" b="1" i="0" u="none" strike="noStrike">
                          <a:solidFill>
                            <a:srgbClr val="000000"/>
                          </a:solidFill>
                          <a:effectLst/>
                          <a:latin typeface="Calibri" panose="020F0502020204030204" pitchFamily="34" charset="0"/>
                        </a:rPr>
                        <a:t>5 792</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val="3032545050"/>
                  </a:ext>
                </a:extLst>
              </a:tr>
              <a:tr h="213467">
                <a:tc>
                  <a:txBody>
                    <a:bodyPr/>
                    <a:lstStyle/>
                    <a:p>
                      <a:pPr algn="l" fontAlgn="ctr"/>
                      <a:r>
                        <a:rPr lang="cs-CZ" sz="1050" b="1" i="0" u="none" strike="noStrike">
                          <a:solidFill>
                            <a:srgbClr val="000000"/>
                          </a:solidFill>
                          <a:effectLst/>
                          <a:latin typeface="Calibri" panose="020F0502020204030204" pitchFamily="34" charset="0"/>
                        </a:rPr>
                        <a:t>Víceletá gymnázia nabídka</a:t>
                      </a:r>
                    </a:p>
                  </a:txBody>
                  <a:tcPr marL="9100" marR="9100" marT="91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050" b="0" i="0" u="none" strike="noStrike">
                          <a:solidFill>
                            <a:srgbClr val="000000"/>
                          </a:solidFill>
                          <a:effectLst/>
                          <a:latin typeface="Calibri" panose="020F0502020204030204" pitchFamily="34" charset="0"/>
                        </a:rPr>
                        <a:t>X</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X</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X</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X</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X</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X</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180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180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540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540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540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540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cs-CZ" sz="1050" b="0" i="0" u="none" strike="noStrike">
                          <a:solidFill>
                            <a:srgbClr val="000000"/>
                          </a:solidFill>
                          <a:effectLst/>
                          <a:latin typeface="Calibri" panose="020F0502020204030204" pitchFamily="34" charset="0"/>
                        </a:rPr>
                        <a:t>540</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0976306"/>
                  </a:ext>
                </a:extLst>
              </a:tr>
              <a:tr h="232037">
                <a:tc>
                  <a:txBody>
                    <a:bodyPr/>
                    <a:lstStyle/>
                    <a:p>
                      <a:pPr algn="l" fontAlgn="ctr"/>
                      <a:r>
                        <a:rPr lang="cs-CZ" sz="1050" b="1" i="0" u="none" strike="noStrike">
                          <a:solidFill>
                            <a:srgbClr val="000000"/>
                          </a:solidFill>
                          <a:effectLst/>
                          <a:latin typeface="Calibri" panose="020F0502020204030204" pitchFamily="34" charset="0"/>
                        </a:rPr>
                        <a:t>Počet uchazečů bez gym.</a:t>
                      </a:r>
                    </a:p>
                  </a:txBody>
                  <a:tcPr marL="9100" marR="9100" marT="91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4 145</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4 107</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4 153</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4 230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4 456</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5 187</a:t>
                      </a:r>
                    </a:p>
                  </a:txBody>
                  <a:tcPr marL="9100" marR="9100" marT="91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5 462</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5 900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5 858</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5 975</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5 488</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a:solidFill>
                            <a:srgbClr val="000000"/>
                          </a:solidFill>
                          <a:effectLst/>
                          <a:latin typeface="Calibri" panose="020F0502020204030204" pitchFamily="34" charset="0"/>
                        </a:rPr>
                        <a:t>5 210</a:t>
                      </a:r>
                    </a:p>
                  </a:txBody>
                  <a:tcPr marL="9100" marR="9100" marT="91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ctr"/>
                      <a:r>
                        <a:rPr lang="cs-CZ" sz="1050" b="1" i="0" u="none" strike="noStrike" dirty="0">
                          <a:solidFill>
                            <a:srgbClr val="000000"/>
                          </a:solidFill>
                          <a:effectLst/>
                          <a:latin typeface="Calibri" panose="020F0502020204030204" pitchFamily="34" charset="0"/>
                        </a:rPr>
                        <a:t>5 252</a:t>
                      </a:r>
                    </a:p>
                  </a:txBody>
                  <a:tcPr marL="9100" marR="9100" marT="91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479882123"/>
                  </a:ext>
                </a:extLst>
              </a:tr>
            </a:tbl>
          </a:graphicData>
        </a:graphic>
      </p:graphicFrame>
      <p:graphicFrame>
        <p:nvGraphicFramePr>
          <p:cNvPr id="7" name="Graf 6"/>
          <p:cNvGraphicFramePr>
            <a:graphicFrameLocks/>
          </p:cNvGraphicFramePr>
          <p:nvPr>
            <p:extLst/>
          </p:nvPr>
        </p:nvGraphicFramePr>
        <p:xfrm>
          <a:off x="1852519" y="2618843"/>
          <a:ext cx="8603341" cy="3896751"/>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Přímá spojnice 6"/>
          <p:cNvCxnSpPr/>
          <p:nvPr/>
        </p:nvCxnSpPr>
        <p:spPr>
          <a:xfrm>
            <a:off x="1801248" y="993552"/>
            <a:ext cx="8577532" cy="288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679133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94930" y="274189"/>
            <a:ext cx="10052246" cy="1000125"/>
          </a:xfrm>
        </p:spPr>
        <p:txBody>
          <a:bodyPr>
            <a:normAutofit/>
          </a:bodyPr>
          <a:lstStyle/>
          <a:p>
            <a:pPr>
              <a:defRPr/>
            </a:pPr>
            <a:r>
              <a:rPr lang="cs-CZ" altLang="cs-CZ" sz="3200" b="1" dirty="0" smtClean="0"/>
              <a:t>Vývoj počtu narozených dětí v Plzeňském kraji </a:t>
            </a:r>
            <a:endParaRPr lang="cs-CZ" altLang="cs-CZ" sz="3200" b="1" dirty="0"/>
          </a:p>
        </p:txBody>
      </p:sp>
      <p:sp>
        <p:nvSpPr>
          <p:cNvPr id="3" name="TextovéPole 2"/>
          <p:cNvSpPr txBox="1"/>
          <p:nvPr/>
        </p:nvSpPr>
        <p:spPr>
          <a:xfrm>
            <a:off x="9823967" y="5973080"/>
            <a:ext cx="75204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900" b="0" i="0" u="none" strike="noStrike" kern="1200" cap="none" spc="0" normalizeH="0" baseline="0" noProof="0" dirty="0">
                <a:ln>
                  <a:noFill/>
                </a:ln>
                <a:solidFill>
                  <a:prstClr val="black"/>
                </a:solidFill>
                <a:effectLst/>
                <a:uLnTx/>
                <a:uFillTx/>
                <a:latin typeface="Calibri" panose="020F0502020204030204"/>
                <a:ea typeface="+mn-ea"/>
                <a:cs typeface="+mn-cs"/>
              </a:rPr>
              <a:t>Zdroj: ČSÚ</a:t>
            </a:r>
          </a:p>
        </p:txBody>
      </p:sp>
      <p:sp>
        <p:nvSpPr>
          <p:cNvPr id="6" name="TextovéPole 5"/>
          <p:cNvSpPr txBox="1"/>
          <p:nvPr/>
        </p:nvSpPr>
        <p:spPr>
          <a:xfrm>
            <a:off x="2408589" y="5742922"/>
            <a:ext cx="7424928"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cs-CZ" sz="1400" b="1" i="0" u="none" strike="noStrike" kern="1200" cap="none" spc="0" normalizeH="0" baseline="0" noProof="0" dirty="0">
                <a:ln>
                  <a:noFill/>
                </a:ln>
                <a:solidFill>
                  <a:srgbClr val="00B050"/>
                </a:solidFill>
                <a:effectLst/>
                <a:uLnTx/>
                <a:uFillTx/>
                <a:latin typeface="Calibri" panose="020F0502020204030204"/>
                <a:ea typeface="+mn-ea"/>
                <a:cs typeface="+mn-cs"/>
              </a:rPr>
              <a:t>střední škola                                            </a:t>
            </a:r>
            <a:r>
              <a:rPr kumimoji="0" lang="cs-CZ" sz="1400" b="1" i="0" u="none" strike="noStrike" kern="1200" cap="none" spc="0" normalizeH="0" baseline="0" noProof="0" dirty="0">
                <a:ln>
                  <a:noFill/>
                </a:ln>
                <a:solidFill>
                  <a:srgbClr val="0070C0"/>
                </a:solidFill>
                <a:effectLst/>
                <a:uLnTx/>
                <a:uFillTx/>
                <a:latin typeface="Calibri" panose="020F0502020204030204"/>
                <a:ea typeface="+mn-ea"/>
                <a:cs typeface="+mn-cs"/>
              </a:rPr>
              <a:t>základní škola                                 </a:t>
            </a:r>
            <a:r>
              <a:rPr kumimoji="0" lang="cs-CZ" sz="1400" b="1" i="0" u="none" strike="noStrike" kern="1200" cap="none" spc="0" normalizeH="0" baseline="0" noProof="0" dirty="0">
                <a:ln>
                  <a:noFill/>
                </a:ln>
                <a:solidFill>
                  <a:srgbClr val="FFCB00"/>
                </a:solidFill>
                <a:effectLst/>
                <a:uLnTx/>
                <a:uFillTx/>
                <a:latin typeface="Calibri" panose="020F0502020204030204"/>
                <a:ea typeface="+mn-ea"/>
                <a:cs typeface="+mn-cs"/>
              </a:rPr>
              <a:t>mateřská škola</a:t>
            </a:r>
          </a:p>
        </p:txBody>
      </p:sp>
      <p:sp>
        <p:nvSpPr>
          <p:cNvPr id="7" name="TextovéPole 6"/>
          <p:cNvSpPr txBox="1"/>
          <p:nvPr/>
        </p:nvSpPr>
        <p:spPr>
          <a:xfrm>
            <a:off x="1666096" y="5556604"/>
            <a:ext cx="8909914"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prstClr val="black"/>
                </a:solidFill>
                <a:effectLst/>
                <a:uLnTx/>
                <a:uFillTx/>
                <a:latin typeface="Calibri" panose="020F0502020204030204"/>
                <a:ea typeface="+mn-ea"/>
                <a:cs typeface="+mn-cs"/>
              </a:rPr>
              <a:t>2020/21                         </a:t>
            </a:r>
            <a:r>
              <a:rPr kumimoji="0" lang="cs-CZ" sz="1200" b="1" i="0" u="none" strike="noStrike" kern="1200" cap="none" spc="0" normalizeH="0" baseline="0" noProof="0" dirty="0">
                <a:ln>
                  <a:noFill/>
                </a:ln>
                <a:solidFill>
                  <a:srgbClr val="00B050"/>
                </a:solidFill>
                <a:effectLst/>
                <a:uLnTx/>
                <a:uFillTx/>
                <a:latin typeface="Calibri" panose="020F0502020204030204"/>
                <a:ea typeface="+mn-ea"/>
                <a:cs typeface="+mn-cs"/>
              </a:rPr>
              <a:t>IV.        III.        II.        I.         </a:t>
            </a:r>
            <a:r>
              <a:rPr kumimoji="0" lang="cs-CZ" sz="1200" b="1" i="0" u="none" strike="noStrike" kern="1200" cap="none" spc="0" normalizeH="0" baseline="0" noProof="0" dirty="0">
                <a:ln>
                  <a:noFill/>
                </a:ln>
                <a:solidFill>
                  <a:srgbClr val="0070C0"/>
                </a:solidFill>
                <a:effectLst/>
                <a:uLnTx/>
                <a:uFillTx/>
                <a:latin typeface="Calibri" panose="020F0502020204030204"/>
                <a:ea typeface="+mn-ea"/>
                <a:cs typeface="+mn-cs"/>
              </a:rPr>
              <a:t>9.         8.        7.        6.         5.       4.        3.        2.        1.        </a:t>
            </a:r>
            <a:r>
              <a:rPr kumimoji="0" lang="cs-CZ" sz="1200" b="1" i="0" u="none" strike="noStrike" kern="1200" cap="none" spc="0" normalizeH="0" baseline="0" noProof="0" dirty="0">
                <a:ln>
                  <a:noFill/>
                </a:ln>
                <a:solidFill>
                  <a:srgbClr val="FFCB00"/>
                </a:solidFill>
                <a:effectLst/>
                <a:uLnTx/>
                <a:uFillTx/>
                <a:latin typeface="Calibri" panose="020F0502020204030204"/>
                <a:ea typeface="+mn-ea"/>
                <a:cs typeface="+mn-cs"/>
              </a:rPr>
              <a:t>3.        2.        1.</a:t>
            </a:r>
          </a:p>
        </p:txBody>
      </p:sp>
      <p:sp>
        <p:nvSpPr>
          <p:cNvPr id="10" name="TextovéPole 9"/>
          <p:cNvSpPr txBox="1"/>
          <p:nvPr/>
        </p:nvSpPr>
        <p:spPr>
          <a:xfrm>
            <a:off x="1666096" y="1234455"/>
            <a:ext cx="8909914"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1"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rPr>
              <a:t>9.ročník v </a:t>
            </a:r>
            <a:r>
              <a:rPr kumimoji="0" lang="cs-CZ" sz="1200" b="1" i="0" u="none" strike="noStrike" kern="1200" cap="none" spc="0" normalizeH="0" baseline="0" noProof="0" dirty="0">
                <a:ln>
                  <a:noFill/>
                </a:ln>
                <a:solidFill>
                  <a:srgbClr val="ED7D31">
                    <a:lumMod val="60000"/>
                    <a:lumOff val="40000"/>
                  </a:srgbClr>
                </a:solidFill>
                <a:effectLst/>
                <a:uLnTx/>
                <a:uFillTx/>
                <a:latin typeface="Arial" panose="020B0604020202020204" pitchFamily="34" charset="0"/>
                <a:cs typeface="Arial" panose="020B0604020202020204" pitchFamily="34" charset="0"/>
              </a:rPr>
              <a:t>roce</a:t>
            </a:r>
            <a:r>
              <a:rPr kumimoji="0" lang="cs-CZ" sz="1200" b="1" i="0" u="none" strike="noStrike" kern="1200" cap="none" spc="0" normalizeH="0" baseline="0" noProof="0" dirty="0">
                <a:ln>
                  <a:noFill/>
                </a:ln>
                <a:solidFill>
                  <a:srgbClr val="ED7D31">
                    <a:lumMod val="60000"/>
                    <a:lumOff val="40000"/>
                  </a:srgbClr>
                </a:solidFill>
                <a:effectLst/>
                <a:uLnTx/>
                <a:uFillTx/>
                <a:latin typeface="Calibri" panose="020F0502020204030204"/>
                <a:ea typeface="+mn-ea"/>
                <a:cs typeface="+mn-cs"/>
              </a:rPr>
              <a:t>:                                                         2020   2021   2022   2023  2024   2025   2026   2027  2028   2029  2030   2031   2032   2033</a:t>
            </a:r>
          </a:p>
        </p:txBody>
      </p:sp>
      <p:graphicFrame>
        <p:nvGraphicFramePr>
          <p:cNvPr id="9" name="Graf 8"/>
          <p:cNvGraphicFramePr>
            <a:graphicFrameLocks/>
          </p:cNvGraphicFramePr>
          <p:nvPr>
            <p:extLst/>
          </p:nvPr>
        </p:nvGraphicFramePr>
        <p:xfrm>
          <a:off x="1635637" y="1427527"/>
          <a:ext cx="8940373" cy="4175916"/>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Přímá spojnice 6"/>
          <p:cNvCxnSpPr/>
          <p:nvPr/>
        </p:nvCxnSpPr>
        <p:spPr>
          <a:xfrm>
            <a:off x="1223924" y="1136141"/>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20687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Program zasedání</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pPr marL="342900" lvl="0" indent="-342900" algn="just">
              <a:lnSpc>
                <a:spcPct val="115000"/>
              </a:lnSpc>
              <a:spcAft>
                <a:spcPts val="0"/>
              </a:spcAft>
              <a:buFont typeface="+mj-lt"/>
              <a:buAutoNum type="arabicPeriod"/>
            </a:pPr>
            <a:r>
              <a:rPr lang="cs-CZ" sz="2200" dirty="0" smtClean="0">
                <a:latin typeface="Arial" panose="020B0604020202020204" pitchFamily="34" charset="0"/>
                <a:cs typeface="Arial" panose="020B0604020202020204" pitchFamily="34" charset="0"/>
              </a:rPr>
              <a:t> </a:t>
            </a:r>
            <a:r>
              <a:rPr lang="cs-CZ" sz="2400" dirty="0">
                <a:latin typeface="Arial" panose="020B0604020202020204" pitchFamily="34" charset="0"/>
                <a:ea typeface="Calibri" panose="020F0502020204030204" pitchFamily="34" charset="0"/>
                <a:cs typeface="Arial" panose="020B0604020202020204" pitchFamily="34" charset="0"/>
              </a:rPr>
              <a:t>Zahájení, představení programu, přivítání </a:t>
            </a:r>
            <a:r>
              <a:rPr lang="cs-CZ" sz="2400" dirty="0" smtClean="0">
                <a:latin typeface="Arial" panose="020B0604020202020204" pitchFamily="34" charset="0"/>
                <a:ea typeface="Calibri" panose="020F0502020204030204" pitchFamily="34" charset="0"/>
                <a:cs typeface="Arial" panose="020B0604020202020204" pitchFamily="34" charset="0"/>
              </a:rPr>
              <a:t>přítomných</a:t>
            </a:r>
          </a:p>
          <a:p>
            <a:pPr marL="342900" lvl="0" indent="-342900" algn="just">
              <a:lnSpc>
                <a:spcPct val="115000"/>
              </a:lnSpc>
              <a:spcAft>
                <a:spcPts val="0"/>
              </a:spcAft>
              <a:buFont typeface="+mj-lt"/>
              <a:buAutoNum type="arabicPeriod"/>
            </a:pPr>
            <a:r>
              <a:rPr lang="cs-CZ" sz="2400" dirty="0" smtClean="0">
                <a:latin typeface="Arial" panose="020B0604020202020204" pitchFamily="34" charset="0"/>
                <a:ea typeface="Calibri" panose="020F0502020204030204" pitchFamily="34" charset="0"/>
                <a:cs typeface="Arial" panose="020B0604020202020204" pitchFamily="34" charset="0"/>
              </a:rPr>
              <a:t>Aktuální </a:t>
            </a:r>
            <a:r>
              <a:rPr lang="cs-CZ" sz="2400" dirty="0">
                <a:latin typeface="Arial" panose="020B0604020202020204" pitchFamily="34" charset="0"/>
                <a:ea typeface="Calibri" panose="020F0502020204030204" pitchFamily="34" charset="0"/>
                <a:cs typeface="Arial" panose="020B0604020202020204" pitchFamily="34" charset="0"/>
              </a:rPr>
              <a:t>informace k realizaci projektu „Krajský akční plán rozvoje vzdělávání Plzeňského kraje“</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Aktuální informace ve školství</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Představení projektu „Vzdělávání 4.0 v Plzeňském kraji“</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Diskuse, různé</a:t>
            </a:r>
            <a:endParaRPr lang="cs-CZ" sz="2000" dirty="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mj-lt"/>
              <a:buAutoNum type="arabicPeriod"/>
            </a:pPr>
            <a:r>
              <a:rPr lang="cs-CZ" sz="2400" dirty="0">
                <a:latin typeface="Arial" panose="020B0604020202020204" pitchFamily="34" charset="0"/>
                <a:ea typeface="Calibri" panose="020F0502020204030204" pitchFamily="34" charset="0"/>
                <a:cs typeface="Arial" panose="020B0604020202020204" pitchFamily="34" charset="0"/>
              </a:rPr>
              <a:t>Závěr</a:t>
            </a:r>
            <a:endParaRPr lang="cs-CZ" sz="20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cs-CZ" sz="2200" dirty="0" smtClean="0">
              <a:latin typeface="Arial" panose="020B0604020202020204" pitchFamily="34" charset="0"/>
              <a:cs typeface="Arial" panose="020B0604020202020204" pitchFamily="34" charset="0"/>
            </a:endParaRPr>
          </a:p>
          <a:p>
            <a:pPr marL="0" indent="0">
              <a:buNone/>
            </a:pPr>
            <a:endParaRPr lang="cs-CZ" sz="2200"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984560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text 1"/>
          <p:cNvSpPr>
            <a:spLocks noGrp="1"/>
          </p:cNvSpPr>
          <p:nvPr>
            <p:ph type="body" sz="quarter" idx="13"/>
          </p:nvPr>
        </p:nvSpPr>
        <p:spPr>
          <a:xfrm>
            <a:off x="1053816" y="311106"/>
            <a:ext cx="8192022" cy="352966"/>
          </a:xfrm>
        </p:spPr>
        <p:txBody>
          <a:bodyPr/>
          <a:lstStyle/>
          <a:p>
            <a:r>
              <a:rPr lang="cs-CZ" sz="2800" b="1" dirty="0"/>
              <a:t>TECHNIKA MÁ ZLATÉ DNO</a:t>
            </a:r>
          </a:p>
        </p:txBody>
      </p:sp>
      <p:sp>
        <p:nvSpPr>
          <p:cNvPr id="3" name="TextovéPole 2"/>
          <p:cNvSpPr txBox="1"/>
          <p:nvPr/>
        </p:nvSpPr>
        <p:spPr>
          <a:xfrm>
            <a:off x="881150" y="937827"/>
            <a:ext cx="7547956" cy="532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Soutěž vyhlášená Radou Plzeňského kraje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v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rámci projektu na podporu technického vzdělávání.</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Úkolem soutěžního týmu žáků středních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 základních</a:t>
            </a:r>
            <a:b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b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škol je sestrojit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pomocí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stavebnice Merkur</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  </a:t>
            </a:r>
            <a:r>
              <a:rPr kumimoji="0" lang="cs-CZ"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Boffin</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zařízení  dle předloženého zadání</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600"/>
              </a:spcBef>
              <a:spcAft>
                <a:spcPts val="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Cíl soutěže: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zvýšení zájmu žáků o technické obory vzdělávání</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motivace žáků studovat tyto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obory na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středních školách</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podpora řemeslné zručnosti dětí</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spolupráce středních a základních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škol</a:t>
            </a:r>
          </a:p>
          <a:p>
            <a:pPr marR="0" lvl="0" algn="just" defTabSz="914400" rtl="0" eaLnBrk="1" fontAlgn="auto" latinLnBrk="0" hangingPunct="1">
              <a:lnSpc>
                <a:spcPct val="100000"/>
              </a:lnSpc>
              <a:spcBef>
                <a:spcPts val="0"/>
              </a:spcBef>
              <a:spcAft>
                <a:spcPts val="0"/>
              </a:spcAft>
              <a:buClrTx/>
              <a:buSzTx/>
              <a:tabLst/>
              <a:defRPr/>
            </a:pPr>
            <a:endPar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Pátý ročník soutěže se proběhne on-line formou </a:t>
            </a:r>
            <a:b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na středních školách dne </a:t>
            </a: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14. 10. 2020.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Žáci budou mít za úkol sestrojit nakladač a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násypku s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automatickou signalizací odebraného míčku.</a:t>
            </a:r>
          </a:p>
        </p:txBody>
      </p:sp>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2690" y="935550"/>
            <a:ext cx="2610817" cy="1804861"/>
          </a:xfrm>
          <a:prstGeom prst="rect">
            <a:avLst/>
          </a:prstGeom>
        </p:spPr>
      </p:pic>
      <p:pic>
        <p:nvPicPr>
          <p:cNvPr id="11" name="Obráze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2690" y="2876150"/>
            <a:ext cx="2605296" cy="1818235"/>
          </a:xfrm>
          <a:prstGeom prst="rect">
            <a:avLst/>
          </a:prstGeom>
        </p:spPr>
      </p:pic>
      <p:pic>
        <p:nvPicPr>
          <p:cNvPr id="12" name="Obráze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4118" y="4830124"/>
            <a:ext cx="2733868" cy="1815778"/>
          </a:xfrm>
          <a:prstGeom prst="rect">
            <a:avLst/>
          </a:prstGeom>
        </p:spPr>
      </p:pic>
      <p:cxnSp>
        <p:nvCxnSpPr>
          <p:cNvPr id="7" name="Přímá spojnice 6"/>
          <p:cNvCxnSpPr/>
          <p:nvPr/>
        </p:nvCxnSpPr>
        <p:spPr>
          <a:xfrm>
            <a:off x="1053816" y="799811"/>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01669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ástupný symbol pro text 1"/>
          <p:cNvSpPr txBox="1">
            <a:spLocks/>
          </p:cNvSpPr>
          <p:nvPr/>
        </p:nvSpPr>
        <p:spPr>
          <a:xfrm>
            <a:off x="1440315" y="294172"/>
            <a:ext cx="8192022" cy="352966"/>
          </a:xfrm>
          <a:prstGeom prst="rect">
            <a:avLst/>
          </a:prstGeom>
        </p:spPr>
        <p:txBody>
          <a:bodyPr/>
          <a:lstStyle>
            <a:lvl1pPr marL="457200" indent="-457200" algn="l" defTabSz="914400" rtl="0" eaLnBrk="1" latinLnBrk="0" hangingPunct="1">
              <a:lnSpc>
                <a:spcPct val="90000"/>
              </a:lnSpc>
              <a:spcBef>
                <a:spcPts val="1000"/>
              </a:spcBef>
              <a:buClr>
                <a:srgbClr val="009640"/>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rgbClr val="009640"/>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Clr>
                <a:srgbClr val="009640"/>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00964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009640"/>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
                <a:srgbClr val="009640"/>
              </a:buClr>
              <a:buSzTx/>
              <a:buFont typeface="Arial" panose="020B0604020202020204" pitchFamily="34" charset="0"/>
              <a:buNone/>
              <a:tabLst/>
              <a:defRPr/>
            </a:pPr>
            <a:r>
              <a:rPr kumimoji="0" lang="cs-CZ"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TECHNIKA MÁ ZLATÉ DNO</a:t>
            </a:r>
          </a:p>
          <a:p>
            <a:pPr marL="457200" marR="0" lvl="0" indent="-457200" defTabSz="914400" rtl="0" eaLnBrk="1" fontAlgn="auto" latinLnBrk="0" hangingPunct="1">
              <a:lnSpc>
                <a:spcPct val="90000"/>
              </a:lnSpc>
              <a:spcBef>
                <a:spcPts val="1000"/>
              </a:spcBef>
              <a:spcAft>
                <a:spcPts val="0"/>
              </a:spcAft>
              <a:buClr>
                <a:srgbClr val="009640"/>
              </a:buClr>
              <a:buSzTx/>
              <a:buFont typeface="Arial" panose="020B0604020202020204" pitchFamily="34" charset="0"/>
              <a:buChar char="•"/>
              <a:tabLst/>
              <a:defRPr/>
            </a:pPr>
            <a:endParaRPr kumimoji="0" lang="cs-CZ"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840" y="994645"/>
            <a:ext cx="3868400" cy="2380487"/>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3686" y="3464111"/>
            <a:ext cx="2504708" cy="3134199"/>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935" y="994645"/>
            <a:ext cx="4061150" cy="2380487"/>
          </a:xfrm>
          <a:prstGeom prst="rect">
            <a:avLst/>
          </a:prstGeom>
        </p:spPr>
      </p:pic>
      <p:pic>
        <p:nvPicPr>
          <p:cNvPr id="7" name="Obráze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0324" y="3679909"/>
            <a:ext cx="4050373" cy="2702601"/>
          </a:xfrm>
          <a:prstGeom prst="rect">
            <a:avLst/>
          </a:prstGeom>
        </p:spPr>
      </p:pic>
      <p:cxnSp>
        <p:nvCxnSpPr>
          <p:cNvPr id="8" name="Přímá spojnice 6"/>
          <p:cNvCxnSpPr/>
          <p:nvPr/>
        </p:nvCxnSpPr>
        <p:spPr>
          <a:xfrm>
            <a:off x="1440315" y="799526"/>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71598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438" y="0"/>
            <a:ext cx="4844082" cy="6858000"/>
          </a:xfrm>
          <a:prstGeom prst="rect">
            <a:avLst/>
          </a:prstGeom>
        </p:spPr>
      </p:pic>
    </p:spTree>
    <p:extLst>
      <p:ext uri="{BB962C8B-B14F-4D97-AF65-F5344CB8AC3E}">
        <p14:creationId xmlns:p14="http://schemas.microsoft.com/office/powerpoint/2010/main" val="4274581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text 1"/>
          <p:cNvSpPr>
            <a:spLocks noGrp="1"/>
          </p:cNvSpPr>
          <p:nvPr>
            <p:ph type="body" sz="quarter" idx="13"/>
          </p:nvPr>
        </p:nvSpPr>
        <p:spPr>
          <a:xfrm>
            <a:off x="1015311" y="359827"/>
            <a:ext cx="8449898" cy="352966"/>
          </a:xfrm>
        </p:spPr>
        <p:txBody>
          <a:bodyPr/>
          <a:lstStyle/>
          <a:p>
            <a:r>
              <a:rPr lang="cs-CZ" sz="2800" b="1" dirty="0"/>
              <a:t>TECHNICKÁ OLYMPIÁDA  PLZEŇSKÉHO KRAJE</a:t>
            </a:r>
          </a:p>
        </p:txBody>
      </p:sp>
      <p:sp>
        <p:nvSpPr>
          <p:cNvPr id="5" name="TextovéPole 4"/>
          <p:cNvSpPr txBox="1"/>
          <p:nvPr/>
        </p:nvSpPr>
        <p:spPr>
          <a:xfrm>
            <a:off x="931025" y="2655099"/>
            <a:ext cx="504591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Zapojené fakulty ZČU: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aplikovaných věd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strojní</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elektrotechnická</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Soutěž probíhá ve dvou kategoriích: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gymnázia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střední odborné školy</a:t>
            </a:r>
          </a:p>
        </p:txBody>
      </p:sp>
      <p:graphicFrame>
        <p:nvGraphicFramePr>
          <p:cNvPr id="6" name="Tabulka 5"/>
          <p:cNvGraphicFramePr>
            <a:graphicFrameLocks noGrp="1"/>
          </p:cNvGraphicFramePr>
          <p:nvPr>
            <p:extLst>
              <p:ext uri="{D42A27DB-BD31-4B8C-83A1-F6EECF244321}">
                <p14:modId xmlns:p14="http://schemas.microsoft.com/office/powerpoint/2010/main" val="248303058"/>
              </p:ext>
            </p:extLst>
          </p:nvPr>
        </p:nvGraphicFramePr>
        <p:xfrm>
          <a:off x="7128596" y="2479056"/>
          <a:ext cx="4176713" cy="3779986"/>
        </p:xfrm>
        <a:graphic>
          <a:graphicData uri="http://schemas.openxmlformats.org/drawingml/2006/table">
            <a:tbl>
              <a:tblPr/>
              <a:tblGrid>
                <a:gridCol w="864148">
                  <a:extLst>
                    <a:ext uri="{9D8B030D-6E8A-4147-A177-3AD203B41FA5}">
                      <a16:colId xmlns:a16="http://schemas.microsoft.com/office/drawing/2014/main" val="20000"/>
                    </a:ext>
                  </a:extLst>
                </a:gridCol>
                <a:gridCol w="1112877">
                  <a:extLst>
                    <a:ext uri="{9D8B030D-6E8A-4147-A177-3AD203B41FA5}">
                      <a16:colId xmlns:a16="http://schemas.microsoft.com/office/drawing/2014/main" val="20001"/>
                    </a:ext>
                  </a:extLst>
                </a:gridCol>
                <a:gridCol w="1315233">
                  <a:extLst>
                    <a:ext uri="{9D8B030D-6E8A-4147-A177-3AD203B41FA5}">
                      <a16:colId xmlns:a16="http://schemas.microsoft.com/office/drawing/2014/main" val="20002"/>
                    </a:ext>
                  </a:extLst>
                </a:gridCol>
                <a:gridCol w="884455">
                  <a:extLst>
                    <a:ext uri="{9D8B030D-6E8A-4147-A177-3AD203B41FA5}">
                      <a16:colId xmlns:a16="http://schemas.microsoft.com/office/drawing/2014/main" val="20003"/>
                    </a:ext>
                  </a:extLst>
                </a:gridCol>
              </a:tblGrid>
              <a:tr h="832477">
                <a:tc>
                  <a:txBody>
                    <a:bodyPr/>
                    <a:lstStyle/>
                    <a:p>
                      <a:pPr algn="ctr" fontAlgn="ctr"/>
                      <a:r>
                        <a:rPr lang="cs-CZ" sz="1600" b="1" i="0" u="none" strike="noStrike" dirty="0">
                          <a:solidFill>
                            <a:srgbClr val="000000"/>
                          </a:solidFill>
                          <a:effectLst/>
                          <a:latin typeface="Arial" panose="020B0604020202020204" pitchFamily="34" charset="0"/>
                          <a:cs typeface="Arial" panose="020B0604020202020204" pitchFamily="34" charset="0"/>
                        </a:rPr>
                        <a:t>Rok</a:t>
                      </a:r>
                    </a:p>
                  </a:txBody>
                  <a:tcPr marL="9526" marR="9526" marT="95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1" i="0" u="none" strike="noStrike" dirty="0">
                          <a:solidFill>
                            <a:srgbClr val="000000"/>
                          </a:solidFill>
                          <a:effectLst/>
                          <a:latin typeface="Arial" panose="020B0604020202020204" pitchFamily="34" charset="0"/>
                          <a:cs typeface="Arial" panose="020B0604020202020204" pitchFamily="34" charset="0"/>
                        </a:rPr>
                        <a:t>Počet středních škol</a:t>
                      </a: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1" i="0" u="none" strike="noStrike" dirty="0">
                          <a:solidFill>
                            <a:srgbClr val="000000"/>
                          </a:solidFill>
                          <a:effectLst/>
                          <a:latin typeface="Arial" panose="020B0604020202020204" pitchFamily="34" charset="0"/>
                          <a:cs typeface="Arial" panose="020B0604020202020204" pitchFamily="34" charset="0"/>
                        </a:rPr>
                        <a:t>Počet </a:t>
                      </a:r>
                      <a:r>
                        <a:rPr lang="cs-CZ" sz="1600" b="1" i="0" u="none" strike="noStrike" dirty="0" smtClean="0">
                          <a:solidFill>
                            <a:srgbClr val="000000"/>
                          </a:solidFill>
                          <a:effectLst/>
                          <a:latin typeface="Arial" panose="020B0604020202020204" pitchFamily="34" charset="0"/>
                          <a:cs typeface="Arial" panose="020B0604020202020204" pitchFamily="34" charset="0"/>
                        </a:rPr>
                        <a:t>soutěžních </a:t>
                      </a:r>
                      <a:r>
                        <a:rPr lang="cs-CZ" sz="1600" b="1" i="0" u="none" strike="noStrike" dirty="0">
                          <a:solidFill>
                            <a:srgbClr val="000000"/>
                          </a:solidFill>
                          <a:effectLst/>
                          <a:latin typeface="Arial" panose="020B0604020202020204" pitchFamily="34" charset="0"/>
                          <a:cs typeface="Arial" panose="020B0604020202020204" pitchFamily="34" charset="0"/>
                        </a:rPr>
                        <a:t>prací</a:t>
                      </a: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1" i="0" u="none" strike="noStrike" dirty="0">
                          <a:solidFill>
                            <a:srgbClr val="000000"/>
                          </a:solidFill>
                          <a:effectLst/>
                          <a:latin typeface="Arial" panose="020B0604020202020204" pitchFamily="34" charset="0"/>
                          <a:cs typeface="Arial" panose="020B0604020202020204" pitchFamily="34" charset="0"/>
                        </a:rPr>
                        <a:t>Počet žáků</a:t>
                      </a:r>
                    </a:p>
                  </a:txBody>
                  <a:tcPr marL="9526" marR="9526" marT="9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8B378"/>
                    </a:solidFill>
                  </a:tcPr>
                </a:tc>
                <a:extLst>
                  <a:ext uri="{0D108BD9-81ED-4DB2-BD59-A6C34878D82A}">
                    <a16:rowId xmlns:a16="http://schemas.microsoft.com/office/drawing/2014/main" val="10000"/>
                  </a:ext>
                </a:extLst>
              </a:tr>
              <a:tr h="412652">
                <a:tc>
                  <a:txBody>
                    <a:bodyPr/>
                    <a:lstStyle/>
                    <a:p>
                      <a:pPr algn="ctr" fontAlgn="ctr"/>
                      <a:r>
                        <a:rPr lang="cs-CZ" sz="1600" b="1" i="0" u="none" strike="noStrike" dirty="0">
                          <a:solidFill>
                            <a:srgbClr val="000000"/>
                          </a:solidFill>
                          <a:effectLst/>
                          <a:latin typeface="Arial" panose="020B0604020202020204" pitchFamily="34" charset="0"/>
                          <a:cs typeface="Arial" panose="020B0604020202020204" pitchFamily="34" charset="0"/>
                        </a:rPr>
                        <a:t>2013</a:t>
                      </a:r>
                    </a:p>
                  </a:txBody>
                  <a:tcPr marL="9526" marR="9526" marT="95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10</a:t>
                      </a: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19</a:t>
                      </a: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62</a:t>
                      </a:r>
                    </a:p>
                  </a:txBody>
                  <a:tcPr marL="9526" marR="9526" marT="9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extLst>
                  <a:ext uri="{0D108BD9-81ED-4DB2-BD59-A6C34878D82A}">
                    <a16:rowId xmlns:a16="http://schemas.microsoft.com/office/drawing/2014/main" val="10001"/>
                  </a:ext>
                </a:extLst>
              </a:tr>
              <a:tr h="412652">
                <a:tc>
                  <a:txBody>
                    <a:bodyPr/>
                    <a:lstStyle/>
                    <a:p>
                      <a:pPr algn="ctr" fontAlgn="ctr"/>
                      <a:r>
                        <a:rPr lang="cs-CZ" sz="1600" b="1" i="0" u="none" strike="noStrike" dirty="0">
                          <a:solidFill>
                            <a:srgbClr val="000000"/>
                          </a:solidFill>
                          <a:effectLst/>
                          <a:latin typeface="Arial" panose="020B0604020202020204" pitchFamily="34" charset="0"/>
                          <a:cs typeface="Arial" panose="020B0604020202020204" pitchFamily="34" charset="0"/>
                        </a:rPr>
                        <a:t>2014</a:t>
                      </a:r>
                    </a:p>
                  </a:txBody>
                  <a:tcPr marL="9526" marR="9526" marT="95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10</a:t>
                      </a: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27</a:t>
                      </a: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85</a:t>
                      </a:r>
                    </a:p>
                  </a:txBody>
                  <a:tcPr marL="9526" marR="9526" marT="9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extLst>
                  <a:ext uri="{0D108BD9-81ED-4DB2-BD59-A6C34878D82A}">
                    <a16:rowId xmlns:a16="http://schemas.microsoft.com/office/drawing/2014/main" val="10002"/>
                  </a:ext>
                </a:extLst>
              </a:tr>
              <a:tr h="424441">
                <a:tc>
                  <a:txBody>
                    <a:bodyPr/>
                    <a:lstStyle/>
                    <a:p>
                      <a:pPr algn="ctr" fontAlgn="ctr"/>
                      <a:r>
                        <a:rPr lang="cs-CZ" sz="1600" b="1" i="0" u="none" strike="noStrike" dirty="0">
                          <a:solidFill>
                            <a:srgbClr val="000000"/>
                          </a:solidFill>
                          <a:effectLst/>
                          <a:latin typeface="Arial" panose="020B0604020202020204" pitchFamily="34" charset="0"/>
                          <a:cs typeface="Arial" panose="020B0604020202020204" pitchFamily="34" charset="0"/>
                        </a:rPr>
                        <a:t>2015</a:t>
                      </a:r>
                    </a:p>
                  </a:txBody>
                  <a:tcPr marL="9526" marR="9526" marT="95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14</a:t>
                      </a: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39</a:t>
                      </a: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a:solidFill>
                            <a:srgbClr val="000000"/>
                          </a:solidFill>
                          <a:effectLst/>
                          <a:latin typeface="Arial" panose="020B0604020202020204" pitchFamily="34" charset="0"/>
                          <a:cs typeface="Arial" panose="020B0604020202020204" pitchFamily="34" charset="0"/>
                        </a:rPr>
                        <a:t>114</a:t>
                      </a:r>
                    </a:p>
                  </a:txBody>
                  <a:tcPr marL="9526" marR="9526" marT="9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extLst>
                  <a:ext uri="{0D108BD9-81ED-4DB2-BD59-A6C34878D82A}">
                    <a16:rowId xmlns:a16="http://schemas.microsoft.com/office/drawing/2014/main" val="10003"/>
                  </a:ext>
                </a:extLst>
              </a:tr>
              <a:tr h="424441">
                <a:tc>
                  <a:txBody>
                    <a:bodyPr/>
                    <a:lstStyle/>
                    <a:p>
                      <a:pPr algn="ctr" fontAlgn="ctr"/>
                      <a:r>
                        <a:rPr lang="cs-CZ" sz="1600" b="1" i="0" u="none" strike="noStrike" dirty="0" smtClean="0">
                          <a:solidFill>
                            <a:srgbClr val="000000"/>
                          </a:solidFill>
                          <a:effectLst/>
                          <a:latin typeface="Arial" panose="020B0604020202020204" pitchFamily="34" charset="0"/>
                          <a:cs typeface="Arial" panose="020B0604020202020204" pitchFamily="34" charset="0"/>
                        </a:rPr>
                        <a:t>2016</a:t>
                      </a:r>
                      <a:endParaRPr lang="cs-CZ" sz="1600" b="1"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10</a:t>
                      </a:r>
                      <a:endParaRPr lang="cs-CZ" sz="1600" b="0"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31</a:t>
                      </a:r>
                      <a:endParaRPr lang="cs-CZ" sz="1600" b="0"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77</a:t>
                      </a:r>
                      <a:endParaRPr lang="cs-CZ" sz="1600" b="0"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extLst>
                  <a:ext uri="{0D108BD9-81ED-4DB2-BD59-A6C34878D82A}">
                    <a16:rowId xmlns:a16="http://schemas.microsoft.com/office/drawing/2014/main" val="10004"/>
                  </a:ext>
                </a:extLst>
              </a:tr>
              <a:tr h="424441">
                <a:tc>
                  <a:txBody>
                    <a:bodyPr/>
                    <a:lstStyle/>
                    <a:p>
                      <a:pPr algn="ctr" fontAlgn="ctr"/>
                      <a:r>
                        <a:rPr lang="cs-CZ" sz="1600" b="1" i="0" u="none" strike="noStrike" dirty="0" smtClean="0">
                          <a:solidFill>
                            <a:srgbClr val="000000"/>
                          </a:solidFill>
                          <a:effectLst/>
                          <a:latin typeface="Arial" panose="020B0604020202020204" pitchFamily="34" charset="0"/>
                          <a:cs typeface="Arial" panose="020B0604020202020204" pitchFamily="34" charset="0"/>
                        </a:rPr>
                        <a:t>2017</a:t>
                      </a:r>
                      <a:endParaRPr lang="cs-CZ" sz="1600" b="1"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12</a:t>
                      </a:r>
                      <a:endParaRPr lang="cs-CZ" sz="1600" b="0"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32</a:t>
                      </a:r>
                      <a:endParaRPr lang="cs-CZ" sz="1600" b="0"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76</a:t>
                      </a:r>
                      <a:endParaRPr lang="cs-CZ" sz="1600" b="0"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extLst>
                  <a:ext uri="{0D108BD9-81ED-4DB2-BD59-A6C34878D82A}">
                    <a16:rowId xmlns:a16="http://schemas.microsoft.com/office/drawing/2014/main" val="10005"/>
                  </a:ext>
                </a:extLst>
              </a:tr>
              <a:tr h="424441">
                <a:tc>
                  <a:txBody>
                    <a:bodyPr/>
                    <a:lstStyle/>
                    <a:p>
                      <a:pPr algn="ctr" fontAlgn="ctr"/>
                      <a:r>
                        <a:rPr lang="cs-CZ" sz="1600" b="1" i="0" u="none" strike="noStrike" dirty="0" smtClean="0">
                          <a:solidFill>
                            <a:srgbClr val="000000"/>
                          </a:solidFill>
                          <a:effectLst/>
                          <a:latin typeface="Arial" panose="020B0604020202020204" pitchFamily="34" charset="0"/>
                          <a:cs typeface="Arial" panose="020B0604020202020204" pitchFamily="34" charset="0"/>
                        </a:rPr>
                        <a:t>2018</a:t>
                      </a:r>
                      <a:endParaRPr lang="cs-CZ" sz="1600" b="1"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12</a:t>
                      </a:r>
                      <a:endParaRPr lang="cs-CZ" sz="1600" b="0"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31</a:t>
                      </a:r>
                      <a:endParaRPr lang="cs-CZ" sz="1600" b="0"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0" i="0" u="none" strike="noStrike" dirty="0" smtClean="0">
                          <a:solidFill>
                            <a:srgbClr val="000000"/>
                          </a:solidFill>
                          <a:effectLst/>
                          <a:latin typeface="Arial" panose="020B0604020202020204" pitchFamily="34" charset="0"/>
                          <a:cs typeface="Arial" panose="020B0604020202020204" pitchFamily="34" charset="0"/>
                        </a:rPr>
                        <a:t>78</a:t>
                      </a:r>
                    </a:p>
                  </a:txBody>
                  <a:tcPr marL="9526" marR="9526" marT="9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F1E7"/>
                    </a:solidFill>
                  </a:tcPr>
                </a:tc>
                <a:extLst>
                  <a:ext uri="{0D108BD9-81ED-4DB2-BD59-A6C34878D82A}">
                    <a16:rowId xmlns:a16="http://schemas.microsoft.com/office/drawing/2014/main" val="3745973370"/>
                  </a:ext>
                </a:extLst>
              </a:tr>
              <a:tr h="424441">
                <a:tc>
                  <a:txBody>
                    <a:bodyPr/>
                    <a:lstStyle/>
                    <a:p>
                      <a:pPr algn="ctr" fontAlgn="ctr"/>
                      <a:r>
                        <a:rPr lang="cs-CZ" sz="1600" b="1" i="0" u="none" strike="noStrike" dirty="0" smtClean="0">
                          <a:solidFill>
                            <a:srgbClr val="000000"/>
                          </a:solidFill>
                          <a:effectLst/>
                          <a:latin typeface="Arial" panose="020B0604020202020204" pitchFamily="34" charset="0"/>
                          <a:cs typeface="Arial" panose="020B0604020202020204" pitchFamily="34" charset="0"/>
                        </a:rPr>
                        <a:t>2019</a:t>
                      </a:r>
                      <a:endParaRPr lang="cs-CZ" sz="1600" b="1"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8B378"/>
                    </a:solidFill>
                  </a:tcPr>
                </a:tc>
                <a:tc>
                  <a:txBody>
                    <a:bodyPr/>
                    <a:lstStyle/>
                    <a:p>
                      <a:pPr algn="ctr" fontAlgn="ctr"/>
                      <a:r>
                        <a:rPr lang="cs-CZ" sz="1600" b="1" i="0" u="none" strike="noStrike" dirty="0" smtClean="0">
                          <a:solidFill>
                            <a:srgbClr val="000000"/>
                          </a:solidFill>
                          <a:effectLst/>
                          <a:latin typeface="Arial" panose="020B0604020202020204" pitchFamily="34" charset="0"/>
                          <a:cs typeface="Arial" panose="020B0604020202020204" pitchFamily="34" charset="0"/>
                        </a:rPr>
                        <a:t>13</a:t>
                      </a:r>
                      <a:endParaRPr lang="cs-CZ" sz="1600" b="1"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1" i="0" u="none" strike="noStrike" dirty="0" smtClean="0">
                          <a:solidFill>
                            <a:srgbClr val="000000"/>
                          </a:solidFill>
                          <a:effectLst/>
                          <a:latin typeface="Arial" panose="020B0604020202020204" pitchFamily="34" charset="0"/>
                          <a:cs typeface="Arial" panose="020B0604020202020204" pitchFamily="34" charset="0"/>
                        </a:rPr>
                        <a:t>37</a:t>
                      </a:r>
                      <a:endParaRPr lang="cs-CZ" sz="1600" b="1" i="0" u="none" strike="noStrike" dirty="0">
                        <a:solidFill>
                          <a:srgbClr val="000000"/>
                        </a:solidFill>
                        <a:effectLst/>
                        <a:latin typeface="Arial" panose="020B0604020202020204" pitchFamily="34" charset="0"/>
                        <a:cs typeface="Arial" panose="020B0604020202020204" pitchFamily="34" charset="0"/>
                      </a:endParaRPr>
                    </a:p>
                  </a:txBody>
                  <a:tcPr marL="9526" marR="9526" marT="95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F1E7"/>
                    </a:solidFill>
                  </a:tcPr>
                </a:tc>
                <a:tc>
                  <a:txBody>
                    <a:bodyPr/>
                    <a:lstStyle/>
                    <a:p>
                      <a:pPr algn="ctr" fontAlgn="ctr"/>
                      <a:r>
                        <a:rPr lang="cs-CZ" sz="1600" b="1" i="0" u="none" strike="noStrike" dirty="0" smtClean="0">
                          <a:solidFill>
                            <a:srgbClr val="000000"/>
                          </a:solidFill>
                          <a:effectLst/>
                          <a:latin typeface="Arial" panose="020B0604020202020204" pitchFamily="34" charset="0"/>
                          <a:cs typeface="Arial" panose="020B0604020202020204" pitchFamily="34" charset="0"/>
                        </a:rPr>
                        <a:t>101</a:t>
                      </a:r>
                    </a:p>
                  </a:txBody>
                  <a:tcPr marL="9526" marR="9526" marT="951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F1E7"/>
                    </a:solidFill>
                  </a:tcPr>
                </a:tc>
                <a:extLst>
                  <a:ext uri="{0D108BD9-81ED-4DB2-BD59-A6C34878D82A}">
                    <a16:rowId xmlns:a16="http://schemas.microsoft.com/office/drawing/2014/main" val="2913408695"/>
                  </a:ext>
                </a:extLst>
              </a:tr>
            </a:tbl>
          </a:graphicData>
        </a:graphic>
      </p:graphicFrame>
      <p:sp>
        <p:nvSpPr>
          <p:cNvPr id="7" name="TextovéPole 6"/>
          <p:cNvSpPr txBox="1"/>
          <p:nvPr/>
        </p:nvSpPr>
        <p:spPr>
          <a:xfrm>
            <a:off x="931025" y="945550"/>
            <a:ext cx="10374284"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Program spolupráce mezi středními školami a Západočeskou univerzitou</a:t>
            </a:r>
            <a:b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 Plzni vyhlašovaný Radou Plzeňského kraje.</a:t>
            </a:r>
          </a:p>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Soutěž týmů středních škol vedených pedagogem v řešení tematických okruhů technických  problémů. </a:t>
            </a:r>
          </a:p>
        </p:txBody>
      </p:sp>
      <p:sp>
        <p:nvSpPr>
          <p:cNvPr id="8" name="TextovéPole 7"/>
          <p:cNvSpPr txBox="1"/>
          <p:nvPr/>
        </p:nvSpPr>
        <p:spPr>
          <a:xfrm>
            <a:off x="931025" y="5642596"/>
            <a:ext cx="5885411"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Osmý ročník soutěže se uskuteční </a:t>
            </a: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11. 2. 2021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 prostorách Západočeské univerzity v Plzni.</a:t>
            </a:r>
          </a:p>
        </p:txBody>
      </p:sp>
      <p:cxnSp>
        <p:nvCxnSpPr>
          <p:cNvPr id="9" name="Přímá spojnice 6"/>
          <p:cNvCxnSpPr/>
          <p:nvPr/>
        </p:nvCxnSpPr>
        <p:spPr>
          <a:xfrm>
            <a:off x="1015311" y="825878"/>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56178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6878" y="0"/>
            <a:ext cx="5036788" cy="6858000"/>
          </a:xfrm>
          <a:prstGeom prst="rect">
            <a:avLst/>
          </a:prstGeom>
        </p:spPr>
      </p:pic>
    </p:spTree>
    <p:extLst>
      <p:ext uri="{BB962C8B-B14F-4D97-AF65-F5344CB8AC3E}">
        <p14:creationId xmlns:p14="http://schemas.microsoft.com/office/powerpoint/2010/main" val="205203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text 1"/>
          <p:cNvSpPr>
            <a:spLocks noGrp="1"/>
          </p:cNvSpPr>
          <p:nvPr>
            <p:ph type="body" sz="quarter" idx="13"/>
          </p:nvPr>
        </p:nvSpPr>
        <p:spPr>
          <a:xfrm>
            <a:off x="1110496" y="274411"/>
            <a:ext cx="7838946" cy="352966"/>
          </a:xfrm>
        </p:spPr>
        <p:txBody>
          <a:bodyPr/>
          <a:lstStyle/>
          <a:p>
            <a:r>
              <a:rPr lang="cs-CZ" sz="2800" b="1" dirty="0"/>
              <a:t>ŘEMESLO MÁ ZLATÉ DNO</a:t>
            </a:r>
          </a:p>
        </p:txBody>
      </p:sp>
      <p:sp>
        <p:nvSpPr>
          <p:cNvPr id="4" name="TextovéPole 3"/>
          <p:cNvSpPr txBox="1"/>
          <p:nvPr/>
        </p:nvSpPr>
        <p:spPr>
          <a:xfrm>
            <a:off x="831273" y="851050"/>
            <a:ext cx="749808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Rukodělná soutěž  pro žáky základních a středních škol </a:t>
            </a: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
            </a:r>
            <a:b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b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a </a:t>
            </a: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pro účastníky zájmového a neformálního vzdělávání </a:t>
            </a: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
            </a:r>
            <a:b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b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v </a:t>
            </a: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Domech dětí a mládeže, Středisku volného času </a:t>
            </a: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
            </a:r>
            <a:b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br>
            <a:r>
              <a:rPr kumimoji="0" lang="cs-CZ" sz="2400" b="0" i="0" u="none" strike="noStrike" kern="1200" cap="none" spc="0" normalizeH="0" baseline="0" noProof="0" dirty="0" smtClean="0">
                <a:ln>
                  <a:noFill/>
                </a:ln>
                <a:solidFill>
                  <a:prstClr val="black"/>
                </a:solidFill>
                <a:effectLst/>
                <a:uLnTx/>
                <a:uFillTx/>
                <a:latin typeface="Calibri" panose="020F0502020204030204"/>
                <a:ea typeface="+mn-ea"/>
                <a:cs typeface="Arial" panose="020B0604020202020204" pitchFamily="34" charset="0"/>
              </a:rPr>
              <a:t>a </a:t>
            </a:r>
            <a:r>
              <a:rPr kumimoji="0" lang="cs-CZ" sz="24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Techmania</a:t>
            </a: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Science Center o. p. s.</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3786" y="2769721"/>
            <a:ext cx="2681698" cy="1788961"/>
          </a:xfrm>
          <a:prstGeom prst="rect">
            <a:avLst/>
          </a:prstGeom>
        </p:spPr>
      </p:pic>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706" y="857787"/>
            <a:ext cx="2687778" cy="1818905"/>
          </a:xfrm>
          <a:prstGeom prst="rect">
            <a:avLst/>
          </a:prstGeom>
        </p:spPr>
      </p:pic>
      <p:sp>
        <p:nvSpPr>
          <p:cNvPr id="7" name="TextovéPole 6"/>
          <p:cNvSpPr txBox="1"/>
          <p:nvPr/>
        </p:nvSpPr>
        <p:spPr>
          <a:xfrm>
            <a:off x="831273" y="2293084"/>
            <a:ext cx="749808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Cíl soutěže: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popularizace řemeslných oborů mezi žáky </a:t>
            </a:r>
            <a:r>
              <a:rPr kumimoji="0" lang="cs-CZ"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základních</a:t>
            </a:r>
            <a:br>
              <a:rPr kumimoji="0" lang="cs-CZ"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br>
            <a:r>
              <a:rPr kumimoji="0" lang="cs-CZ" sz="24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středních škol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zvýšení zájmu žáků o technické obory vzdělávání</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motivace žáků studovat tyto obory </a:t>
            </a:r>
            <a:b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 středních školách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podpora řemeslné zručnosti dětí</a:t>
            </a:r>
          </a:p>
        </p:txBody>
      </p:sp>
      <p:sp>
        <p:nvSpPr>
          <p:cNvPr id="8" name="TextovéPole 7"/>
          <p:cNvSpPr txBox="1"/>
          <p:nvPr/>
        </p:nvSpPr>
        <p:spPr>
          <a:xfrm>
            <a:off x="773083" y="4880475"/>
            <a:ext cx="749807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Žáci mohou zasílat do soutěže různé typy výrobků: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hračky, suvenýry, vyučovací pomůcky, oděvní </a:t>
            </a:r>
            <a:b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cs-CZ"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doplňky, vybavení domácnosti, hlavolamy</a:t>
            </a:r>
          </a:p>
        </p:txBody>
      </p:sp>
      <p:sp>
        <p:nvSpPr>
          <p:cNvPr id="11" name="Obdélník 10"/>
          <p:cNvSpPr/>
          <p:nvPr/>
        </p:nvSpPr>
        <p:spPr>
          <a:xfrm>
            <a:off x="773083" y="5990538"/>
            <a:ext cx="7498080"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Podmínka účasti: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vlastnoruční vytvoření výrobku bez pomoci dospělých</a:t>
            </a:r>
          </a:p>
        </p:txBody>
      </p:sp>
      <p:pic>
        <p:nvPicPr>
          <p:cNvPr id="12" name="Obrázek 11"/>
          <p:cNvPicPr>
            <a:picLocks noChangeAspect="1"/>
          </p:cNvPicPr>
          <p:nvPr/>
        </p:nvPicPr>
        <p:blipFill rotWithShape="1">
          <a:blip r:embed="rId4" cstate="print">
            <a:extLst>
              <a:ext uri="{28A0092B-C50C-407E-A947-70E740481C1C}">
                <a14:useLocalDpi xmlns:a14="http://schemas.microsoft.com/office/drawing/2010/main" val="0"/>
              </a:ext>
            </a:extLst>
          </a:blip>
          <a:srcRect l="7383" r="9939" b="6662"/>
          <a:stretch/>
        </p:blipFill>
        <p:spPr>
          <a:xfrm>
            <a:off x="8647706" y="4651711"/>
            <a:ext cx="2687778" cy="2024663"/>
          </a:xfrm>
          <a:prstGeom prst="rect">
            <a:avLst/>
          </a:prstGeom>
        </p:spPr>
      </p:pic>
      <p:cxnSp>
        <p:nvCxnSpPr>
          <p:cNvPr id="13" name="Přímá spojnice 6"/>
          <p:cNvCxnSpPr/>
          <p:nvPr/>
        </p:nvCxnSpPr>
        <p:spPr>
          <a:xfrm>
            <a:off x="1110496" y="756282"/>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54744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2150" y="0"/>
            <a:ext cx="4851711" cy="6858000"/>
          </a:xfrm>
          <a:prstGeom prst="rect">
            <a:avLst/>
          </a:prstGeom>
        </p:spPr>
      </p:pic>
    </p:spTree>
    <p:extLst>
      <p:ext uri="{BB962C8B-B14F-4D97-AF65-F5344CB8AC3E}">
        <p14:creationId xmlns:p14="http://schemas.microsoft.com/office/powerpoint/2010/main" val="1851389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8149772" y="0"/>
            <a:ext cx="1838774" cy="767410"/>
          </a:xfrm>
          <a:prstGeom prst="rect">
            <a:avLst/>
          </a:prstGeom>
        </p:spPr>
      </p:pic>
      <p:sp>
        <p:nvSpPr>
          <p:cNvPr id="3" name="Obdélník 2"/>
          <p:cNvSpPr/>
          <p:nvPr/>
        </p:nvSpPr>
        <p:spPr>
          <a:xfrm>
            <a:off x="1540041" y="1319504"/>
            <a:ext cx="9224211" cy="261610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Soutěž je určena pro čtyřčlenné týmy žáků středních škol a základních škol, kteří pod vedením lektora v rámci mimoškolní činnosti sestaví robota, který bude schopen pomocí senzorů absolvovat předem neznámou </a:t>
            </a:r>
            <a:r>
              <a:rPr kumimoji="0" lang="cs-CZ" sz="24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trať v </a:t>
            </a:r>
            <a:r>
              <a:rPr kumimoji="0" lang="cs-CZ"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 nejkratším čase.</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Odborným garantem je Fakulta strojní Západočeské univerzity. </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Třetí ročník soutěže proběhne v říjnu 2020.</a:t>
            </a:r>
          </a:p>
        </p:txBody>
      </p:sp>
      <p:sp>
        <p:nvSpPr>
          <p:cNvPr id="9" name="Zástupný symbol pro text 1"/>
          <p:cNvSpPr txBox="1">
            <a:spLocks/>
          </p:cNvSpPr>
          <p:nvPr/>
        </p:nvSpPr>
        <p:spPr>
          <a:xfrm>
            <a:off x="1540041" y="377881"/>
            <a:ext cx="5997124" cy="3529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964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Clr>
                <a:srgbClr val="00964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Clr>
                <a:srgbClr val="00964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Clr>
                <a:srgbClr val="00964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Clr>
                <a:srgbClr val="009640"/>
              </a:buClr>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
                <a:srgbClr val="009640"/>
              </a:buClr>
              <a:buSzTx/>
              <a:buFont typeface="Arial" panose="020B0604020202020204" pitchFamily="34" charset="0"/>
              <a:buNone/>
              <a:tabLst/>
              <a:defRPr/>
            </a:pPr>
            <a:r>
              <a:rPr kumimoji="0" lang="cs-CZ"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SOUTĚŽ ROBOTIKY</a:t>
            </a:r>
          </a:p>
        </p:txBody>
      </p:sp>
      <p:pic>
        <p:nvPicPr>
          <p:cNvPr id="13" name="Obráze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7680" y="4172446"/>
            <a:ext cx="2576712" cy="1718085"/>
          </a:xfrm>
          <a:prstGeom prst="rect">
            <a:avLst/>
          </a:prstGeom>
        </p:spPr>
      </p:pic>
      <p:pic>
        <p:nvPicPr>
          <p:cNvPr id="15" name="Obráze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8685" y="4186975"/>
            <a:ext cx="2576712" cy="1718085"/>
          </a:xfrm>
          <a:prstGeom prst="rect">
            <a:avLst/>
          </a:prstGeom>
        </p:spPr>
      </p:pic>
      <p:pic>
        <p:nvPicPr>
          <p:cNvPr id="16" name="Obráze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9690" y="4186975"/>
            <a:ext cx="2576712" cy="1718085"/>
          </a:xfrm>
          <a:prstGeom prst="rect">
            <a:avLst/>
          </a:prstGeom>
        </p:spPr>
      </p:pic>
      <p:cxnSp>
        <p:nvCxnSpPr>
          <p:cNvPr id="8" name="Přímá spojnice 6"/>
          <p:cNvCxnSpPr/>
          <p:nvPr/>
        </p:nvCxnSpPr>
        <p:spPr>
          <a:xfrm>
            <a:off x="1540041" y="933372"/>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61369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text 1"/>
          <p:cNvSpPr>
            <a:spLocks noGrp="1"/>
          </p:cNvSpPr>
          <p:nvPr>
            <p:ph type="body" sz="quarter" idx="13"/>
          </p:nvPr>
        </p:nvSpPr>
        <p:spPr>
          <a:xfrm>
            <a:off x="1241721" y="360365"/>
            <a:ext cx="7856525" cy="352966"/>
          </a:xfrm>
        </p:spPr>
        <p:txBody>
          <a:bodyPr/>
          <a:lstStyle/>
          <a:p>
            <a:r>
              <a:rPr lang="cs-CZ" sz="2800" b="1" dirty="0"/>
              <a:t>KONTEXT</a:t>
            </a:r>
          </a:p>
        </p:txBody>
      </p:sp>
      <p:sp>
        <p:nvSpPr>
          <p:cNvPr id="4" name="Obdélník 3"/>
          <p:cNvSpPr/>
          <p:nvPr/>
        </p:nvSpPr>
        <p:spPr>
          <a:xfrm>
            <a:off x="842211" y="985299"/>
            <a:ext cx="10531642" cy="309315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Soutěž v porozumění odbornému anglickému textu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pořádaná ve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spolupráci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r>
            <a:b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b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se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Západočeskou univerzitou v Plzni</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Soutěž probíhá v pěti kategoriích: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I.a</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žáci gymnázií 1.–2. ročník (kvinty a sexty víceletých gymnázií)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I.b</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žáci gymnázií 3.–4. ročník (septimy a oktávy víceletých gymnázií)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II.a</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žáci středních odborných škol a učňovských oborů s maturitou 1.–2. ročník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II.b</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žáci středních odborných škol a učňovských oborů s maturitou 3.–4. ročník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III: žáci středních odborných učilišť</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909" y="360365"/>
            <a:ext cx="1880593" cy="426269"/>
          </a:xfrm>
          <a:prstGeom prst="rect">
            <a:avLst/>
          </a:prstGeom>
        </p:spPr>
      </p:pic>
      <p:pic>
        <p:nvPicPr>
          <p:cNvPr id="10" name="Obráze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6181" y="4384840"/>
            <a:ext cx="2714562" cy="1809708"/>
          </a:xfrm>
          <a:prstGeom prst="rect">
            <a:avLst/>
          </a:prstGeom>
        </p:spPr>
      </p:pic>
      <p:pic>
        <p:nvPicPr>
          <p:cNvPr id="13" name="Obrázek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066" y="4414394"/>
            <a:ext cx="2714562" cy="1809708"/>
          </a:xfrm>
          <a:prstGeom prst="rect">
            <a:avLst/>
          </a:prstGeom>
        </p:spPr>
      </p:pic>
      <p:pic>
        <p:nvPicPr>
          <p:cNvPr id="14" name="Obráze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5951" y="4384840"/>
            <a:ext cx="2711256" cy="1807503"/>
          </a:xfrm>
          <a:prstGeom prst="rect">
            <a:avLst/>
          </a:prstGeom>
        </p:spPr>
      </p:pic>
      <p:cxnSp>
        <p:nvCxnSpPr>
          <p:cNvPr id="8" name="Přímá spojnice 6"/>
          <p:cNvCxnSpPr/>
          <p:nvPr/>
        </p:nvCxnSpPr>
        <p:spPr>
          <a:xfrm>
            <a:off x="1241721" y="941549"/>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453117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text 1"/>
          <p:cNvSpPr>
            <a:spLocks noGrp="1"/>
          </p:cNvSpPr>
          <p:nvPr>
            <p:ph type="body" sz="quarter" idx="13"/>
          </p:nvPr>
        </p:nvSpPr>
        <p:spPr>
          <a:xfrm>
            <a:off x="1178489" y="506972"/>
            <a:ext cx="7856525" cy="352966"/>
          </a:xfrm>
        </p:spPr>
        <p:txBody>
          <a:bodyPr/>
          <a:lstStyle/>
          <a:p>
            <a:r>
              <a:rPr lang="cs-CZ" sz="2800" b="1" dirty="0"/>
              <a:t>KONTEXT</a:t>
            </a: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909" y="360365"/>
            <a:ext cx="1880593" cy="426269"/>
          </a:xfrm>
          <a:prstGeom prst="rect">
            <a:avLst/>
          </a:prstGeom>
        </p:spPr>
      </p:pic>
      <p:sp>
        <p:nvSpPr>
          <p:cNvPr id="5" name="Obdélník 4"/>
          <p:cNvSpPr/>
          <p:nvPr/>
        </p:nvSpPr>
        <p:spPr>
          <a:xfrm>
            <a:off x="866274" y="1056412"/>
            <a:ext cx="10547683" cy="4862870"/>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Tématem pro 3. ročník soutěže KONTEXT 2020/2021 je </a:t>
            </a: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Internet. </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Soutěž bude probíhat v prvním pololetí školního roku 2020/2021, a to jeden měsíc on-line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r>
            <a:b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b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a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pak dva dny prezenčně na Západočeské univerzitě v Plzni.</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Registrace do 30. září 2020.</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On-line soutěž bude zahájena 2. listopadu 2020.</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Od každého listopadového pondělí (2. 11., 9. 11., 16. 11., 23. 11.) bude možné v průběhu týdne v předem stanovený čas vyplňovat testy příslušného kola.</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Dne </a:t>
            </a: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 ledna 2021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 bude od 9 hodin konat prezenční kolo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soutěže na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Západočeské univerzitě v Plzni </a:t>
            </a: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 gymnázia</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Dne </a:t>
            </a: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 ledna 2021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 bude od 9 hodin konat prezenční kolo </a:t>
            </a:r>
            <a:r>
              <a:rPr kumimoji="0" lang="cs-CZ" sz="2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soutěže na </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Západočeské univerzitě v Plzni pro </a:t>
            </a:r>
            <a:r>
              <a:rPr kumimoji="0" lang="cs-CZ"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střední odborná učiliště a střední odborné školy</a:t>
            </a: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Více informací najdete na </a:t>
            </a:r>
            <a:r>
              <a:rPr kumimoji="0" lang="cs-CZ" sz="2000" b="1" i="0" u="sng"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www.kontext.zcu.cz </a:t>
            </a:r>
          </a:p>
        </p:txBody>
      </p:sp>
      <p:cxnSp>
        <p:nvCxnSpPr>
          <p:cNvPr id="6" name="Přímá spojnice 6"/>
          <p:cNvCxnSpPr/>
          <p:nvPr/>
        </p:nvCxnSpPr>
        <p:spPr>
          <a:xfrm>
            <a:off x="1178489" y="975984"/>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4130646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6" y="-11078"/>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778480" y="3237529"/>
            <a:ext cx="7772400" cy="1272339"/>
          </a:xfrm>
        </p:spPr>
        <p:txBody>
          <a:bodyPr>
            <a:noAutofit/>
          </a:bodyPr>
          <a:lstStyle/>
          <a:p>
            <a:pPr lvl="0"/>
            <a:r>
              <a:rPr lang="cs-CZ" sz="2800" b="1" dirty="0">
                <a:solidFill>
                  <a:srgbClr val="0067AC"/>
                </a:solidFill>
                <a:latin typeface="Arial" pitchFamily="34"/>
                <a:cs typeface="Arial" pitchFamily="34"/>
              </a:rPr>
              <a:t>2. Aktuální informace k realizaci projektu „Krajský akční plán rozvoje vzdělávání Plzeňského kraje“</a:t>
            </a:r>
          </a:p>
        </p:txBody>
      </p:sp>
    </p:spTree>
    <p:extLst>
      <p:ext uri="{BB962C8B-B14F-4D97-AF65-F5344CB8AC3E}">
        <p14:creationId xmlns:p14="http://schemas.microsoft.com/office/powerpoint/2010/main" val="3617774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42352" y="234763"/>
            <a:ext cx="7886700" cy="556156"/>
          </a:xfrm>
        </p:spPr>
        <p:txBody>
          <a:bodyPr>
            <a:normAutofit fontScale="90000"/>
          </a:bodyPr>
          <a:lstStyle/>
          <a:p>
            <a:r>
              <a:rPr lang="cs-CZ" b="1" dirty="0" err="1" smtClean="0"/>
              <a:t>mKONTEXT</a:t>
            </a:r>
            <a:endParaRPr lang="cs-CZ" b="1" dirty="0"/>
          </a:p>
        </p:txBody>
      </p:sp>
      <p:sp>
        <p:nvSpPr>
          <p:cNvPr id="3" name="Zástupný symbol pro obsah 2"/>
          <p:cNvSpPr>
            <a:spLocks noGrp="1"/>
          </p:cNvSpPr>
          <p:nvPr>
            <p:ph idx="1"/>
          </p:nvPr>
        </p:nvSpPr>
        <p:spPr>
          <a:xfrm>
            <a:off x="906379" y="980238"/>
            <a:ext cx="10411326" cy="4762195"/>
          </a:xfrm>
          <a:solidFill>
            <a:schemeClr val="bg1"/>
          </a:solidFill>
        </p:spPr>
        <p:txBody>
          <a:bodyPr>
            <a:noAutofit/>
          </a:bodyPr>
          <a:lstStyle/>
          <a:p>
            <a:pPr marL="0" indent="0" algn="just">
              <a:buNone/>
            </a:pPr>
            <a:r>
              <a:rPr lang="cs-CZ" sz="1800" dirty="0"/>
              <a:t>On-line soutěž v matematice pořádaná ve spolupráci se Západočeskou </a:t>
            </a:r>
            <a:r>
              <a:rPr lang="cs-CZ" sz="1800" dirty="0" smtClean="0"/>
              <a:t>univerzitou v </a:t>
            </a:r>
            <a:r>
              <a:rPr lang="cs-CZ" sz="1800" dirty="0"/>
              <a:t>Plzni </a:t>
            </a:r>
            <a:r>
              <a:rPr lang="cs-CZ" sz="1800" dirty="0" smtClean="0"/>
              <a:t/>
            </a:r>
            <a:br>
              <a:rPr lang="cs-CZ" sz="1800" dirty="0" smtClean="0"/>
            </a:br>
            <a:r>
              <a:rPr lang="cs-CZ" sz="1800" dirty="0" smtClean="0"/>
              <a:t>a </a:t>
            </a:r>
            <a:r>
              <a:rPr lang="cs-CZ" sz="1800" dirty="0"/>
              <a:t>Krajským centrem vzdělávání a Jazykovou školou, Plzeň</a:t>
            </a:r>
          </a:p>
          <a:p>
            <a:pPr marL="0" indent="0">
              <a:buNone/>
            </a:pPr>
            <a:r>
              <a:rPr lang="cs-CZ" sz="1800" b="1" dirty="0"/>
              <a:t>Zaměření soutěže: </a:t>
            </a:r>
            <a:r>
              <a:rPr lang="cs-CZ" sz="1800" dirty="0"/>
              <a:t>Matematika a sport</a:t>
            </a:r>
          </a:p>
          <a:p>
            <a:pPr marL="0" indent="0">
              <a:lnSpc>
                <a:spcPct val="100000"/>
              </a:lnSpc>
              <a:spcBef>
                <a:spcPts val="0"/>
              </a:spcBef>
              <a:buNone/>
            </a:pPr>
            <a:endParaRPr lang="cs-CZ" sz="900" b="1" dirty="0"/>
          </a:p>
          <a:p>
            <a:pPr marL="0" indent="0">
              <a:lnSpc>
                <a:spcPct val="100000"/>
              </a:lnSpc>
              <a:spcBef>
                <a:spcPts val="0"/>
              </a:spcBef>
              <a:buNone/>
            </a:pPr>
            <a:r>
              <a:rPr lang="cs-CZ" sz="1800" b="1" dirty="0"/>
              <a:t>Kategorie:</a:t>
            </a:r>
            <a:endParaRPr lang="cs-CZ" sz="1800" dirty="0"/>
          </a:p>
          <a:p>
            <a:pPr marL="0" indent="0">
              <a:lnSpc>
                <a:spcPct val="100000"/>
              </a:lnSpc>
              <a:spcBef>
                <a:spcPts val="0"/>
              </a:spcBef>
              <a:buNone/>
            </a:pPr>
            <a:r>
              <a:rPr lang="cs-CZ" sz="1800" dirty="0"/>
              <a:t>Žáci 1. ročníku středních škol</a:t>
            </a:r>
          </a:p>
          <a:p>
            <a:pPr marL="0" indent="0">
              <a:lnSpc>
                <a:spcPct val="100000"/>
              </a:lnSpc>
              <a:spcBef>
                <a:spcPts val="0"/>
              </a:spcBef>
              <a:buNone/>
            </a:pPr>
            <a:r>
              <a:rPr lang="cs-CZ" sz="1800" dirty="0"/>
              <a:t>Žáci 1. ročníku gymnázií (kvinta) </a:t>
            </a:r>
          </a:p>
          <a:p>
            <a:pPr marL="0" indent="0">
              <a:lnSpc>
                <a:spcPct val="100000"/>
              </a:lnSpc>
              <a:spcBef>
                <a:spcPts val="0"/>
              </a:spcBef>
              <a:buNone/>
            </a:pPr>
            <a:r>
              <a:rPr lang="cs-CZ" sz="1800" dirty="0"/>
              <a:t>Žáci 1. ročníku středních odborných učilišť</a:t>
            </a:r>
          </a:p>
          <a:p>
            <a:pPr marL="0" indent="0">
              <a:lnSpc>
                <a:spcPct val="100000"/>
              </a:lnSpc>
              <a:spcBef>
                <a:spcPts val="0"/>
              </a:spcBef>
              <a:buNone/>
            </a:pPr>
            <a:r>
              <a:rPr lang="cs-CZ" sz="1800" dirty="0"/>
              <a:t>Žáci 9. tříd  základních škol</a:t>
            </a:r>
          </a:p>
          <a:p>
            <a:pPr marL="0" indent="0">
              <a:lnSpc>
                <a:spcPct val="100000"/>
              </a:lnSpc>
              <a:spcBef>
                <a:spcPts val="0"/>
              </a:spcBef>
              <a:buNone/>
            </a:pPr>
            <a:endParaRPr lang="cs-CZ" sz="900" b="1" dirty="0"/>
          </a:p>
          <a:p>
            <a:pPr marL="0" indent="0" algn="just">
              <a:lnSpc>
                <a:spcPct val="100000"/>
              </a:lnSpc>
              <a:spcBef>
                <a:spcPts val="0"/>
              </a:spcBef>
              <a:buNone/>
            </a:pPr>
            <a:r>
              <a:rPr lang="cs-CZ" sz="1800" b="1" dirty="0"/>
              <a:t>Registrace do 25. září 2020</a:t>
            </a:r>
          </a:p>
          <a:p>
            <a:pPr marL="0" indent="0" algn="just">
              <a:lnSpc>
                <a:spcPct val="100000"/>
              </a:lnSpc>
              <a:spcBef>
                <a:spcPts val="0"/>
              </a:spcBef>
              <a:buNone/>
            </a:pPr>
            <a:endParaRPr lang="cs-CZ" sz="1200" dirty="0"/>
          </a:p>
          <a:p>
            <a:pPr marL="0" indent="0" algn="just">
              <a:lnSpc>
                <a:spcPct val="100000"/>
              </a:lnSpc>
              <a:spcBef>
                <a:spcPts val="0"/>
              </a:spcBef>
              <a:buNone/>
            </a:pPr>
            <a:r>
              <a:rPr lang="cs-CZ" sz="1800" dirty="0"/>
              <a:t>Od pondělí 5. října 2020 bude každé pondělí zveřejněno nové kolo matematické soutěže. Test bude možné vyplňovat od pondělí do pátku v předem stanovený čas. Každá přihlášená třída nahlásí </a:t>
            </a:r>
            <a:r>
              <a:rPr lang="cs-CZ" sz="1800" dirty="0" smtClean="0"/>
              <a:t/>
            </a:r>
            <a:br>
              <a:rPr lang="cs-CZ" sz="1800" dirty="0" smtClean="0"/>
            </a:br>
            <a:r>
              <a:rPr lang="cs-CZ" sz="1800" dirty="0" smtClean="0"/>
              <a:t>s </a:t>
            </a:r>
            <a:r>
              <a:rPr lang="cs-CZ" sz="1800" dirty="0"/>
              <a:t>předstihem přesný čas, kdy bude testy vyplňovat a na tento čas jí budou testy zpřístupněny. Účastnit se je možné prostřednictvím počítače.</a:t>
            </a:r>
          </a:p>
          <a:p>
            <a:pPr marL="0" indent="0" algn="just">
              <a:lnSpc>
                <a:spcPct val="100000"/>
              </a:lnSpc>
              <a:spcBef>
                <a:spcPts val="0"/>
              </a:spcBef>
              <a:buNone/>
            </a:pPr>
            <a:r>
              <a:rPr lang="cs-CZ" sz="1800" dirty="0"/>
              <a:t>Aktivita zabere nejvýše 45 minut výuky. Na testu bude nastaven časový limit.</a:t>
            </a:r>
          </a:p>
          <a:p>
            <a:pPr marL="0" indent="0" algn="just">
              <a:lnSpc>
                <a:spcPct val="100000"/>
              </a:lnSpc>
              <a:spcBef>
                <a:spcPts val="0"/>
              </a:spcBef>
              <a:buNone/>
            </a:pPr>
            <a:endParaRPr lang="cs-CZ" sz="1200" dirty="0"/>
          </a:p>
          <a:p>
            <a:pPr marL="0" indent="0">
              <a:lnSpc>
                <a:spcPct val="100000"/>
              </a:lnSpc>
              <a:spcBef>
                <a:spcPts val="0"/>
              </a:spcBef>
              <a:buNone/>
            </a:pPr>
            <a:r>
              <a:rPr lang="cs-CZ" sz="1800" b="1" dirty="0"/>
              <a:t>Finále proběhne 27. listopadu 2020</a:t>
            </a:r>
          </a:p>
          <a:p>
            <a:pPr marL="0" indent="0">
              <a:lnSpc>
                <a:spcPct val="100000"/>
              </a:lnSpc>
              <a:spcBef>
                <a:spcPts val="0"/>
              </a:spcBef>
              <a:buNone/>
            </a:pPr>
            <a:endParaRPr lang="cs-CZ" sz="2000" dirty="0">
              <a:latin typeface="+mn-lt"/>
            </a:endParaRP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6238" y="340381"/>
            <a:ext cx="1724600" cy="344920"/>
          </a:xfrm>
          <a:prstGeom prst="rect">
            <a:avLst/>
          </a:prstGeom>
        </p:spPr>
      </p:pic>
      <p:cxnSp>
        <p:nvCxnSpPr>
          <p:cNvPr id="6" name="Přímá spojnice 6"/>
          <p:cNvCxnSpPr/>
          <p:nvPr/>
        </p:nvCxnSpPr>
        <p:spPr>
          <a:xfrm>
            <a:off x="1242352" y="878454"/>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591006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
            <a:ext cx="1450428" cy="2402635"/>
          </a:xfrm>
          <a:prstGeom prst="rect">
            <a:avLst/>
          </a:prstGeom>
        </p:spPr>
      </p:pic>
      <p:sp>
        <p:nvSpPr>
          <p:cNvPr id="6" name="Obdélník 5"/>
          <p:cNvSpPr/>
          <p:nvPr/>
        </p:nvSpPr>
        <p:spPr>
          <a:xfrm>
            <a:off x="3195554" y="221831"/>
            <a:ext cx="7556601" cy="83099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MEZINÁRODNÍ ROBOTICKÁ SOUTĚŽ </a:t>
            </a:r>
            <a:br>
              <a:rPr kumimoji="0" lang="cs-CZ"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cs-CZ" sz="2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„ROBO-VOZÍTKO PLZEŇ 2020“</a:t>
            </a:r>
            <a:endParaRPr kumimoji="0" lang="cs-CZ"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Obdélník 7"/>
          <p:cNvSpPr/>
          <p:nvPr/>
        </p:nvSpPr>
        <p:spPr>
          <a:xfrm>
            <a:off x="3054895" y="1201317"/>
            <a:ext cx="7093726" cy="115416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Termín:</a:t>
            </a: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13. – 17. 01. 2020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Téma:</a:t>
            </a: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Budoucí autonomní mobilita města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Úkol: </a:t>
            </a: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Sestrojit vozidlo o velikosti max. 200 x 200 x 200 mm, které dokáže co nejrychleji projet vytyčenou dráhu s nádobou s 200 ml vody, bez rozlití </a:t>
            </a:r>
          </a:p>
        </p:txBody>
      </p:sp>
      <p:sp>
        <p:nvSpPr>
          <p:cNvPr id="10" name="Obdélník 9"/>
          <p:cNvSpPr/>
          <p:nvPr/>
        </p:nvSpPr>
        <p:spPr>
          <a:xfrm>
            <a:off x="1920032" y="4607079"/>
            <a:ext cx="2340809" cy="156966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Hodnotící kritéria: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nejlepší prezentace v anglickém jazyce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nejlepší jízda</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nejlepší design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celkové pořadí</a:t>
            </a:r>
          </a:p>
        </p:txBody>
      </p:sp>
      <p:sp>
        <p:nvSpPr>
          <p:cNvPr id="11" name="Obdélník 10"/>
          <p:cNvSpPr/>
          <p:nvPr/>
        </p:nvSpPr>
        <p:spPr>
          <a:xfrm>
            <a:off x="1920032" y="2534867"/>
            <a:ext cx="3503027" cy="181588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Účastníci: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Studenti ve věku 17 – 21 let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týmy z Číny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tým z Německa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týmy z Chorvatska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tým ze Slovenské republiky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cs-CZ"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 týmů z České republiky </a:t>
            </a:r>
          </a:p>
        </p:txBody>
      </p:sp>
      <p:pic>
        <p:nvPicPr>
          <p:cNvPr id="15" name="Obrázek 14"/>
          <p:cNvPicPr>
            <a:picLocks noChangeAspect="1"/>
          </p:cNvPicPr>
          <p:nvPr/>
        </p:nvPicPr>
        <p:blipFill rotWithShape="1">
          <a:blip r:embed="rId3">
            <a:extLst>
              <a:ext uri="{28A0092B-C50C-407E-A947-70E740481C1C}">
                <a14:useLocalDpi xmlns:a14="http://schemas.microsoft.com/office/drawing/2010/main" val="0"/>
              </a:ext>
            </a:extLst>
          </a:blip>
          <a:srcRect l="-140" t="7982" r="5738" b="14350"/>
          <a:stretch/>
        </p:blipFill>
        <p:spPr>
          <a:xfrm>
            <a:off x="5147486" y="3291204"/>
            <a:ext cx="5293742" cy="2902472"/>
          </a:xfrm>
          <a:prstGeom prst="rect">
            <a:avLst/>
          </a:prstGeom>
        </p:spPr>
      </p:pic>
      <p:cxnSp>
        <p:nvCxnSpPr>
          <p:cNvPr id="9" name="Přímá spojnice 6"/>
          <p:cNvCxnSpPr/>
          <p:nvPr/>
        </p:nvCxnSpPr>
        <p:spPr>
          <a:xfrm>
            <a:off x="3195554" y="1118944"/>
            <a:ext cx="8418268" cy="2430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50424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227963" y="745404"/>
            <a:ext cx="8466291" cy="52322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MEZINÁRODNÍ ROBOTICKÁ SOUTĚŽ </a:t>
            </a:r>
            <a:endParaRPr kumimoji="0" lang="cs-CZ"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7" name="Obrázek 16"/>
          <p:cNvPicPr>
            <a:picLocks noChangeAspect="1"/>
          </p:cNvPicPr>
          <p:nvPr/>
        </p:nvPicPr>
        <p:blipFill rotWithShape="1">
          <a:blip r:embed="rId2" cstate="print">
            <a:extLst>
              <a:ext uri="{28A0092B-C50C-407E-A947-70E740481C1C}">
                <a14:useLocalDpi xmlns:a14="http://schemas.microsoft.com/office/drawing/2010/main" val="0"/>
              </a:ext>
            </a:extLst>
          </a:blip>
          <a:srcRect t="1207" r="222" b="-1"/>
          <a:stretch/>
        </p:blipFill>
        <p:spPr>
          <a:xfrm>
            <a:off x="9075424" y="3743877"/>
            <a:ext cx="2380882" cy="1571600"/>
          </a:xfrm>
          <a:prstGeom prst="rect">
            <a:avLst/>
          </a:prstGeom>
        </p:spPr>
      </p:pic>
      <p:pic>
        <p:nvPicPr>
          <p:cNvPr id="19" name="Obrázek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8088" y="3742909"/>
            <a:ext cx="2359773" cy="1572568"/>
          </a:xfrm>
          <a:prstGeom prst="rect">
            <a:avLst/>
          </a:prstGeom>
        </p:spPr>
      </p:pic>
      <p:sp>
        <p:nvSpPr>
          <p:cNvPr id="2" name="Obdélník 1"/>
          <p:cNvSpPr/>
          <p:nvPr/>
        </p:nvSpPr>
        <p:spPr>
          <a:xfrm>
            <a:off x="1227963" y="1490138"/>
            <a:ext cx="9609512" cy="132343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rPr>
              <a:t>V lednu 2021 se bude konat MEZINÁRODNÍ ROBOTICKÁ SOUTĚŽ v rámci EU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rPr>
              <a:t>účastní se 3 SŠ se zahraničními partnery</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00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rPr>
              <a:t>možnost účasti dalších středních škol </a:t>
            </a:r>
            <a:r>
              <a:rPr kumimoji="0" lang="cs-CZ" sz="2000" b="0" i="0" u="none" strike="noStrike" kern="1200" cap="none" spc="0" normalizeH="0" baseline="0" noProof="0" dirty="0" smtClean="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rPr>
              <a:t>se </a:t>
            </a:r>
            <a:r>
              <a:rPr kumimoji="0" lang="cs-CZ" sz="2000" b="0" i="0" u="none" strike="noStrike" kern="120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Arial" panose="020B0604020202020204" pitchFamily="34" charset="0"/>
              </a:rPr>
              <a:t>zahraničním partnerem</a:t>
            </a:r>
            <a:endParaRPr kumimoji="0" lang="cs-CZ"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6237" y="3743060"/>
            <a:ext cx="2304288" cy="1536192"/>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386" y="3742909"/>
            <a:ext cx="2304288" cy="1536343"/>
          </a:xfrm>
          <a:prstGeom prst="rect">
            <a:avLst/>
          </a:prstGeom>
        </p:spPr>
      </p:pic>
      <p:cxnSp>
        <p:nvCxnSpPr>
          <p:cNvPr id="10" name="Přímá spojnice 6"/>
          <p:cNvCxnSpPr/>
          <p:nvPr/>
        </p:nvCxnSpPr>
        <p:spPr>
          <a:xfrm flipV="1">
            <a:off x="1308340" y="1243880"/>
            <a:ext cx="9673887" cy="49489"/>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306258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336620" y="400675"/>
            <a:ext cx="771603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DŮLEŽITÉ TERMÍNY VE ŠKOLNÍM ROCE 2019/20</a:t>
            </a:r>
          </a:p>
        </p:txBody>
      </p:sp>
      <p:graphicFrame>
        <p:nvGraphicFramePr>
          <p:cNvPr id="5" name="Tabulka 4"/>
          <p:cNvGraphicFramePr>
            <a:graphicFrameLocks noGrp="1"/>
          </p:cNvGraphicFramePr>
          <p:nvPr>
            <p:extLst>
              <p:ext uri="{D42A27DB-BD31-4B8C-83A1-F6EECF244321}">
                <p14:modId xmlns:p14="http://schemas.microsoft.com/office/powerpoint/2010/main" val="1476624926"/>
              </p:ext>
            </p:extLst>
          </p:nvPr>
        </p:nvGraphicFramePr>
        <p:xfrm>
          <a:off x="1163780" y="1271236"/>
          <a:ext cx="9864437" cy="4439279"/>
        </p:xfrm>
        <a:graphic>
          <a:graphicData uri="http://schemas.openxmlformats.org/drawingml/2006/table">
            <a:tbl>
              <a:tblPr/>
              <a:tblGrid>
                <a:gridCol w="1798988">
                  <a:extLst>
                    <a:ext uri="{9D8B030D-6E8A-4147-A177-3AD203B41FA5}">
                      <a16:colId xmlns:a16="http://schemas.microsoft.com/office/drawing/2014/main" val="4107285998"/>
                    </a:ext>
                  </a:extLst>
                </a:gridCol>
                <a:gridCol w="8065449">
                  <a:extLst>
                    <a:ext uri="{9D8B030D-6E8A-4147-A177-3AD203B41FA5}">
                      <a16:colId xmlns:a16="http://schemas.microsoft.com/office/drawing/2014/main" val="776091430"/>
                    </a:ext>
                  </a:extLst>
                </a:gridCol>
              </a:tblGrid>
              <a:tr h="173906">
                <a:tc rowSpan="2">
                  <a:txBody>
                    <a:bodyPr/>
                    <a:lstStyle/>
                    <a:p>
                      <a:pPr algn="ctr" rtl="0" fontAlgn="ctr"/>
                      <a:r>
                        <a:rPr lang="cs-CZ" sz="1800" b="1" i="0" u="none" strike="noStrike" dirty="0" smtClean="0">
                          <a:solidFill>
                            <a:srgbClr val="000000"/>
                          </a:solidFill>
                          <a:effectLst/>
                          <a:latin typeface="Arial" panose="020B0604020202020204" pitchFamily="34" charset="0"/>
                          <a:cs typeface="Arial" panose="020B0604020202020204" pitchFamily="34" charset="0"/>
                        </a:rPr>
                        <a:t>říjen 2020</a:t>
                      </a:r>
                      <a:endParaRPr lang="cs-CZ" sz="1800" b="1" i="0" u="none" strike="noStrike" dirty="0">
                        <a:solidFill>
                          <a:srgbClr val="000000"/>
                        </a:solidFill>
                        <a:effectLst/>
                        <a:latin typeface="Arial" panose="020B0604020202020204" pitchFamily="34" charset="0"/>
                        <a:cs typeface="Arial" panose="020B0604020202020204" pitchFamily="34" charset="0"/>
                      </a:endParaRP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cs-CZ" sz="1800" b="1" i="0" u="none" strike="noStrike" dirty="0">
                          <a:solidFill>
                            <a:srgbClr val="000000"/>
                          </a:solidFill>
                          <a:effectLst/>
                          <a:latin typeface="Arial" panose="020B0604020202020204" pitchFamily="34" charset="0"/>
                          <a:cs typeface="Arial" panose="020B0604020202020204" pitchFamily="34" charset="0"/>
                        </a:rPr>
                        <a:t>Soutěž robotiky</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2236772"/>
                  </a:ext>
                </a:extLst>
              </a:tr>
              <a:tr h="173906">
                <a:tc vMerge="1">
                  <a:txBody>
                    <a:bodyPr/>
                    <a:lstStyle/>
                    <a:p>
                      <a:endParaRPr lang="cs-CZ"/>
                    </a:p>
                  </a:txBody>
                  <a:tcPr/>
                </a:tc>
                <a:tc>
                  <a:txBody>
                    <a:bodyPr/>
                    <a:lstStyle/>
                    <a:p>
                      <a:pPr algn="l" rtl="0" fontAlgn="ctr"/>
                      <a:r>
                        <a:rPr lang="cs-CZ" sz="1800" b="0" i="0" u="none" strike="noStrike" dirty="0" smtClean="0">
                          <a:solidFill>
                            <a:srgbClr val="000000"/>
                          </a:solidFill>
                          <a:effectLst/>
                          <a:latin typeface="Arial" panose="020B0604020202020204" pitchFamily="34" charset="0"/>
                          <a:cs typeface="Arial" panose="020B0604020202020204" pitchFamily="34" charset="0"/>
                        </a:rPr>
                        <a:t>Distančně</a:t>
                      </a:r>
                      <a:endParaRPr lang="cs-CZ" sz="1800" b="0" i="0" u="none" strike="noStrike" dirty="0">
                        <a:solidFill>
                          <a:srgbClr val="000000"/>
                        </a:solidFill>
                        <a:effectLst/>
                        <a:latin typeface="Arial" panose="020B0604020202020204" pitchFamily="34" charset="0"/>
                        <a:cs typeface="Arial" panose="020B0604020202020204" pitchFamily="34" charset="0"/>
                      </a:endParaRP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0959173"/>
                  </a:ext>
                </a:extLst>
              </a:tr>
              <a:tr h="173906">
                <a:tc rowSpan="2">
                  <a:txBody>
                    <a:bodyPr/>
                    <a:lstStyle/>
                    <a:p>
                      <a:pPr algn="ctr" rtl="0" fontAlgn="ctr"/>
                      <a:r>
                        <a:rPr lang="cs-CZ" sz="1800" b="1" i="0" u="none" strike="noStrike" dirty="0">
                          <a:solidFill>
                            <a:srgbClr val="000000"/>
                          </a:solidFill>
                          <a:effectLst/>
                          <a:latin typeface="Arial" panose="020B0604020202020204" pitchFamily="34" charset="0"/>
                          <a:cs typeface="Arial" panose="020B0604020202020204" pitchFamily="34" charset="0"/>
                        </a:rPr>
                        <a:t>14.10.2020</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b"/>
                      <a:r>
                        <a:rPr lang="cs-CZ" sz="1800" b="1" i="0" u="none" strike="noStrike" dirty="0">
                          <a:solidFill>
                            <a:srgbClr val="000000"/>
                          </a:solidFill>
                          <a:effectLst/>
                          <a:latin typeface="Arial" panose="020B0604020202020204" pitchFamily="34" charset="0"/>
                          <a:cs typeface="Arial" panose="020B0604020202020204" pitchFamily="34" charset="0"/>
                        </a:rPr>
                        <a:t>Technika má zlaté dno</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78029292"/>
                  </a:ext>
                </a:extLst>
              </a:tr>
              <a:tr h="341698">
                <a:tc vMerge="1">
                  <a:txBody>
                    <a:bodyPr/>
                    <a:lstStyle/>
                    <a:p>
                      <a:endParaRPr lang="cs-CZ"/>
                    </a:p>
                  </a:txBody>
                  <a:tcPr/>
                </a:tc>
                <a:tc>
                  <a:txBody>
                    <a:bodyPr/>
                    <a:lstStyle/>
                    <a:p>
                      <a:pPr algn="l" rtl="0" fontAlgn="ctr"/>
                      <a:r>
                        <a:rPr lang="cs-CZ" sz="1800" b="0" i="0" u="none" strike="noStrike" dirty="0" smtClean="0">
                          <a:solidFill>
                            <a:srgbClr val="000000"/>
                          </a:solidFill>
                          <a:effectLst/>
                          <a:latin typeface="Arial" panose="020B0604020202020204" pitchFamily="34" charset="0"/>
                          <a:cs typeface="Arial" panose="020B0604020202020204" pitchFamily="34" charset="0"/>
                        </a:rPr>
                        <a:t>On-line</a:t>
                      </a:r>
                      <a:endParaRPr lang="cs-CZ" sz="1800" b="0" i="0" u="none" strike="noStrike" dirty="0">
                        <a:solidFill>
                          <a:srgbClr val="000000"/>
                        </a:solidFill>
                        <a:effectLst/>
                        <a:latin typeface="Arial" panose="020B0604020202020204" pitchFamily="34" charset="0"/>
                        <a:cs typeface="Arial" panose="020B0604020202020204" pitchFamily="34" charset="0"/>
                      </a:endParaRP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230541"/>
                  </a:ext>
                </a:extLst>
              </a:tr>
              <a:tr h="173906">
                <a:tc rowSpan="3">
                  <a:txBody>
                    <a:bodyPr/>
                    <a:lstStyle/>
                    <a:p>
                      <a:pPr algn="ctr" rtl="0" fontAlgn="ctr"/>
                      <a:r>
                        <a:rPr lang="cs-CZ" sz="1800" b="1" i="0" u="none" strike="noStrike">
                          <a:solidFill>
                            <a:srgbClr val="000000"/>
                          </a:solidFill>
                          <a:effectLst/>
                          <a:latin typeface="Arial" panose="020B0604020202020204" pitchFamily="34" charset="0"/>
                          <a:cs typeface="Arial" panose="020B0604020202020204" pitchFamily="34" charset="0"/>
                        </a:rPr>
                        <a:t>registrace do 25.9.2020</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cs-CZ" sz="1800" b="1" i="0" u="none" strike="noStrike" dirty="0">
                          <a:solidFill>
                            <a:srgbClr val="000000"/>
                          </a:solidFill>
                          <a:effectLst/>
                          <a:latin typeface="Arial" panose="020B0604020202020204" pitchFamily="34" charset="0"/>
                          <a:cs typeface="Arial" panose="020B0604020202020204" pitchFamily="34" charset="0"/>
                        </a:rPr>
                        <a:t>M-KONTEXT</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6635023"/>
                  </a:ext>
                </a:extLst>
              </a:tr>
              <a:tr h="173906">
                <a:tc vMerge="1">
                  <a:txBody>
                    <a:bodyPr/>
                    <a:lstStyle/>
                    <a:p>
                      <a:endParaRPr lang="cs-CZ"/>
                    </a:p>
                  </a:txBody>
                  <a:tcPr/>
                </a:tc>
                <a:tc>
                  <a:txBody>
                    <a:bodyPr/>
                    <a:lstStyle/>
                    <a:p>
                      <a:pPr algn="l" rtl="0" fontAlgn="ctr"/>
                      <a:r>
                        <a:rPr lang="cs-CZ" sz="1800" b="0" i="0" u="none" strike="noStrike" dirty="0">
                          <a:solidFill>
                            <a:srgbClr val="000000"/>
                          </a:solidFill>
                          <a:effectLst/>
                          <a:latin typeface="Arial" panose="020B0604020202020204" pitchFamily="34" charset="0"/>
                          <a:cs typeface="Arial" panose="020B0604020202020204" pitchFamily="34" charset="0"/>
                        </a:rPr>
                        <a:t>od 5.10.2020 - On-line kola</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0489897"/>
                  </a:ext>
                </a:extLst>
              </a:tr>
              <a:tr h="173906">
                <a:tc vMerge="1">
                  <a:txBody>
                    <a:bodyPr/>
                    <a:lstStyle/>
                    <a:p>
                      <a:endParaRPr lang="cs-CZ"/>
                    </a:p>
                  </a:txBody>
                  <a:tcPr/>
                </a:tc>
                <a:tc>
                  <a:txBody>
                    <a:bodyPr/>
                    <a:lstStyle/>
                    <a:p>
                      <a:pPr algn="l" rtl="0" fontAlgn="ctr"/>
                      <a:r>
                        <a:rPr lang="cs-CZ" sz="1800" b="0" i="0" u="none" strike="noStrike" dirty="0">
                          <a:solidFill>
                            <a:srgbClr val="000000"/>
                          </a:solidFill>
                          <a:effectLst/>
                          <a:latin typeface="Arial" panose="020B0604020202020204" pitchFamily="34" charset="0"/>
                          <a:cs typeface="Arial" panose="020B0604020202020204" pitchFamily="34" charset="0"/>
                        </a:rPr>
                        <a:t>27.11.2020 - Finálové kolo</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856127"/>
                  </a:ext>
                </a:extLst>
              </a:tr>
              <a:tr h="173906">
                <a:tc rowSpan="4">
                  <a:txBody>
                    <a:bodyPr/>
                    <a:lstStyle/>
                    <a:p>
                      <a:pPr algn="ctr" fontAlgn="ctr"/>
                      <a:r>
                        <a:rPr lang="cs-CZ" sz="1800" b="1" i="0" u="none" strike="noStrike">
                          <a:solidFill>
                            <a:srgbClr val="000000"/>
                          </a:solidFill>
                          <a:effectLst/>
                          <a:latin typeface="Arial" panose="020B0604020202020204" pitchFamily="34" charset="0"/>
                          <a:cs typeface="Arial" panose="020B0604020202020204" pitchFamily="34" charset="0"/>
                        </a:rPr>
                        <a:t>registrace do  30.9.2020</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cs-CZ" sz="1800" b="1" i="0" u="none" strike="noStrike" dirty="0">
                          <a:solidFill>
                            <a:srgbClr val="000000"/>
                          </a:solidFill>
                          <a:effectLst/>
                          <a:latin typeface="Arial" panose="020B0604020202020204" pitchFamily="34" charset="0"/>
                          <a:cs typeface="Arial" panose="020B0604020202020204" pitchFamily="34" charset="0"/>
                        </a:rPr>
                        <a:t>KONTEXT </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99686661"/>
                  </a:ext>
                </a:extLst>
              </a:tr>
              <a:tr h="173906">
                <a:tc vMerge="1">
                  <a:txBody>
                    <a:bodyPr/>
                    <a:lstStyle/>
                    <a:p>
                      <a:endParaRPr lang="cs-CZ"/>
                    </a:p>
                  </a:txBody>
                  <a:tcPr/>
                </a:tc>
                <a:tc>
                  <a:txBody>
                    <a:bodyPr/>
                    <a:lstStyle/>
                    <a:p>
                      <a:pPr algn="l" fontAlgn="b"/>
                      <a:r>
                        <a:rPr lang="cs-CZ" sz="1800" b="0" i="0" u="none" strike="noStrike" dirty="0">
                          <a:solidFill>
                            <a:srgbClr val="000000"/>
                          </a:solidFill>
                          <a:effectLst/>
                          <a:latin typeface="Arial" panose="020B0604020202020204" pitchFamily="34" charset="0"/>
                          <a:cs typeface="Arial" panose="020B0604020202020204" pitchFamily="34" charset="0"/>
                        </a:rPr>
                        <a:t>od 2.11.2020 - On-line kola </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8048379"/>
                  </a:ext>
                </a:extLst>
              </a:tr>
              <a:tr h="341698">
                <a:tc vMerge="1">
                  <a:txBody>
                    <a:bodyPr/>
                    <a:lstStyle/>
                    <a:p>
                      <a:endParaRPr lang="cs-CZ"/>
                    </a:p>
                  </a:txBody>
                  <a:tcPr/>
                </a:tc>
                <a:tc>
                  <a:txBody>
                    <a:bodyPr/>
                    <a:lstStyle/>
                    <a:p>
                      <a:pPr algn="l" rtl="0" fontAlgn="ctr"/>
                      <a:r>
                        <a:rPr lang="cs-CZ" sz="1800" b="0" i="0" u="none" strike="noStrike" dirty="0">
                          <a:solidFill>
                            <a:srgbClr val="000000"/>
                          </a:solidFill>
                          <a:effectLst/>
                          <a:latin typeface="Arial" panose="020B0604020202020204" pitchFamily="34" charset="0"/>
                          <a:cs typeface="Arial" panose="020B0604020202020204" pitchFamily="34" charset="0"/>
                        </a:rPr>
                        <a:t>7.1.2021 - Finálové kolo pro gymnázia - Západočeská univerzita v Plzni</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998526"/>
                  </a:ext>
                </a:extLst>
              </a:tr>
              <a:tr h="341698">
                <a:tc vMerge="1">
                  <a:txBody>
                    <a:bodyPr/>
                    <a:lstStyle/>
                    <a:p>
                      <a:endParaRPr lang="cs-CZ"/>
                    </a:p>
                  </a:txBody>
                  <a:tcPr/>
                </a:tc>
                <a:tc>
                  <a:txBody>
                    <a:bodyPr/>
                    <a:lstStyle/>
                    <a:p>
                      <a:pPr algn="l" fontAlgn="b"/>
                      <a:r>
                        <a:rPr lang="cs-CZ" sz="1800" b="0" i="0" u="none" strike="noStrike" dirty="0">
                          <a:solidFill>
                            <a:srgbClr val="000000"/>
                          </a:solidFill>
                          <a:effectLst/>
                          <a:latin typeface="Arial" panose="020B0604020202020204" pitchFamily="34" charset="0"/>
                          <a:cs typeface="Arial" panose="020B0604020202020204" pitchFamily="34" charset="0"/>
                        </a:rPr>
                        <a:t>8.1.2021 - Finálové kolo pro SŠ a SOŠ - Západočeská univerzita v Plzni</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92574312"/>
                  </a:ext>
                </a:extLst>
              </a:tr>
              <a:tr h="173906">
                <a:tc rowSpan="2">
                  <a:txBody>
                    <a:bodyPr/>
                    <a:lstStyle/>
                    <a:p>
                      <a:pPr algn="ctr" fontAlgn="ctr"/>
                      <a:r>
                        <a:rPr lang="cs-CZ" sz="1800" b="1" i="0" u="none" strike="noStrike">
                          <a:solidFill>
                            <a:srgbClr val="000000"/>
                          </a:solidFill>
                          <a:effectLst/>
                          <a:latin typeface="Arial" panose="020B0604020202020204" pitchFamily="34" charset="0"/>
                          <a:cs typeface="Arial" panose="020B0604020202020204" pitchFamily="34" charset="0"/>
                        </a:rPr>
                        <a:t>12.-13.1.2021</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fontAlgn="b"/>
                      <a:r>
                        <a:rPr lang="cs-CZ" sz="1800" b="1" i="0" u="none" strike="noStrike" dirty="0">
                          <a:solidFill>
                            <a:srgbClr val="000000"/>
                          </a:solidFill>
                          <a:effectLst/>
                          <a:latin typeface="Arial" panose="020B0604020202020204" pitchFamily="34" charset="0"/>
                          <a:cs typeface="Arial" panose="020B0604020202020204" pitchFamily="34" charset="0"/>
                        </a:rPr>
                        <a:t>Mezinárodní robotická soutěž</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7832747"/>
                  </a:ext>
                </a:extLst>
              </a:tr>
              <a:tr h="341698">
                <a:tc vMerge="1">
                  <a:txBody>
                    <a:bodyPr/>
                    <a:lstStyle/>
                    <a:p>
                      <a:endParaRPr lang="cs-CZ"/>
                    </a:p>
                  </a:txBody>
                  <a:tcPr/>
                </a:tc>
                <a:tc>
                  <a:txBody>
                    <a:bodyPr/>
                    <a:lstStyle/>
                    <a:p>
                      <a:pPr algn="l" fontAlgn="b"/>
                      <a:r>
                        <a:rPr lang="cs-CZ" sz="1800" b="0" i="0" u="none" strike="noStrike" dirty="0">
                          <a:solidFill>
                            <a:srgbClr val="000000"/>
                          </a:solidFill>
                          <a:effectLst/>
                          <a:latin typeface="Arial" panose="020B0604020202020204" pitchFamily="34" charset="0"/>
                          <a:cs typeface="Arial" panose="020B0604020202020204" pitchFamily="34" charset="0"/>
                        </a:rPr>
                        <a:t>Západočeská univerzita v Plzni, </a:t>
                      </a:r>
                      <a:r>
                        <a:rPr lang="cs-CZ" sz="1800" b="0" i="0" u="none" strike="noStrike" dirty="0" err="1">
                          <a:solidFill>
                            <a:srgbClr val="000000"/>
                          </a:solidFill>
                          <a:effectLst/>
                          <a:latin typeface="Arial" panose="020B0604020202020204" pitchFamily="34" charset="0"/>
                          <a:cs typeface="Arial" panose="020B0604020202020204" pitchFamily="34" charset="0"/>
                        </a:rPr>
                        <a:t>Techmania</a:t>
                      </a:r>
                      <a:r>
                        <a:rPr lang="cs-CZ" sz="1800" b="0" i="0" u="none" strike="noStrike" dirty="0">
                          <a:solidFill>
                            <a:srgbClr val="000000"/>
                          </a:solidFill>
                          <a:effectLst/>
                          <a:latin typeface="Arial" panose="020B0604020202020204" pitchFamily="34" charset="0"/>
                          <a:cs typeface="Arial" panose="020B0604020202020204" pitchFamily="34" charset="0"/>
                        </a:rPr>
                        <a:t> Science Center o. p. s.</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54320840"/>
                  </a:ext>
                </a:extLst>
              </a:tr>
              <a:tr h="173906">
                <a:tc rowSpan="2">
                  <a:txBody>
                    <a:bodyPr/>
                    <a:lstStyle/>
                    <a:p>
                      <a:pPr algn="ctr" rtl="0" fontAlgn="ctr"/>
                      <a:r>
                        <a:rPr lang="cs-CZ" sz="1800" b="1" i="0" u="none" strike="noStrike">
                          <a:solidFill>
                            <a:srgbClr val="000000"/>
                          </a:solidFill>
                          <a:effectLst/>
                          <a:latin typeface="Arial" panose="020B0604020202020204" pitchFamily="34" charset="0"/>
                          <a:cs typeface="Arial" panose="020B0604020202020204" pitchFamily="34" charset="0"/>
                        </a:rPr>
                        <a:t>11.2.2021</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b"/>
                      <a:r>
                        <a:rPr lang="cs-CZ" sz="1800" b="1" i="0" u="none" strike="noStrike" dirty="0">
                          <a:solidFill>
                            <a:srgbClr val="000000"/>
                          </a:solidFill>
                          <a:effectLst/>
                          <a:latin typeface="Arial" panose="020B0604020202020204" pitchFamily="34" charset="0"/>
                          <a:cs typeface="Arial" panose="020B0604020202020204" pitchFamily="34" charset="0"/>
                        </a:rPr>
                        <a:t>Technická olympiáda Plzeňského kraje</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97578011"/>
                  </a:ext>
                </a:extLst>
              </a:tr>
              <a:tr h="173906">
                <a:tc vMerge="1">
                  <a:txBody>
                    <a:bodyPr/>
                    <a:lstStyle/>
                    <a:p>
                      <a:endParaRPr lang="cs-CZ"/>
                    </a:p>
                  </a:txBody>
                  <a:tcPr/>
                </a:tc>
                <a:tc>
                  <a:txBody>
                    <a:bodyPr/>
                    <a:lstStyle/>
                    <a:p>
                      <a:pPr algn="l" rtl="0" fontAlgn="ctr"/>
                      <a:r>
                        <a:rPr lang="cs-CZ" sz="1800" b="0" i="0" u="none" strike="noStrike" dirty="0">
                          <a:solidFill>
                            <a:srgbClr val="000000"/>
                          </a:solidFill>
                          <a:effectLst/>
                          <a:latin typeface="Arial" panose="020B0604020202020204" pitchFamily="34" charset="0"/>
                          <a:cs typeface="Arial" panose="020B0604020202020204" pitchFamily="34" charset="0"/>
                        </a:rPr>
                        <a:t>Západočeská univerzita v Plzni</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3691715"/>
                  </a:ext>
                </a:extLst>
              </a:tr>
            </a:tbl>
          </a:graphicData>
        </a:graphic>
      </p:graphicFrame>
      <p:cxnSp>
        <p:nvCxnSpPr>
          <p:cNvPr id="4" name="Přímá spojnice 6"/>
          <p:cNvCxnSpPr/>
          <p:nvPr/>
        </p:nvCxnSpPr>
        <p:spPr>
          <a:xfrm>
            <a:off x="1336620" y="915108"/>
            <a:ext cx="9372229"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300928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327194" y="229085"/>
            <a:ext cx="7716032"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DŮLEŽITÉ TERMÍNY VE ŠKOLNÍM ROCE 2019/20</a:t>
            </a:r>
          </a:p>
        </p:txBody>
      </p:sp>
      <p:graphicFrame>
        <p:nvGraphicFramePr>
          <p:cNvPr id="5" name="Tabulka 4"/>
          <p:cNvGraphicFramePr>
            <a:graphicFrameLocks noGrp="1"/>
          </p:cNvGraphicFramePr>
          <p:nvPr>
            <p:extLst>
              <p:ext uri="{D42A27DB-BD31-4B8C-83A1-F6EECF244321}">
                <p14:modId xmlns:p14="http://schemas.microsoft.com/office/powerpoint/2010/main" val="3572942770"/>
              </p:ext>
            </p:extLst>
          </p:nvPr>
        </p:nvGraphicFramePr>
        <p:xfrm>
          <a:off x="515390" y="1351009"/>
          <a:ext cx="10956174" cy="3975955"/>
        </p:xfrm>
        <a:graphic>
          <a:graphicData uri="http://schemas.openxmlformats.org/drawingml/2006/table">
            <a:tbl>
              <a:tblPr/>
              <a:tblGrid>
                <a:gridCol w="1998090">
                  <a:extLst>
                    <a:ext uri="{9D8B030D-6E8A-4147-A177-3AD203B41FA5}">
                      <a16:colId xmlns:a16="http://schemas.microsoft.com/office/drawing/2014/main" val="4107285998"/>
                    </a:ext>
                  </a:extLst>
                </a:gridCol>
                <a:gridCol w="8958084">
                  <a:extLst>
                    <a:ext uri="{9D8B030D-6E8A-4147-A177-3AD203B41FA5}">
                      <a16:colId xmlns:a16="http://schemas.microsoft.com/office/drawing/2014/main" val="776091430"/>
                    </a:ext>
                  </a:extLst>
                </a:gridCol>
              </a:tblGrid>
              <a:tr h="173906">
                <a:tc rowSpan="2">
                  <a:txBody>
                    <a:bodyPr/>
                    <a:lstStyle/>
                    <a:p>
                      <a:pPr algn="ctr" rtl="0" fontAlgn="ctr"/>
                      <a:r>
                        <a:rPr lang="cs-CZ" sz="1800" b="1" i="0" u="none" strike="noStrike" dirty="0">
                          <a:solidFill>
                            <a:srgbClr val="000000"/>
                          </a:solidFill>
                          <a:effectLst/>
                          <a:latin typeface="Arial" panose="020B0604020202020204" pitchFamily="34" charset="0"/>
                          <a:cs typeface="Arial" panose="020B0604020202020204" pitchFamily="34" charset="0"/>
                        </a:rPr>
                        <a:t>25.3.2021</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b"/>
                      <a:r>
                        <a:rPr lang="cs-CZ" sz="1800" b="1" i="0" u="none" strike="noStrike" dirty="0">
                          <a:solidFill>
                            <a:srgbClr val="000000"/>
                          </a:solidFill>
                          <a:effectLst/>
                          <a:latin typeface="Arial" panose="020B0604020202020204" pitchFamily="34" charset="0"/>
                          <a:cs typeface="Arial" panose="020B0604020202020204" pitchFamily="34" charset="0"/>
                        </a:rPr>
                        <a:t>Gymnazista roku</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72354538"/>
                  </a:ext>
                </a:extLst>
              </a:tr>
              <a:tr h="509491">
                <a:tc vMerge="1">
                  <a:txBody>
                    <a:bodyPr/>
                    <a:lstStyle/>
                    <a:p>
                      <a:endParaRPr lang="cs-CZ"/>
                    </a:p>
                  </a:txBody>
                  <a:tcPr/>
                </a:tc>
                <a:tc>
                  <a:txBody>
                    <a:bodyPr/>
                    <a:lstStyle/>
                    <a:p>
                      <a:pPr algn="l" rtl="0" fontAlgn="ctr"/>
                      <a:r>
                        <a:rPr lang="cs-CZ" sz="1800" b="0" i="0" u="none" strike="noStrike" dirty="0">
                          <a:solidFill>
                            <a:srgbClr val="000000"/>
                          </a:solidFill>
                          <a:effectLst/>
                          <a:latin typeface="Arial" panose="020B0604020202020204" pitchFamily="34" charset="0"/>
                          <a:cs typeface="Arial" panose="020B0604020202020204" pitchFamily="34" charset="0"/>
                        </a:rPr>
                        <a:t>Krajský úřad Plzeňského kraje, sál Zastupitelstva Plzeňského kraje, zahájení v 9:00 hodin, vyhodnocení ve 13:00 hodin</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12385895"/>
                  </a:ext>
                </a:extLst>
              </a:tr>
              <a:tr h="173906">
                <a:tc rowSpan="2">
                  <a:txBody>
                    <a:bodyPr/>
                    <a:lstStyle/>
                    <a:p>
                      <a:pPr algn="ctr" rtl="0" fontAlgn="ctr"/>
                      <a:r>
                        <a:rPr lang="cs-CZ" sz="1800" b="1" i="0" u="none" strike="noStrike" dirty="0" smtClean="0">
                          <a:solidFill>
                            <a:srgbClr val="000000"/>
                          </a:solidFill>
                          <a:effectLst/>
                          <a:latin typeface="Arial" panose="020B0604020202020204" pitchFamily="34" charset="0"/>
                          <a:cs typeface="Arial" panose="020B0604020202020204" pitchFamily="34" charset="0"/>
                        </a:rPr>
                        <a:t>26.3.2021</a:t>
                      </a:r>
                      <a:endParaRPr lang="cs-CZ" sz="1800" b="1" i="0" u="none" strike="noStrike" dirty="0">
                        <a:solidFill>
                          <a:srgbClr val="000000"/>
                        </a:solidFill>
                        <a:effectLst/>
                        <a:latin typeface="Arial" panose="020B0604020202020204" pitchFamily="34" charset="0"/>
                        <a:cs typeface="Arial" panose="020B0604020202020204" pitchFamily="34" charset="0"/>
                      </a:endParaRP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b"/>
                      <a:r>
                        <a:rPr lang="cs-CZ" sz="1800" b="1" i="0" u="none" strike="noStrike" dirty="0">
                          <a:solidFill>
                            <a:srgbClr val="000000"/>
                          </a:solidFill>
                          <a:effectLst/>
                          <a:latin typeface="Arial" panose="020B0604020202020204" pitchFamily="34" charset="0"/>
                          <a:cs typeface="Arial" panose="020B0604020202020204" pitchFamily="34" charset="0"/>
                        </a:rPr>
                        <a:t>Ocenění nejlepších pedagogů</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51859566"/>
                  </a:ext>
                </a:extLst>
              </a:tr>
              <a:tr h="292447">
                <a:tc vMerge="1">
                  <a:txBody>
                    <a:bodyPr/>
                    <a:lstStyle/>
                    <a:p>
                      <a:endParaRPr lang="cs-CZ"/>
                    </a:p>
                  </a:txBody>
                  <a:tcPr/>
                </a:tc>
                <a:tc>
                  <a:txBody>
                    <a:bodyPr/>
                    <a:lstStyle/>
                    <a:p>
                      <a:pPr algn="l" rtl="0" fontAlgn="b"/>
                      <a:r>
                        <a:rPr lang="cs-CZ" sz="1800" b="0" i="0" u="none" strike="noStrike" dirty="0">
                          <a:solidFill>
                            <a:srgbClr val="000000"/>
                          </a:solidFill>
                          <a:effectLst/>
                          <a:latin typeface="Arial" panose="020B0604020202020204" pitchFamily="34" charset="0"/>
                          <a:cs typeface="Arial" panose="020B0604020202020204" pitchFamily="34" charset="0"/>
                        </a:rPr>
                        <a:t>Krajský úřad Plzeňského kraje, sál Zastupitelstva Plzeňského </a:t>
                      </a:r>
                      <a:r>
                        <a:rPr lang="cs-CZ" sz="1800" b="0" i="0" u="none" strike="noStrike" dirty="0" smtClean="0">
                          <a:solidFill>
                            <a:srgbClr val="000000"/>
                          </a:solidFill>
                          <a:effectLst/>
                          <a:latin typeface="Arial" panose="020B0604020202020204" pitchFamily="34" charset="0"/>
                          <a:cs typeface="Arial" panose="020B0604020202020204" pitchFamily="34" charset="0"/>
                        </a:rPr>
                        <a:t>kraje</a:t>
                      </a:r>
                      <a:endParaRPr lang="cs-CZ" sz="1800" b="0" i="0" u="none" strike="noStrike" dirty="0">
                        <a:solidFill>
                          <a:srgbClr val="000000"/>
                        </a:solidFill>
                        <a:effectLst/>
                        <a:latin typeface="Arial" panose="020B0604020202020204" pitchFamily="34" charset="0"/>
                        <a:cs typeface="Arial" panose="020B0604020202020204" pitchFamily="34" charset="0"/>
                      </a:endParaRP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54500122"/>
                  </a:ext>
                </a:extLst>
              </a:tr>
              <a:tr h="173906">
                <a:tc rowSpan="2">
                  <a:txBody>
                    <a:bodyPr/>
                    <a:lstStyle/>
                    <a:p>
                      <a:pPr algn="ctr" rtl="0" fontAlgn="ctr"/>
                      <a:r>
                        <a:rPr lang="cs-CZ" sz="1800" b="1" i="0" u="none" strike="noStrike">
                          <a:solidFill>
                            <a:srgbClr val="000000"/>
                          </a:solidFill>
                          <a:effectLst/>
                          <a:latin typeface="Arial" panose="020B0604020202020204" pitchFamily="34" charset="0"/>
                          <a:cs typeface="Arial" panose="020B0604020202020204" pitchFamily="34" charset="0"/>
                        </a:rPr>
                        <a:t>12.5.2021</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cs-CZ" sz="1800" b="1" i="0" u="none" strike="noStrike" dirty="0">
                          <a:solidFill>
                            <a:srgbClr val="000000"/>
                          </a:solidFill>
                          <a:effectLst/>
                          <a:latin typeface="Arial" panose="020B0604020202020204" pitchFamily="34" charset="0"/>
                          <a:cs typeface="Arial" panose="020B0604020202020204" pitchFamily="34" charset="0"/>
                        </a:rPr>
                        <a:t>Soutěž robotiky</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15963420"/>
                  </a:ext>
                </a:extLst>
              </a:tr>
              <a:tr h="173906">
                <a:tc vMerge="1">
                  <a:txBody>
                    <a:bodyPr/>
                    <a:lstStyle/>
                    <a:p>
                      <a:endParaRPr lang="cs-CZ"/>
                    </a:p>
                  </a:txBody>
                  <a:tcPr/>
                </a:tc>
                <a:tc>
                  <a:txBody>
                    <a:bodyPr/>
                    <a:lstStyle/>
                    <a:p>
                      <a:pPr algn="l" rtl="0" fontAlgn="ctr"/>
                      <a:r>
                        <a:rPr lang="cs-CZ" sz="1800" b="0" i="0" u="none" strike="noStrike" dirty="0" err="1">
                          <a:solidFill>
                            <a:srgbClr val="000000"/>
                          </a:solidFill>
                          <a:effectLst/>
                          <a:latin typeface="Arial" panose="020B0604020202020204" pitchFamily="34" charset="0"/>
                          <a:cs typeface="Arial" panose="020B0604020202020204" pitchFamily="34" charset="0"/>
                        </a:rPr>
                        <a:t>Techmania</a:t>
                      </a:r>
                      <a:r>
                        <a:rPr lang="cs-CZ" sz="1800" b="0" i="0" u="none" strike="noStrike" dirty="0">
                          <a:solidFill>
                            <a:srgbClr val="000000"/>
                          </a:solidFill>
                          <a:effectLst/>
                          <a:latin typeface="Arial" panose="020B0604020202020204" pitchFamily="34" charset="0"/>
                          <a:cs typeface="Arial" panose="020B0604020202020204" pitchFamily="34" charset="0"/>
                        </a:rPr>
                        <a:t> Science Center o. p. s.</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5728206"/>
                  </a:ext>
                </a:extLst>
              </a:tr>
              <a:tr h="173906">
                <a:tc rowSpan="2">
                  <a:txBody>
                    <a:bodyPr/>
                    <a:lstStyle/>
                    <a:p>
                      <a:pPr algn="ctr" rtl="0" fontAlgn="ctr"/>
                      <a:r>
                        <a:rPr lang="cs-CZ" sz="1800" b="1" i="0" u="none" strike="noStrike">
                          <a:solidFill>
                            <a:srgbClr val="000000"/>
                          </a:solidFill>
                          <a:effectLst/>
                          <a:latin typeface="Arial" panose="020B0604020202020204" pitchFamily="34" charset="0"/>
                          <a:cs typeface="Arial" panose="020B0604020202020204" pitchFamily="34" charset="0"/>
                        </a:rPr>
                        <a:t>20.5.2021</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b"/>
                      <a:r>
                        <a:rPr lang="cs-CZ" sz="1800" b="1" i="0" u="none" strike="noStrike" dirty="0">
                          <a:solidFill>
                            <a:srgbClr val="000000"/>
                          </a:solidFill>
                          <a:effectLst/>
                          <a:latin typeface="Arial" panose="020B0604020202020204" pitchFamily="34" charset="0"/>
                          <a:cs typeface="Arial" panose="020B0604020202020204" pitchFamily="34" charset="0"/>
                        </a:rPr>
                        <a:t>Řemeslo má zlaté dno</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057843"/>
                  </a:ext>
                </a:extLst>
              </a:tr>
              <a:tr h="341698">
                <a:tc vMerge="1">
                  <a:txBody>
                    <a:bodyPr/>
                    <a:lstStyle/>
                    <a:p>
                      <a:endParaRPr lang="cs-CZ"/>
                    </a:p>
                  </a:txBody>
                  <a:tcPr/>
                </a:tc>
                <a:tc>
                  <a:txBody>
                    <a:bodyPr/>
                    <a:lstStyle/>
                    <a:p>
                      <a:pPr algn="l" rtl="0" fontAlgn="ctr"/>
                      <a:r>
                        <a:rPr lang="cs-CZ" sz="1800" b="0" i="0" u="none" strike="noStrike" dirty="0" err="1">
                          <a:solidFill>
                            <a:srgbClr val="000000"/>
                          </a:solidFill>
                          <a:effectLst/>
                          <a:latin typeface="Arial" panose="020B0604020202020204" pitchFamily="34" charset="0"/>
                          <a:cs typeface="Arial" panose="020B0604020202020204" pitchFamily="34" charset="0"/>
                        </a:rPr>
                        <a:t>Techmania</a:t>
                      </a:r>
                      <a:r>
                        <a:rPr lang="cs-CZ" sz="1800" b="0" i="0" u="none" strike="noStrike" dirty="0">
                          <a:solidFill>
                            <a:srgbClr val="000000"/>
                          </a:solidFill>
                          <a:effectLst/>
                          <a:latin typeface="Arial" panose="020B0604020202020204" pitchFamily="34" charset="0"/>
                          <a:cs typeface="Arial" panose="020B0604020202020204" pitchFamily="34" charset="0"/>
                        </a:rPr>
                        <a:t> Science Center o. p. s. - slavnostní vyhlášení </a:t>
                      </a:r>
                      <a:r>
                        <a:rPr lang="cs-CZ" sz="1800" b="0" i="0" u="none" strike="noStrike" dirty="0" smtClean="0">
                          <a:solidFill>
                            <a:srgbClr val="000000"/>
                          </a:solidFill>
                          <a:effectLst/>
                          <a:latin typeface="Arial" panose="020B0604020202020204" pitchFamily="34" charset="0"/>
                          <a:cs typeface="Arial" panose="020B0604020202020204" pitchFamily="34" charset="0"/>
                        </a:rPr>
                        <a:t>vítězů</a:t>
                      </a:r>
                      <a:endParaRPr lang="cs-CZ" sz="1800" b="0" i="0" u="none" strike="noStrike" dirty="0">
                        <a:solidFill>
                          <a:srgbClr val="000000"/>
                        </a:solidFill>
                        <a:effectLst/>
                        <a:latin typeface="Arial" panose="020B0604020202020204" pitchFamily="34" charset="0"/>
                        <a:cs typeface="Arial" panose="020B0604020202020204" pitchFamily="34" charset="0"/>
                      </a:endParaRP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3284628"/>
                  </a:ext>
                </a:extLst>
              </a:tr>
              <a:tr h="341698">
                <a:tc rowSpan="2">
                  <a:txBody>
                    <a:bodyPr/>
                    <a:lstStyle/>
                    <a:p>
                      <a:pPr algn="ctr" rtl="0" fontAlgn="ctr"/>
                      <a:r>
                        <a:rPr lang="cs-CZ" sz="1800" b="1" i="0" u="none" strike="noStrike" dirty="0" smtClean="0">
                          <a:solidFill>
                            <a:srgbClr val="000000"/>
                          </a:solidFill>
                          <a:effectLst/>
                          <a:latin typeface="Arial" panose="020B0604020202020204" pitchFamily="34" charset="0"/>
                          <a:cs typeface="Arial" panose="020B0604020202020204" pitchFamily="34" charset="0"/>
                        </a:rPr>
                        <a:t>8.6.2021</a:t>
                      </a:r>
                      <a:endParaRPr lang="cs-CZ" sz="1800" b="1" i="0" u="none" strike="noStrike" dirty="0">
                        <a:solidFill>
                          <a:srgbClr val="000000"/>
                        </a:solidFill>
                        <a:effectLst/>
                        <a:latin typeface="Arial" panose="020B0604020202020204" pitchFamily="34" charset="0"/>
                        <a:cs typeface="Arial" panose="020B0604020202020204" pitchFamily="34" charset="0"/>
                      </a:endParaRP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ctr"/>
                      <a:r>
                        <a:rPr lang="cs-CZ" sz="1800" b="1" i="0" u="none" strike="noStrike" dirty="0">
                          <a:solidFill>
                            <a:srgbClr val="000000"/>
                          </a:solidFill>
                          <a:effectLst/>
                          <a:latin typeface="Arial" panose="020B0604020202020204" pitchFamily="34" charset="0"/>
                          <a:cs typeface="Arial" panose="020B0604020202020204" pitchFamily="34" charset="0"/>
                        </a:rPr>
                        <a:t>Závěrečná porada ředitelů škol a školských organizací zřizovaných Plzeňským krajem</a:t>
                      </a:r>
                    </a:p>
                  </a:txBody>
                  <a:tcPr marL="4997" marR="4997" marT="49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1044913"/>
                  </a:ext>
                </a:extLst>
              </a:tr>
              <a:tr h="173906">
                <a:tc vMerge="1">
                  <a:txBody>
                    <a:bodyPr/>
                    <a:lstStyle/>
                    <a:p>
                      <a:endParaRPr lang="cs-CZ"/>
                    </a:p>
                  </a:txBody>
                  <a:tcPr/>
                </a:tc>
                <a:tc>
                  <a:txBody>
                    <a:bodyPr/>
                    <a:lstStyle/>
                    <a:p>
                      <a:pPr algn="l" rtl="0" fontAlgn="b"/>
                      <a:r>
                        <a:rPr lang="cs-CZ" sz="1800" b="0" i="0" u="none" strike="noStrike" dirty="0" smtClean="0">
                          <a:solidFill>
                            <a:srgbClr val="000000"/>
                          </a:solidFill>
                          <a:effectLst/>
                          <a:latin typeface="Arial" panose="020B0604020202020204" pitchFamily="34" charset="0"/>
                          <a:cs typeface="Arial" panose="020B0604020202020204" pitchFamily="34" charset="0"/>
                        </a:rPr>
                        <a:t>Klastr</a:t>
                      </a:r>
                      <a:r>
                        <a:rPr lang="cs-CZ" sz="1800" b="0" i="0" u="none" strike="noStrike" baseline="0" dirty="0" smtClean="0">
                          <a:solidFill>
                            <a:srgbClr val="000000"/>
                          </a:solidFill>
                          <a:effectLst/>
                          <a:latin typeface="Arial" panose="020B0604020202020204" pitchFamily="34" charset="0"/>
                          <a:cs typeface="Arial" panose="020B0604020202020204" pitchFamily="34" charset="0"/>
                        </a:rPr>
                        <a:t> </a:t>
                      </a:r>
                      <a:r>
                        <a:rPr lang="cs-CZ" sz="1800" b="0" i="0" u="none" strike="noStrike" baseline="0" dirty="0" err="1" smtClean="0">
                          <a:solidFill>
                            <a:srgbClr val="000000"/>
                          </a:solidFill>
                          <a:effectLst/>
                          <a:latin typeface="Arial" panose="020B0604020202020204" pitchFamily="34" charset="0"/>
                          <a:cs typeface="Arial" panose="020B0604020202020204" pitchFamily="34" charset="0"/>
                        </a:rPr>
                        <a:t>Mechatronika</a:t>
                      </a:r>
                      <a:r>
                        <a:rPr lang="cs-CZ" sz="1800" b="0" i="0" u="none" strike="noStrike" baseline="0" dirty="0" smtClean="0">
                          <a:solidFill>
                            <a:srgbClr val="000000"/>
                          </a:solidFill>
                          <a:effectLst/>
                          <a:latin typeface="Arial" panose="020B0604020202020204" pitchFamily="34" charset="0"/>
                          <a:cs typeface="Arial" panose="020B0604020202020204" pitchFamily="34" charset="0"/>
                        </a:rPr>
                        <a:t>, z. s., Průmyslová 1298, Dobřany</a:t>
                      </a:r>
                      <a:endParaRPr lang="cs-CZ" sz="1800" b="0" i="0" u="none" strike="noStrike" dirty="0">
                        <a:solidFill>
                          <a:srgbClr val="000000"/>
                        </a:solidFill>
                        <a:effectLst/>
                        <a:latin typeface="Arial" panose="020B0604020202020204" pitchFamily="34" charset="0"/>
                        <a:cs typeface="Arial" panose="020B0604020202020204" pitchFamily="34" charset="0"/>
                      </a:endParaRP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3016786"/>
                  </a:ext>
                </a:extLst>
              </a:tr>
              <a:tr h="173906">
                <a:tc rowSpan="2">
                  <a:txBody>
                    <a:bodyPr/>
                    <a:lstStyle/>
                    <a:p>
                      <a:pPr algn="ctr" rtl="0" fontAlgn="ctr"/>
                      <a:r>
                        <a:rPr lang="cs-CZ" sz="1800" b="1" i="0" u="none" strike="noStrike">
                          <a:solidFill>
                            <a:srgbClr val="000000"/>
                          </a:solidFill>
                          <a:effectLst/>
                          <a:latin typeface="Arial" panose="020B0604020202020204" pitchFamily="34" charset="0"/>
                          <a:cs typeface="Arial" panose="020B0604020202020204" pitchFamily="34" charset="0"/>
                        </a:rPr>
                        <a:t>17.6.2021</a:t>
                      </a:r>
                    </a:p>
                  </a:txBody>
                  <a:tcPr marL="4997" marR="4997" marT="499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rtl="0" fontAlgn="b"/>
                      <a:r>
                        <a:rPr lang="cs-CZ" sz="1800" b="1" i="0" u="none" strike="noStrike" dirty="0">
                          <a:solidFill>
                            <a:srgbClr val="000000"/>
                          </a:solidFill>
                          <a:effectLst/>
                          <a:latin typeface="Arial" panose="020B0604020202020204" pitchFamily="34" charset="0"/>
                          <a:cs typeface="Arial" panose="020B0604020202020204" pitchFamily="34" charset="0"/>
                        </a:rPr>
                        <a:t>Ručičky kraje</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55021102"/>
                  </a:ext>
                </a:extLst>
              </a:tr>
              <a:tr h="173906">
                <a:tc vMerge="1">
                  <a:txBody>
                    <a:bodyPr/>
                    <a:lstStyle/>
                    <a:p>
                      <a:endParaRPr lang="cs-CZ"/>
                    </a:p>
                  </a:txBody>
                  <a:tcPr/>
                </a:tc>
                <a:tc>
                  <a:txBody>
                    <a:bodyPr/>
                    <a:lstStyle/>
                    <a:p>
                      <a:pPr algn="l" rtl="0" fontAlgn="b"/>
                      <a:r>
                        <a:rPr lang="cs-CZ" sz="1800" b="0" i="0" u="none" strike="noStrike" dirty="0">
                          <a:solidFill>
                            <a:srgbClr val="000000"/>
                          </a:solidFill>
                          <a:effectLst/>
                          <a:latin typeface="Arial" panose="020B0604020202020204" pitchFamily="34" charset="0"/>
                          <a:cs typeface="Arial" panose="020B0604020202020204" pitchFamily="34" charset="0"/>
                        </a:rPr>
                        <a:t>Nádvoří Krajského úřadu Plzeňského kraje</a:t>
                      </a:r>
                    </a:p>
                  </a:txBody>
                  <a:tcPr marL="4997" marR="4997" marT="49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07067708"/>
                  </a:ext>
                </a:extLst>
              </a:tr>
            </a:tbl>
          </a:graphicData>
        </a:graphic>
      </p:graphicFrame>
      <p:cxnSp>
        <p:nvCxnSpPr>
          <p:cNvPr id="4" name="Přímá spojnice 6"/>
          <p:cNvCxnSpPr/>
          <p:nvPr/>
        </p:nvCxnSpPr>
        <p:spPr>
          <a:xfrm>
            <a:off x="1327194" y="822029"/>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212205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7" y="14801"/>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881997" y="3253499"/>
            <a:ext cx="7772400" cy="1272339"/>
          </a:xfrm>
        </p:spPr>
        <p:txBody>
          <a:bodyPr>
            <a:noAutofit/>
          </a:bodyPr>
          <a:lstStyle/>
          <a:p>
            <a:pPr lvl="0"/>
            <a:r>
              <a:rPr lang="cs-CZ" sz="2800" b="1" dirty="0" smtClean="0">
                <a:solidFill>
                  <a:srgbClr val="0067AC"/>
                </a:solidFill>
                <a:latin typeface="Arial" pitchFamily="34"/>
                <a:cs typeface="Arial" pitchFamily="34"/>
              </a:rPr>
              <a:t>4. </a:t>
            </a:r>
            <a:r>
              <a:rPr lang="es-ES" sz="2800" b="1" dirty="0" smtClean="0">
                <a:solidFill>
                  <a:srgbClr val="0067AC"/>
                </a:solidFill>
                <a:latin typeface="Arial" pitchFamily="34"/>
                <a:cs typeface="Arial" pitchFamily="34"/>
              </a:rPr>
              <a:t>Představení </a:t>
            </a:r>
            <a:r>
              <a:rPr lang="es-ES" sz="2800" b="1" dirty="0">
                <a:solidFill>
                  <a:srgbClr val="0067AC"/>
                </a:solidFill>
                <a:latin typeface="Arial" pitchFamily="34"/>
                <a:cs typeface="Arial" pitchFamily="34"/>
              </a:rPr>
              <a:t>projektu „Vzdělávání 4.0 v Plzeňském kraji“</a:t>
            </a:r>
            <a:endParaRPr lang="cs-CZ" sz="2800" b="1" dirty="0">
              <a:solidFill>
                <a:srgbClr val="0067AC"/>
              </a:solidFill>
              <a:latin typeface="Arial" pitchFamily="34"/>
              <a:cs typeface="Arial" pitchFamily="34"/>
            </a:endParaRPr>
          </a:p>
        </p:txBody>
      </p:sp>
      <p:sp>
        <p:nvSpPr>
          <p:cNvPr id="5" name="Podnadpis 2"/>
          <p:cNvSpPr txBox="1">
            <a:spLocks noGrp="1"/>
          </p:cNvSpPr>
          <p:nvPr>
            <p:ph type="subTitle" idx="1"/>
          </p:nvPr>
        </p:nvSpPr>
        <p:spPr>
          <a:xfrm>
            <a:off x="2656936" y="5080003"/>
            <a:ext cx="6878128" cy="768705"/>
          </a:xfrm>
        </p:spPr>
        <p:txBody>
          <a:bodyPr>
            <a:normAutofit/>
          </a:bodyPr>
          <a:lstStyle/>
          <a:p>
            <a:pPr lvl="0"/>
            <a:r>
              <a:rPr lang="cs-CZ" b="1" dirty="0">
                <a:solidFill>
                  <a:srgbClr val="028939"/>
                </a:solidFill>
              </a:rPr>
              <a:t>Základní informace o připravovaném projektu </a:t>
            </a:r>
            <a:r>
              <a:rPr lang="cs-CZ" b="1" dirty="0" smtClean="0">
                <a:solidFill>
                  <a:srgbClr val="028939"/>
                </a:solidFill>
              </a:rPr>
              <a:t>v rámci výzvy IKAP2</a:t>
            </a:r>
            <a:endParaRPr lang="cs-CZ" b="1" dirty="0">
              <a:solidFill>
                <a:srgbClr val="028939"/>
              </a:solidFill>
            </a:endParaRPr>
          </a:p>
        </p:txBody>
      </p:sp>
    </p:spTree>
    <p:extLst>
      <p:ext uri="{BB962C8B-B14F-4D97-AF65-F5344CB8AC3E}">
        <p14:creationId xmlns:p14="http://schemas.microsoft.com/office/powerpoint/2010/main" val="137119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308340" y="374552"/>
            <a:ext cx="10515600" cy="1325563"/>
          </a:xfrm>
        </p:spPr>
        <p:txBody>
          <a:bodyPr>
            <a:normAutofit/>
          </a:bodyPr>
          <a:lstStyle/>
          <a:p>
            <a:r>
              <a:rPr lang="pl-PL" sz="3200" b="1" dirty="0">
                <a:latin typeface="Arial" panose="020B0604020202020204" pitchFamily="34" charset="0"/>
                <a:cs typeface="Arial" panose="020B0604020202020204" pitchFamily="34" charset="0"/>
              </a:rPr>
              <a:t>Harmonogram</a:t>
            </a:r>
            <a:r>
              <a:rPr lang="pl-PL" sz="3200" dirty="0">
                <a:latin typeface="Arial" panose="020B0604020202020204" pitchFamily="34" charset="0"/>
                <a:cs typeface="Arial" panose="020B0604020202020204" pitchFamily="34" charset="0"/>
              </a:rPr>
              <a:t> </a:t>
            </a:r>
            <a:endParaRPr lang="cs-CZ" sz="3200" dirty="0">
              <a:latin typeface="Arial" panose="020B0604020202020204" pitchFamily="34" charset="0"/>
              <a:cs typeface="Arial" panose="020B0604020202020204" pitchFamily="34" charset="0"/>
            </a:endParaRP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p:txBody>
          <a:bodyPr/>
          <a:lstStyle/>
          <a:p>
            <a:pPr marL="0" indent="0">
              <a:buNone/>
            </a:pPr>
            <a:endParaRPr lang="cs-CZ" dirty="0">
              <a:solidFill>
                <a:srgbClr val="002060"/>
              </a:solidFill>
            </a:endParaRPr>
          </a:p>
          <a:p>
            <a:r>
              <a:rPr lang="cs-CZ" dirty="0">
                <a:latin typeface="Arial" panose="020B0604020202020204" pitchFamily="34" charset="0"/>
                <a:cs typeface="Arial" panose="020B0604020202020204" pitchFamily="34" charset="0"/>
              </a:rPr>
              <a:t>Termín podání žádosti 27.7.2020</a:t>
            </a:r>
          </a:p>
          <a:p>
            <a:r>
              <a:rPr lang="cs-CZ" dirty="0">
                <a:latin typeface="Arial" panose="020B0604020202020204" pitchFamily="34" charset="0"/>
                <a:cs typeface="Arial" panose="020B0604020202020204" pitchFamily="34" charset="0"/>
              </a:rPr>
              <a:t>Aktuální stav: Žádost o podporu splnila formální náležitosti a podmínky přijatelnosti </a:t>
            </a:r>
          </a:p>
          <a:p>
            <a:r>
              <a:rPr lang="cs-CZ" dirty="0">
                <a:latin typeface="Arial" panose="020B0604020202020204" pitchFamily="34" charset="0"/>
                <a:cs typeface="Arial" panose="020B0604020202020204" pitchFamily="34" charset="0"/>
              </a:rPr>
              <a:t>Začátek realizace projektu: 1.1.2021</a:t>
            </a:r>
          </a:p>
          <a:p>
            <a:r>
              <a:rPr lang="cs-CZ" dirty="0">
                <a:latin typeface="Arial" panose="020B0604020202020204" pitchFamily="34" charset="0"/>
                <a:cs typeface="Arial" panose="020B0604020202020204" pitchFamily="34" charset="0"/>
              </a:rPr>
              <a:t>Ukončení projektu: 30. listopadu 2023</a:t>
            </a:r>
          </a:p>
          <a:p>
            <a:pPr marL="0" indent="0">
              <a:buNone/>
            </a:pPr>
            <a:r>
              <a:rPr lang="cs-CZ" dirty="0">
                <a:latin typeface="Arial" panose="020B0604020202020204" pitchFamily="34" charset="0"/>
                <a:cs typeface="Arial" panose="020B0604020202020204" pitchFamily="34" charset="0"/>
                <a:sym typeface="Wingdings" panose="05000000000000000000" pitchFamily="2" charset="2"/>
              </a:rPr>
              <a:t> Celková doba realizace 35 měsíců</a:t>
            </a:r>
            <a:endParaRPr lang="cs-CZ" dirty="0">
              <a:latin typeface="Arial" panose="020B0604020202020204" pitchFamily="34" charset="0"/>
              <a:cs typeface="Arial" panose="020B0604020202020204" pitchFamily="34" charset="0"/>
            </a:endParaRPr>
          </a:p>
        </p:txBody>
      </p:sp>
      <p:cxnSp>
        <p:nvCxnSpPr>
          <p:cNvPr id="4" name="Přímá spojnice 6"/>
          <p:cNvCxnSpPr/>
          <p:nvPr/>
        </p:nvCxnSpPr>
        <p:spPr>
          <a:xfrm>
            <a:off x="1308340" y="1415917"/>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4078542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177565" y="346272"/>
            <a:ext cx="10515600" cy="1325563"/>
          </a:xfrm>
        </p:spPr>
        <p:txBody>
          <a:bodyPr>
            <a:normAutofit/>
          </a:bodyPr>
          <a:lstStyle/>
          <a:p>
            <a:r>
              <a:rPr lang="cs-CZ" sz="3200" b="1" dirty="0">
                <a:latin typeface="Arial" panose="020B0604020202020204" pitchFamily="34" charset="0"/>
                <a:cs typeface="Arial" panose="020B0604020202020204" pitchFamily="34" charset="0"/>
              </a:rPr>
              <a:t>Základní informace o projektu</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200" y="1552353"/>
            <a:ext cx="10515600" cy="5029200"/>
          </a:xfrm>
        </p:spPr>
        <p:txBody>
          <a:bodyPr>
            <a:normAutofit fontScale="92500" lnSpcReduction="10000"/>
          </a:bodyPr>
          <a:lstStyle/>
          <a:p>
            <a:endParaRPr lang="cs-CZ" dirty="0">
              <a:latin typeface="Arial" panose="020B0604020202020204" pitchFamily="34" charset="0"/>
              <a:cs typeface="Arial" panose="020B0604020202020204" pitchFamily="34" charset="0"/>
            </a:endParaRPr>
          </a:p>
          <a:p>
            <a:r>
              <a:rPr lang="cs-CZ" sz="2600" dirty="0">
                <a:latin typeface="Arial" panose="020B0604020202020204" pitchFamily="34" charset="0"/>
                <a:cs typeface="Arial" panose="020B0604020202020204" pitchFamily="34" charset="0"/>
              </a:rPr>
              <a:t>Rozpočet projektu: 188 326 000 Kč</a:t>
            </a:r>
          </a:p>
          <a:p>
            <a:endParaRPr lang="cs-CZ" sz="2600" dirty="0">
              <a:latin typeface="Arial" panose="020B0604020202020204" pitchFamily="34" charset="0"/>
              <a:cs typeface="Arial" panose="020B0604020202020204" pitchFamily="34" charset="0"/>
            </a:endParaRPr>
          </a:p>
          <a:p>
            <a:r>
              <a:rPr lang="cs-CZ" sz="2600" dirty="0">
                <a:latin typeface="Arial" panose="020B0604020202020204" pitchFamily="34" charset="0"/>
                <a:cs typeface="Arial" panose="020B0604020202020204" pitchFamily="34" charset="0"/>
              </a:rPr>
              <a:t>Struktura projektu:</a:t>
            </a:r>
          </a:p>
          <a:p>
            <a:pPr lvl="1"/>
            <a:r>
              <a:rPr lang="cs-CZ" sz="2200" dirty="0">
                <a:latin typeface="Arial" panose="020B0604020202020204" pitchFamily="34" charset="0"/>
                <a:cs typeface="Arial" panose="020B0604020202020204" pitchFamily="34" charset="0"/>
              </a:rPr>
              <a:t>Centrální aktivity: PK + KCVJŠ</a:t>
            </a:r>
          </a:p>
          <a:p>
            <a:pPr lvl="1"/>
            <a:r>
              <a:rPr lang="cs-CZ" sz="2200" dirty="0">
                <a:latin typeface="Arial" panose="020B0604020202020204" pitchFamily="34" charset="0"/>
                <a:cs typeface="Arial" panose="020B0604020202020204" pitchFamily="34" charset="0"/>
              </a:rPr>
              <a:t>19 integrovaných projektů zapojených škol</a:t>
            </a:r>
          </a:p>
          <a:p>
            <a:pPr lvl="1"/>
            <a:r>
              <a:rPr lang="cs-CZ" sz="2200" dirty="0">
                <a:latin typeface="Arial" panose="020B0604020202020204" pitchFamily="34" charset="0"/>
                <a:cs typeface="Arial" panose="020B0604020202020204" pitchFamily="34" charset="0"/>
              </a:rPr>
              <a:t>6 škol zapojeno do aktivit formou jednotkových nákladů</a:t>
            </a:r>
          </a:p>
          <a:p>
            <a:pPr lvl="1"/>
            <a:r>
              <a:rPr lang="cs-CZ" sz="2200" dirty="0">
                <a:latin typeface="Arial" panose="020B0604020202020204" pitchFamily="34" charset="0"/>
                <a:cs typeface="Arial" panose="020B0604020202020204" pitchFamily="34" charset="0"/>
              </a:rPr>
              <a:t>97 spolupracujících ZŠ a MŠ</a:t>
            </a:r>
          </a:p>
          <a:p>
            <a:endParaRPr lang="cs-CZ" sz="2600" dirty="0">
              <a:latin typeface="Arial" panose="020B0604020202020204" pitchFamily="34" charset="0"/>
              <a:cs typeface="Arial" panose="020B0604020202020204" pitchFamily="34" charset="0"/>
            </a:endParaRPr>
          </a:p>
          <a:p>
            <a:r>
              <a:rPr lang="cs-CZ" sz="2600" dirty="0">
                <a:latin typeface="Arial" panose="020B0604020202020204" pitchFamily="34" charset="0"/>
                <a:cs typeface="Arial" panose="020B0604020202020204" pitchFamily="34" charset="0"/>
              </a:rPr>
              <a:t>Celkem zapojeno 26 partnerů s finančním příspěvkem: </a:t>
            </a:r>
          </a:p>
          <a:p>
            <a:pPr lvl="1"/>
            <a:r>
              <a:rPr lang="cs-CZ" sz="2200" dirty="0">
                <a:latin typeface="Arial" panose="020B0604020202020204" pitchFamily="34" charset="0"/>
                <a:cs typeface="Arial" panose="020B0604020202020204" pitchFamily="34" charset="0"/>
              </a:rPr>
              <a:t>19 škol zřizovaných Plzeňským krajem </a:t>
            </a:r>
          </a:p>
          <a:p>
            <a:pPr lvl="1"/>
            <a:r>
              <a:rPr lang="cs-CZ" sz="2200" dirty="0">
                <a:latin typeface="Arial" panose="020B0604020202020204" pitchFamily="34" charset="0"/>
                <a:cs typeface="Arial" panose="020B0604020202020204" pitchFamily="34" charset="0"/>
              </a:rPr>
              <a:t>5 škol soukromých, 1 škola církevní</a:t>
            </a:r>
          </a:p>
          <a:p>
            <a:pPr lvl="1"/>
            <a:r>
              <a:rPr lang="cs-CZ" sz="2200" dirty="0">
                <a:latin typeface="Arial" panose="020B0604020202020204" pitchFamily="34" charset="0"/>
                <a:cs typeface="Arial" panose="020B0604020202020204" pitchFamily="34" charset="0"/>
              </a:rPr>
              <a:t>Krajské centrum vzdělávání a Jazyková škola s právem státní jazykové zkoušky </a:t>
            </a:r>
          </a:p>
        </p:txBody>
      </p:sp>
      <p:cxnSp>
        <p:nvCxnSpPr>
          <p:cNvPr id="4" name="Přímá spojnice 6"/>
          <p:cNvCxnSpPr/>
          <p:nvPr/>
        </p:nvCxnSpPr>
        <p:spPr>
          <a:xfrm>
            <a:off x="1251779" y="1349930"/>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914404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430548" y="18854"/>
            <a:ext cx="10515600" cy="1325563"/>
          </a:xfrm>
        </p:spPr>
        <p:txBody>
          <a:bodyPr>
            <a:normAutofit/>
          </a:bodyPr>
          <a:lstStyle/>
          <a:p>
            <a:r>
              <a:rPr lang="cs-CZ" sz="3200" b="1" dirty="0">
                <a:latin typeface="Arial" panose="020B0604020202020204" pitchFamily="34" charset="0"/>
                <a:cs typeface="Arial" panose="020B0604020202020204" pitchFamily="34" charset="0"/>
              </a:rPr>
              <a:t>Zapojené školy</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200" y="1128760"/>
            <a:ext cx="10515600" cy="5752214"/>
          </a:xfrm>
        </p:spPr>
        <p:txBody>
          <a:bodyPr>
            <a:normAutofit fontScale="92500" lnSpcReduction="10000"/>
          </a:bodyPr>
          <a:lstStyle/>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Integrovaná střední škola živnostenská, Plzeň, Škroupova 13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P2</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SOŠ a SOU, Sušice, U Kapličky </a:t>
            </a:r>
            <a:r>
              <a:rPr lang="cs-CZ" sz="1400" dirty="0" smtClean="0">
                <a:effectLst/>
                <a:latin typeface="Arial" panose="020B0604020202020204" pitchFamily="34" charset="0"/>
                <a:ea typeface="Arial" panose="020B0604020202020204" pitchFamily="34" charset="0"/>
                <a:cs typeface="Arial" panose="020B0604020202020204" pitchFamily="34" charset="0"/>
              </a:rPr>
              <a:t>761</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P3</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SOU elektrotechnické, Plzeň, Vejprnická 56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P4</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SOU, Domažlice, Prokopa Velikého 640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P5</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SPŠ dopravní, Plzeň, Karlovarská 99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P6</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Střední škola a Základní škola, </a:t>
            </a:r>
            <a:r>
              <a:rPr lang="cs-CZ" sz="1400" dirty="0" smtClean="0">
                <a:effectLst/>
                <a:latin typeface="Arial" panose="020B0604020202020204" pitchFamily="34" charset="0"/>
                <a:ea typeface="Arial" panose="020B0604020202020204" pitchFamily="34" charset="0"/>
                <a:cs typeface="Arial" panose="020B0604020202020204" pitchFamily="34" charset="0"/>
              </a:rPr>
              <a:t>Oselce</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P7</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Střední škola informatiky a finančních služeb, Plzeň, Klatovská 200 G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P8</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Střední škola zemědělská a potravinářská, Klatovy, Národních mučedníků 141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P9</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Střední škola, Bor, Plzeňská 231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P10</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Střední škola, Horažďovice, Blatenská 313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P11</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Střední škola, Kralovice, nám. Osvobození 32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P12</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Střední škola, Rokycany, Jeřabinová 96/III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P13</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Gymnázium a SOŠ, Rokycany, Mládežníků 1115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P14</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Gymnázium J.Š.Baara, Domažlice, Pivovarská 323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P15</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Gymnázium Luďka Pika, Plzeň, Opavská 21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P16</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Gymnázium, Blovice, Družstevní 650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P17</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Gymnázium, Plzeň, Mikulášské nám. 23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P18</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Gymnázium, Stříbro, Soběslavova 1426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P19</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Gymnázium, Sušice, Fr. Procházky 324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P20</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PLZEŇSKÁ OBCHODNÍ AKADEMIE s. r. o.</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P21</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Církevní gymnázium Plzeň, Mikulášské nám. 15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P22</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Gymnázium Fr. Křižíka a základní škola, s. r. o., Plzeň, Sokolovská 1165/54</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P23</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Vyšší odborná škola zdravotnická, managementu a veřejnosprávních studií, s.r.o., Plzeň, Ledecká 1365/35</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P24</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Střední uměleckoprůmyslová škola a Základní umělecká škola Zámeček s.r.o., Plzeň, Pod Vinicemi 82 </a:t>
            </a:r>
            <a:endParaRPr lang="cs-CZ" sz="1400" dirty="0">
              <a:effectLst/>
              <a:latin typeface="Arial" panose="020B0604020202020204" pitchFamily="34" charset="0"/>
              <a:ea typeface="Calibri" panose="020F0502020204030204" pitchFamily="34" charset="0"/>
              <a:cs typeface="Arial" panose="020B0604020202020204" pitchFamily="34" charset="0"/>
            </a:endParaRPr>
          </a:p>
          <a:p>
            <a:pPr marL="0" lvl="0" indent="0" algn="just">
              <a:lnSpc>
                <a:spcPct val="120000"/>
              </a:lnSpc>
              <a:spcBef>
                <a:spcPts val="0"/>
              </a:spcBef>
              <a:buNone/>
            </a:pPr>
            <a:r>
              <a:rPr lang="cs-CZ" sz="1400" dirty="0">
                <a:effectLst/>
                <a:latin typeface="Arial" panose="020B0604020202020204" pitchFamily="34" charset="0"/>
                <a:ea typeface="Arial" panose="020B0604020202020204" pitchFamily="34" charset="0"/>
                <a:cs typeface="Arial" panose="020B0604020202020204" pitchFamily="34" charset="0"/>
              </a:rPr>
              <a:t>P25</a:t>
            </a:r>
            <a:r>
              <a:rPr lang="cs-CZ" sz="1400" dirty="0">
                <a:effectLst/>
                <a:latin typeface="Arial" panose="020B0604020202020204" pitchFamily="34" charset="0"/>
                <a:ea typeface="Calibri" panose="020F0502020204030204" pitchFamily="34" charset="0"/>
                <a:cs typeface="Arial" panose="020B0604020202020204" pitchFamily="34" charset="0"/>
              </a:rPr>
              <a:t>	</a:t>
            </a:r>
            <a:r>
              <a:rPr lang="cs-CZ" sz="1400" dirty="0">
                <a:effectLst/>
                <a:latin typeface="Arial" panose="020B0604020202020204" pitchFamily="34" charset="0"/>
                <a:ea typeface="Arial" panose="020B0604020202020204" pitchFamily="34" charset="0"/>
                <a:cs typeface="Arial" panose="020B0604020202020204" pitchFamily="34" charset="0"/>
              </a:rPr>
              <a:t>Sportovní a podnikatelská střední škola, s.r.o.</a:t>
            </a:r>
            <a:endParaRPr lang="cs-CZ" sz="14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4" name="Přímá spojnice 6"/>
          <p:cNvCxnSpPr/>
          <p:nvPr/>
        </p:nvCxnSpPr>
        <p:spPr>
          <a:xfrm>
            <a:off x="1430548" y="991711"/>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711950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516908" y="280284"/>
            <a:ext cx="10601960" cy="1325563"/>
          </a:xfrm>
        </p:spPr>
        <p:txBody>
          <a:bodyPr>
            <a:normAutofit/>
          </a:bodyPr>
          <a:lstStyle/>
          <a:p>
            <a:r>
              <a:rPr lang="cs-CZ" sz="3200" b="1" dirty="0">
                <a:latin typeface="Arial" panose="020B0604020202020204" pitchFamily="34" charset="0"/>
                <a:cs typeface="Arial" panose="020B0604020202020204" pitchFamily="34" charset="0"/>
              </a:rPr>
              <a:t>Základní koncepce připravovaného projektu </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1069019" y="2117570"/>
            <a:ext cx="10515600" cy="5054600"/>
          </a:xfrm>
        </p:spPr>
        <p:txBody>
          <a:bodyPr>
            <a:normAutofit/>
          </a:bodyPr>
          <a:lstStyle/>
          <a:p>
            <a:pPr marL="0" lvl="0" indent="0">
              <a:buNone/>
            </a:pPr>
            <a:r>
              <a:rPr lang="cs-CZ" sz="2400" b="1" dirty="0">
                <a:latin typeface="Arial" panose="020B0604020202020204" pitchFamily="34" charset="0"/>
                <a:cs typeface="Arial" panose="020B0604020202020204" pitchFamily="34" charset="0"/>
              </a:rPr>
              <a:t>Propojení jednotlivých aktivit a prostředky k plnění výzvou definovaných cílů zvolených aktivit představují:</a:t>
            </a:r>
          </a:p>
          <a:p>
            <a:pPr lvl="0"/>
            <a:r>
              <a:rPr lang="cs-CZ" sz="2400" dirty="0">
                <a:latin typeface="Arial" panose="020B0604020202020204" pitchFamily="34" charset="0"/>
                <a:cs typeface="Arial" panose="020B0604020202020204" pitchFamily="34" charset="0"/>
              </a:rPr>
              <a:t>Digitální kompetence a ICT.</a:t>
            </a:r>
          </a:p>
          <a:p>
            <a:pPr lvl="0"/>
            <a:r>
              <a:rPr lang="cs-CZ" sz="2400" dirty="0">
                <a:latin typeface="Arial" panose="020B0604020202020204" pitchFamily="34" charset="0"/>
                <a:cs typeface="Arial" panose="020B0604020202020204" pitchFamily="34" charset="0"/>
              </a:rPr>
              <a:t>Síť kariérového poradenství a celoživotního učení koordinující aktivity zaměřené na inkluzi, identifikaci talentů, prevenci předčasných odchodů, spolupráci se zaměstnavateli a rozvoj škol jako center celoživotního učení. </a:t>
            </a:r>
          </a:p>
        </p:txBody>
      </p:sp>
      <p:cxnSp>
        <p:nvCxnSpPr>
          <p:cNvPr id="4" name="Přímá spojnice 6"/>
          <p:cNvCxnSpPr/>
          <p:nvPr/>
        </p:nvCxnSpPr>
        <p:spPr>
          <a:xfrm>
            <a:off x="1516908" y="1302795"/>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555962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Změny v PS Vzdělávání</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normAutofit/>
          </a:bodyPr>
          <a:lstStyle/>
          <a:p>
            <a:r>
              <a:rPr lang="cs-CZ" sz="2200" b="1" dirty="0">
                <a:latin typeface="Arial" panose="020B0604020202020204" pitchFamily="34" charset="0"/>
                <a:cs typeface="Arial" panose="020B0604020202020204" pitchFamily="34" charset="0"/>
              </a:rPr>
              <a:t>Zástupce církevních </a:t>
            </a:r>
            <a:r>
              <a:rPr lang="cs-CZ" sz="2200" b="1" dirty="0" smtClean="0">
                <a:latin typeface="Arial" panose="020B0604020202020204" pitchFamily="34" charset="0"/>
                <a:cs typeface="Arial" panose="020B0604020202020204" pitchFamily="34" charset="0"/>
              </a:rPr>
              <a:t>škol </a:t>
            </a:r>
          </a:p>
          <a:p>
            <a:pPr lvl="1"/>
            <a:r>
              <a:rPr lang="cs-CZ" sz="1800" dirty="0" smtClean="0">
                <a:latin typeface="Arial" panose="020B0604020202020204" pitchFamily="34" charset="0"/>
                <a:cs typeface="Arial" panose="020B0604020202020204" pitchFamily="34" charset="0"/>
              </a:rPr>
              <a:t>Mgr</a:t>
            </a:r>
            <a:r>
              <a:rPr lang="cs-CZ" sz="1800" dirty="0">
                <a:latin typeface="Arial" panose="020B0604020202020204" pitchFamily="34" charset="0"/>
                <a:cs typeface="Arial" panose="020B0604020202020204" pitchFamily="34" charset="0"/>
              </a:rPr>
              <a:t>. Jana Černíková (Biskupství </a:t>
            </a:r>
            <a:r>
              <a:rPr lang="cs-CZ" sz="1800" dirty="0" smtClean="0">
                <a:latin typeface="Arial" panose="020B0604020202020204" pitchFamily="34" charset="0"/>
                <a:cs typeface="Arial" panose="020B0604020202020204" pitchFamily="34" charset="0"/>
              </a:rPr>
              <a:t>plzeňské)</a:t>
            </a:r>
          </a:p>
          <a:p>
            <a:r>
              <a:rPr lang="cs-CZ" sz="2200" b="1" dirty="0">
                <a:latin typeface="Arial" panose="020B0604020202020204" pitchFamily="34" charset="0"/>
                <a:cs typeface="Arial" panose="020B0604020202020204" pitchFamily="34" charset="0"/>
              </a:rPr>
              <a:t>RIS3 </a:t>
            </a:r>
            <a:r>
              <a:rPr lang="cs-CZ" sz="2200" b="1" dirty="0" smtClean="0">
                <a:latin typeface="Arial" panose="020B0604020202020204" pitchFamily="34" charset="0"/>
                <a:cs typeface="Arial" panose="020B0604020202020204" pitchFamily="34" charset="0"/>
              </a:rPr>
              <a:t>manažer</a:t>
            </a:r>
          </a:p>
          <a:p>
            <a:pPr lvl="1"/>
            <a:r>
              <a:rPr lang="cs-CZ" sz="1800" dirty="0" smtClean="0">
                <a:latin typeface="Arial" panose="020B0604020202020204" pitchFamily="34" charset="0"/>
                <a:cs typeface="Arial" panose="020B0604020202020204" pitchFamily="34" charset="0"/>
              </a:rPr>
              <a:t>Ing</a:t>
            </a:r>
            <a:r>
              <a:rPr lang="cs-CZ" sz="1800" dirty="0">
                <a:latin typeface="Arial" panose="020B0604020202020204" pitchFamily="34" charset="0"/>
                <a:cs typeface="Arial" panose="020B0604020202020204" pitchFamily="34" charset="0"/>
              </a:rPr>
              <a:t>. Jana </a:t>
            </a:r>
            <a:r>
              <a:rPr lang="cs-CZ" sz="1800" dirty="0" smtClean="0">
                <a:latin typeface="Arial" panose="020B0604020202020204" pitchFamily="34" charset="0"/>
                <a:cs typeface="Arial" panose="020B0604020202020204" pitchFamily="34" charset="0"/>
              </a:rPr>
              <a:t>Klementová (RRA PK)</a:t>
            </a:r>
          </a:p>
          <a:p>
            <a:pPr marL="0" indent="0">
              <a:buNone/>
            </a:pPr>
            <a:endParaRPr lang="cs-CZ" sz="2200"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291" y="2627135"/>
            <a:ext cx="5454624" cy="4071360"/>
          </a:xfrm>
          <a:prstGeom prst="rect">
            <a:avLst/>
          </a:prstGeom>
        </p:spPr>
      </p:pic>
    </p:spTree>
    <p:extLst>
      <p:ext uri="{BB962C8B-B14F-4D97-AF65-F5344CB8AC3E}">
        <p14:creationId xmlns:p14="http://schemas.microsoft.com/office/powerpoint/2010/main" val="450785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430548" y="308564"/>
            <a:ext cx="10515600" cy="1325563"/>
          </a:xfrm>
        </p:spPr>
        <p:txBody>
          <a:bodyPr>
            <a:normAutofit/>
          </a:bodyPr>
          <a:lstStyle/>
          <a:p>
            <a:r>
              <a:rPr lang="cs-CZ" sz="3200" b="1" dirty="0">
                <a:latin typeface="Arial" panose="020B0604020202020204" pitchFamily="34" charset="0"/>
                <a:cs typeface="Arial" panose="020B0604020202020204" pitchFamily="34" charset="0"/>
              </a:rPr>
              <a:t>Klíčové aktivity</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p:txBody>
          <a:bodyPr>
            <a:normAutofit/>
          </a:bodyPr>
          <a:lstStyle/>
          <a:p>
            <a:r>
              <a:rPr lang="cs-CZ" sz="2200" dirty="0">
                <a:latin typeface="Arial" panose="020B0604020202020204" pitchFamily="34" charset="0"/>
                <a:cs typeface="Arial" panose="020B0604020202020204" pitchFamily="34" charset="0"/>
              </a:rPr>
              <a:t>KA01: Řízení projektu</a:t>
            </a:r>
          </a:p>
          <a:p>
            <a:r>
              <a:rPr lang="cs-CZ" sz="2200" dirty="0">
                <a:latin typeface="Arial" panose="020B0604020202020204" pitchFamily="34" charset="0"/>
                <a:cs typeface="Arial" panose="020B0604020202020204" pitchFamily="34" charset="0"/>
              </a:rPr>
              <a:t>KA02: Podpora polytechnického a odborného vzdělávání s důrazem na rozvoj digitálních kompetencí</a:t>
            </a:r>
          </a:p>
          <a:p>
            <a:r>
              <a:rPr lang="cs-CZ" sz="2200" dirty="0">
                <a:latin typeface="Arial" panose="020B0604020202020204" pitchFamily="34" charset="0"/>
                <a:cs typeface="Arial" panose="020B0604020202020204" pitchFamily="34" charset="0"/>
              </a:rPr>
              <a:t>KA03: Rozvoj výuky cizích jazyků, gramotností a kompetencí k podnikavosti, iniciativě a kreativitě</a:t>
            </a:r>
          </a:p>
          <a:p>
            <a:r>
              <a:rPr lang="cs-CZ" sz="2200" dirty="0">
                <a:latin typeface="Arial" panose="020B0604020202020204" pitchFamily="34" charset="0"/>
                <a:cs typeface="Arial" panose="020B0604020202020204" pitchFamily="34" charset="0"/>
              </a:rPr>
              <a:t>KA04: Podpora rovných příležitostí ve vzdělávání, kariérového poradenství, celoživotního učení a prevence předčasných odchodů ze vzdělávání</a:t>
            </a:r>
          </a:p>
          <a:p>
            <a:r>
              <a:rPr lang="cs-CZ" sz="2200" dirty="0">
                <a:latin typeface="Arial" panose="020B0604020202020204" pitchFamily="34" charset="0"/>
                <a:cs typeface="Arial" panose="020B0604020202020204" pitchFamily="34" charset="0"/>
              </a:rPr>
              <a:t>KA05: Podpora škol a školských poradenských zařízení formou jednotkových nákladů</a:t>
            </a:r>
          </a:p>
          <a:p>
            <a:pPr marL="0" indent="0">
              <a:buNone/>
            </a:pPr>
            <a:endParaRPr lang="cs-CZ" sz="18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4" name="Přímá spojnice 6"/>
          <p:cNvCxnSpPr/>
          <p:nvPr/>
        </p:nvCxnSpPr>
        <p:spPr>
          <a:xfrm>
            <a:off x="1430548" y="1293369"/>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5759610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Obrázek 18">
            <a:extLst>
              <a:ext uri="{FF2B5EF4-FFF2-40B4-BE49-F238E27FC236}">
                <a16:creationId xmlns:a16="http://schemas.microsoft.com/office/drawing/2014/main" id="{C59468C4-C290-4B28-801D-3F047BCD3729}"/>
              </a:ext>
            </a:extLst>
          </p:cNvPr>
          <p:cNvPicPr>
            <a:picLocks noChangeAspect="1"/>
          </p:cNvPicPr>
          <p:nvPr/>
        </p:nvPicPr>
        <p:blipFill>
          <a:blip r:embed="rId2"/>
          <a:stretch>
            <a:fillRect/>
          </a:stretch>
        </p:blipFill>
        <p:spPr>
          <a:xfrm>
            <a:off x="1310640" y="0"/>
            <a:ext cx="9763760" cy="6858000"/>
          </a:xfrm>
          <a:prstGeom prst="rect">
            <a:avLst/>
          </a:prstGeom>
        </p:spPr>
      </p:pic>
    </p:spTree>
    <p:extLst>
      <p:ext uri="{BB962C8B-B14F-4D97-AF65-F5344CB8AC3E}">
        <p14:creationId xmlns:p14="http://schemas.microsoft.com/office/powerpoint/2010/main" val="29030238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748288" y="378898"/>
            <a:ext cx="10833340" cy="1325563"/>
          </a:xfrm>
        </p:spPr>
        <p:txBody>
          <a:bodyPr>
            <a:noAutofit/>
          </a:bodyPr>
          <a:lstStyle/>
          <a:p>
            <a:r>
              <a:rPr lang="cs-CZ" sz="2800" b="1" dirty="0">
                <a:latin typeface="Arial" panose="020B0604020202020204" pitchFamily="34" charset="0"/>
                <a:cs typeface="Arial" panose="020B0604020202020204" pitchFamily="34" charset="0"/>
              </a:rPr>
              <a:t>KA02: Podpora polytechnického a odborného vzdělávání s důrazem na rozvoj digitálních kompetencí</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199" y="1825625"/>
            <a:ext cx="10962373" cy="4667250"/>
          </a:xfrm>
        </p:spPr>
        <p:txBody>
          <a:bodyPr>
            <a:normAutofit/>
          </a:bodyPr>
          <a:lstStyle/>
          <a:p>
            <a:pPr marL="0" lvl="0" indent="0" algn="just">
              <a:lnSpc>
                <a:spcPct val="115000"/>
              </a:lnSpc>
              <a:buNone/>
            </a:pPr>
            <a:r>
              <a:rPr lang="cs-CZ" sz="2000" b="1" u="sng" dirty="0">
                <a:latin typeface="Arial" panose="020B0604020202020204" pitchFamily="34" charset="0"/>
                <a:cs typeface="Arial" panose="020B0604020202020204" pitchFamily="34" charset="0"/>
              </a:rPr>
              <a:t>Aktivity škol (partner s finančním příspěvkem)</a:t>
            </a:r>
          </a:p>
          <a:p>
            <a:pPr marL="0" lvl="0" indent="0" algn="just">
              <a:lnSpc>
                <a:spcPct val="115000"/>
              </a:lnSpc>
              <a:buNone/>
            </a:pPr>
            <a:endParaRPr lang="cs-CZ" sz="2000" b="1" u="sng" dirty="0">
              <a:latin typeface="Arial" panose="020B0604020202020204" pitchFamily="34" charset="0"/>
              <a:cs typeface="Arial" panose="020B0604020202020204" pitchFamily="34" charset="0"/>
            </a:endParaRPr>
          </a:p>
          <a:p>
            <a:pPr algn="just">
              <a:lnSpc>
                <a:spcPct val="115000"/>
              </a:lnSpc>
            </a:pPr>
            <a:r>
              <a:rPr lang="cs-CZ" sz="1800" b="1" dirty="0">
                <a:latin typeface="Arial" panose="020B0604020202020204" pitchFamily="34" charset="0"/>
                <a:cs typeface="Arial" panose="020B0604020202020204" pitchFamily="34" charset="0"/>
              </a:rPr>
              <a:t>Modernizace učeben: </a:t>
            </a:r>
            <a:r>
              <a:rPr lang="cs-CZ" sz="1800" dirty="0">
                <a:latin typeface="Arial" panose="020B0604020202020204" pitchFamily="34" charset="0"/>
                <a:cs typeface="Arial" panose="020B0604020202020204" pitchFamily="34" charset="0"/>
              </a:rPr>
              <a:t>nákup pomůcek a vybavení včetně budování infrastruktury pro IoT, včetně SW (73 učeben)</a:t>
            </a:r>
          </a:p>
          <a:p>
            <a:pPr algn="just">
              <a:lnSpc>
                <a:spcPct val="115000"/>
              </a:lnSpc>
            </a:pPr>
            <a:r>
              <a:rPr lang="cs-CZ" sz="1800" b="1" dirty="0">
                <a:latin typeface="Arial" panose="020B0604020202020204" pitchFamily="34" charset="0"/>
                <a:cs typeface="Arial" panose="020B0604020202020204" pitchFamily="34" charset="0"/>
              </a:rPr>
              <a:t>Rozvoj kompetencí pedagogů: </a:t>
            </a:r>
            <a:r>
              <a:rPr lang="cs-CZ" sz="1800" dirty="0">
                <a:latin typeface="Arial" panose="020B0604020202020204" pitchFamily="34" charset="0"/>
                <a:cs typeface="Arial" panose="020B0604020202020204" pitchFamily="34" charset="0"/>
              </a:rPr>
              <a:t>sdílení dobré praxe, rozvoj kompetencí při realizaci motivačních aktivit, DVPP </a:t>
            </a:r>
          </a:p>
          <a:p>
            <a:pPr algn="just">
              <a:lnSpc>
                <a:spcPct val="115000"/>
              </a:lnSpc>
            </a:pPr>
            <a:r>
              <a:rPr lang="cs-CZ" sz="1800" b="1" dirty="0">
                <a:latin typeface="Arial" panose="020B0604020202020204" pitchFamily="34" charset="0"/>
                <a:cs typeface="Arial" panose="020B0604020202020204" pitchFamily="34" charset="0"/>
              </a:rPr>
              <a:t>Motivační aktivity škol: </a:t>
            </a:r>
            <a:r>
              <a:rPr lang="cs-CZ" sz="1800" dirty="0">
                <a:latin typeface="Arial" panose="020B0604020202020204" pitchFamily="34" charset="0"/>
                <a:cs typeface="Arial" panose="020B0604020202020204" pitchFamily="34" charset="0"/>
              </a:rPr>
              <a:t>109 kroužků</a:t>
            </a:r>
          </a:p>
          <a:p>
            <a:pPr algn="just">
              <a:lnSpc>
                <a:spcPct val="115000"/>
              </a:lnSpc>
            </a:pPr>
            <a:r>
              <a:rPr lang="cs-CZ" sz="1800" b="1" dirty="0">
                <a:latin typeface="Arial" panose="020B0604020202020204" pitchFamily="34" charset="0"/>
                <a:cs typeface="Arial" panose="020B0604020202020204" pitchFamily="34" charset="0"/>
              </a:rPr>
              <a:t>Krajské centrum kybernetické bezpečnosti </a:t>
            </a:r>
            <a:r>
              <a:rPr lang="cs-CZ" sz="1800" dirty="0">
                <a:latin typeface="Arial" panose="020B0604020202020204" pitchFamily="34" charset="0"/>
                <a:cs typeface="Arial" panose="020B0604020202020204" pitchFamily="34" charset="0"/>
              </a:rPr>
              <a:t>– INFIS</a:t>
            </a:r>
          </a:p>
          <a:p>
            <a:pPr marL="0" indent="0">
              <a:buNone/>
            </a:pPr>
            <a:endParaRPr lang="cs-CZ" dirty="0"/>
          </a:p>
          <a:p>
            <a:pPr lvl="0"/>
            <a:endParaRPr lang="cs-CZ" dirty="0"/>
          </a:p>
          <a:p>
            <a:pPr lvl="0"/>
            <a:endParaRPr lang="cs-CZ" dirty="0"/>
          </a:p>
          <a:p>
            <a:pPr marL="0" indent="0">
              <a:buNone/>
            </a:pPr>
            <a:endParaRPr lang="cs-CZ" dirty="0"/>
          </a:p>
        </p:txBody>
      </p:sp>
      <p:cxnSp>
        <p:nvCxnSpPr>
          <p:cNvPr id="4" name="Přímá spojnice 6"/>
          <p:cNvCxnSpPr/>
          <p:nvPr/>
        </p:nvCxnSpPr>
        <p:spPr>
          <a:xfrm>
            <a:off x="1748288" y="1576173"/>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617026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367017" y="365125"/>
            <a:ext cx="10867845" cy="1325563"/>
          </a:xfrm>
        </p:spPr>
        <p:txBody>
          <a:bodyPr>
            <a:noAutofit/>
          </a:bodyPr>
          <a:lstStyle/>
          <a:p>
            <a:r>
              <a:rPr lang="cs-CZ" sz="2800" b="1" dirty="0">
                <a:latin typeface="Arial" panose="020B0604020202020204" pitchFamily="34" charset="0"/>
                <a:cs typeface="Arial" panose="020B0604020202020204" pitchFamily="34" charset="0"/>
              </a:rPr>
              <a:t>KA02: Podpora polytechnického a odborného vzdělávání s důrazem na rozvoj digitálních kompetencí</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199" y="1606858"/>
            <a:ext cx="10962373" cy="5113537"/>
          </a:xfrm>
        </p:spPr>
        <p:txBody>
          <a:bodyPr>
            <a:normAutofit fontScale="55000" lnSpcReduction="20000"/>
          </a:bodyPr>
          <a:lstStyle/>
          <a:p>
            <a:pPr marL="0" lvl="0" indent="0" algn="just">
              <a:lnSpc>
                <a:spcPct val="115000"/>
              </a:lnSpc>
              <a:buNone/>
            </a:pPr>
            <a:r>
              <a:rPr lang="cs-CZ" sz="4500" b="1" u="sng" dirty="0">
                <a:latin typeface="Arial" panose="020B0604020202020204" pitchFamily="34" charset="0"/>
                <a:cs typeface="Arial" panose="020B0604020202020204" pitchFamily="34" charset="0"/>
              </a:rPr>
              <a:t>Aktivity kraje:</a:t>
            </a:r>
          </a:p>
          <a:p>
            <a:pPr algn="just">
              <a:lnSpc>
                <a:spcPct val="115000"/>
              </a:lnSpc>
            </a:pPr>
            <a:r>
              <a:rPr lang="cs-CZ" sz="3300" dirty="0">
                <a:latin typeface="Arial" panose="020B0604020202020204" pitchFamily="34" charset="0"/>
                <a:cs typeface="Arial" panose="020B0604020202020204" pitchFamily="34" charset="0"/>
              </a:rPr>
              <a:t>Projektové dny ZČU: 268 projektových dní</a:t>
            </a:r>
          </a:p>
          <a:p>
            <a:pPr algn="just">
              <a:lnSpc>
                <a:spcPct val="115000"/>
              </a:lnSpc>
            </a:pPr>
            <a:r>
              <a:rPr lang="cs-CZ" sz="3300" dirty="0">
                <a:latin typeface="Arial" panose="020B0604020202020204" pitchFamily="34" charset="0"/>
                <a:cs typeface="Arial" panose="020B0604020202020204" pitchFamily="34" charset="0"/>
              </a:rPr>
              <a:t>Kempy: 19 akcí</a:t>
            </a:r>
          </a:p>
          <a:p>
            <a:pPr algn="just">
              <a:lnSpc>
                <a:spcPct val="115000"/>
              </a:lnSpc>
            </a:pPr>
            <a:r>
              <a:rPr lang="cs-CZ" sz="3300" dirty="0">
                <a:latin typeface="Arial" panose="020B0604020202020204" pitchFamily="34" charset="0"/>
                <a:cs typeface="Arial" panose="020B0604020202020204" pitchFamily="34" charset="0"/>
              </a:rPr>
              <a:t>Odborné vzdělávací akce: 3 akce</a:t>
            </a:r>
          </a:p>
          <a:p>
            <a:pPr algn="just">
              <a:lnSpc>
                <a:spcPct val="115000"/>
              </a:lnSpc>
            </a:pPr>
            <a:r>
              <a:rPr lang="cs-CZ" sz="3300" dirty="0">
                <a:latin typeface="Arial" panose="020B0604020202020204" pitchFamily="34" charset="0"/>
                <a:cs typeface="Arial" panose="020B0604020202020204" pitchFamily="34" charset="0"/>
              </a:rPr>
              <a:t>Soutěž robotiky: 3 akce</a:t>
            </a:r>
          </a:p>
          <a:p>
            <a:pPr algn="just">
              <a:lnSpc>
                <a:spcPct val="115000"/>
              </a:lnSpc>
            </a:pPr>
            <a:r>
              <a:rPr lang="cs-CZ" sz="3300" dirty="0">
                <a:latin typeface="Arial" panose="020B0604020202020204" pitchFamily="34" charset="0"/>
                <a:cs typeface="Arial" panose="020B0604020202020204" pitchFamily="34" charset="0"/>
              </a:rPr>
              <a:t>Workshop pro pedagogy k soutěži robotiky: 3 akce</a:t>
            </a:r>
          </a:p>
          <a:p>
            <a:pPr algn="just">
              <a:lnSpc>
                <a:spcPct val="115000"/>
              </a:lnSpc>
            </a:pPr>
            <a:r>
              <a:rPr lang="cs-CZ" sz="3300" dirty="0">
                <a:latin typeface="Arial" panose="020B0604020202020204" pitchFamily="34" charset="0"/>
                <a:cs typeface="Arial" panose="020B0604020202020204" pitchFamily="34" charset="0"/>
              </a:rPr>
              <a:t>Základní školení TEAMS: 1 akce</a:t>
            </a:r>
          </a:p>
          <a:p>
            <a:pPr algn="just">
              <a:lnSpc>
                <a:spcPct val="115000"/>
              </a:lnSpc>
            </a:pPr>
            <a:r>
              <a:rPr lang="cs-CZ" sz="3300" dirty="0">
                <a:latin typeface="Arial" panose="020B0604020202020204" pitchFamily="34" charset="0"/>
                <a:cs typeface="Arial" panose="020B0604020202020204" pitchFamily="34" charset="0"/>
              </a:rPr>
              <a:t>Pravidelná setkávání (síťování) pro pedagogické pracovníky: 6 akcí</a:t>
            </a:r>
          </a:p>
          <a:p>
            <a:pPr algn="just">
              <a:lnSpc>
                <a:spcPct val="115000"/>
              </a:lnSpc>
            </a:pPr>
            <a:r>
              <a:rPr lang="cs-CZ" sz="3300" dirty="0">
                <a:latin typeface="Arial" panose="020B0604020202020204" pitchFamily="34" charset="0"/>
                <a:cs typeface="Arial" panose="020B0604020202020204" pitchFamily="34" charset="0"/>
              </a:rPr>
              <a:t>Odborná konference a </a:t>
            </a:r>
            <a:r>
              <a:rPr lang="cs-CZ" sz="3300" dirty="0" err="1">
                <a:latin typeface="Arial" panose="020B0604020202020204" pitchFamily="34" charset="0"/>
                <a:cs typeface="Arial" panose="020B0604020202020204" pitchFamily="34" charset="0"/>
              </a:rPr>
              <a:t>Hackathon</a:t>
            </a:r>
            <a:r>
              <a:rPr lang="cs-CZ" sz="3300" dirty="0">
                <a:latin typeface="Arial" panose="020B0604020202020204" pitchFamily="34" charset="0"/>
                <a:cs typeface="Arial" panose="020B0604020202020204" pitchFamily="34" charset="0"/>
              </a:rPr>
              <a:t>: 3 akce</a:t>
            </a:r>
          </a:p>
          <a:p>
            <a:pPr algn="just">
              <a:lnSpc>
                <a:spcPct val="115000"/>
              </a:lnSpc>
            </a:pPr>
            <a:r>
              <a:rPr lang="cs-CZ" sz="3300" dirty="0">
                <a:latin typeface="Arial" panose="020B0604020202020204" pitchFamily="34" charset="0"/>
                <a:cs typeface="Arial" panose="020B0604020202020204" pitchFamily="34" charset="0"/>
              </a:rPr>
              <a:t>Letní školy pro učitele IT: 3 akce</a:t>
            </a:r>
          </a:p>
          <a:p>
            <a:pPr algn="just">
              <a:lnSpc>
                <a:spcPct val="115000"/>
              </a:lnSpc>
            </a:pPr>
            <a:r>
              <a:rPr lang="cs-CZ" sz="3300" dirty="0">
                <a:latin typeface="Arial" panose="020B0604020202020204" pitchFamily="34" charset="0"/>
                <a:cs typeface="Arial" panose="020B0604020202020204" pitchFamily="34" charset="0"/>
              </a:rPr>
              <a:t>Letní školy pro učitele ne IT: 3 akce</a:t>
            </a:r>
          </a:p>
          <a:p>
            <a:pPr algn="just">
              <a:lnSpc>
                <a:spcPct val="115000"/>
              </a:lnSpc>
            </a:pPr>
            <a:r>
              <a:rPr lang="cs-CZ" sz="3300" dirty="0">
                <a:latin typeface="Arial" panose="020B0604020202020204" pitchFamily="34" charset="0"/>
                <a:cs typeface="Arial" panose="020B0604020202020204" pitchFamily="34" charset="0"/>
              </a:rPr>
              <a:t>Víkendové akce pro pedagogy: 5 akcí</a:t>
            </a:r>
          </a:p>
          <a:p>
            <a:pPr algn="just">
              <a:lnSpc>
                <a:spcPct val="115000"/>
              </a:lnSpc>
            </a:pPr>
            <a:r>
              <a:rPr lang="cs-CZ" sz="3300" dirty="0">
                <a:latin typeface="Arial" panose="020B0604020202020204" pitchFamily="34" charset="0"/>
                <a:cs typeface="Arial" panose="020B0604020202020204" pitchFamily="34" charset="0"/>
              </a:rPr>
              <a:t>Webináře pro pedagogy: 6 akcí</a:t>
            </a:r>
            <a:endParaRPr lang="cs-CZ" sz="3300" b="1" u="sng" dirty="0">
              <a:latin typeface="Arial" panose="020B0604020202020204" pitchFamily="34" charset="0"/>
              <a:cs typeface="Arial" panose="020B0604020202020204" pitchFamily="34" charset="0"/>
            </a:endParaRPr>
          </a:p>
          <a:p>
            <a:pPr marL="0" indent="0">
              <a:buNone/>
            </a:pPr>
            <a:endParaRPr lang="cs-CZ" dirty="0"/>
          </a:p>
          <a:p>
            <a:pPr lvl="0"/>
            <a:endParaRPr lang="cs-CZ" dirty="0"/>
          </a:p>
          <a:p>
            <a:pPr lvl="0"/>
            <a:endParaRPr lang="cs-CZ" dirty="0"/>
          </a:p>
          <a:p>
            <a:pPr marL="0" indent="0">
              <a:buNone/>
            </a:pPr>
            <a:endParaRPr lang="cs-CZ" dirty="0"/>
          </a:p>
        </p:txBody>
      </p:sp>
      <p:cxnSp>
        <p:nvCxnSpPr>
          <p:cNvPr id="4" name="Přímá spojnice 6"/>
          <p:cNvCxnSpPr/>
          <p:nvPr/>
        </p:nvCxnSpPr>
        <p:spPr>
          <a:xfrm>
            <a:off x="1367017" y="1512590"/>
            <a:ext cx="10386291"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952614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516908" y="383611"/>
            <a:ext cx="10601960" cy="1325563"/>
          </a:xfrm>
        </p:spPr>
        <p:txBody>
          <a:bodyPr>
            <a:noAutofit/>
          </a:bodyPr>
          <a:lstStyle/>
          <a:p>
            <a:r>
              <a:rPr lang="cs-CZ" sz="2800" b="1" dirty="0">
                <a:latin typeface="Arial" panose="020B0604020202020204" pitchFamily="34" charset="0"/>
                <a:cs typeface="Arial" panose="020B0604020202020204" pitchFamily="34" charset="0"/>
              </a:rPr>
              <a:t>KA03: Rozvoj výuky cizích jazyků, gramotností a kompetencí k podnikavosti, iniciativě a kreativitě</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199" y="1825625"/>
            <a:ext cx="10962373" cy="4667250"/>
          </a:xfrm>
        </p:spPr>
        <p:txBody>
          <a:bodyPr>
            <a:normAutofit fontScale="92500" lnSpcReduction="10000"/>
          </a:bodyPr>
          <a:lstStyle/>
          <a:p>
            <a:pPr marL="0" lvl="0" indent="0" algn="just">
              <a:lnSpc>
                <a:spcPct val="115000"/>
              </a:lnSpc>
              <a:buNone/>
            </a:pPr>
            <a:r>
              <a:rPr lang="cs-CZ" sz="2600" b="1" u="sng" dirty="0">
                <a:latin typeface="Arial" panose="020B0604020202020204" pitchFamily="34" charset="0"/>
                <a:cs typeface="Arial" panose="020B0604020202020204" pitchFamily="34" charset="0"/>
              </a:rPr>
              <a:t>Regionální systém podpory podnikavosti</a:t>
            </a:r>
          </a:p>
          <a:p>
            <a:pPr marL="0" indent="0">
              <a:buNone/>
            </a:pPr>
            <a:r>
              <a:rPr lang="cs-CZ" sz="2400" dirty="0">
                <a:latin typeface="Arial" panose="020B0604020202020204" pitchFamily="34" charset="0"/>
                <a:cs typeface="Arial" panose="020B0604020202020204" pitchFamily="34" charset="0"/>
              </a:rPr>
              <a:t>Modernizace 7 učeben pro podporu podnikavosti na školách.</a:t>
            </a:r>
          </a:p>
          <a:p>
            <a:pPr marL="0" indent="0">
              <a:buNone/>
            </a:pPr>
            <a:r>
              <a:rPr lang="cs-CZ" sz="2400" dirty="0">
                <a:latin typeface="Arial" panose="020B0604020202020204" pitchFamily="34" charset="0"/>
                <a:cs typeface="Arial" panose="020B0604020202020204" pitchFamily="34" charset="0"/>
              </a:rPr>
              <a:t>Vytvoření metodiky pro vedení aktivit na zapojených školách</a:t>
            </a:r>
          </a:p>
          <a:p>
            <a:pPr marL="342900" lvl="0" indent="-342900">
              <a:lnSpc>
                <a:spcPct val="107000"/>
              </a:lnSpc>
              <a:buFont typeface="Symbol" panose="05050102010706020507" pitchFamily="18" charset="2"/>
              <a:buChar char=""/>
            </a:pPr>
            <a:r>
              <a:rPr lang="cs-CZ" sz="1900" dirty="0">
                <a:latin typeface="Arial" panose="020B0604020202020204" pitchFamily="34" charset="0"/>
                <a:cs typeface="Arial" panose="020B0604020202020204" pitchFamily="34" charset="0"/>
              </a:rPr>
              <a:t>11 kroužků podnikavosti a dalších aktivit na téma zaměřených ucelených aktivit</a:t>
            </a:r>
          </a:p>
          <a:p>
            <a:pPr marL="342900" lvl="0" indent="-342900">
              <a:lnSpc>
                <a:spcPct val="107000"/>
              </a:lnSpc>
              <a:buFont typeface="Symbol" panose="05050102010706020507" pitchFamily="18" charset="2"/>
              <a:buChar char=""/>
            </a:pPr>
            <a:r>
              <a:rPr lang="cs-CZ" sz="1900" dirty="0">
                <a:latin typeface="Arial" panose="020B0604020202020204" pitchFamily="34" charset="0"/>
                <a:cs typeface="Arial" panose="020B0604020202020204" pitchFamily="34" charset="0"/>
              </a:rPr>
              <a:t>Realizace 2 fiktivních firem a 2 JA firem</a:t>
            </a:r>
          </a:p>
          <a:p>
            <a:pPr marL="342900" lvl="0" indent="-342900">
              <a:lnSpc>
                <a:spcPct val="107000"/>
              </a:lnSpc>
              <a:spcAft>
                <a:spcPts val="800"/>
              </a:spcAft>
              <a:buFont typeface="Symbol" panose="05050102010706020507" pitchFamily="18" charset="2"/>
              <a:buChar char=""/>
            </a:pPr>
            <a:r>
              <a:rPr lang="cs-CZ" sz="1900" dirty="0">
                <a:latin typeface="Arial" panose="020B0604020202020204" pitchFamily="34" charset="0"/>
                <a:cs typeface="Arial" panose="020B0604020202020204" pitchFamily="34" charset="0"/>
              </a:rPr>
              <a:t>Realizace 3 kempů rozvoje kompetencí k podnikavosti</a:t>
            </a:r>
          </a:p>
          <a:p>
            <a:pPr marL="342900" lvl="0" indent="-342900">
              <a:lnSpc>
                <a:spcPct val="107000"/>
              </a:lnSpc>
              <a:spcAft>
                <a:spcPts val="800"/>
              </a:spcAft>
              <a:buFont typeface="Symbol" panose="05050102010706020507" pitchFamily="18" charset="2"/>
              <a:buChar char=""/>
            </a:pPr>
            <a:r>
              <a:rPr lang="cs-CZ" sz="2400" dirty="0">
                <a:latin typeface="Arial" panose="020B0604020202020204" pitchFamily="34" charset="0"/>
                <a:cs typeface="Arial" panose="020B0604020202020204" pitchFamily="34" charset="0"/>
              </a:rPr>
              <a:t>Síť škol se zájmem o rozvoj podnikavosti</a:t>
            </a:r>
          </a:p>
          <a:p>
            <a:pPr marL="800100" lvl="1" indent="-342900">
              <a:lnSpc>
                <a:spcPct val="107000"/>
              </a:lnSpc>
              <a:spcAft>
                <a:spcPts val="800"/>
              </a:spcAft>
              <a:buFont typeface="Symbol" panose="05050102010706020507" pitchFamily="18" charset="2"/>
              <a:buChar char=""/>
            </a:pPr>
            <a:r>
              <a:rPr lang="cs-CZ" sz="1900" dirty="0">
                <a:latin typeface="Arial" panose="020B0604020202020204" pitchFamily="34" charset="0"/>
                <a:cs typeface="Arial" panose="020B0604020202020204" pitchFamily="34" charset="0"/>
              </a:rPr>
              <a:t>Zapojení 15 škol</a:t>
            </a:r>
          </a:p>
          <a:p>
            <a:pPr marL="800100" lvl="1" indent="-342900">
              <a:lnSpc>
                <a:spcPct val="107000"/>
              </a:lnSpc>
              <a:spcAft>
                <a:spcPts val="800"/>
              </a:spcAft>
              <a:buFont typeface="Symbol" panose="05050102010706020507" pitchFamily="18" charset="2"/>
              <a:buChar char=""/>
            </a:pPr>
            <a:r>
              <a:rPr lang="cs-CZ" sz="1900" dirty="0">
                <a:latin typeface="Arial" panose="020B0604020202020204" pitchFamily="34" charset="0"/>
                <a:cs typeface="Arial" panose="020B0604020202020204" pitchFamily="34" charset="0"/>
              </a:rPr>
              <a:t>Realizace 6 setkání pro školní koordinátory podnikavosti ze zapojených škol</a:t>
            </a:r>
          </a:p>
          <a:p>
            <a:pPr marL="800100" lvl="1" indent="-342900">
              <a:lnSpc>
                <a:spcPct val="107000"/>
              </a:lnSpc>
              <a:spcAft>
                <a:spcPts val="800"/>
              </a:spcAft>
              <a:buFont typeface="Symbol" panose="05050102010706020507" pitchFamily="18" charset="2"/>
              <a:buChar char=""/>
            </a:pPr>
            <a:r>
              <a:rPr lang="cs-CZ" sz="1900" dirty="0">
                <a:latin typeface="Arial" panose="020B0604020202020204" pitchFamily="34" charset="0"/>
                <a:cs typeface="Arial" panose="020B0604020202020204" pitchFamily="34" charset="0"/>
              </a:rPr>
              <a:t>Realizace 45 workshopů pro žáky na zapojených </a:t>
            </a:r>
            <a:r>
              <a:rPr lang="cs-CZ" sz="1900" dirty="0" smtClean="0">
                <a:latin typeface="Arial" panose="020B0604020202020204" pitchFamily="34" charset="0"/>
                <a:cs typeface="Arial" panose="020B0604020202020204" pitchFamily="34" charset="0"/>
              </a:rPr>
              <a:t>školách</a:t>
            </a:r>
            <a:endParaRPr lang="cs-CZ" sz="1900" dirty="0">
              <a:latin typeface="Arial" panose="020B0604020202020204" pitchFamily="34" charset="0"/>
              <a:cs typeface="Arial" panose="020B0604020202020204" pitchFamily="34" charset="0"/>
            </a:endParaRPr>
          </a:p>
          <a:p>
            <a:pPr marL="800100" lvl="1" indent="-342900">
              <a:lnSpc>
                <a:spcPct val="107000"/>
              </a:lnSpc>
              <a:spcAft>
                <a:spcPts val="800"/>
              </a:spcAft>
              <a:buFont typeface="Symbol" panose="05050102010706020507" pitchFamily="18" charset="2"/>
              <a:buChar char=""/>
            </a:pPr>
            <a:endParaRPr lang="cs-CZ" dirty="0">
              <a:solidFill>
                <a:srgbClr val="002060"/>
              </a:solidFill>
            </a:endParaRPr>
          </a:p>
          <a:p>
            <a:pPr lvl="0"/>
            <a:endParaRPr lang="cs-CZ" dirty="0"/>
          </a:p>
          <a:p>
            <a:pPr lvl="0"/>
            <a:endParaRPr lang="cs-CZ" dirty="0"/>
          </a:p>
          <a:p>
            <a:pPr marL="0" indent="0">
              <a:buNone/>
            </a:pPr>
            <a:endParaRPr lang="cs-CZ" dirty="0"/>
          </a:p>
        </p:txBody>
      </p:sp>
      <p:cxnSp>
        <p:nvCxnSpPr>
          <p:cNvPr id="4" name="Přímá spojnice 6"/>
          <p:cNvCxnSpPr/>
          <p:nvPr/>
        </p:nvCxnSpPr>
        <p:spPr>
          <a:xfrm>
            <a:off x="1516908" y="1585600"/>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7306920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516908" y="220027"/>
            <a:ext cx="10601960" cy="1325563"/>
          </a:xfrm>
        </p:spPr>
        <p:txBody>
          <a:bodyPr>
            <a:noAutofit/>
          </a:bodyPr>
          <a:lstStyle/>
          <a:p>
            <a:r>
              <a:rPr lang="cs-CZ" sz="2800" b="1" dirty="0">
                <a:latin typeface="Arial" panose="020B0604020202020204" pitchFamily="34" charset="0"/>
                <a:cs typeface="Arial" panose="020B0604020202020204" pitchFamily="34" charset="0"/>
              </a:rPr>
              <a:t>KA03: Rozvoj výuky cizích jazyků, gramotností a kompetencí k podnikavosti, iniciativě a kreativitě</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199" y="1825625"/>
            <a:ext cx="10962373" cy="4667250"/>
          </a:xfrm>
        </p:spPr>
        <p:txBody>
          <a:bodyPr>
            <a:normAutofit fontScale="77500" lnSpcReduction="20000"/>
          </a:bodyPr>
          <a:lstStyle/>
          <a:p>
            <a:pPr marL="0" lvl="0" indent="0" algn="just">
              <a:lnSpc>
                <a:spcPct val="115000"/>
              </a:lnSpc>
              <a:buNone/>
            </a:pPr>
            <a:r>
              <a:rPr lang="cs-CZ" b="1" u="sng" dirty="0">
                <a:latin typeface="Arial" panose="020B0604020202020204" pitchFamily="34" charset="0"/>
                <a:cs typeface="Arial" panose="020B0604020202020204" pitchFamily="34" charset="0"/>
              </a:rPr>
              <a:t>Regionální systém podpory rozvoje základních gramotností</a:t>
            </a:r>
          </a:p>
          <a:p>
            <a:pPr algn="just">
              <a:lnSpc>
                <a:spcPct val="115000"/>
              </a:lnSpc>
              <a:spcAft>
                <a:spcPts val="800"/>
              </a:spcAft>
            </a:pPr>
            <a:r>
              <a:rPr lang="cs-CZ" dirty="0">
                <a:latin typeface="Arial" panose="020B0604020202020204" pitchFamily="34" charset="0"/>
                <a:cs typeface="Arial" panose="020B0604020202020204" pitchFamily="34" charset="0"/>
              </a:rPr>
              <a:t>Modernizace 15 učeben pro výuku matematické a čtenářské gramotnosti</a:t>
            </a:r>
          </a:p>
          <a:p>
            <a:pPr algn="just">
              <a:lnSpc>
                <a:spcPct val="115000"/>
              </a:lnSpc>
              <a:spcAft>
                <a:spcPts val="800"/>
              </a:spcAft>
            </a:pPr>
            <a:r>
              <a:rPr lang="cs-CZ" dirty="0">
                <a:latin typeface="Arial" panose="020B0604020202020204" pitchFamily="34" charset="0"/>
                <a:cs typeface="Arial" panose="020B0604020202020204" pitchFamily="34" charset="0"/>
              </a:rPr>
              <a:t>30 kroužků a ucelených aktivit</a:t>
            </a:r>
          </a:p>
          <a:p>
            <a:pPr marL="0" indent="0" algn="just">
              <a:lnSpc>
                <a:spcPct val="115000"/>
              </a:lnSpc>
              <a:spcAft>
                <a:spcPts val="800"/>
              </a:spcAft>
              <a:buNone/>
            </a:pPr>
            <a:r>
              <a:rPr lang="cs-CZ" b="1" u="sng" dirty="0">
                <a:latin typeface="Arial" panose="020B0604020202020204" pitchFamily="34" charset="0"/>
                <a:cs typeface="Arial" panose="020B0604020202020204" pitchFamily="34" charset="0"/>
              </a:rPr>
              <a:t>Regionální systém rozvoje výuky cizích jazyků</a:t>
            </a:r>
          </a:p>
          <a:p>
            <a:pPr algn="just">
              <a:lnSpc>
                <a:spcPct val="115000"/>
              </a:lnSpc>
              <a:spcAft>
                <a:spcPts val="800"/>
              </a:spcAft>
            </a:pPr>
            <a:r>
              <a:rPr lang="cs-CZ" dirty="0">
                <a:latin typeface="Arial" panose="020B0604020202020204" pitchFamily="34" charset="0"/>
                <a:cs typeface="Arial" panose="020B0604020202020204" pitchFamily="34" charset="0"/>
              </a:rPr>
              <a:t>Modernizace 7 jazykových učeben</a:t>
            </a:r>
          </a:p>
          <a:p>
            <a:pPr>
              <a:lnSpc>
                <a:spcPct val="107000"/>
              </a:lnSpc>
            </a:pPr>
            <a:r>
              <a:rPr lang="cs-CZ" dirty="0">
                <a:latin typeface="Arial" panose="020B0604020202020204" pitchFamily="34" charset="0"/>
                <a:cs typeface="Arial" panose="020B0604020202020204" pitchFamily="34" charset="0"/>
              </a:rPr>
              <a:t>Pravidelná setkání Platformy rozvoje cizích jazyků (min 4 x rok, tzn. 12 x projekt)</a:t>
            </a:r>
          </a:p>
          <a:p>
            <a:pPr algn="just">
              <a:lnSpc>
                <a:spcPct val="115000"/>
              </a:lnSpc>
            </a:pPr>
            <a:r>
              <a:rPr lang="cs-CZ" dirty="0">
                <a:latin typeface="Arial" panose="020B0604020202020204" pitchFamily="34" charset="0"/>
                <a:cs typeface="Arial" panose="020B0604020202020204" pitchFamily="34" charset="0"/>
              </a:rPr>
              <a:t>12 kroužků a ucelených aktivit</a:t>
            </a:r>
          </a:p>
          <a:p>
            <a:pPr algn="just">
              <a:lnSpc>
                <a:spcPct val="115000"/>
              </a:lnSpc>
            </a:pPr>
            <a:r>
              <a:rPr lang="cs-CZ" dirty="0">
                <a:latin typeface="Arial" panose="020B0604020202020204" pitchFamily="34" charset="0"/>
                <a:cs typeface="Arial" panose="020B0604020202020204" pitchFamily="34" charset="0"/>
              </a:rPr>
              <a:t>6 workshopů pro učitele</a:t>
            </a:r>
          </a:p>
          <a:p>
            <a:pPr algn="just">
              <a:lnSpc>
                <a:spcPct val="115000"/>
              </a:lnSpc>
              <a:spcAft>
                <a:spcPts val="800"/>
              </a:spcAft>
            </a:pPr>
            <a:r>
              <a:rPr lang="cs-CZ" dirty="0">
                <a:latin typeface="Arial" panose="020B0604020202020204" pitchFamily="34" charset="0"/>
                <a:cs typeface="Arial" panose="020B0604020202020204" pitchFamily="34" charset="0"/>
              </a:rPr>
              <a:t>Realizace 6 kempů pro pedagogy a žáky</a:t>
            </a:r>
          </a:p>
          <a:p>
            <a:pPr marL="0" indent="0" algn="just">
              <a:lnSpc>
                <a:spcPct val="115000"/>
              </a:lnSpc>
              <a:spcAft>
                <a:spcPts val="800"/>
              </a:spcAft>
              <a:buNone/>
            </a:pPr>
            <a:endParaRPr lang="cs-CZ" sz="1800" dirty="0">
              <a:effectLst/>
              <a:latin typeface="Arial" panose="020B0604020202020204" pitchFamily="34" charset="0"/>
              <a:ea typeface="Calibri" panose="020F0502020204030204" pitchFamily="34" charset="0"/>
              <a:cs typeface="Calibri" panose="020F0502020204030204" pitchFamily="34" charset="0"/>
            </a:endParaRPr>
          </a:p>
          <a:p>
            <a:pPr marL="0" lvl="0" indent="0" algn="just">
              <a:lnSpc>
                <a:spcPct val="115000"/>
              </a:lnSpc>
              <a:spcAft>
                <a:spcPts val="800"/>
              </a:spcAft>
              <a:buNone/>
            </a:pPr>
            <a:endParaRPr lang="cs-CZ" dirty="0">
              <a:solidFill>
                <a:srgbClr val="002060"/>
              </a:solidFill>
            </a:endParaRPr>
          </a:p>
          <a:p>
            <a:pPr lvl="0"/>
            <a:endParaRPr lang="cs-CZ" dirty="0"/>
          </a:p>
          <a:p>
            <a:pPr lvl="0"/>
            <a:endParaRPr lang="cs-CZ" dirty="0"/>
          </a:p>
          <a:p>
            <a:pPr marL="0" indent="0">
              <a:buNone/>
            </a:pPr>
            <a:endParaRPr lang="cs-CZ" dirty="0"/>
          </a:p>
        </p:txBody>
      </p:sp>
      <p:cxnSp>
        <p:nvCxnSpPr>
          <p:cNvPr id="4" name="Přímá spojnice 6"/>
          <p:cNvCxnSpPr/>
          <p:nvPr/>
        </p:nvCxnSpPr>
        <p:spPr>
          <a:xfrm>
            <a:off x="1516908" y="1538466"/>
            <a:ext cx="9923252"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7277074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048109" y="161150"/>
            <a:ext cx="11143891" cy="1325563"/>
          </a:xfrm>
        </p:spPr>
        <p:txBody>
          <a:bodyPr>
            <a:noAutofit/>
          </a:bodyPr>
          <a:lstStyle/>
          <a:p>
            <a:r>
              <a:rPr lang="cs-CZ" sz="2800" b="1" dirty="0">
                <a:latin typeface="Arial" panose="020B0604020202020204" pitchFamily="34" charset="0"/>
                <a:cs typeface="Arial" panose="020B0604020202020204" pitchFamily="34" charset="0"/>
              </a:rPr>
              <a:t>KA04: Podpora rovných příležitostí ve vzdělávání, kariérového poradenství, celoživotního učení a prevence předčasných odchodů ze vzdělávání</a:t>
            </a:r>
          </a:p>
        </p:txBody>
      </p:sp>
      <p:pic>
        <p:nvPicPr>
          <p:cNvPr id="6" name="Obrázek 5" descr="Obsah obrázku text, mapa&#10;&#10;Popis byl vytvořen automaticky">
            <a:extLst>
              <a:ext uri="{FF2B5EF4-FFF2-40B4-BE49-F238E27FC236}">
                <a16:creationId xmlns:a16="http://schemas.microsoft.com/office/drawing/2014/main" id="{4D633188-08FD-4FDF-96EC-7E8521FE3EC5}"/>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206107" y="1672933"/>
            <a:ext cx="9419208" cy="5185067"/>
          </a:xfrm>
          <a:prstGeom prst="rect">
            <a:avLst/>
          </a:prstGeom>
        </p:spPr>
      </p:pic>
      <p:cxnSp>
        <p:nvCxnSpPr>
          <p:cNvPr id="4" name="Přímá spojnice 6"/>
          <p:cNvCxnSpPr/>
          <p:nvPr/>
        </p:nvCxnSpPr>
        <p:spPr>
          <a:xfrm>
            <a:off x="1048109" y="1479589"/>
            <a:ext cx="10650555"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774236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150016" y="271737"/>
            <a:ext cx="11221165" cy="1325563"/>
          </a:xfrm>
        </p:spPr>
        <p:txBody>
          <a:bodyPr>
            <a:noAutofit/>
          </a:bodyPr>
          <a:lstStyle/>
          <a:p>
            <a:r>
              <a:rPr lang="cs-CZ" sz="2800" b="1" dirty="0">
                <a:latin typeface="Arial" panose="020B0604020202020204" pitchFamily="34" charset="0"/>
                <a:cs typeface="Arial" panose="020B0604020202020204" pitchFamily="34" charset="0"/>
              </a:rPr>
              <a:t>KA04: Podpora rovných příležitostí ve vzdělávání, kariérového poradenství, celoživotního učení a prevence předčasných odchodů ze vzdělávání</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199" y="1825624"/>
            <a:ext cx="10962373" cy="4939159"/>
          </a:xfrm>
        </p:spPr>
        <p:txBody>
          <a:bodyPr>
            <a:normAutofit fontScale="62500" lnSpcReduction="20000"/>
          </a:bodyPr>
          <a:lstStyle/>
          <a:p>
            <a:pPr marL="0" lvl="0" indent="0" algn="just">
              <a:lnSpc>
                <a:spcPct val="115000"/>
              </a:lnSpc>
              <a:buNone/>
            </a:pPr>
            <a:r>
              <a:rPr lang="cs-CZ" b="1" u="sng" dirty="0">
                <a:latin typeface="Arial" panose="020B0604020202020204" pitchFamily="34" charset="0"/>
                <a:cs typeface="Arial" panose="020B0604020202020204" pitchFamily="34" charset="0"/>
              </a:rPr>
              <a:t>Regionální systém podpory kariérového poradenství a celoživotního vzdělávání</a:t>
            </a:r>
          </a:p>
          <a:p>
            <a:pPr algn="just">
              <a:lnSpc>
                <a:spcPct val="115000"/>
              </a:lnSpc>
              <a:spcAft>
                <a:spcPts val="800"/>
              </a:spcAft>
            </a:pPr>
            <a:r>
              <a:rPr lang="it-IT" dirty="0">
                <a:latin typeface="Arial" panose="020B0604020202020204" pitchFamily="34" charset="0"/>
                <a:cs typeface="Arial" panose="020B0604020202020204" pitchFamily="34" charset="0"/>
              </a:rPr>
              <a:t>7 zmodernizovaných prostor pro poradenství</a:t>
            </a:r>
            <a:endParaRPr lang="cs-CZ" dirty="0">
              <a:latin typeface="Arial" panose="020B0604020202020204" pitchFamily="34" charset="0"/>
              <a:cs typeface="Arial" panose="020B0604020202020204" pitchFamily="34" charset="0"/>
            </a:endParaRPr>
          </a:p>
          <a:p>
            <a:pPr algn="just">
              <a:lnSpc>
                <a:spcPct val="115000"/>
              </a:lnSpc>
              <a:spcAft>
                <a:spcPts val="800"/>
              </a:spcAft>
            </a:pPr>
            <a:r>
              <a:rPr lang="cs-CZ" dirty="0">
                <a:latin typeface="Arial" panose="020B0604020202020204" pitchFamily="34" charset="0"/>
                <a:cs typeface="Arial" panose="020B0604020202020204" pitchFamily="34" charset="0"/>
              </a:rPr>
              <a:t>Evaluace kvality kariérového poradenství, vytvoření standartu a jeho implementace na 40 školách</a:t>
            </a:r>
          </a:p>
          <a:p>
            <a:pPr algn="just">
              <a:lnSpc>
                <a:spcPct val="115000"/>
              </a:lnSpc>
              <a:spcAft>
                <a:spcPts val="800"/>
              </a:spcAft>
            </a:pPr>
            <a:r>
              <a:rPr lang="cs-CZ" dirty="0">
                <a:latin typeface="Arial" panose="020B0604020202020204" pitchFamily="34" charset="0"/>
                <a:cs typeface="Arial" panose="020B0604020202020204" pitchFamily="34" charset="0"/>
              </a:rPr>
              <a:t>3 běhy kurzu pro kariérové poradce po 80 hodinách, 45 absolventů </a:t>
            </a:r>
          </a:p>
          <a:p>
            <a:pPr algn="just">
              <a:lnSpc>
                <a:spcPct val="115000"/>
              </a:lnSpc>
              <a:spcAft>
                <a:spcPts val="800"/>
              </a:spcAft>
            </a:pPr>
            <a:r>
              <a:rPr lang="pl-PL" dirty="0">
                <a:latin typeface="Arial" panose="020B0604020202020204" pitchFamily="34" charset="0"/>
                <a:cs typeface="Arial" panose="020B0604020202020204" pitchFamily="34" charset="0"/>
              </a:rPr>
              <a:t>3 konference dobré praxe (1 akce ročně)</a:t>
            </a:r>
          </a:p>
          <a:p>
            <a:pPr algn="just">
              <a:lnSpc>
                <a:spcPct val="115000"/>
              </a:lnSpc>
              <a:spcAft>
                <a:spcPts val="800"/>
              </a:spcAft>
            </a:pPr>
            <a:r>
              <a:rPr lang="cs-CZ" dirty="0">
                <a:latin typeface="Arial" panose="020B0604020202020204" pitchFamily="34" charset="0"/>
                <a:cs typeface="Arial" panose="020B0604020202020204" pitchFamily="34" charset="0"/>
              </a:rPr>
              <a:t>Centrální krajská síť koordinátorů a poradců: 9 osob poskytujících služby cílovým skupinám</a:t>
            </a:r>
          </a:p>
          <a:p>
            <a:pPr algn="just">
              <a:lnSpc>
                <a:spcPct val="115000"/>
              </a:lnSpc>
              <a:spcAft>
                <a:spcPts val="800"/>
              </a:spcAft>
            </a:pPr>
            <a:r>
              <a:rPr lang="cs-CZ" dirty="0">
                <a:latin typeface="Arial" panose="020B0604020202020204" pitchFamily="34" charset="0"/>
                <a:cs typeface="Arial" panose="020B0604020202020204" pitchFamily="34" charset="0"/>
              </a:rPr>
              <a:t>On-line síť kariérového poradenství</a:t>
            </a:r>
          </a:p>
          <a:p>
            <a:pPr algn="just">
              <a:lnSpc>
                <a:spcPct val="115000"/>
              </a:lnSpc>
              <a:spcAft>
                <a:spcPts val="800"/>
              </a:spcAft>
            </a:pPr>
            <a:r>
              <a:rPr lang="cs-CZ" dirty="0">
                <a:latin typeface="Arial" panose="020B0604020202020204" pitchFamily="34" charset="0"/>
                <a:cs typeface="Arial" panose="020B0604020202020204" pitchFamily="34" charset="0"/>
              </a:rPr>
              <a:t>On-line nabídka dalšího vzdělávání	</a:t>
            </a:r>
          </a:p>
          <a:p>
            <a:pPr algn="just">
              <a:lnSpc>
                <a:spcPct val="115000"/>
              </a:lnSpc>
              <a:spcAft>
                <a:spcPts val="800"/>
              </a:spcAft>
            </a:pPr>
            <a:r>
              <a:rPr lang="cs-CZ" dirty="0">
                <a:latin typeface="Arial" panose="020B0604020202020204" pitchFamily="34" charset="0"/>
                <a:cs typeface="Arial" panose="020B0604020202020204" pitchFamily="34" charset="0"/>
              </a:rPr>
              <a:t>On-line aplikace pro metodickou podporu spolupráce škol a firem a databáze praxí a stáží</a:t>
            </a:r>
          </a:p>
          <a:p>
            <a:pPr algn="just">
              <a:lnSpc>
                <a:spcPct val="115000"/>
              </a:lnSpc>
              <a:spcAft>
                <a:spcPts val="800"/>
              </a:spcAft>
            </a:pPr>
            <a:r>
              <a:rPr lang="cs-CZ" dirty="0">
                <a:latin typeface="Arial" panose="020B0604020202020204" pitchFamily="34" charset="0"/>
                <a:cs typeface="Arial" panose="020B0604020202020204" pitchFamily="34" charset="0"/>
              </a:rPr>
              <a:t>Festival vzdělávání Posviť si na budoucnost</a:t>
            </a:r>
          </a:p>
          <a:p>
            <a:pPr algn="just">
              <a:lnSpc>
                <a:spcPct val="115000"/>
              </a:lnSpc>
              <a:spcAft>
                <a:spcPts val="800"/>
              </a:spcAft>
            </a:pPr>
            <a:endParaRPr lang="cs-CZ" dirty="0">
              <a:solidFill>
                <a:srgbClr val="002060"/>
              </a:solidFill>
            </a:endParaRPr>
          </a:p>
          <a:p>
            <a:pPr algn="just">
              <a:lnSpc>
                <a:spcPct val="115000"/>
              </a:lnSpc>
              <a:spcAft>
                <a:spcPts val="800"/>
              </a:spcAft>
            </a:pPr>
            <a:endParaRPr lang="cs-CZ" dirty="0">
              <a:solidFill>
                <a:srgbClr val="002060"/>
              </a:solidFill>
            </a:endParaRPr>
          </a:p>
          <a:p>
            <a:pPr marL="0" indent="0" algn="just">
              <a:lnSpc>
                <a:spcPct val="115000"/>
              </a:lnSpc>
              <a:spcAft>
                <a:spcPts val="800"/>
              </a:spcAft>
              <a:buNone/>
            </a:pPr>
            <a:endParaRPr lang="cs-CZ" sz="1800" dirty="0">
              <a:effectLst/>
              <a:latin typeface="Arial" panose="020B0604020202020204" pitchFamily="34" charset="0"/>
              <a:ea typeface="Calibri" panose="020F0502020204030204" pitchFamily="34" charset="0"/>
              <a:cs typeface="Calibri" panose="020F0502020204030204" pitchFamily="34" charset="0"/>
            </a:endParaRPr>
          </a:p>
          <a:p>
            <a:pPr marL="0" lvl="0" indent="0" algn="just">
              <a:lnSpc>
                <a:spcPct val="115000"/>
              </a:lnSpc>
              <a:spcAft>
                <a:spcPts val="800"/>
              </a:spcAft>
              <a:buNone/>
            </a:pPr>
            <a:endParaRPr lang="cs-CZ" dirty="0">
              <a:solidFill>
                <a:srgbClr val="002060"/>
              </a:solidFill>
            </a:endParaRPr>
          </a:p>
          <a:p>
            <a:pPr lvl="0"/>
            <a:endParaRPr lang="cs-CZ" dirty="0"/>
          </a:p>
          <a:p>
            <a:pPr lvl="0"/>
            <a:endParaRPr lang="cs-CZ" dirty="0"/>
          </a:p>
          <a:p>
            <a:pPr marL="0" indent="0">
              <a:buNone/>
            </a:pPr>
            <a:endParaRPr lang="cs-CZ" dirty="0"/>
          </a:p>
        </p:txBody>
      </p:sp>
      <p:cxnSp>
        <p:nvCxnSpPr>
          <p:cNvPr id="4" name="Přímá spojnice 6"/>
          <p:cNvCxnSpPr/>
          <p:nvPr/>
        </p:nvCxnSpPr>
        <p:spPr>
          <a:xfrm>
            <a:off x="1150016" y="1597300"/>
            <a:ext cx="10650555"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672223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1236645" y="117473"/>
            <a:ext cx="11135265" cy="1325563"/>
          </a:xfrm>
        </p:spPr>
        <p:txBody>
          <a:bodyPr>
            <a:noAutofit/>
          </a:bodyPr>
          <a:lstStyle/>
          <a:p>
            <a:r>
              <a:rPr lang="cs-CZ" sz="2800" b="1" dirty="0">
                <a:latin typeface="Arial" panose="020B0604020202020204" pitchFamily="34" charset="0"/>
                <a:cs typeface="Arial" panose="020B0604020202020204" pitchFamily="34" charset="0"/>
              </a:rPr>
              <a:t>KA04: Podpora rovných příležitostí ve vzdělávání, kariérového poradenství, celoživotního učení a prevence předčasných odchodů ze vzdělávání</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199" y="1825625"/>
            <a:ext cx="10962373" cy="4667250"/>
          </a:xfrm>
        </p:spPr>
        <p:txBody>
          <a:bodyPr>
            <a:normAutofit/>
          </a:bodyPr>
          <a:lstStyle/>
          <a:p>
            <a:pPr marL="0" indent="0" algn="just">
              <a:lnSpc>
                <a:spcPct val="115000"/>
              </a:lnSpc>
              <a:spcAft>
                <a:spcPts val="800"/>
              </a:spcAft>
              <a:buNone/>
            </a:pPr>
            <a:endParaRPr lang="cs-CZ" dirty="0">
              <a:solidFill>
                <a:srgbClr val="002060"/>
              </a:solidFill>
            </a:endParaRPr>
          </a:p>
          <a:p>
            <a:pPr algn="just">
              <a:lnSpc>
                <a:spcPct val="115000"/>
              </a:lnSpc>
              <a:spcAft>
                <a:spcPts val="800"/>
              </a:spcAft>
            </a:pPr>
            <a:endParaRPr lang="cs-CZ" dirty="0">
              <a:solidFill>
                <a:srgbClr val="002060"/>
              </a:solidFill>
            </a:endParaRPr>
          </a:p>
          <a:p>
            <a:pPr marL="0" indent="0" algn="just">
              <a:lnSpc>
                <a:spcPct val="115000"/>
              </a:lnSpc>
              <a:spcAft>
                <a:spcPts val="800"/>
              </a:spcAft>
              <a:buNone/>
            </a:pPr>
            <a:endParaRPr lang="cs-CZ" sz="1800" dirty="0">
              <a:effectLst/>
              <a:latin typeface="Arial" panose="020B0604020202020204" pitchFamily="34" charset="0"/>
              <a:ea typeface="Calibri" panose="020F0502020204030204" pitchFamily="34" charset="0"/>
              <a:cs typeface="Calibri" panose="020F0502020204030204" pitchFamily="34" charset="0"/>
            </a:endParaRPr>
          </a:p>
          <a:p>
            <a:pPr marL="0" lvl="0" indent="0" algn="just">
              <a:lnSpc>
                <a:spcPct val="115000"/>
              </a:lnSpc>
              <a:spcAft>
                <a:spcPts val="800"/>
              </a:spcAft>
              <a:buNone/>
            </a:pPr>
            <a:endParaRPr lang="cs-CZ" dirty="0">
              <a:solidFill>
                <a:srgbClr val="002060"/>
              </a:solidFill>
            </a:endParaRPr>
          </a:p>
          <a:p>
            <a:pPr lvl="0"/>
            <a:endParaRPr lang="cs-CZ" dirty="0"/>
          </a:p>
          <a:p>
            <a:pPr lvl="0"/>
            <a:endParaRPr lang="cs-CZ" dirty="0"/>
          </a:p>
          <a:p>
            <a:pPr marL="0" indent="0">
              <a:buNone/>
            </a:pPr>
            <a:endParaRPr lang="cs-CZ" dirty="0"/>
          </a:p>
        </p:txBody>
      </p:sp>
      <p:pic>
        <p:nvPicPr>
          <p:cNvPr id="4" name="Obrázek 3">
            <a:extLst>
              <a:ext uri="{FF2B5EF4-FFF2-40B4-BE49-F238E27FC236}">
                <a16:creationId xmlns:a16="http://schemas.microsoft.com/office/drawing/2014/main" id="{1725075A-873B-4CCC-B289-34F047BABFF3}"/>
              </a:ext>
            </a:extLst>
          </p:cNvPr>
          <p:cNvPicPr/>
          <p:nvPr/>
        </p:nvPicPr>
        <p:blipFill>
          <a:blip r:embed="rId2">
            <a:extLst>
              <a:ext uri="{28A0092B-C50C-407E-A947-70E740481C1C}">
                <a14:useLocalDpi xmlns:a14="http://schemas.microsoft.com/office/drawing/2010/main" val="0"/>
              </a:ext>
            </a:extLst>
          </a:blip>
          <a:stretch>
            <a:fillRect/>
          </a:stretch>
        </p:blipFill>
        <p:spPr>
          <a:xfrm>
            <a:off x="1524000" y="1443036"/>
            <a:ext cx="8572499" cy="5414963"/>
          </a:xfrm>
          <a:prstGeom prst="rect">
            <a:avLst/>
          </a:prstGeom>
        </p:spPr>
      </p:pic>
      <p:cxnSp>
        <p:nvCxnSpPr>
          <p:cNvPr id="5" name="Přímá spojnice 6"/>
          <p:cNvCxnSpPr/>
          <p:nvPr/>
        </p:nvCxnSpPr>
        <p:spPr>
          <a:xfrm>
            <a:off x="1236645" y="1435912"/>
            <a:ext cx="10650555" cy="7124"/>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1572870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746903" y="429031"/>
            <a:ext cx="11144964" cy="1325563"/>
          </a:xfrm>
        </p:spPr>
        <p:txBody>
          <a:bodyPr>
            <a:noAutofit/>
          </a:bodyPr>
          <a:lstStyle/>
          <a:p>
            <a:r>
              <a:rPr lang="cs-CZ" sz="2800" b="1" dirty="0">
                <a:latin typeface="Arial" panose="020B0604020202020204" pitchFamily="34" charset="0"/>
                <a:cs typeface="Arial" panose="020B0604020202020204" pitchFamily="34" charset="0"/>
              </a:rPr>
              <a:t>KA04: Podpora rovných příležitostí ve vzdělávání, kariérového poradenství, celoživotního učení a prevence předčasných odchodů ze vzdělávání</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199" y="1825625"/>
            <a:ext cx="10962373" cy="4667250"/>
          </a:xfrm>
        </p:spPr>
        <p:txBody>
          <a:bodyPr>
            <a:normAutofit/>
          </a:bodyPr>
          <a:lstStyle/>
          <a:p>
            <a:pPr marL="0" lvl="0" indent="0" algn="just">
              <a:lnSpc>
                <a:spcPct val="115000"/>
              </a:lnSpc>
              <a:buNone/>
            </a:pPr>
            <a:r>
              <a:rPr lang="cs-CZ" sz="2000" b="1" u="sng" dirty="0">
                <a:solidFill>
                  <a:srgbClr val="002060"/>
                </a:solidFill>
                <a:latin typeface="Arial" panose="020B0604020202020204" pitchFamily="34" charset="0"/>
                <a:cs typeface="Arial" panose="020B0604020202020204" pitchFamily="34" charset="0"/>
              </a:rPr>
              <a:t>Implementace nástroje pro identifikaci nebezpečí předčasných odchodů na 10 školách</a:t>
            </a:r>
          </a:p>
          <a:p>
            <a:pPr marL="0" indent="0" algn="just">
              <a:lnSpc>
                <a:spcPct val="115000"/>
              </a:lnSpc>
              <a:spcAft>
                <a:spcPts val="800"/>
              </a:spcAft>
              <a:buNone/>
            </a:pPr>
            <a:endParaRPr lang="cs-CZ" dirty="0">
              <a:solidFill>
                <a:srgbClr val="002060"/>
              </a:solidFill>
            </a:endParaRPr>
          </a:p>
          <a:p>
            <a:pPr algn="just">
              <a:lnSpc>
                <a:spcPct val="115000"/>
              </a:lnSpc>
              <a:spcAft>
                <a:spcPts val="800"/>
              </a:spcAft>
            </a:pPr>
            <a:endParaRPr lang="cs-CZ" dirty="0">
              <a:solidFill>
                <a:srgbClr val="002060"/>
              </a:solidFill>
            </a:endParaRPr>
          </a:p>
          <a:p>
            <a:pPr algn="just">
              <a:lnSpc>
                <a:spcPct val="115000"/>
              </a:lnSpc>
              <a:spcAft>
                <a:spcPts val="800"/>
              </a:spcAft>
            </a:pPr>
            <a:endParaRPr lang="cs-CZ" dirty="0">
              <a:solidFill>
                <a:srgbClr val="002060"/>
              </a:solidFill>
            </a:endParaRPr>
          </a:p>
          <a:p>
            <a:pPr marL="0" indent="0" algn="just">
              <a:lnSpc>
                <a:spcPct val="115000"/>
              </a:lnSpc>
              <a:spcAft>
                <a:spcPts val="800"/>
              </a:spcAft>
              <a:buNone/>
            </a:pPr>
            <a:endParaRPr lang="cs-CZ" sz="1800" dirty="0">
              <a:effectLst/>
              <a:latin typeface="Arial" panose="020B0604020202020204" pitchFamily="34" charset="0"/>
              <a:ea typeface="Calibri" panose="020F0502020204030204" pitchFamily="34" charset="0"/>
              <a:cs typeface="Calibri" panose="020F0502020204030204" pitchFamily="34" charset="0"/>
            </a:endParaRPr>
          </a:p>
          <a:p>
            <a:pPr marL="0" lvl="0" indent="0" algn="just">
              <a:lnSpc>
                <a:spcPct val="115000"/>
              </a:lnSpc>
              <a:spcAft>
                <a:spcPts val="800"/>
              </a:spcAft>
              <a:buNone/>
            </a:pPr>
            <a:endParaRPr lang="cs-CZ" dirty="0">
              <a:solidFill>
                <a:srgbClr val="002060"/>
              </a:solidFill>
            </a:endParaRPr>
          </a:p>
          <a:p>
            <a:pPr lvl="0"/>
            <a:endParaRPr lang="cs-CZ" dirty="0"/>
          </a:p>
          <a:p>
            <a:pPr lvl="0"/>
            <a:endParaRPr lang="cs-CZ" dirty="0"/>
          </a:p>
          <a:p>
            <a:pPr marL="0" indent="0">
              <a:buNone/>
            </a:pPr>
            <a:endParaRPr lang="cs-CZ" dirty="0"/>
          </a:p>
        </p:txBody>
      </p:sp>
      <p:pic>
        <p:nvPicPr>
          <p:cNvPr id="4" name="Obrázek 3">
            <a:extLst>
              <a:ext uri="{FF2B5EF4-FFF2-40B4-BE49-F238E27FC236}">
                <a16:creationId xmlns:a16="http://schemas.microsoft.com/office/drawing/2014/main" id="{9AE8F151-B3BC-4711-ACD3-F70D67AB6D6A}"/>
              </a:ext>
            </a:extLst>
          </p:cNvPr>
          <p:cNvPicPr/>
          <p:nvPr/>
        </p:nvPicPr>
        <p:blipFill>
          <a:blip r:embed="rId2">
            <a:extLst>
              <a:ext uri="{28A0092B-C50C-407E-A947-70E740481C1C}">
                <a14:useLocalDpi xmlns:a14="http://schemas.microsoft.com/office/drawing/2010/main" val="0"/>
              </a:ext>
            </a:extLst>
          </a:blip>
          <a:stretch>
            <a:fillRect/>
          </a:stretch>
        </p:blipFill>
        <p:spPr>
          <a:xfrm>
            <a:off x="2238375" y="2462211"/>
            <a:ext cx="7715249" cy="4329113"/>
          </a:xfrm>
          <a:prstGeom prst="rect">
            <a:avLst/>
          </a:prstGeom>
        </p:spPr>
      </p:pic>
      <p:cxnSp>
        <p:nvCxnSpPr>
          <p:cNvPr id="5" name="Přímá spojnice 6"/>
          <p:cNvCxnSpPr/>
          <p:nvPr/>
        </p:nvCxnSpPr>
        <p:spPr>
          <a:xfrm>
            <a:off x="838199" y="1754594"/>
            <a:ext cx="10813331"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2098188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normAutofit fontScale="90000"/>
          </a:bodyPr>
          <a:lstStyle/>
          <a:p>
            <a:pPr lvl="0"/>
            <a:r>
              <a:rPr lang="cs-CZ" sz="3200" b="1" dirty="0">
                <a:latin typeface="Arial" pitchFamily="34"/>
                <a:cs typeface="Arial" pitchFamily="34"/>
              </a:rPr>
              <a:t>Krajský akční plán rozvoje vzdělávání Plzeňského kraje (na období 2020-2022)</a:t>
            </a:r>
          </a:p>
        </p:txBody>
      </p:sp>
      <p:sp>
        <p:nvSpPr>
          <p:cNvPr id="3" name="Zástupný symbol pro obsah 2"/>
          <p:cNvSpPr txBox="1">
            <a:spLocks noGrp="1"/>
          </p:cNvSpPr>
          <p:nvPr>
            <p:ph idx="1"/>
          </p:nvPr>
        </p:nvSpPr>
        <p:spPr>
          <a:xfrm>
            <a:off x="838200" y="1664898"/>
            <a:ext cx="10515600" cy="4512065"/>
          </a:xfrm>
        </p:spPr>
        <p:txBody>
          <a:bodyPr>
            <a:normAutofit fontScale="85000" lnSpcReduction="20000"/>
          </a:bodyPr>
          <a:lstStyle/>
          <a:p>
            <a:pPr lvl="1"/>
            <a:r>
              <a:rPr lang="cs-CZ" sz="2800" dirty="0" smtClean="0"/>
              <a:t>ŠIKK – v lednu hodnocení, schváleno s doporučeními</a:t>
            </a:r>
          </a:p>
          <a:p>
            <a:pPr lvl="1"/>
            <a:r>
              <a:rPr lang="cs-CZ" sz="2800" dirty="0" smtClean="0"/>
              <a:t>v březnu</a:t>
            </a:r>
            <a:r>
              <a:rPr lang="cs-CZ" sz="2800" dirty="0" smtClean="0"/>
              <a:t> </a:t>
            </a:r>
            <a:r>
              <a:rPr lang="cs-CZ" sz="2800" dirty="0"/>
              <a:t>byl dokončen</a:t>
            </a:r>
          </a:p>
          <a:p>
            <a:pPr lvl="1"/>
            <a:r>
              <a:rPr lang="cs-CZ" sz="2800" dirty="0"/>
              <a:t>velká část KAP zapracována do Dlouhodobého záměru vzdělávání a rozvoje vzdělávací soustavy </a:t>
            </a:r>
            <a:r>
              <a:rPr lang="cs-CZ" sz="2800" dirty="0" smtClean="0"/>
              <a:t>PK</a:t>
            </a:r>
          </a:p>
          <a:p>
            <a:pPr lvl="1"/>
            <a:r>
              <a:rPr lang="cs-CZ" sz="2800" dirty="0"/>
              <a:t>14. zasedání PS Vzdělávání </a:t>
            </a:r>
            <a:r>
              <a:rPr lang="cs-CZ" sz="2800" dirty="0" smtClean="0"/>
              <a:t>– zrušeno         </a:t>
            </a:r>
            <a:r>
              <a:rPr lang="cs-CZ" sz="2800" dirty="0"/>
              <a:t>1. korespondenční elektronické hlasování</a:t>
            </a:r>
          </a:p>
          <a:p>
            <a:pPr lvl="1"/>
            <a:endParaRPr lang="cs-CZ" sz="2800" dirty="0"/>
          </a:p>
          <a:p>
            <a:pPr lvl="1"/>
            <a:r>
              <a:rPr lang="cs-CZ" sz="2800" dirty="0" smtClean="0"/>
              <a:t>KAP byl </a:t>
            </a:r>
            <a:r>
              <a:rPr lang="cs-CZ" sz="2800" dirty="0"/>
              <a:t>schválen:</a:t>
            </a:r>
          </a:p>
          <a:p>
            <a:pPr lvl="2"/>
            <a:r>
              <a:rPr lang="cs-CZ" sz="2400" dirty="0"/>
              <a:t>27. 3. 2020 v PS Vzdělávání (elektronicky)</a:t>
            </a:r>
          </a:p>
          <a:p>
            <a:pPr lvl="2"/>
            <a:r>
              <a:rPr lang="cs-CZ" sz="2400" dirty="0"/>
              <a:t>15. 4. 2020 v RSK PK (elektronicky)</a:t>
            </a:r>
          </a:p>
          <a:p>
            <a:pPr lvl="2"/>
            <a:r>
              <a:rPr lang="cs-CZ" sz="2400" dirty="0"/>
              <a:t>30. 4. 2020 na </a:t>
            </a:r>
            <a:r>
              <a:rPr lang="cs-CZ" sz="2400" dirty="0" smtClean="0"/>
              <a:t>MŠMT</a:t>
            </a:r>
          </a:p>
          <a:p>
            <a:pPr marL="914400" lvl="2" indent="0">
              <a:buNone/>
            </a:pPr>
            <a:endParaRPr lang="cs-CZ" sz="2400" dirty="0" smtClean="0"/>
          </a:p>
          <a:p>
            <a:pPr marL="914400" lvl="2" indent="0">
              <a:buNone/>
            </a:pPr>
            <a:r>
              <a:rPr lang="cs-CZ" sz="2400" dirty="0">
                <a:hlinkClick r:id="rId2"/>
              </a:rPr>
              <a:t>https://</a:t>
            </a:r>
            <a:r>
              <a:rPr lang="cs-CZ" sz="2400" dirty="0" smtClean="0">
                <a:hlinkClick r:id="rId2"/>
              </a:rPr>
              <a:t>www.plzensky-kraj.cz/dokumenty-kap-ii</a:t>
            </a:r>
            <a:endParaRPr lang="cs-CZ" sz="2400" dirty="0" smtClean="0"/>
          </a:p>
          <a:p>
            <a:pPr marL="914400" lvl="2" indent="0">
              <a:buNone/>
            </a:pPr>
            <a:endParaRPr lang="cs-CZ" sz="2400" dirty="0"/>
          </a:p>
          <a:p>
            <a:pPr lvl="1"/>
            <a:r>
              <a:rPr lang="cs-CZ" dirty="0" smtClean="0">
                <a:latin typeface="Arial" panose="020B0604020202020204" pitchFamily="34" charset="0"/>
                <a:cs typeface="Arial" panose="020B0604020202020204" pitchFamily="34" charset="0"/>
              </a:rPr>
              <a:t>v období nouzového stavu příprava a vyhodnocení online dotazníku pro žáky SŠ</a:t>
            </a:r>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5" name="Šipka doprava 4"/>
          <p:cNvSpPr/>
          <p:nvPr/>
        </p:nvSpPr>
        <p:spPr>
          <a:xfrm>
            <a:off x="6271404" y="2967486"/>
            <a:ext cx="339679" cy="1639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08762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629728" y="365125"/>
            <a:ext cx="11170844" cy="1325563"/>
          </a:xfrm>
        </p:spPr>
        <p:txBody>
          <a:bodyPr>
            <a:noAutofit/>
          </a:bodyPr>
          <a:lstStyle/>
          <a:p>
            <a:r>
              <a:rPr lang="cs-CZ" sz="3200" b="1" dirty="0">
                <a:latin typeface="Arial" panose="020B0604020202020204" pitchFamily="34" charset="0"/>
                <a:cs typeface="Arial" panose="020B0604020202020204" pitchFamily="34" charset="0"/>
              </a:rPr>
              <a:t>KA04: Podpora rovných příležitostí ve vzdělávání, kariérového poradenství, celoživotního učení a prevence předčasných odchodů ze vzdělávání</a:t>
            </a:r>
          </a:p>
        </p:txBody>
      </p:sp>
      <p:sp>
        <p:nvSpPr>
          <p:cNvPr id="3" name="Zástupný obsah 2">
            <a:extLst>
              <a:ext uri="{FF2B5EF4-FFF2-40B4-BE49-F238E27FC236}">
                <a16:creationId xmlns:a16="http://schemas.microsoft.com/office/drawing/2014/main" id="{58716AEB-D544-465F-9401-A7135D63ACD4}"/>
              </a:ext>
            </a:extLst>
          </p:cNvPr>
          <p:cNvSpPr>
            <a:spLocks noGrp="1"/>
          </p:cNvSpPr>
          <p:nvPr>
            <p:ph idx="1"/>
          </p:nvPr>
        </p:nvSpPr>
        <p:spPr>
          <a:xfrm>
            <a:off x="838199" y="1825625"/>
            <a:ext cx="10962373" cy="4667250"/>
          </a:xfrm>
        </p:spPr>
        <p:txBody>
          <a:bodyPr>
            <a:normAutofit fontScale="85000" lnSpcReduction="20000"/>
          </a:bodyPr>
          <a:lstStyle/>
          <a:p>
            <a:pPr marL="0" lvl="0" indent="0" algn="just">
              <a:lnSpc>
                <a:spcPct val="115000"/>
              </a:lnSpc>
              <a:buNone/>
            </a:pPr>
            <a:r>
              <a:rPr lang="cs-CZ" b="1" u="sng" dirty="0">
                <a:latin typeface="Arial" panose="020B0604020202020204" pitchFamily="34" charset="0"/>
                <a:cs typeface="Arial" panose="020B0604020202020204" pitchFamily="34" charset="0"/>
              </a:rPr>
              <a:t>Regionální systém podpory rovných příležitostí ve vzdělávání</a:t>
            </a:r>
          </a:p>
          <a:p>
            <a:pPr algn="just">
              <a:lnSpc>
                <a:spcPct val="115000"/>
              </a:lnSpc>
              <a:spcAft>
                <a:spcPts val="800"/>
              </a:spcAft>
            </a:pPr>
            <a:r>
              <a:rPr lang="cs-CZ" dirty="0">
                <a:latin typeface="Arial" panose="020B0604020202020204" pitchFamily="34" charset="0"/>
                <a:cs typeface="Arial" panose="020B0604020202020204" pitchFamily="34" charset="0"/>
              </a:rPr>
              <a:t>Vzdělávání a networking v oblasti rovných příležitostí</a:t>
            </a:r>
          </a:p>
          <a:p>
            <a:pPr lvl="1" algn="just">
              <a:lnSpc>
                <a:spcPct val="115000"/>
              </a:lnSpc>
              <a:spcAft>
                <a:spcPts val="800"/>
              </a:spcAft>
            </a:pPr>
            <a:r>
              <a:rPr lang="cs-CZ" dirty="0">
                <a:latin typeface="Arial" panose="020B0604020202020204" pitchFamily="34" charset="0"/>
                <a:cs typeface="Arial" panose="020B0604020202020204" pitchFamily="34" charset="0"/>
              </a:rPr>
              <a:t>3 konference dobré praxe (1 akce ročně)</a:t>
            </a:r>
          </a:p>
          <a:p>
            <a:pPr lvl="1" algn="just">
              <a:lnSpc>
                <a:spcPct val="115000"/>
              </a:lnSpc>
              <a:spcAft>
                <a:spcPts val="800"/>
              </a:spcAft>
            </a:pPr>
            <a:r>
              <a:rPr lang="cs-CZ" dirty="0">
                <a:latin typeface="Arial" panose="020B0604020202020204" pitchFamily="34" charset="0"/>
                <a:cs typeface="Arial" panose="020B0604020202020204" pitchFamily="34" charset="0"/>
              </a:rPr>
              <a:t>Realizace 15 seminářů pro pracovníky ve vzdělávání na konkrétních školách</a:t>
            </a:r>
          </a:p>
          <a:p>
            <a:pPr lvl="1" algn="just">
              <a:lnSpc>
                <a:spcPct val="115000"/>
              </a:lnSpc>
              <a:spcAft>
                <a:spcPts val="800"/>
              </a:spcAft>
            </a:pPr>
            <a:r>
              <a:rPr lang="cs-CZ" dirty="0">
                <a:latin typeface="Arial" panose="020B0604020202020204" pitchFamily="34" charset="0"/>
                <a:cs typeface="Arial" panose="020B0604020202020204" pitchFamily="34" charset="0"/>
              </a:rPr>
              <a:t>Pravidelná setkání Platformy rovných příležitostí (min 4 x rok, tzn. 12 x projekt)</a:t>
            </a:r>
          </a:p>
          <a:p>
            <a:pPr algn="just">
              <a:lnSpc>
                <a:spcPct val="115000"/>
              </a:lnSpc>
              <a:spcAft>
                <a:spcPts val="800"/>
              </a:spcAft>
            </a:pPr>
            <a:endParaRPr lang="cs-CZ" dirty="0">
              <a:latin typeface="Arial" panose="020B0604020202020204" pitchFamily="34" charset="0"/>
              <a:cs typeface="Arial" panose="020B0604020202020204" pitchFamily="34" charset="0"/>
            </a:endParaRPr>
          </a:p>
          <a:p>
            <a:pPr algn="just">
              <a:lnSpc>
                <a:spcPct val="115000"/>
              </a:lnSpc>
              <a:spcAft>
                <a:spcPts val="800"/>
              </a:spcAft>
            </a:pPr>
            <a:r>
              <a:rPr lang="cs-CZ" dirty="0">
                <a:latin typeface="Arial" panose="020B0604020202020204" pitchFamily="34" charset="0"/>
                <a:cs typeface="Arial" panose="020B0604020202020204" pitchFamily="34" charset="0"/>
              </a:rPr>
              <a:t>Externí personální podpora rovných příležitostí na školách</a:t>
            </a:r>
          </a:p>
          <a:p>
            <a:pPr lvl="1" algn="just">
              <a:lnSpc>
                <a:spcPct val="115000"/>
              </a:lnSpc>
              <a:spcAft>
                <a:spcPts val="800"/>
              </a:spcAft>
            </a:pPr>
            <a:r>
              <a:rPr lang="cs-CZ" dirty="0">
                <a:latin typeface="Arial" panose="020B0604020202020204" pitchFamily="34" charset="0"/>
                <a:cs typeface="Arial" panose="020B0604020202020204" pitchFamily="34" charset="0"/>
              </a:rPr>
              <a:t>Realizace supervizí pro pracovníky ve vzdělávání v rozsahu 600 hodin</a:t>
            </a:r>
          </a:p>
          <a:p>
            <a:pPr lvl="1" algn="just">
              <a:lnSpc>
                <a:spcPct val="115000"/>
              </a:lnSpc>
              <a:spcAft>
                <a:spcPts val="800"/>
              </a:spcAft>
            </a:pPr>
            <a:r>
              <a:rPr lang="cs-CZ" dirty="0">
                <a:latin typeface="Arial" panose="020B0604020202020204" pitchFamily="34" charset="0"/>
                <a:cs typeface="Arial" panose="020B0604020202020204" pitchFamily="34" charset="0"/>
              </a:rPr>
              <a:t>Intervence externích odborníků ve školách v rozsahu 1400 hodin.</a:t>
            </a:r>
          </a:p>
          <a:p>
            <a:pPr lvl="1" algn="just">
              <a:lnSpc>
                <a:spcPct val="115000"/>
              </a:lnSpc>
              <a:spcAft>
                <a:spcPts val="800"/>
              </a:spcAft>
            </a:pPr>
            <a:endParaRPr lang="cs-CZ" dirty="0"/>
          </a:p>
          <a:p>
            <a:pPr lvl="1" algn="just">
              <a:lnSpc>
                <a:spcPct val="115000"/>
              </a:lnSpc>
              <a:spcAft>
                <a:spcPts val="800"/>
              </a:spcAft>
            </a:pPr>
            <a:endParaRPr lang="cs-CZ" dirty="0"/>
          </a:p>
          <a:p>
            <a:pPr lvl="1" algn="just">
              <a:lnSpc>
                <a:spcPct val="115000"/>
              </a:lnSpc>
              <a:spcAft>
                <a:spcPts val="800"/>
              </a:spcAft>
            </a:pPr>
            <a:endParaRPr lang="cs-CZ" dirty="0"/>
          </a:p>
          <a:p>
            <a:pPr algn="just">
              <a:lnSpc>
                <a:spcPct val="115000"/>
              </a:lnSpc>
              <a:spcAft>
                <a:spcPts val="800"/>
              </a:spcAft>
            </a:pPr>
            <a:endParaRPr lang="cs-CZ" dirty="0">
              <a:solidFill>
                <a:srgbClr val="002060"/>
              </a:solidFill>
            </a:endParaRPr>
          </a:p>
          <a:p>
            <a:pPr algn="just">
              <a:lnSpc>
                <a:spcPct val="115000"/>
              </a:lnSpc>
              <a:spcAft>
                <a:spcPts val="800"/>
              </a:spcAft>
            </a:pPr>
            <a:endParaRPr lang="cs-CZ" dirty="0">
              <a:solidFill>
                <a:srgbClr val="002060"/>
              </a:solidFill>
            </a:endParaRPr>
          </a:p>
          <a:p>
            <a:pPr algn="just">
              <a:lnSpc>
                <a:spcPct val="115000"/>
              </a:lnSpc>
              <a:spcAft>
                <a:spcPts val="800"/>
              </a:spcAft>
            </a:pPr>
            <a:endParaRPr lang="cs-CZ" dirty="0">
              <a:solidFill>
                <a:srgbClr val="002060"/>
              </a:solidFill>
            </a:endParaRPr>
          </a:p>
          <a:p>
            <a:pPr marL="0" indent="0" algn="just">
              <a:lnSpc>
                <a:spcPct val="115000"/>
              </a:lnSpc>
              <a:spcAft>
                <a:spcPts val="800"/>
              </a:spcAft>
              <a:buNone/>
            </a:pPr>
            <a:endParaRPr lang="cs-CZ" sz="1800" dirty="0">
              <a:effectLst/>
              <a:latin typeface="Arial" panose="020B0604020202020204" pitchFamily="34" charset="0"/>
              <a:ea typeface="Calibri" panose="020F0502020204030204" pitchFamily="34" charset="0"/>
              <a:cs typeface="Calibri" panose="020F0502020204030204" pitchFamily="34" charset="0"/>
            </a:endParaRPr>
          </a:p>
          <a:p>
            <a:pPr marL="0" lvl="0" indent="0" algn="just">
              <a:lnSpc>
                <a:spcPct val="115000"/>
              </a:lnSpc>
              <a:spcAft>
                <a:spcPts val="800"/>
              </a:spcAft>
              <a:buNone/>
            </a:pPr>
            <a:endParaRPr lang="cs-CZ" dirty="0">
              <a:solidFill>
                <a:srgbClr val="002060"/>
              </a:solidFill>
            </a:endParaRPr>
          </a:p>
          <a:p>
            <a:pPr lvl="0"/>
            <a:endParaRPr lang="cs-CZ" dirty="0"/>
          </a:p>
          <a:p>
            <a:pPr lvl="0"/>
            <a:endParaRPr lang="cs-CZ" dirty="0"/>
          </a:p>
          <a:p>
            <a:pPr marL="0" indent="0">
              <a:buNone/>
            </a:pPr>
            <a:endParaRPr lang="cs-CZ" dirty="0"/>
          </a:p>
        </p:txBody>
      </p:sp>
    </p:spTree>
    <p:extLst>
      <p:ext uri="{BB962C8B-B14F-4D97-AF65-F5344CB8AC3E}">
        <p14:creationId xmlns:p14="http://schemas.microsoft.com/office/powerpoint/2010/main" val="3834735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B7F870-40B1-4304-91EC-36B1944CE90D}"/>
              </a:ext>
            </a:extLst>
          </p:cNvPr>
          <p:cNvSpPr>
            <a:spLocks noGrp="1"/>
          </p:cNvSpPr>
          <p:nvPr>
            <p:ph type="title"/>
          </p:nvPr>
        </p:nvSpPr>
        <p:spPr>
          <a:xfrm>
            <a:off x="838200" y="365125"/>
            <a:ext cx="10601960" cy="1325563"/>
          </a:xfrm>
        </p:spPr>
        <p:txBody>
          <a:bodyPr>
            <a:noAutofit/>
          </a:bodyPr>
          <a:lstStyle/>
          <a:p>
            <a:r>
              <a:rPr lang="cs-CZ" sz="3200" b="1" dirty="0">
                <a:latin typeface="Arial" panose="020B0604020202020204" pitchFamily="34" charset="0"/>
                <a:cs typeface="Arial" panose="020B0604020202020204" pitchFamily="34" charset="0"/>
              </a:rPr>
              <a:t>KA05: Podpora škol a školských poradenských zařízení formou jednotkových nákladů</a:t>
            </a:r>
          </a:p>
        </p:txBody>
      </p:sp>
      <p:sp>
        <p:nvSpPr>
          <p:cNvPr id="6" name="Zástupný obsah 2">
            <a:extLst>
              <a:ext uri="{FF2B5EF4-FFF2-40B4-BE49-F238E27FC236}">
                <a16:creationId xmlns:a16="http://schemas.microsoft.com/office/drawing/2014/main" id="{A86E27FF-98C9-48EB-8677-9DD293A53D5B}"/>
              </a:ext>
            </a:extLst>
          </p:cNvPr>
          <p:cNvSpPr>
            <a:spLocks noGrp="1"/>
          </p:cNvSpPr>
          <p:nvPr>
            <p:ph idx="1"/>
          </p:nvPr>
        </p:nvSpPr>
        <p:spPr>
          <a:xfrm>
            <a:off x="642891" y="1690688"/>
            <a:ext cx="10515600" cy="4351338"/>
          </a:xfrm>
        </p:spPr>
        <p:txBody>
          <a:bodyPr>
            <a:normAutofit lnSpcReduction="10000"/>
          </a:bodyPr>
          <a:lstStyle/>
          <a:p>
            <a:r>
              <a:rPr lang="cs-CZ" sz="1800" dirty="0">
                <a:latin typeface="Arial" panose="020B0604020202020204" pitchFamily="34" charset="0"/>
                <a:cs typeface="Arial" panose="020B0604020202020204" pitchFamily="34" charset="0"/>
              </a:rPr>
              <a:t>7a: Zahraniční mobility pedagogických pracovníků škol a školských poradenských zařízení</a:t>
            </a:r>
          </a:p>
          <a:p>
            <a:pPr lvl="1"/>
            <a:r>
              <a:rPr lang="cs-CZ" sz="1400" dirty="0">
                <a:latin typeface="Arial" panose="020B0604020202020204" pitchFamily="34" charset="0"/>
                <a:cs typeface="Arial" panose="020B0604020202020204" pitchFamily="34" charset="0"/>
              </a:rPr>
              <a:t>Finsko, Německo, Spojené království, Slovensko, Irsko, Norsko, Dánsko </a:t>
            </a:r>
          </a:p>
          <a:p>
            <a:pPr lvl="1"/>
            <a:r>
              <a:rPr lang="cs-CZ" sz="1400" dirty="0">
                <a:latin typeface="Arial" panose="020B0604020202020204" pitchFamily="34" charset="0"/>
                <a:cs typeface="Arial" panose="020B0604020202020204" pitchFamily="34" charset="0"/>
              </a:rPr>
              <a:t>133 jednotek na 4 školách</a:t>
            </a:r>
          </a:p>
          <a:p>
            <a:r>
              <a:rPr lang="cs-CZ" sz="1800" dirty="0">
                <a:latin typeface="Arial" panose="020B0604020202020204" pitchFamily="34" charset="0"/>
                <a:cs typeface="Arial" panose="020B0604020202020204" pitchFamily="34" charset="0"/>
              </a:rPr>
              <a:t>7b: Zapojení odborníka z praxe do výuky na SŠ/VOŠ: </a:t>
            </a:r>
          </a:p>
          <a:p>
            <a:pPr lvl="1"/>
            <a:r>
              <a:rPr lang="cs-CZ" sz="1400" dirty="0">
                <a:latin typeface="Arial" panose="020B0604020202020204" pitchFamily="34" charset="0"/>
                <a:cs typeface="Arial" panose="020B0604020202020204" pitchFamily="34" charset="0"/>
              </a:rPr>
              <a:t>253 jednotek na 10 školách</a:t>
            </a:r>
          </a:p>
          <a:p>
            <a:r>
              <a:rPr lang="cs-CZ" sz="1800" dirty="0">
                <a:latin typeface="Arial" panose="020B0604020202020204" pitchFamily="34" charset="0"/>
                <a:cs typeface="Arial" panose="020B0604020202020204" pitchFamily="34" charset="0"/>
              </a:rPr>
              <a:t>7c: Tandemová výuka na SŠ/VOŠ: </a:t>
            </a:r>
          </a:p>
          <a:p>
            <a:pPr lvl="1"/>
            <a:r>
              <a:rPr lang="cs-CZ" sz="1400" dirty="0">
                <a:latin typeface="Arial" panose="020B0604020202020204" pitchFamily="34" charset="0"/>
                <a:cs typeface="Arial" panose="020B0604020202020204" pitchFamily="34" charset="0"/>
              </a:rPr>
              <a:t>304 jednotek  na 7 školách</a:t>
            </a:r>
          </a:p>
          <a:p>
            <a:r>
              <a:rPr lang="cs-CZ" sz="1800" dirty="0">
                <a:latin typeface="Arial" panose="020B0604020202020204" pitchFamily="34" charset="0"/>
                <a:cs typeface="Arial" panose="020B0604020202020204" pitchFamily="34" charset="0"/>
              </a:rPr>
              <a:t>7d: Doučování žáků SŠ ohrožených školním neúspěchem: </a:t>
            </a:r>
          </a:p>
          <a:p>
            <a:pPr lvl="1"/>
            <a:r>
              <a:rPr lang="cs-CZ" sz="1400" dirty="0">
                <a:latin typeface="Arial" panose="020B0604020202020204" pitchFamily="34" charset="0"/>
                <a:cs typeface="Arial" panose="020B0604020202020204" pitchFamily="34" charset="0"/>
              </a:rPr>
              <a:t>326 jednotek na 17 školách</a:t>
            </a:r>
          </a:p>
          <a:p>
            <a:r>
              <a:rPr lang="cs-CZ" sz="1800" dirty="0">
                <a:latin typeface="Arial" panose="020B0604020202020204" pitchFamily="34" charset="0"/>
                <a:cs typeface="Arial" panose="020B0604020202020204" pitchFamily="34" charset="0"/>
              </a:rPr>
              <a:t>7e: Stáže pedagogů SŠ/VOŠ u zaměstnavatelů: </a:t>
            </a:r>
          </a:p>
          <a:p>
            <a:pPr lvl="1"/>
            <a:r>
              <a:rPr lang="cs-CZ" sz="1400" dirty="0">
                <a:latin typeface="Arial" panose="020B0604020202020204" pitchFamily="34" charset="0"/>
                <a:cs typeface="Arial" panose="020B0604020202020204" pitchFamily="34" charset="0"/>
              </a:rPr>
              <a:t>121 jednotek na 7 školách</a:t>
            </a:r>
          </a:p>
          <a:p>
            <a:r>
              <a:rPr lang="cs-CZ" sz="1800" dirty="0">
                <a:latin typeface="Arial" panose="020B0604020202020204" pitchFamily="34" charset="0"/>
                <a:cs typeface="Arial" panose="020B0604020202020204" pitchFamily="34" charset="0"/>
              </a:rPr>
              <a:t>7f: Personální podpora – Koordinátor spolupráce školy a zaměstnavatele:</a:t>
            </a:r>
          </a:p>
          <a:p>
            <a:pPr lvl="1"/>
            <a:r>
              <a:rPr lang="cs-CZ" sz="1400" dirty="0">
                <a:latin typeface="Arial" panose="020B0604020202020204" pitchFamily="34" charset="0"/>
                <a:cs typeface="Arial" panose="020B0604020202020204" pitchFamily="34" charset="0"/>
              </a:rPr>
              <a:t>373 jednotek; pozice na 13 školách</a:t>
            </a:r>
          </a:p>
          <a:p>
            <a:r>
              <a:rPr lang="cs-CZ" sz="1800" dirty="0">
                <a:latin typeface="Arial" panose="020B0604020202020204" pitchFamily="34" charset="0"/>
                <a:cs typeface="Arial" panose="020B0604020202020204" pitchFamily="34" charset="0"/>
              </a:rPr>
              <a:t>7g: Personální podpora – Školní kariérový poradce</a:t>
            </a:r>
          </a:p>
          <a:p>
            <a:pPr lvl="1"/>
            <a:r>
              <a:rPr lang="cs-CZ" sz="1400" dirty="0">
                <a:latin typeface="Arial" panose="020B0604020202020204" pitchFamily="34" charset="0"/>
                <a:cs typeface="Arial" panose="020B0604020202020204" pitchFamily="34" charset="0"/>
              </a:rPr>
              <a:t>471 jednotek, pozice na 18 školách</a:t>
            </a:r>
          </a:p>
          <a:p>
            <a:pPr lvl="1"/>
            <a:endParaRPr lang="cs-CZ" sz="1400" dirty="0">
              <a:solidFill>
                <a:srgbClr val="002060"/>
              </a:solidFill>
            </a:endParaRPr>
          </a:p>
        </p:txBody>
      </p:sp>
    </p:spTree>
    <p:extLst>
      <p:ext uri="{BB962C8B-B14F-4D97-AF65-F5344CB8AC3E}">
        <p14:creationId xmlns:p14="http://schemas.microsoft.com/office/powerpoint/2010/main" val="3185748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0896DA5-BE0C-4EEB-B02F-4E172CFF1D2F}"/>
              </a:ext>
            </a:extLst>
          </p:cNvPr>
          <p:cNvSpPr>
            <a:spLocks noGrp="1"/>
          </p:cNvSpPr>
          <p:nvPr>
            <p:ph type="ctrTitle"/>
          </p:nvPr>
        </p:nvSpPr>
        <p:spPr>
          <a:xfrm>
            <a:off x="1422400" y="-558221"/>
            <a:ext cx="9144000" cy="2387600"/>
          </a:xfrm>
        </p:spPr>
        <p:txBody>
          <a:bodyPr/>
          <a:lstStyle/>
          <a:p>
            <a:r>
              <a:rPr lang="cs-CZ" dirty="0">
                <a:latin typeface="Arial" panose="020B0604020202020204" pitchFamily="34" charset="0"/>
                <a:cs typeface="Arial" panose="020B0604020202020204" pitchFamily="34" charset="0"/>
              </a:rPr>
              <a:t>Děkuji za pozornost</a:t>
            </a:r>
          </a:p>
        </p:txBody>
      </p:sp>
      <p:sp>
        <p:nvSpPr>
          <p:cNvPr id="5" name="Podnadpis 4">
            <a:extLst>
              <a:ext uri="{FF2B5EF4-FFF2-40B4-BE49-F238E27FC236}">
                <a16:creationId xmlns:a16="http://schemas.microsoft.com/office/drawing/2014/main" id="{9E73B473-84A6-43F9-9934-F907C66B1AF9}"/>
              </a:ext>
            </a:extLst>
          </p:cNvPr>
          <p:cNvSpPr>
            <a:spLocks noGrp="1"/>
          </p:cNvSpPr>
          <p:nvPr>
            <p:ph type="subTitle" idx="1"/>
          </p:nvPr>
        </p:nvSpPr>
        <p:spPr>
          <a:xfrm>
            <a:off x="1422400" y="2519102"/>
            <a:ext cx="9144000" cy="3073082"/>
          </a:xfrm>
        </p:spPr>
        <p:txBody>
          <a:bodyPr>
            <a:normAutofit/>
          </a:bodyPr>
          <a:lstStyle/>
          <a:p>
            <a:r>
              <a:rPr lang="cs-CZ" b="1" dirty="0">
                <a:solidFill>
                  <a:srgbClr val="002060"/>
                </a:solidFill>
                <a:latin typeface="Arial" panose="020B0604020202020204" pitchFamily="34" charset="0"/>
                <a:cs typeface="Arial" panose="020B0604020202020204" pitchFamily="34" charset="0"/>
              </a:rPr>
              <a:t>Mgr. Marcel Gondorčín</a:t>
            </a:r>
          </a:p>
          <a:p>
            <a:r>
              <a:rPr lang="cs-CZ" dirty="0">
                <a:solidFill>
                  <a:srgbClr val="002060"/>
                </a:solidFill>
                <a:latin typeface="Arial" panose="020B0604020202020204" pitchFamily="34" charset="0"/>
                <a:cs typeface="Arial" panose="020B0604020202020204" pitchFamily="34" charset="0"/>
              </a:rPr>
              <a:t>+420 602 103 242</a:t>
            </a:r>
          </a:p>
          <a:p>
            <a:r>
              <a:rPr lang="cs-CZ" dirty="0">
                <a:solidFill>
                  <a:srgbClr val="002060"/>
                </a:solidFill>
                <a:latin typeface="Arial" panose="020B0604020202020204" pitchFamily="34" charset="0"/>
                <a:cs typeface="Arial" panose="020B0604020202020204" pitchFamily="34" charset="0"/>
                <a:hlinkClick r:id="rId2">
                  <a:extLst>
                    <a:ext uri="{A12FA001-AC4F-418D-AE19-62706E023703}">
                      <ahyp:hlinkClr xmlns="" xmlns:ahyp="http://schemas.microsoft.com/office/drawing/2018/hyperlinkcolor" val="tx"/>
                    </a:ext>
                  </a:extLst>
                </a:hlinkClick>
              </a:rPr>
              <a:t>gondorcin@rra-pk.cz</a:t>
            </a:r>
            <a:r>
              <a:rPr lang="cs-CZ" dirty="0">
                <a:solidFill>
                  <a:srgbClr val="002060"/>
                </a:solidFill>
                <a:latin typeface="Arial" panose="020B0604020202020204" pitchFamily="34" charset="0"/>
                <a:cs typeface="Arial" panose="020B0604020202020204" pitchFamily="34" charset="0"/>
              </a:rPr>
              <a:t> </a:t>
            </a:r>
          </a:p>
          <a:p>
            <a:endParaRPr lang="cs-CZ" dirty="0">
              <a:solidFill>
                <a:srgbClr val="002060"/>
              </a:solidFill>
            </a:endParaRPr>
          </a:p>
          <a:p>
            <a:endParaRPr lang="cs-CZ" dirty="0"/>
          </a:p>
        </p:txBody>
      </p:sp>
    </p:spTree>
    <p:extLst>
      <p:ext uri="{BB962C8B-B14F-4D97-AF65-F5344CB8AC3E}">
        <p14:creationId xmlns:p14="http://schemas.microsoft.com/office/powerpoint/2010/main" val="17588577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2">
            <a:extLst>
              <a:ext uri="{28A0092B-C50C-407E-A947-70E740481C1C}">
                <a14:useLocalDpi xmlns:a14="http://schemas.microsoft.com/office/drawing/2010/main" val="0"/>
              </a:ext>
            </a:extLst>
          </a:blip>
          <a:srcRect l="-53" t="6828" b="7457"/>
          <a:stretch/>
        </p:blipFill>
        <p:spPr>
          <a:xfrm>
            <a:off x="1500997" y="0"/>
            <a:ext cx="10691003" cy="6843199"/>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3440" cy="3480816"/>
          </a:xfrm>
          <a:prstGeom prst="rect">
            <a:avLst/>
          </a:prstGeom>
        </p:spPr>
      </p:pic>
      <p:sp>
        <p:nvSpPr>
          <p:cNvPr id="3" name="Nadpis 1"/>
          <p:cNvSpPr txBox="1">
            <a:spLocks noGrp="1"/>
          </p:cNvSpPr>
          <p:nvPr>
            <p:ph type="ctrTitle"/>
          </p:nvPr>
        </p:nvSpPr>
        <p:spPr>
          <a:xfrm>
            <a:off x="1881997" y="3253499"/>
            <a:ext cx="7772400" cy="1272339"/>
          </a:xfrm>
        </p:spPr>
        <p:txBody>
          <a:bodyPr>
            <a:noAutofit/>
          </a:bodyPr>
          <a:lstStyle/>
          <a:p>
            <a:pPr lvl="0"/>
            <a:r>
              <a:rPr lang="cs-CZ" sz="2800" b="1" dirty="0">
                <a:solidFill>
                  <a:srgbClr val="0067AC"/>
                </a:solidFill>
                <a:latin typeface="Arial" pitchFamily="34"/>
                <a:cs typeface="Arial" pitchFamily="34"/>
              </a:rPr>
              <a:t>5</a:t>
            </a:r>
            <a:r>
              <a:rPr lang="cs-CZ" sz="2800" b="1" dirty="0" smtClean="0">
                <a:solidFill>
                  <a:srgbClr val="0067AC"/>
                </a:solidFill>
                <a:latin typeface="Arial" pitchFamily="34"/>
                <a:cs typeface="Arial" pitchFamily="34"/>
              </a:rPr>
              <a:t>. </a:t>
            </a:r>
            <a:r>
              <a:rPr lang="es-ES" sz="2800" b="1" dirty="0" smtClean="0">
                <a:solidFill>
                  <a:srgbClr val="0067AC"/>
                </a:solidFill>
                <a:latin typeface="Arial" pitchFamily="34"/>
                <a:cs typeface="Arial" pitchFamily="34"/>
              </a:rPr>
              <a:t>Diskuse</a:t>
            </a:r>
            <a:r>
              <a:rPr lang="es-ES" sz="2800" b="1" dirty="0">
                <a:solidFill>
                  <a:srgbClr val="0067AC"/>
                </a:solidFill>
                <a:latin typeface="Arial" pitchFamily="34"/>
                <a:cs typeface="Arial" pitchFamily="34"/>
              </a:rPr>
              <a:t>, různé</a:t>
            </a:r>
            <a:endParaRPr lang="cs-CZ" sz="2800" b="1" dirty="0">
              <a:solidFill>
                <a:srgbClr val="0067AC"/>
              </a:solidFill>
              <a:latin typeface="Arial" pitchFamily="34"/>
              <a:cs typeface="Arial" pitchFamily="34"/>
            </a:endParaRPr>
          </a:p>
        </p:txBody>
      </p:sp>
    </p:spTree>
    <p:extLst>
      <p:ext uri="{BB962C8B-B14F-4D97-AF65-F5344CB8AC3E}">
        <p14:creationId xmlns:p14="http://schemas.microsoft.com/office/powerpoint/2010/main" val="3687763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txBox="1">
            <a:spLocks/>
          </p:cNvSpPr>
          <p:nvPr/>
        </p:nvSpPr>
        <p:spPr>
          <a:xfrm>
            <a:off x="579408" y="240929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4000" b="1" dirty="0" smtClean="0">
                <a:solidFill>
                  <a:schemeClr val="accent5">
                    <a:lumMod val="75000"/>
                  </a:schemeClr>
                </a:solidFill>
                <a:latin typeface="Arial" panose="020B0604020202020204" pitchFamily="34" charset="0"/>
                <a:cs typeface="Arial" panose="020B0604020202020204" pitchFamily="34" charset="0"/>
              </a:rPr>
              <a:t>Děkujeme za pozornost!</a:t>
            </a:r>
            <a:endParaRPr lang="cs-CZ" sz="4000" b="1" dirty="0">
              <a:solidFill>
                <a:schemeClr val="accent5">
                  <a:lumMod val="75000"/>
                </a:schemeClr>
              </a:solidFill>
              <a:latin typeface="Arial" panose="020B0604020202020204" pitchFamily="34" charset="0"/>
              <a:cs typeface="Arial" panose="020B0604020202020204" pitchFamily="34" charset="0"/>
            </a:endParaRPr>
          </a:p>
        </p:txBody>
      </p:sp>
      <p:pic>
        <p:nvPicPr>
          <p:cNvPr id="8" name="Obrázek 7"/>
          <p:cNvPicPr>
            <a:picLocks noChangeAspect="1"/>
          </p:cNvPicPr>
          <p:nvPr/>
        </p:nvPicPr>
        <p:blipFill>
          <a:blip r:embed="rId2"/>
          <a:stretch>
            <a:fillRect/>
          </a:stretch>
        </p:blipFill>
        <p:spPr>
          <a:xfrm>
            <a:off x="2916971" y="5222629"/>
            <a:ext cx="5840474" cy="1304657"/>
          </a:xfrm>
          <a:prstGeom prst="rect">
            <a:avLst/>
          </a:prstGeom>
        </p:spPr>
      </p:pic>
    </p:spTree>
    <p:extLst>
      <p:ext uri="{BB962C8B-B14F-4D97-AF65-F5344CB8AC3E}">
        <p14:creationId xmlns:p14="http://schemas.microsoft.com/office/powerpoint/2010/main" val="297440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normAutofit/>
          </a:bodyPr>
          <a:lstStyle/>
          <a:p>
            <a:pPr lvl="0"/>
            <a:r>
              <a:rPr lang="cs-CZ" sz="3200" b="1" dirty="0" smtClean="0">
                <a:latin typeface="Arial" pitchFamily="34"/>
                <a:cs typeface="Arial" pitchFamily="34"/>
              </a:rPr>
              <a:t>Tematická setkávání</a:t>
            </a:r>
            <a:endParaRPr lang="cs-CZ" sz="3200" b="1" dirty="0">
              <a:latin typeface="Arial" pitchFamily="34"/>
              <a:cs typeface="Arial" pitchFamily="34"/>
            </a:endParaRPr>
          </a:p>
        </p:txBody>
      </p:sp>
      <p:sp>
        <p:nvSpPr>
          <p:cNvPr id="3" name="Zástupný symbol pro obsah 2"/>
          <p:cNvSpPr txBox="1">
            <a:spLocks noGrp="1"/>
          </p:cNvSpPr>
          <p:nvPr>
            <p:ph idx="1"/>
          </p:nvPr>
        </p:nvSpPr>
        <p:spPr>
          <a:xfrm>
            <a:off x="838200" y="1825625"/>
            <a:ext cx="10798834" cy="4351338"/>
          </a:xfrm>
        </p:spPr>
        <p:txBody>
          <a:bodyPr/>
          <a:lstStyle/>
          <a:p>
            <a:pPr lvl="1"/>
            <a:r>
              <a:rPr lang="cs-CZ" dirty="0">
                <a:latin typeface="Arial" panose="020B0604020202020204" pitchFamily="34" charset="0"/>
                <a:cs typeface="Arial" panose="020B0604020202020204" pitchFamily="34" charset="0"/>
              </a:rPr>
              <a:t>Představení Mezinárodní ceny vévody z Edinburghu (</a:t>
            </a:r>
            <a:r>
              <a:rPr lang="cs-CZ" dirty="0" err="1">
                <a:latin typeface="Arial" panose="020B0604020202020204" pitchFamily="34" charset="0"/>
                <a:cs typeface="Arial" panose="020B0604020202020204" pitchFamily="34" charset="0"/>
              </a:rPr>
              <a:t>DofE</a:t>
            </a:r>
            <a:r>
              <a:rPr lang="cs-CZ" dirty="0" smtClean="0">
                <a:latin typeface="Arial" panose="020B0604020202020204" pitchFamily="34" charset="0"/>
                <a:cs typeface="Arial" panose="020B0604020202020204" pitchFamily="34" charset="0"/>
              </a:rPr>
              <a:t>) – 20. 1. 2020</a:t>
            </a:r>
          </a:p>
          <a:p>
            <a:pPr lvl="1"/>
            <a:r>
              <a:rPr lang="cs-CZ" dirty="0" smtClean="0">
                <a:latin typeface="Arial" panose="020B0604020202020204" pitchFamily="34" charset="0"/>
                <a:cs typeface="Arial" panose="020B0604020202020204" pitchFamily="34" charset="0"/>
              </a:rPr>
              <a:t>Diskusní setkání k distančnímu vzdělávání – 13. 7. 2020</a:t>
            </a:r>
          </a:p>
          <a:p>
            <a:pPr lvl="1"/>
            <a:r>
              <a:rPr lang="cs-CZ" dirty="0" smtClean="0">
                <a:latin typeface="Arial" panose="020B0604020202020204" pitchFamily="34" charset="0"/>
                <a:cs typeface="Arial" panose="020B0604020202020204" pitchFamily="34" charset="0"/>
              </a:rPr>
              <a:t>Letní setkání s </a:t>
            </a:r>
            <a:r>
              <a:rPr lang="cs-CZ" dirty="0">
                <a:latin typeface="Arial" panose="020B0604020202020204" pitchFamily="34" charset="0"/>
                <a:cs typeface="Arial" panose="020B0604020202020204" pitchFamily="34" charset="0"/>
              </a:rPr>
              <a:t>pedagogy - 27</a:t>
            </a:r>
            <a:r>
              <a:rPr lang="cs-CZ" dirty="0" smtClean="0">
                <a:latin typeface="Arial" panose="020B0604020202020204" pitchFamily="34" charset="0"/>
                <a:cs typeface="Arial" panose="020B0604020202020204" pitchFamily="34" charset="0"/>
              </a:rPr>
              <a:t>.-30.7.2020</a:t>
            </a:r>
          </a:p>
          <a:p>
            <a:pPr lvl="1"/>
            <a:r>
              <a:rPr lang="cs-CZ" dirty="0" smtClean="0">
                <a:latin typeface="Arial" panose="020B0604020202020204" pitchFamily="34" charset="0"/>
                <a:cs typeface="Arial" panose="020B0604020202020204" pitchFamily="34" charset="0"/>
              </a:rPr>
              <a:t>Workshop pro metodiky prevence – 31. 8. 2020</a:t>
            </a: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
        <p:nvSpPr>
          <p:cNvPr id="5" name="Nadpis 1"/>
          <p:cNvSpPr txBox="1">
            <a:spLocks/>
          </p:cNvSpPr>
          <p:nvPr/>
        </p:nvSpPr>
        <p:spPr>
          <a:xfrm>
            <a:off x="1981200" y="3646863"/>
            <a:ext cx="8229600" cy="9604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3200" b="1" dirty="0" smtClean="0">
                <a:latin typeface="Arial" pitchFamily="34"/>
                <a:cs typeface="Arial" pitchFamily="34"/>
              </a:rPr>
              <a:t>Setkání ředitelů SŠ</a:t>
            </a:r>
            <a:endParaRPr lang="cs-CZ" sz="3200" b="1" dirty="0">
              <a:latin typeface="Arial" pitchFamily="34"/>
              <a:cs typeface="Arial" pitchFamily="34"/>
            </a:endParaRPr>
          </a:p>
        </p:txBody>
      </p:sp>
      <p:sp>
        <p:nvSpPr>
          <p:cNvPr id="6" name="Obdélník 5"/>
          <p:cNvSpPr/>
          <p:nvPr/>
        </p:nvSpPr>
        <p:spPr>
          <a:xfrm>
            <a:off x="838200" y="4670115"/>
            <a:ext cx="10798834" cy="1569660"/>
          </a:xfrm>
          <a:prstGeom prst="rect">
            <a:avLst/>
          </a:prstGeom>
        </p:spPr>
        <p:txBody>
          <a:bodyPr wrap="square">
            <a:spAutoFit/>
          </a:bodyPr>
          <a:lstStyle/>
          <a:p>
            <a:pPr marL="742950" lvl="1" indent="-285750">
              <a:buFont typeface="Arial" panose="020B0604020202020204" pitchFamily="34" charset="0"/>
              <a:buChar char="•"/>
            </a:pPr>
            <a:r>
              <a:rPr lang="cs-CZ" sz="2400" dirty="0">
                <a:latin typeface="Arial" panose="020B0604020202020204" pitchFamily="34" charset="0"/>
                <a:cs typeface="Arial" panose="020B0604020202020204" pitchFamily="34" charset="0"/>
              </a:rPr>
              <a:t>Závěrečná porada </a:t>
            </a:r>
            <a:r>
              <a:rPr lang="cs-CZ" sz="2400" dirty="0" smtClean="0">
                <a:latin typeface="Arial" panose="020B0604020202020204" pitchFamily="34" charset="0"/>
                <a:cs typeface="Arial" panose="020B0604020202020204" pitchFamily="34" charset="0"/>
              </a:rPr>
              <a:t>ředitelů škol a školských zařízení zřizovaných Plzeňským krajem – 23. 6. 2020</a:t>
            </a:r>
            <a:endParaRPr lang="cs-CZ"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cs-CZ" sz="2400" dirty="0">
                <a:latin typeface="Arial" panose="020B0604020202020204" pitchFamily="34" charset="0"/>
                <a:cs typeface="Arial" panose="020B0604020202020204" pitchFamily="34" charset="0"/>
              </a:rPr>
              <a:t>Zahajovací porada ředitelů škol a školských zařízení zřizovaných Plzeňským </a:t>
            </a:r>
            <a:r>
              <a:rPr lang="cs-CZ" sz="2400" dirty="0" smtClean="0">
                <a:latin typeface="Arial" panose="020B0604020202020204" pitchFamily="34" charset="0"/>
                <a:cs typeface="Arial" panose="020B0604020202020204" pitchFamily="34" charset="0"/>
              </a:rPr>
              <a:t>krajem – 25. 8. 2020</a:t>
            </a:r>
            <a:endParaRPr lang="cs-CZ" sz="2400" dirty="0">
              <a:latin typeface="Arial" panose="020B0604020202020204" pitchFamily="34" charset="0"/>
              <a:cs typeface="Arial" panose="020B0604020202020204" pitchFamily="34" charset="0"/>
            </a:endParaRPr>
          </a:p>
        </p:txBody>
      </p:sp>
      <p:cxnSp>
        <p:nvCxnSpPr>
          <p:cNvPr id="7" name="Přímá spojnice 6"/>
          <p:cNvCxnSpPr/>
          <p:nvPr/>
        </p:nvCxnSpPr>
        <p:spPr>
          <a:xfrm>
            <a:off x="1788544" y="4501616"/>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1476860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normAutofit fontScale="90000"/>
          </a:bodyPr>
          <a:lstStyle/>
          <a:p>
            <a:pPr lvl="0"/>
            <a:r>
              <a:rPr lang="cs-CZ" sz="3200" b="1" dirty="0">
                <a:latin typeface="Arial" panose="020B0604020202020204" pitchFamily="34" charset="0"/>
                <a:cs typeface="Arial" panose="020B0604020202020204" pitchFamily="34" charset="0"/>
              </a:rPr>
              <a:t>Diskusní setkání k distančnímu vzdělávání</a:t>
            </a:r>
            <a:endParaRPr lang="cs-CZ" sz="3200" b="1" dirty="0">
              <a:latin typeface="Arial" pitchFamily="34"/>
              <a:cs typeface="Arial" pitchFamily="34"/>
            </a:endParaRPr>
          </a:p>
        </p:txBody>
      </p:sp>
      <p:sp>
        <p:nvSpPr>
          <p:cNvPr id="3" name="Zástupný symbol pro obsah 2"/>
          <p:cNvSpPr txBox="1">
            <a:spLocks noGrp="1"/>
          </p:cNvSpPr>
          <p:nvPr>
            <p:ph idx="1"/>
          </p:nvPr>
        </p:nvSpPr>
        <p:spPr/>
        <p:txBody>
          <a:bodyPr/>
          <a:lstStyle/>
          <a:p>
            <a:pPr marL="457200" lvl="1" indent="0">
              <a:buNone/>
            </a:pPr>
            <a:r>
              <a:rPr lang="cs-CZ" b="1" dirty="0">
                <a:solidFill>
                  <a:schemeClr val="accent1">
                    <a:lumMod val="75000"/>
                  </a:schemeClr>
                </a:solidFill>
                <a:latin typeface="Arial" panose="020B0604020202020204" pitchFamily="34" charset="0"/>
                <a:cs typeface="Arial" panose="020B0604020202020204" pitchFamily="34" charset="0"/>
              </a:rPr>
              <a:t>Informativní část:</a:t>
            </a:r>
          </a:p>
          <a:p>
            <a:pPr lvl="1"/>
            <a:r>
              <a:rPr lang="cs-CZ" dirty="0">
                <a:latin typeface="Arial" panose="020B0604020202020204" pitchFamily="34" charset="0"/>
                <a:cs typeface="Arial" panose="020B0604020202020204" pitchFamily="34" charset="0"/>
              </a:rPr>
              <a:t>Výstupy z dotazníkového šetření k distančnímu způsobu vzdělávání u žáků SŠ (KÚ PK)</a:t>
            </a:r>
          </a:p>
          <a:p>
            <a:pPr lvl="1"/>
            <a:r>
              <a:rPr lang="cs-CZ" dirty="0">
                <a:latin typeface="Arial" panose="020B0604020202020204" pitchFamily="34" charset="0"/>
                <a:cs typeface="Arial" panose="020B0604020202020204" pitchFamily="34" charset="0"/>
              </a:rPr>
              <a:t>Strategie přechodu školy na distanční vzdělávání (NPI ČR)</a:t>
            </a:r>
          </a:p>
          <a:p>
            <a:pPr lvl="1"/>
            <a:r>
              <a:rPr lang="cs-CZ" dirty="0">
                <a:latin typeface="Arial" panose="020B0604020202020204" pitchFamily="34" charset="0"/>
                <a:cs typeface="Arial" panose="020B0604020202020204" pitchFamily="34" charset="0"/>
              </a:rPr>
              <a:t>Aktuální informace z MŠMT k distančnímu vzdělávání (MŠMT)</a:t>
            </a:r>
          </a:p>
          <a:p>
            <a:pPr lvl="1"/>
            <a:r>
              <a:rPr lang="cs-CZ" dirty="0">
                <a:latin typeface="Arial" panose="020B0604020202020204" pitchFamily="34" charset="0"/>
                <a:cs typeface="Arial" panose="020B0604020202020204" pitchFamily="34" charset="0"/>
              </a:rPr>
              <a:t>Tematická zpráva - Vzdělávání na dálku v ZŠ a SŠ (ČŠI)</a:t>
            </a:r>
          </a:p>
          <a:p>
            <a:pPr marL="457200" lvl="1" indent="0">
              <a:buNone/>
            </a:pPr>
            <a:endParaRPr lang="cs-CZ" dirty="0">
              <a:latin typeface="Arial" panose="020B0604020202020204" pitchFamily="34" charset="0"/>
              <a:cs typeface="Arial" panose="020B0604020202020204" pitchFamily="34" charset="0"/>
            </a:endParaRPr>
          </a:p>
          <a:p>
            <a:pPr marL="457200" lvl="1" indent="0">
              <a:buNone/>
            </a:pPr>
            <a:r>
              <a:rPr lang="cs-CZ" b="1" dirty="0">
                <a:solidFill>
                  <a:schemeClr val="accent1">
                    <a:lumMod val="75000"/>
                  </a:schemeClr>
                </a:solidFill>
                <a:latin typeface="Arial" panose="020B0604020202020204" pitchFamily="34" charset="0"/>
                <a:cs typeface="Arial" panose="020B0604020202020204" pitchFamily="34" charset="0"/>
              </a:rPr>
              <a:t>Diskusní část:</a:t>
            </a:r>
          </a:p>
          <a:p>
            <a:pPr lvl="1"/>
            <a:r>
              <a:rPr lang="cs-CZ" dirty="0">
                <a:latin typeface="Arial" panose="020B0604020202020204" pitchFamily="34" charset="0"/>
                <a:cs typeface="Arial" panose="020B0604020202020204" pitchFamily="34" charset="0"/>
              </a:rPr>
              <a:t>Reflexe a sdílení zkušeností s distanční výukou na středních školách</a:t>
            </a:r>
          </a:p>
          <a:p>
            <a:pPr lvl="1"/>
            <a:r>
              <a:rPr lang="cs-CZ" dirty="0">
                <a:latin typeface="Arial" panose="020B0604020202020204" pitchFamily="34" charset="0"/>
                <a:cs typeface="Arial" panose="020B0604020202020204" pitchFamily="34" charset="0"/>
              </a:rPr>
              <a:t>„Krizový plán“ přechodu školy na distanční vzdělávání</a:t>
            </a:r>
          </a:p>
          <a:p>
            <a:pPr lvl="1"/>
            <a:endParaRPr lang="cs-CZ" dirty="0" smtClean="0">
              <a:latin typeface="Arial" panose="020B0604020202020204" pitchFamily="34" charset="0"/>
              <a:cs typeface="Arial" panose="020B0604020202020204" pitchFamily="34" charset="0"/>
            </a:endParaRPr>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spTree>
    <p:extLst>
      <p:ext uri="{BB962C8B-B14F-4D97-AF65-F5344CB8AC3E}">
        <p14:creationId xmlns:p14="http://schemas.microsoft.com/office/powerpoint/2010/main" val="3286565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a:xfrm>
            <a:off x="1981200" y="274640"/>
            <a:ext cx="8229600" cy="960440"/>
          </a:xfrm>
        </p:spPr>
        <p:txBody>
          <a:bodyPr/>
          <a:lstStyle/>
          <a:p>
            <a:pPr lvl="0"/>
            <a:r>
              <a:rPr lang="cs-CZ" sz="3200" b="1" dirty="0" smtClean="0">
                <a:latin typeface="Arial" pitchFamily="34"/>
                <a:cs typeface="Arial" pitchFamily="34"/>
              </a:rPr>
              <a:t>Letní </a:t>
            </a:r>
            <a:r>
              <a:rPr lang="cs-CZ" sz="3200" b="1" dirty="0">
                <a:latin typeface="Arial" pitchFamily="34"/>
                <a:cs typeface="Arial" pitchFamily="34"/>
              </a:rPr>
              <a:t>setkání s pedagogy</a:t>
            </a:r>
          </a:p>
        </p:txBody>
      </p:sp>
      <p:sp>
        <p:nvSpPr>
          <p:cNvPr id="3" name="Zástupný symbol pro obsah 2"/>
          <p:cNvSpPr txBox="1">
            <a:spLocks noGrp="1"/>
          </p:cNvSpPr>
          <p:nvPr>
            <p:ph idx="1"/>
          </p:nvPr>
        </p:nvSpPr>
        <p:spPr/>
        <p:txBody>
          <a:bodyPr>
            <a:normAutofit/>
          </a:bodyPr>
          <a:lstStyle/>
          <a:p>
            <a:r>
              <a:rPr lang="cs-CZ" sz="2400" dirty="0">
                <a:latin typeface="Arial" panose="020B0604020202020204" pitchFamily="34" charset="0"/>
                <a:cs typeface="Arial" panose="020B0604020202020204" pitchFamily="34" charset="0"/>
              </a:rPr>
              <a:t>27.-30.7.2020</a:t>
            </a:r>
          </a:p>
          <a:p>
            <a:r>
              <a:rPr lang="cs-CZ" sz="2400" dirty="0" err="1">
                <a:latin typeface="Arial" panose="020B0604020202020204" pitchFamily="34" charset="0"/>
                <a:cs typeface="Arial" panose="020B0604020202020204" pitchFamily="34" charset="0"/>
              </a:rPr>
              <a:t>Darovanský</a:t>
            </a:r>
            <a:r>
              <a:rPr lang="cs-CZ" sz="2400" dirty="0">
                <a:latin typeface="Arial" panose="020B0604020202020204" pitchFamily="34" charset="0"/>
                <a:cs typeface="Arial" panose="020B0604020202020204" pitchFamily="34" charset="0"/>
              </a:rPr>
              <a:t> dvůr Resort</a:t>
            </a:r>
          </a:p>
          <a:p>
            <a:r>
              <a:rPr lang="cs-CZ" sz="2400" dirty="0">
                <a:latin typeface="Arial" panose="020B0604020202020204" pitchFamily="34" charset="0"/>
                <a:cs typeface="Arial" panose="020B0604020202020204" pitchFamily="34" charset="0"/>
              </a:rPr>
              <a:t>35 pedagogů (ZŠ i SŠ)</a:t>
            </a:r>
          </a:p>
          <a:p>
            <a:pPr marL="0" indent="0">
              <a:buNone/>
            </a:pPr>
            <a:r>
              <a:rPr lang="cs-CZ" sz="2200" dirty="0" smtClean="0">
                <a:latin typeface="Arial" panose="020B0604020202020204" pitchFamily="34" charset="0"/>
                <a:cs typeface="Arial" panose="020B0604020202020204" pitchFamily="34" charset="0"/>
              </a:rPr>
              <a:t> </a:t>
            </a:r>
          </a:p>
          <a:p>
            <a:pPr marL="0" indent="0">
              <a:buNone/>
            </a:pPr>
            <a:endParaRPr lang="cs-CZ" sz="2200" dirty="0">
              <a:latin typeface="Arial" panose="020B0604020202020204" pitchFamily="34" charset="0"/>
              <a:cs typeface="Arial" panose="020B0604020202020204" pitchFamily="34" charset="0"/>
            </a:endParaRPr>
          </a:p>
          <a:p>
            <a:endParaRPr lang="cs-CZ" dirty="0"/>
          </a:p>
        </p:txBody>
      </p:sp>
      <p:cxnSp>
        <p:nvCxnSpPr>
          <p:cNvPr id="4" name="Přímá spojnice 6"/>
          <p:cNvCxnSpPr/>
          <p:nvPr/>
        </p:nvCxnSpPr>
        <p:spPr>
          <a:xfrm>
            <a:off x="1981200" y="1235080"/>
            <a:ext cx="8229600" cy="0"/>
          </a:xfrm>
          <a:prstGeom prst="straightConnector1">
            <a:avLst/>
          </a:prstGeom>
          <a:noFill/>
          <a:ln w="19046" cap="flat">
            <a:solidFill>
              <a:srgbClr val="FFC000"/>
            </a:solidFill>
            <a:prstDash val="solid"/>
            <a:miter/>
          </a:ln>
        </p:spPr>
      </p:cxnSp>
      <p:graphicFrame>
        <p:nvGraphicFramePr>
          <p:cNvPr id="5" name="Tabulka 4"/>
          <p:cNvGraphicFramePr>
            <a:graphicFrameLocks noGrp="1"/>
          </p:cNvGraphicFramePr>
          <p:nvPr>
            <p:extLst>
              <p:ext uri="{D42A27DB-BD31-4B8C-83A1-F6EECF244321}">
                <p14:modId xmlns:p14="http://schemas.microsoft.com/office/powerpoint/2010/main" val="4132035339"/>
              </p:ext>
            </p:extLst>
          </p:nvPr>
        </p:nvGraphicFramePr>
        <p:xfrm>
          <a:off x="5678280" y="1464101"/>
          <a:ext cx="6116837" cy="5074386"/>
        </p:xfrm>
        <a:graphic>
          <a:graphicData uri="http://schemas.openxmlformats.org/drawingml/2006/table">
            <a:tbl>
              <a:tblPr/>
              <a:tblGrid>
                <a:gridCol w="5883524">
                  <a:extLst>
                    <a:ext uri="{9D8B030D-6E8A-4147-A177-3AD203B41FA5}">
                      <a16:colId xmlns:a16="http://schemas.microsoft.com/office/drawing/2014/main" val="3383306810"/>
                    </a:ext>
                  </a:extLst>
                </a:gridCol>
                <a:gridCol w="233313">
                  <a:extLst>
                    <a:ext uri="{9D8B030D-6E8A-4147-A177-3AD203B41FA5}">
                      <a16:colId xmlns:a16="http://schemas.microsoft.com/office/drawing/2014/main" val="561883044"/>
                    </a:ext>
                  </a:extLst>
                </a:gridCol>
              </a:tblGrid>
              <a:tr h="202963">
                <a:tc gridSpan="2">
                  <a:txBody>
                    <a:bodyPr/>
                    <a:lstStyle/>
                    <a:p>
                      <a:pPr algn="l" fontAlgn="b"/>
                      <a:r>
                        <a:rPr lang="cs-CZ" sz="1400" b="1" i="0" u="none" strike="noStrike" dirty="0">
                          <a:solidFill>
                            <a:srgbClr val="000000"/>
                          </a:solidFill>
                          <a:effectLst/>
                          <a:latin typeface="Calibri" panose="020F0502020204030204" pitchFamily="34" charset="0"/>
                        </a:rPr>
                        <a:t>ZŠ</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cs-CZ"/>
                    </a:p>
                  </a:txBody>
                  <a:tcPr/>
                </a:tc>
                <a:extLst>
                  <a:ext uri="{0D108BD9-81ED-4DB2-BD59-A6C34878D82A}">
                    <a16:rowId xmlns:a16="http://schemas.microsoft.com/office/drawing/2014/main" val="3044815499"/>
                  </a:ext>
                </a:extLst>
              </a:tr>
              <a:tr h="192285">
                <a:tc>
                  <a:txBody>
                    <a:bodyPr/>
                    <a:lstStyle/>
                    <a:p>
                      <a:pPr algn="l" fontAlgn="b"/>
                      <a:r>
                        <a:rPr lang="cs-CZ" sz="1100" b="0" i="0" u="none" strike="noStrike" dirty="0">
                          <a:solidFill>
                            <a:srgbClr val="000000"/>
                          </a:solidFill>
                          <a:effectLst/>
                          <a:latin typeface="Calibri" panose="020F0502020204030204" pitchFamily="34" charset="0"/>
                        </a:rPr>
                        <a:t>Soukromá základní škola a mateřská škola Adélka, o.p.s.</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3945979"/>
                  </a:ext>
                </a:extLst>
              </a:tr>
              <a:tr h="192285">
                <a:tc>
                  <a:txBody>
                    <a:bodyPr/>
                    <a:lstStyle/>
                    <a:p>
                      <a:pPr algn="l" fontAlgn="b"/>
                      <a:r>
                        <a:rPr lang="cs-CZ" sz="1100" b="0" i="0" u="none" strike="noStrike">
                          <a:solidFill>
                            <a:srgbClr val="000000"/>
                          </a:solidFill>
                          <a:effectLst/>
                          <a:latin typeface="Calibri" panose="020F0502020204030204" pitchFamily="34" charset="0"/>
                        </a:rPr>
                        <a:t>ZŠ a MŠ Heřmanova Huť</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5802236"/>
                  </a:ext>
                </a:extLst>
              </a:tr>
              <a:tr h="192285">
                <a:tc>
                  <a:txBody>
                    <a:bodyPr/>
                    <a:lstStyle/>
                    <a:p>
                      <a:pPr algn="l" fontAlgn="b"/>
                      <a:r>
                        <a:rPr lang="cs-CZ" sz="1100" b="0" i="0" u="none" strike="noStrike">
                          <a:solidFill>
                            <a:srgbClr val="000000"/>
                          </a:solidFill>
                          <a:effectLst/>
                          <a:latin typeface="Calibri" panose="020F0502020204030204" pitchFamily="34" charset="0"/>
                        </a:rPr>
                        <a:t>Masarykova základní škola Janovice nad Úhlavou</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3664937"/>
                  </a:ext>
                </a:extLst>
              </a:tr>
              <a:tr h="192285">
                <a:tc>
                  <a:txBody>
                    <a:bodyPr/>
                    <a:lstStyle/>
                    <a:p>
                      <a:pPr algn="l" fontAlgn="b"/>
                      <a:r>
                        <a:rPr lang="cs-CZ" sz="1100" b="0" i="0" u="none" strike="noStrike">
                          <a:solidFill>
                            <a:srgbClr val="000000"/>
                          </a:solidFill>
                          <a:effectLst/>
                          <a:latin typeface="Calibri" panose="020F0502020204030204" pitchFamily="34" charset="0"/>
                        </a:rPr>
                        <a:t>Masarykova základní škola Klatovy</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51265"/>
                  </a:ext>
                </a:extLst>
              </a:tr>
              <a:tr h="192285">
                <a:tc>
                  <a:txBody>
                    <a:bodyPr/>
                    <a:lstStyle/>
                    <a:p>
                      <a:pPr algn="l" fontAlgn="b"/>
                      <a:r>
                        <a:rPr lang="cs-CZ" sz="1100" b="0" i="0" u="none" strike="noStrike" dirty="0">
                          <a:solidFill>
                            <a:srgbClr val="000000"/>
                          </a:solidFill>
                          <a:effectLst/>
                          <a:latin typeface="Calibri" panose="020F0502020204030204" pitchFamily="34" charset="0"/>
                        </a:rPr>
                        <a:t>Masarykova ZŠ Plzeň</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7625800"/>
                  </a:ext>
                </a:extLst>
              </a:tr>
              <a:tr h="192285">
                <a:tc>
                  <a:txBody>
                    <a:bodyPr/>
                    <a:lstStyle/>
                    <a:p>
                      <a:pPr algn="l" fontAlgn="b"/>
                      <a:r>
                        <a:rPr lang="cs-CZ" sz="1100" b="0" i="0" u="none" strike="noStrike">
                          <a:solidFill>
                            <a:srgbClr val="000000"/>
                          </a:solidFill>
                          <a:effectLst/>
                          <a:latin typeface="Calibri" panose="020F0502020204030204" pitchFamily="34" charset="0"/>
                        </a:rPr>
                        <a:t>28. základní škola Plzeň</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0586648"/>
                  </a:ext>
                </a:extLst>
              </a:tr>
              <a:tr h="192285">
                <a:tc>
                  <a:txBody>
                    <a:bodyPr/>
                    <a:lstStyle/>
                    <a:p>
                      <a:pPr algn="l" fontAlgn="b"/>
                      <a:r>
                        <a:rPr lang="cs-CZ" sz="1100" b="0" i="0" u="none" strike="noStrike">
                          <a:solidFill>
                            <a:srgbClr val="000000"/>
                          </a:solidFill>
                          <a:effectLst/>
                          <a:latin typeface="Calibri" panose="020F0502020204030204" pitchFamily="34" charset="0"/>
                        </a:rPr>
                        <a:t>Základní škola Třemošná, okres Plzeň-sever, příspěvková organizace</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0632249"/>
                  </a:ext>
                </a:extLst>
              </a:tr>
              <a:tr h="192285">
                <a:tc>
                  <a:txBody>
                    <a:bodyPr/>
                    <a:lstStyle/>
                    <a:p>
                      <a:pPr algn="l" fontAlgn="b"/>
                      <a:r>
                        <a:rPr lang="cs-CZ" sz="1100" b="0" i="0" u="none" strike="noStrike">
                          <a:solidFill>
                            <a:srgbClr val="000000"/>
                          </a:solidFill>
                          <a:effectLst/>
                          <a:latin typeface="Calibri" panose="020F0502020204030204" pitchFamily="34" charset="0"/>
                        </a:rPr>
                        <a:t>Základní škola Plasy, okres Plzeň-sever, příspěvková organizace</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3783740"/>
                  </a:ext>
                </a:extLst>
              </a:tr>
              <a:tr h="192285">
                <a:tc>
                  <a:txBody>
                    <a:bodyPr/>
                    <a:lstStyle/>
                    <a:p>
                      <a:pPr algn="l" fontAlgn="b"/>
                      <a:r>
                        <a:rPr lang="cs-CZ" sz="1100" b="0" i="0" u="none" strike="noStrike">
                          <a:solidFill>
                            <a:srgbClr val="000000"/>
                          </a:solidFill>
                          <a:effectLst/>
                          <a:latin typeface="Calibri" panose="020F0502020204030204" pitchFamily="34" charset="0"/>
                        </a:rPr>
                        <a:t>15. základní škola Plzeň</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7767937"/>
                  </a:ext>
                </a:extLst>
              </a:tr>
              <a:tr h="192285">
                <a:tc>
                  <a:txBody>
                    <a:bodyPr/>
                    <a:lstStyle/>
                    <a:p>
                      <a:pPr algn="l" fontAlgn="b"/>
                      <a:r>
                        <a:rPr lang="cs-CZ" sz="1100" b="0" i="0" u="none" strike="noStrike">
                          <a:solidFill>
                            <a:srgbClr val="000000"/>
                          </a:solidFill>
                          <a:effectLst/>
                          <a:latin typeface="Calibri" panose="020F0502020204030204" pitchFamily="34" charset="0"/>
                        </a:rPr>
                        <a:t>Základní škola a Mateřská škola, Tachov, Petra Jilemnického 1995</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0818440"/>
                  </a:ext>
                </a:extLst>
              </a:tr>
              <a:tr h="208439">
                <a:tc>
                  <a:txBody>
                    <a:bodyPr/>
                    <a:lstStyle/>
                    <a:p>
                      <a:pPr algn="l" fontAlgn="b"/>
                      <a:r>
                        <a:rPr lang="cs-CZ" sz="1100" b="0" i="0" u="none" strike="noStrike" dirty="0">
                          <a:solidFill>
                            <a:srgbClr val="000000"/>
                          </a:solidFill>
                          <a:effectLst/>
                          <a:latin typeface="Calibri" panose="020F0502020204030204" pitchFamily="34" charset="0"/>
                        </a:rPr>
                        <a:t>Základní škola T. G. Masaryka Sušice, Dr. E. Beneše 129, okres Klatovy, příspěvková organizace</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6085990"/>
                  </a:ext>
                </a:extLst>
              </a:tr>
              <a:tr h="192285">
                <a:tc>
                  <a:txBody>
                    <a:bodyPr/>
                    <a:lstStyle/>
                    <a:p>
                      <a:pPr algn="l" fontAlgn="b"/>
                      <a:r>
                        <a:rPr lang="cs-CZ" sz="1100" b="0" i="0" u="none" strike="noStrike" dirty="0">
                          <a:solidFill>
                            <a:srgbClr val="000000"/>
                          </a:solidFill>
                          <a:effectLst/>
                          <a:latin typeface="Calibri" panose="020F0502020204030204" pitchFamily="34" charset="0"/>
                        </a:rPr>
                        <a:t>Základní škola a mateřská škola </a:t>
                      </a:r>
                      <a:r>
                        <a:rPr lang="cs-CZ" sz="1100" b="0" i="0" u="none" strike="noStrike" dirty="0" err="1">
                          <a:solidFill>
                            <a:srgbClr val="000000"/>
                          </a:solidFill>
                          <a:effectLst/>
                          <a:latin typeface="Calibri" panose="020F0502020204030204" pitchFamily="34" charset="0"/>
                        </a:rPr>
                        <a:t>Msgre</a:t>
                      </a:r>
                      <a:r>
                        <a:rPr lang="cs-CZ" sz="1100" b="0" i="0" u="none" strike="noStrike" dirty="0">
                          <a:solidFill>
                            <a:srgbClr val="000000"/>
                          </a:solidFill>
                          <a:effectLst/>
                          <a:latin typeface="Calibri" panose="020F0502020204030204" pitchFamily="34" charset="0"/>
                        </a:rPr>
                        <a:t>. B. Staška Domažlice</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972845"/>
                  </a:ext>
                </a:extLst>
              </a:tr>
              <a:tr h="192285">
                <a:tc>
                  <a:txBody>
                    <a:bodyPr/>
                    <a:lstStyle/>
                    <a:p>
                      <a:pPr algn="l" fontAlgn="b"/>
                      <a:r>
                        <a:rPr lang="cs-CZ" sz="1100" b="0" i="0" u="none" strike="noStrike">
                          <a:solidFill>
                            <a:srgbClr val="000000"/>
                          </a:solidFill>
                          <a:effectLst/>
                          <a:latin typeface="Calibri" panose="020F0502020204030204" pitchFamily="34" charset="0"/>
                        </a:rPr>
                        <a:t>25. základní škola Plzeň</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046253"/>
                  </a:ext>
                </a:extLst>
              </a:tr>
              <a:tr h="202963">
                <a:tc gridSpan="2">
                  <a:txBody>
                    <a:bodyPr/>
                    <a:lstStyle/>
                    <a:p>
                      <a:pPr algn="l" fontAlgn="b"/>
                      <a:r>
                        <a:rPr lang="cs-CZ" sz="1400" b="1" i="0" u="none" strike="noStrike">
                          <a:solidFill>
                            <a:srgbClr val="000000"/>
                          </a:solidFill>
                          <a:effectLst/>
                          <a:latin typeface="Calibri" panose="020F0502020204030204" pitchFamily="34" charset="0"/>
                        </a:rPr>
                        <a:t>SŠ</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hMerge="1">
                  <a:txBody>
                    <a:bodyPr/>
                    <a:lstStyle/>
                    <a:p>
                      <a:endParaRPr lang="cs-CZ"/>
                    </a:p>
                  </a:txBody>
                  <a:tcPr/>
                </a:tc>
                <a:extLst>
                  <a:ext uri="{0D108BD9-81ED-4DB2-BD59-A6C34878D82A}">
                    <a16:rowId xmlns:a16="http://schemas.microsoft.com/office/drawing/2014/main" val="889624529"/>
                  </a:ext>
                </a:extLst>
              </a:tr>
              <a:tr h="192285">
                <a:tc>
                  <a:txBody>
                    <a:bodyPr/>
                    <a:lstStyle/>
                    <a:p>
                      <a:pPr algn="l" fontAlgn="b"/>
                      <a:r>
                        <a:rPr lang="cs-CZ" sz="1100" b="0" i="0" u="none" strike="noStrike">
                          <a:solidFill>
                            <a:srgbClr val="000000"/>
                          </a:solidFill>
                          <a:effectLst/>
                          <a:latin typeface="Calibri" panose="020F0502020204030204" pitchFamily="34" charset="0"/>
                        </a:rPr>
                        <a:t>Církevní gymnázium Plzeň</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3069934"/>
                  </a:ext>
                </a:extLst>
              </a:tr>
              <a:tr h="192285">
                <a:tc>
                  <a:txBody>
                    <a:bodyPr/>
                    <a:lstStyle/>
                    <a:p>
                      <a:pPr algn="l" fontAlgn="b"/>
                      <a:r>
                        <a:rPr lang="cs-CZ" sz="1100" b="0" i="0" u="none" strike="noStrike">
                          <a:solidFill>
                            <a:srgbClr val="000000"/>
                          </a:solidFill>
                          <a:effectLst/>
                          <a:latin typeface="Calibri" panose="020F0502020204030204" pitchFamily="34" charset="0"/>
                        </a:rPr>
                        <a:t>Střední škola, Bor, Plzeňská 231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671149"/>
                  </a:ext>
                </a:extLst>
              </a:tr>
              <a:tr h="192285">
                <a:tc>
                  <a:txBody>
                    <a:bodyPr/>
                    <a:lstStyle/>
                    <a:p>
                      <a:pPr algn="l" fontAlgn="b"/>
                      <a:r>
                        <a:rPr lang="cs-CZ" sz="1100" b="0" i="0" u="none" strike="noStrike">
                          <a:solidFill>
                            <a:srgbClr val="000000"/>
                          </a:solidFill>
                          <a:effectLst/>
                          <a:latin typeface="Calibri" panose="020F0502020204030204" pitchFamily="34" charset="0"/>
                        </a:rPr>
                        <a:t>Střední průmyslová škola, Tachov, Světce 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446512"/>
                  </a:ext>
                </a:extLst>
              </a:tr>
              <a:tr h="192285">
                <a:tc>
                  <a:txBody>
                    <a:bodyPr/>
                    <a:lstStyle/>
                    <a:p>
                      <a:pPr algn="l" fontAlgn="b"/>
                      <a:r>
                        <a:rPr lang="cs-CZ" sz="1100" b="0" i="0" u="none" strike="noStrike">
                          <a:solidFill>
                            <a:srgbClr val="000000"/>
                          </a:solidFill>
                          <a:effectLst/>
                          <a:latin typeface="Calibri" panose="020F0502020204030204" pitchFamily="34" charset="0"/>
                        </a:rPr>
                        <a:t>Gymnázium, Tachov, Pionýrská 1370</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280799"/>
                  </a:ext>
                </a:extLst>
              </a:tr>
              <a:tr h="192285">
                <a:tc>
                  <a:txBody>
                    <a:bodyPr/>
                    <a:lstStyle/>
                    <a:p>
                      <a:pPr algn="l" fontAlgn="b"/>
                      <a:r>
                        <a:rPr lang="cs-CZ" sz="1100" b="0" i="0" u="none" strike="noStrike">
                          <a:solidFill>
                            <a:srgbClr val="000000"/>
                          </a:solidFill>
                          <a:effectLst/>
                          <a:latin typeface="Calibri" panose="020F0502020204030204" pitchFamily="34" charset="0"/>
                        </a:rPr>
                        <a:t>Gymnázium Jaroslava Vrchlického, Klatovy, Národních mučedníků 347</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816224"/>
                  </a:ext>
                </a:extLst>
              </a:tr>
              <a:tr h="192285">
                <a:tc>
                  <a:txBody>
                    <a:bodyPr/>
                    <a:lstStyle/>
                    <a:p>
                      <a:pPr algn="l" fontAlgn="b"/>
                      <a:r>
                        <a:rPr lang="cs-CZ" sz="1100" b="0" i="0" u="none" strike="noStrike">
                          <a:solidFill>
                            <a:srgbClr val="000000"/>
                          </a:solidFill>
                          <a:effectLst/>
                          <a:latin typeface="Calibri" panose="020F0502020204030204" pitchFamily="34" charset="0"/>
                        </a:rPr>
                        <a:t>Základní škola a Odborná škola, Horšovský Týn, Nádražní 89</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908972"/>
                  </a:ext>
                </a:extLst>
              </a:tr>
              <a:tr h="192285">
                <a:tc>
                  <a:txBody>
                    <a:bodyPr/>
                    <a:lstStyle/>
                    <a:p>
                      <a:pPr algn="l" fontAlgn="b"/>
                      <a:r>
                        <a:rPr lang="cs-CZ" sz="1100" b="0" i="0" u="none" strike="noStrike">
                          <a:solidFill>
                            <a:srgbClr val="000000"/>
                          </a:solidFill>
                          <a:effectLst/>
                          <a:latin typeface="Calibri" panose="020F0502020204030204" pitchFamily="34" charset="0"/>
                        </a:rPr>
                        <a:t>Střední odborné učiliště elektrotechnické, Plzeň, Vejprnická 56</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4</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542431"/>
                  </a:ext>
                </a:extLst>
              </a:tr>
              <a:tr h="192285">
                <a:tc>
                  <a:txBody>
                    <a:bodyPr/>
                    <a:lstStyle/>
                    <a:p>
                      <a:pPr algn="l" fontAlgn="b"/>
                      <a:r>
                        <a:rPr lang="cs-CZ" sz="1100" b="0" i="0" u="none" strike="noStrike">
                          <a:solidFill>
                            <a:srgbClr val="000000"/>
                          </a:solidFill>
                          <a:effectLst/>
                          <a:latin typeface="Calibri" panose="020F0502020204030204" pitchFamily="34" charset="0"/>
                        </a:rPr>
                        <a:t>Gymnázium a Střední odborná škola, Rokycany, Mládežníků 1115</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3</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0419030"/>
                  </a:ext>
                </a:extLst>
              </a:tr>
              <a:tr h="192285">
                <a:tc>
                  <a:txBody>
                    <a:bodyPr/>
                    <a:lstStyle/>
                    <a:p>
                      <a:pPr algn="l" fontAlgn="b"/>
                      <a:r>
                        <a:rPr lang="cs-CZ" sz="1100" b="0" i="0" u="none" strike="noStrike">
                          <a:solidFill>
                            <a:srgbClr val="000000"/>
                          </a:solidFill>
                          <a:effectLst/>
                          <a:latin typeface="Calibri" panose="020F0502020204030204" pitchFamily="34" charset="0"/>
                        </a:rPr>
                        <a:t>Střední odborné učiliště stavební, Plzeň, Borská 55</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2</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7452599"/>
                  </a:ext>
                </a:extLst>
              </a:tr>
              <a:tr h="192285">
                <a:tc>
                  <a:txBody>
                    <a:bodyPr/>
                    <a:lstStyle/>
                    <a:p>
                      <a:pPr algn="l" fontAlgn="b"/>
                      <a:r>
                        <a:rPr lang="cs-CZ" sz="1100" b="0" i="0" u="none" strike="noStrike">
                          <a:solidFill>
                            <a:srgbClr val="000000"/>
                          </a:solidFill>
                          <a:effectLst/>
                          <a:latin typeface="Calibri" panose="020F0502020204030204" pitchFamily="34" charset="0"/>
                        </a:rPr>
                        <a:t>Gymnázium, Sušice, Fr. Procházky 324</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8187393"/>
                  </a:ext>
                </a:extLst>
              </a:tr>
              <a:tr h="192285">
                <a:tc>
                  <a:txBody>
                    <a:bodyPr/>
                    <a:lstStyle/>
                    <a:p>
                      <a:pPr algn="l" fontAlgn="b"/>
                      <a:r>
                        <a:rPr lang="cs-CZ" sz="1100" b="0" i="0" u="none" strike="noStrike">
                          <a:solidFill>
                            <a:srgbClr val="000000"/>
                          </a:solidFill>
                          <a:effectLst/>
                          <a:latin typeface="Calibri" panose="020F0502020204030204" pitchFamily="34" charset="0"/>
                        </a:rPr>
                        <a:t>Gymnázium, Plzeň, Mikulášské nám. 23</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cs-CZ" sz="1100" b="0" i="0" u="none" strike="noStrike" dirty="0">
                          <a:solidFill>
                            <a:srgbClr val="000000"/>
                          </a:solidFill>
                          <a:effectLst/>
                          <a:latin typeface="Calibri" panose="020F0502020204030204" pitchFamily="34" charset="0"/>
                        </a:rPr>
                        <a:t>1</a:t>
                      </a:r>
                    </a:p>
                  </a:txBody>
                  <a:tcPr marL="8336" marR="8336" marT="83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5728191"/>
                  </a:ext>
                </a:extLst>
              </a:tr>
            </a:tbl>
          </a:graphicData>
        </a:graphic>
      </p:graphicFrame>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169" y="3277206"/>
            <a:ext cx="4348374" cy="3261281"/>
          </a:xfrm>
          <a:prstGeom prst="rect">
            <a:avLst/>
          </a:prstGeom>
        </p:spPr>
      </p:pic>
    </p:spTree>
    <p:extLst>
      <p:ext uri="{BB962C8B-B14F-4D97-AF65-F5344CB8AC3E}">
        <p14:creationId xmlns:p14="http://schemas.microsoft.com/office/powerpoint/2010/main" val="26221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ystému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 id="{8B6722D6-0584-4B7E-A4FB-D297BDBBC31E}" vid="{BA8B70A0-803C-4640-9ECA-FA8ACE5BFB6F}"/>
    </a:ext>
  </a:extLst>
</a:theme>
</file>

<file path=ppt/theme/theme4.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1317</TotalTime>
  <Words>3999</Words>
  <Application>Microsoft Office PowerPoint</Application>
  <PresentationFormat>Širokoúhlá obrazovka</PresentationFormat>
  <Paragraphs>665</Paragraphs>
  <Slides>64</Slides>
  <Notes>0</Notes>
  <HiddenSlides>0</HiddenSlides>
  <MMClips>0</MMClips>
  <ScaleCrop>false</ScaleCrop>
  <HeadingPairs>
    <vt:vector size="6" baseType="variant">
      <vt:variant>
        <vt:lpstr>Použitá písma</vt:lpstr>
      </vt:variant>
      <vt:variant>
        <vt:i4>6</vt:i4>
      </vt:variant>
      <vt:variant>
        <vt:lpstr>Motiv</vt:lpstr>
      </vt:variant>
      <vt:variant>
        <vt:i4>3</vt:i4>
      </vt:variant>
      <vt:variant>
        <vt:lpstr>Nadpisy snímků</vt:lpstr>
      </vt:variant>
      <vt:variant>
        <vt:i4>64</vt:i4>
      </vt:variant>
    </vt:vector>
  </HeadingPairs>
  <TitlesOfParts>
    <vt:vector size="73" baseType="lpstr">
      <vt:lpstr>Arial</vt:lpstr>
      <vt:lpstr>Calibri</vt:lpstr>
      <vt:lpstr>Calibri Light</vt:lpstr>
      <vt:lpstr>Symbol</vt:lpstr>
      <vt:lpstr>Times New Roman</vt:lpstr>
      <vt:lpstr>Wingdings</vt:lpstr>
      <vt:lpstr>Motiv systému Office</vt:lpstr>
      <vt:lpstr>Motiv Office</vt:lpstr>
      <vt:lpstr>1_Motiv Office</vt:lpstr>
      <vt:lpstr>15. ZASEDÁNÍ PS VZDĚLÁVÁNÍ</vt:lpstr>
      <vt:lpstr>1. Zahájení, představení programu, přivítání přítomných</vt:lpstr>
      <vt:lpstr>Program zasedání</vt:lpstr>
      <vt:lpstr>2. Aktuální informace k realizaci projektu „Krajský akční plán rozvoje vzdělávání Plzeňského kraje“</vt:lpstr>
      <vt:lpstr>Změny v PS Vzdělávání</vt:lpstr>
      <vt:lpstr>Krajský akční plán rozvoje vzdělávání Plzeňského kraje (na období 2020-2022)</vt:lpstr>
      <vt:lpstr>Tematická setkávání</vt:lpstr>
      <vt:lpstr>Diskusní setkání k distančnímu vzdělávání</vt:lpstr>
      <vt:lpstr>Letní setkání s pedagogy</vt:lpstr>
      <vt:lpstr>Letní setkání s pedagogy</vt:lpstr>
      <vt:lpstr>Letní setkání s pedagogy</vt:lpstr>
      <vt:lpstr>Letní setkání s pedagogy</vt:lpstr>
      <vt:lpstr>Workshop pro metodiky prevence  Protiprávní jednání mládeže, jeho projevy a prevence</vt:lpstr>
      <vt:lpstr>Plánovaná tematická setkávání</vt:lpstr>
      <vt:lpstr>Plánovaná setkání ředitelů SŠ</vt:lpstr>
      <vt:lpstr>Výzvy OP VVV</vt:lpstr>
      <vt:lpstr>IROP 2021-2027</vt:lpstr>
      <vt:lpstr>3. Aktuální informace ve školství</vt:lpstr>
      <vt:lpstr>Prezentace aplikace PowerPoint</vt:lpstr>
      <vt:lpstr>Prezentace aplikace PowerPoint</vt:lpstr>
      <vt:lpstr>Prezentace aplikace PowerPoint</vt:lpstr>
      <vt:lpstr>Prezentace aplikace PowerPoint</vt:lpstr>
      <vt:lpstr>Prezentace aplikace PowerPoint</vt:lpstr>
      <vt:lpstr>Dobrovolnictví</vt:lpstr>
      <vt:lpstr>Prezentace aplikace PowerPoint</vt:lpstr>
      <vt:lpstr>Prezentace aplikace PowerPoint</vt:lpstr>
      <vt:lpstr>Prezentace aplikace PowerPoint</vt:lpstr>
      <vt:lpstr>Prezentace aplikace PowerPoint</vt:lpstr>
      <vt:lpstr>Vývoj počtu narozených dětí v Plzeňském kraji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mKONTEXT</vt:lpstr>
      <vt:lpstr>Prezentace aplikace PowerPoint</vt:lpstr>
      <vt:lpstr>Prezentace aplikace PowerPoint</vt:lpstr>
      <vt:lpstr>Prezentace aplikace PowerPoint</vt:lpstr>
      <vt:lpstr>Prezentace aplikace PowerPoint</vt:lpstr>
      <vt:lpstr>4. Představení projektu „Vzdělávání 4.0 v Plzeňském kraji“</vt:lpstr>
      <vt:lpstr>Harmonogram </vt:lpstr>
      <vt:lpstr>Základní informace o projektu</vt:lpstr>
      <vt:lpstr>Zapojené školy</vt:lpstr>
      <vt:lpstr>Základní koncepce připravovaného projektu </vt:lpstr>
      <vt:lpstr>Klíčové aktivity</vt:lpstr>
      <vt:lpstr>Prezentace aplikace PowerPoint</vt:lpstr>
      <vt:lpstr>KA02: Podpora polytechnického a odborného vzdělávání s důrazem na rozvoj digitálních kompetencí</vt:lpstr>
      <vt:lpstr>KA02: Podpora polytechnického a odborného vzdělávání s důrazem na rozvoj digitálních kompetencí</vt:lpstr>
      <vt:lpstr>KA03: Rozvoj výuky cizích jazyků, gramotností a kompetencí k podnikavosti, iniciativě a kreativitě</vt:lpstr>
      <vt:lpstr>KA03: Rozvoj výuky cizích jazyků, gramotností a kompetencí k podnikavosti, iniciativě a kreativitě</vt:lpstr>
      <vt:lpstr>KA04: Podpora rovných příležitostí ve vzdělávání, kariérového poradenství, celoživotního učení a prevence předčasných odchodů ze vzdělávání</vt:lpstr>
      <vt:lpstr>KA04: Podpora rovných příležitostí ve vzdělávání, kariérového poradenství, celoživotního učení a prevence předčasných odchodů ze vzdělávání</vt:lpstr>
      <vt:lpstr>KA04: Podpora rovných příležitostí ve vzdělávání, kariérového poradenství, celoživotního učení a prevence předčasných odchodů ze vzdělávání</vt:lpstr>
      <vt:lpstr>KA04: Podpora rovných příležitostí ve vzdělávání, kariérového poradenství, celoživotního učení a prevence předčasných odchodů ze vzdělávání</vt:lpstr>
      <vt:lpstr>KA04: Podpora rovných příležitostí ve vzdělávání, kariérového poradenství, celoživotního učení a prevence předčasných odchodů ze vzdělávání</vt:lpstr>
      <vt:lpstr>KA05: Podpora škol a školských poradenských zařízení formou jednotkových nákladů</vt:lpstr>
      <vt:lpstr>Děkuji za pozornost</vt:lpstr>
      <vt:lpstr>5. Diskuse, různé</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Šmídová Pavlína</dc:creator>
  <cp:lastModifiedBy>Duda Petr</cp:lastModifiedBy>
  <cp:revision>81</cp:revision>
  <cp:lastPrinted>2019-11-14T08:03:15Z</cp:lastPrinted>
  <dcterms:created xsi:type="dcterms:W3CDTF">2019-03-28T14:20:39Z</dcterms:created>
  <dcterms:modified xsi:type="dcterms:W3CDTF">2020-09-15T05:10:01Z</dcterms:modified>
</cp:coreProperties>
</file>