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81" r:id="rId3"/>
    <p:sldId id="257" r:id="rId4"/>
    <p:sldId id="279" r:id="rId5"/>
    <p:sldId id="280" r:id="rId6"/>
    <p:sldId id="275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oc Vladimír" initials="KV" lastIdx="2" clrIdx="0">
    <p:extLst>
      <p:ext uri="{19B8F6BF-5375-455C-9EA6-DF929625EA0E}">
        <p15:presenceInfo xmlns:p15="http://schemas.microsoft.com/office/powerpoint/2012/main" userId="S-1-5-21-1872906248-1836515400-617630493-245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9" autoAdjust="0"/>
    <p:restoredTop sz="94660"/>
  </p:normalViewPr>
  <p:slideViewPr>
    <p:cSldViewPr snapToGrid="0">
      <p:cViewPr varScale="1">
        <p:scale>
          <a:sx n="71" d="100"/>
          <a:sy n="71" d="100"/>
        </p:scale>
        <p:origin x="2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Záhlaví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78CD7-80B2-49F9-A2A5-FC0AF35C453A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EF64D-BB8B-4A71-95C3-67DEB856D6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215426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Záhlaví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EE71B-5620-4C68-8DA7-C64C5CD00BBA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22548-E79E-46AC-B8DC-4382670794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88488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Základní</a:t>
            </a:r>
            <a:r>
              <a:rPr lang="cs-CZ" baseline="0" dirty="0" smtClean="0"/>
              <a:t> strategické dokumenty  v oblasti cyklistky </a:t>
            </a:r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smtClean="0"/>
              <a:t>Záhlaví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822548-E79E-46AC-B8DC-4382670794A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691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Základní</a:t>
            </a:r>
            <a:r>
              <a:rPr lang="cs-CZ" baseline="0" dirty="0" smtClean="0"/>
              <a:t> strategické dokumenty  v oblasti cyklistky </a:t>
            </a:r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smtClean="0"/>
              <a:t>Záhlaví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822548-E79E-46AC-B8DC-4382670794A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8081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Základní</a:t>
            </a:r>
            <a:r>
              <a:rPr lang="cs-CZ" baseline="0" dirty="0" smtClean="0"/>
              <a:t> strategické dokumenty  v oblasti cyklistky </a:t>
            </a:r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smtClean="0"/>
              <a:t>Záhlaví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822548-E79E-46AC-B8DC-4382670794A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5138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73188" y="3447206"/>
            <a:ext cx="4485011" cy="1755031"/>
          </a:xfrm>
        </p:spPr>
        <p:txBody>
          <a:bodyPr anchor="b">
            <a:normAutofit/>
          </a:bodyPr>
          <a:lstStyle>
            <a:lvl1pPr algn="r">
              <a:defRPr sz="3600" b="1"/>
            </a:lvl1pPr>
          </a:lstStyle>
          <a:p>
            <a:r>
              <a:rPr lang="cs-CZ" dirty="0"/>
              <a:t>Název prezentace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0200" y="5202238"/>
            <a:ext cx="6858000" cy="81823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205" y="1072450"/>
            <a:ext cx="1879697" cy="4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3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44133"/>
            <a:ext cx="4633912" cy="2022476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Nadpis sekce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66609"/>
            <a:ext cx="463391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205" y="1072450"/>
            <a:ext cx="1879697" cy="4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2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Nadpis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9640"/>
              </a:buClr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4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03" y="416191"/>
            <a:ext cx="914447" cy="24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2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obrázek 14"/>
          <p:cNvSpPr>
            <a:spLocks noGrp="1"/>
          </p:cNvSpPr>
          <p:nvPr>
            <p:ph type="pic" sz="quarter" idx="12"/>
          </p:nvPr>
        </p:nvSpPr>
        <p:spPr>
          <a:xfrm>
            <a:off x="5653616" y="1993902"/>
            <a:ext cx="3490384" cy="4864098"/>
          </a:xfrm>
          <a:custGeom>
            <a:avLst/>
            <a:gdLst>
              <a:gd name="connsiteX0" fmla="*/ 3152775 w 3490384"/>
              <a:gd name="connsiteY0" fmla="*/ 0 h 4864098"/>
              <a:gd name="connsiteX1" fmla="*/ 3475128 w 3490384"/>
              <a:gd name="connsiteY1" fmla="*/ 16278 h 4864098"/>
              <a:gd name="connsiteX2" fmla="*/ 3490384 w 3490384"/>
              <a:gd name="connsiteY2" fmla="*/ 18216 h 4864098"/>
              <a:gd name="connsiteX3" fmla="*/ 3490384 w 3490384"/>
              <a:gd name="connsiteY3" fmla="*/ 4864098 h 4864098"/>
              <a:gd name="connsiteX4" fmla="*/ 507205 w 3490384"/>
              <a:gd name="connsiteY4" fmla="*/ 4864098 h 4864098"/>
              <a:gd name="connsiteX5" fmla="*/ 380523 w 3490384"/>
              <a:gd name="connsiteY5" fmla="*/ 4655575 h 4864098"/>
              <a:gd name="connsiteX6" fmla="*/ 0 w 3490384"/>
              <a:gd name="connsiteY6" fmla="*/ 3152775 h 4864098"/>
              <a:gd name="connsiteX7" fmla="*/ 3152775 w 3490384"/>
              <a:gd name="connsiteY7" fmla="*/ 0 h 486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0384" h="4864098">
                <a:moveTo>
                  <a:pt x="3152775" y="0"/>
                </a:moveTo>
                <a:cubicBezTo>
                  <a:pt x="3261602" y="0"/>
                  <a:pt x="3369141" y="5514"/>
                  <a:pt x="3475128" y="16278"/>
                </a:cubicBezTo>
                <a:lnTo>
                  <a:pt x="3490384" y="18216"/>
                </a:lnTo>
                <a:lnTo>
                  <a:pt x="3490384" y="4864098"/>
                </a:lnTo>
                <a:lnTo>
                  <a:pt x="507205" y="4864098"/>
                </a:lnTo>
                <a:lnTo>
                  <a:pt x="380523" y="4655575"/>
                </a:lnTo>
                <a:cubicBezTo>
                  <a:pt x="137847" y="4208848"/>
                  <a:pt x="0" y="3696910"/>
                  <a:pt x="0" y="3152775"/>
                </a:cubicBezTo>
                <a:cubicBezTo>
                  <a:pt x="0" y="1411545"/>
                  <a:pt x="1411545" y="0"/>
                  <a:pt x="3152775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4536017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cxnSp>
        <p:nvCxnSpPr>
          <p:cNvPr id="17" name="Přímá spojnice 16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5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250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cxnSp>
        <p:nvCxnSpPr>
          <p:cNvPr id="7" name="Přímá spojnice 6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752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Přímá spojnice 5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55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3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9287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3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594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34533"/>
            <a:ext cx="7886700" cy="556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Nadpis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723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6" r:id="rId5"/>
    <p:sldLayoutId id="2147483667" r:id="rId6"/>
    <p:sldLayoutId id="2147483668" r:id="rId7"/>
    <p:sldLayoutId id="214748366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00964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zensky-kraj.cz/aktualizace-koncepce-cykloturistiky-a-cyklodoprav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vladimir.krocv@plzensky-kraj.cz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plzensky-kraj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rázek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1" r="8481"/>
          <a:stretch>
            <a:fillRect/>
          </a:stretch>
        </p:blipFill>
        <p:spPr>
          <a:xfrm>
            <a:off x="5653616" y="1609725"/>
            <a:ext cx="3490384" cy="5248275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1690255"/>
            <a:ext cx="7886700" cy="40471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2800" b="1" dirty="0"/>
              <a:t/>
            </a:r>
            <a:br>
              <a:rPr lang="cs-CZ" sz="2800" b="1" dirty="0"/>
            </a:br>
            <a:r>
              <a:rPr lang="cs-CZ" sz="2800" b="1" dirty="0" smtClean="0"/>
              <a:t>PODPORA VÝSTAVBY CYKLOSTEZEK, CYKLOTRAS A SPECIALIZOVANÉ  CYKLISTICKÉ INFRASTRUKTURY  </a:t>
            </a:r>
            <a:br>
              <a:rPr lang="cs-CZ" sz="2800" b="1" dirty="0" smtClean="0"/>
            </a:br>
            <a:r>
              <a:rPr lang="cs-CZ" sz="2800" b="1" dirty="0" smtClean="0"/>
              <a:t>V PLZEŇSKÉM  KRAJI </a:t>
            </a:r>
            <a:br>
              <a:rPr lang="cs-CZ" sz="2800" b="1" dirty="0" smtClean="0"/>
            </a:br>
            <a:r>
              <a:rPr lang="cs-CZ" sz="2800" b="1" dirty="0" smtClean="0"/>
              <a:t>V ROCE 2023  </a:t>
            </a:r>
            <a:endParaRPr lang="cs-CZ" sz="2800" b="1" dirty="0"/>
          </a:p>
        </p:txBody>
      </p:sp>
      <p:sp>
        <p:nvSpPr>
          <p:cNvPr id="3" name="Podnadpis 2"/>
          <p:cNvSpPr>
            <a:spLocks noGrp="1"/>
          </p:cNvSpPr>
          <p:nvPr>
            <p:ph sz="half" idx="1"/>
          </p:nvPr>
        </p:nvSpPr>
        <p:spPr>
          <a:xfrm>
            <a:off x="628650" y="3962400"/>
            <a:ext cx="4314826" cy="221456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cs-CZ" sz="1400" dirty="0" smtClean="0"/>
          </a:p>
          <a:p>
            <a:pPr algn="l"/>
            <a:r>
              <a:rPr lang="cs-CZ" sz="1400" dirty="0" smtClean="0"/>
              <a:t>Krajský </a:t>
            </a:r>
            <a:r>
              <a:rPr lang="cs-CZ" sz="1400" dirty="0"/>
              <a:t>úřad Plzeňského </a:t>
            </a:r>
            <a:r>
              <a:rPr lang="cs-CZ" sz="1400" dirty="0" smtClean="0"/>
              <a:t>kraje</a:t>
            </a:r>
          </a:p>
          <a:p>
            <a:pPr algn="l"/>
            <a:r>
              <a:rPr lang="cs-CZ" sz="1400" dirty="0" smtClean="0"/>
              <a:t>Odbor </a:t>
            </a:r>
            <a:r>
              <a:rPr lang="cs-CZ" sz="1400" dirty="0"/>
              <a:t>dopravy a silničního hospodářství</a:t>
            </a:r>
          </a:p>
          <a:p>
            <a:pPr algn="l"/>
            <a:r>
              <a:rPr lang="cs-CZ" sz="1400" dirty="0"/>
              <a:t>Oddělení financování veřejné dopravy a silničního hospodářství</a:t>
            </a:r>
          </a:p>
          <a:p>
            <a:pPr algn="l"/>
            <a:r>
              <a:rPr lang="cs-CZ" sz="1400" dirty="0" smtClean="0"/>
              <a:t>Škroupova 18 </a:t>
            </a:r>
          </a:p>
          <a:p>
            <a:pPr algn="l"/>
            <a:r>
              <a:rPr lang="cs-CZ" sz="1400" dirty="0" smtClean="0"/>
              <a:t>306 </a:t>
            </a:r>
            <a:r>
              <a:rPr lang="cs-CZ" sz="1400" dirty="0"/>
              <a:t>13 Plzeň</a:t>
            </a:r>
          </a:p>
          <a:p>
            <a:pPr algn="l"/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D</a:t>
            </a:r>
            <a:r>
              <a:rPr lang="cs-CZ" dirty="0" smtClean="0"/>
              <a:t>otační program  pro rok 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941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Koncepce cykloturistiky a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cyklodopravy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Plzeňského kraje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9028" y="1708735"/>
            <a:ext cx="3517697" cy="4285859"/>
          </a:xfrm>
          <a:prstGeom prst="rect">
            <a:avLst/>
          </a:prstGeom>
        </p:spPr>
      </p:pic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cs-CZ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PODPORA VÝSTAVBY CYKLOSTEZEK, CYKLOTRAS A SPECIALIZOVANÉ  CYKLISTICKÉ INFRASTRUKTURY  V PLZEŇSKÉM  KRAJI V ROCE 2023 </a:t>
            </a:r>
          </a:p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2</a:t>
            </a:fld>
            <a:r>
              <a:rPr lang="cs-CZ" smtClean="0"/>
              <a:t> 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73578" y="2003367"/>
            <a:ext cx="440574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/>
              <a:t>aktualizovaný koncepční materiál </a:t>
            </a:r>
            <a:r>
              <a:rPr lang="cs-CZ" dirty="0"/>
              <a:t>k dispozici na  </a:t>
            </a:r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www.plzensky-kraj.cz/aktualizace-koncepce-cykloturistiky-a-cyklodoprav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Cíl: vytvoření funkční sítě </a:t>
            </a:r>
            <a:r>
              <a:rPr lang="cs-CZ" dirty="0"/>
              <a:t>cyklotras, které budou nedílnou součástí dopravního systému a zároveň nabídnou alternativní způsob bezpečné přepravy. 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Znění dotačního programu je zpracováno v souladu s Aktualizací koncepce a jeho vyhlášením dojde k naplňování jejího cíle.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92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6245" y="1062204"/>
            <a:ext cx="7886700" cy="556156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cs-CZ" dirty="0"/>
              <a:t>T</a:t>
            </a:r>
            <a:r>
              <a:rPr lang="cs-CZ" dirty="0" smtClean="0"/>
              <a:t>ermíny programu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1050" y="1690255"/>
            <a:ext cx="7886700" cy="4601071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Podání žádosti výhradně prostřednictvím aplikace </a:t>
            </a:r>
            <a:r>
              <a:rPr lang="cs-CZ" dirty="0" err="1" smtClean="0"/>
              <a:t>eDotace</a:t>
            </a:r>
            <a:r>
              <a:rPr lang="cs-CZ" dirty="0" smtClean="0"/>
              <a:t> </a:t>
            </a:r>
          </a:p>
          <a:p>
            <a:r>
              <a:rPr lang="cs-CZ" b="1" dirty="0" smtClean="0"/>
              <a:t>23.1.2023</a:t>
            </a:r>
            <a:r>
              <a:rPr lang="cs-CZ" dirty="0" smtClean="0"/>
              <a:t>  vyhlášení a otevření v aplikaci</a:t>
            </a:r>
          </a:p>
          <a:p>
            <a:pPr algn="just"/>
            <a:r>
              <a:rPr lang="cs-CZ" b="1" dirty="0" smtClean="0"/>
              <a:t>1.3.2023</a:t>
            </a:r>
            <a:r>
              <a:rPr lang="cs-CZ" dirty="0" smtClean="0"/>
              <a:t>  otevření aplikace pro podávání 		             žádostí</a:t>
            </a:r>
          </a:p>
          <a:p>
            <a:pPr algn="just"/>
            <a:r>
              <a:rPr lang="cs-CZ" b="1" dirty="0" smtClean="0"/>
              <a:t>31.3.2023</a:t>
            </a:r>
            <a:r>
              <a:rPr lang="cs-CZ" dirty="0" smtClean="0"/>
              <a:t>  uzavření podávání  žádostí</a:t>
            </a:r>
          </a:p>
          <a:p>
            <a:pPr algn="just"/>
            <a:r>
              <a:rPr lang="cs-CZ" b="1" dirty="0" smtClean="0"/>
              <a:t>31.1.2024</a:t>
            </a:r>
            <a:r>
              <a:rPr lang="cs-CZ" dirty="0" smtClean="0"/>
              <a:t>  termín pro zaslání průběžné 		              		   zprávy</a:t>
            </a:r>
          </a:p>
          <a:p>
            <a:pPr algn="just"/>
            <a:r>
              <a:rPr lang="cs-CZ" b="1" dirty="0" smtClean="0"/>
              <a:t>31.10.2024</a:t>
            </a:r>
            <a:r>
              <a:rPr lang="cs-CZ" dirty="0" smtClean="0"/>
              <a:t>  konec lhůty pro dokončení 		             		   realizace</a:t>
            </a:r>
          </a:p>
          <a:p>
            <a:pPr algn="just"/>
            <a:r>
              <a:rPr lang="cs-CZ" b="1" dirty="0" smtClean="0"/>
              <a:t>31.12.2024</a:t>
            </a:r>
            <a:r>
              <a:rPr lang="cs-CZ" dirty="0" smtClean="0"/>
              <a:t>  nejzazší termín pro vyúčtování    </a:t>
            </a:r>
          </a:p>
          <a:p>
            <a:pPr algn="just"/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901701" y="246000"/>
            <a:ext cx="6607464" cy="5760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sz="1050" b="1" dirty="0"/>
              <a:t>PODPORA </a:t>
            </a:r>
            <a:r>
              <a:rPr lang="cs-CZ" sz="1050" b="1" dirty="0" smtClean="0"/>
              <a:t>VÝSTAVBY CYKLOSTEZEK</a:t>
            </a:r>
            <a:r>
              <a:rPr lang="cs-CZ" sz="1050" b="1" dirty="0"/>
              <a:t>, CYKLOTRAS A SPECIALIZOVANÉ </a:t>
            </a:r>
            <a:r>
              <a:rPr lang="cs-CZ" sz="1050" b="1" dirty="0" smtClean="0"/>
              <a:t> </a:t>
            </a:r>
            <a:r>
              <a:rPr lang="cs-CZ" sz="1050" b="1" dirty="0"/>
              <a:t>CYKLISTICKÉ INFRASTRUKTURY  </a:t>
            </a:r>
            <a:r>
              <a:rPr lang="cs-CZ" sz="1050" b="1" dirty="0" smtClean="0"/>
              <a:t>V </a:t>
            </a:r>
            <a:r>
              <a:rPr lang="cs-CZ" sz="1050" b="1" dirty="0"/>
              <a:t>PLZEŇSKÉM  KRAJI V ROCE </a:t>
            </a:r>
            <a:r>
              <a:rPr lang="cs-CZ" sz="1050" b="1" dirty="0" smtClean="0"/>
              <a:t>2023 </a:t>
            </a:r>
            <a:endParaRPr lang="cs-CZ" sz="1050" b="1" i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3</a:t>
            </a:fld>
            <a:r>
              <a:rPr lang="cs-CZ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992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6245" y="887060"/>
            <a:ext cx="7886700" cy="1458976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cs-CZ" sz="2400" dirty="0" smtClean="0"/>
              <a:t>Celkový </a:t>
            </a:r>
            <a:r>
              <a:rPr lang="cs-CZ" sz="2400" dirty="0"/>
              <a:t>objem finančních prostředků  je </a:t>
            </a:r>
            <a:r>
              <a:rPr lang="cs-CZ" sz="2400" b="1" dirty="0">
                <a:solidFill>
                  <a:srgbClr val="FFFF00"/>
                </a:solidFill>
              </a:rPr>
              <a:t>3</a:t>
            </a:r>
            <a:r>
              <a:rPr lang="cs-CZ" sz="2400" b="1" dirty="0" smtClean="0">
                <a:solidFill>
                  <a:srgbClr val="FFFF00"/>
                </a:solidFill>
              </a:rPr>
              <a:t>0 </a:t>
            </a:r>
            <a:r>
              <a:rPr lang="cs-CZ" sz="2400" b="1" dirty="0">
                <a:solidFill>
                  <a:srgbClr val="FFFF00"/>
                </a:solidFill>
              </a:rPr>
              <a:t>000 000 </a:t>
            </a:r>
            <a:r>
              <a:rPr lang="cs-CZ" sz="2400" dirty="0" smtClean="0"/>
              <a:t>Kč </a:t>
            </a:r>
            <a:br>
              <a:rPr lang="cs-CZ" sz="2400" dirty="0" smtClean="0"/>
            </a:br>
            <a:r>
              <a:rPr lang="cs-CZ" sz="2400" dirty="0" smtClean="0"/>
              <a:t>Maximální  podíl dotace </a:t>
            </a:r>
            <a:r>
              <a:rPr lang="cs-CZ" sz="2400" b="1" dirty="0" smtClean="0"/>
              <a:t>80 %</a:t>
            </a:r>
            <a:r>
              <a:rPr lang="cs-CZ" sz="2400" dirty="0" smtClean="0"/>
              <a:t> celkových nákladů</a:t>
            </a:r>
            <a:br>
              <a:rPr lang="cs-CZ" sz="2400" dirty="0" smtClean="0"/>
            </a:br>
            <a:r>
              <a:rPr lang="cs-CZ" sz="2400" dirty="0"/>
              <a:t>Dotace je poskytována </a:t>
            </a:r>
            <a:r>
              <a:rPr lang="cs-CZ" sz="2400" b="1" dirty="0"/>
              <a:t>výhradně na investiční náklady</a:t>
            </a:r>
            <a:r>
              <a:rPr lang="cs-CZ" sz="2400" dirty="0"/>
              <a:t> žadatele spojené s realizací projektu.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1050" y="2632364"/>
            <a:ext cx="7886700" cy="3658961"/>
          </a:xfrm>
        </p:spPr>
        <p:txBody>
          <a:bodyPr>
            <a:normAutofit fontScale="62500" lnSpcReduction="2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b="1" dirty="0" smtClean="0"/>
              <a:t>VÝSTAVBA </a:t>
            </a:r>
            <a:r>
              <a:rPr lang="cs-CZ" b="1" dirty="0"/>
              <a:t>CYKLOSTEZEK, CYKLOTRAS, MTB TRAS A PŘÍRODĚ </a:t>
            </a:r>
            <a:r>
              <a:rPr lang="cs-CZ" b="1" dirty="0" smtClean="0"/>
              <a:t>       BLÍZKÝCH </a:t>
            </a:r>
            <a:r>
              <a:rPr lang="cs-CZ" b="1" dirty="0"/>
              <a:t>CEST URČENÝCH PRO POHYB CYKLISTŮ 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Výstavba </a:t>
            </a:r>
            <a:r>
              <a:rPr lang="cs-CZ" dirty="0"/>
              <a:t>nových, opravy a propojení stávajících úseků mezinárodních nadregionálních a regionálních cyklostezek, cyklotras</a:t>
            </a:r>
            <a:r>
              <a:rPr lang="cs-CZ" dirty="0" smtClean="0"/>
              <a:t>, </a:t>
            </a:r>
            <a:r>
              <a:rPr lang="cs-CZ" dirty="0"/>
              <a:t>budování přírodě blízkých cest a MTB tras určených pro pohyb cyklistů </a:t>
            </a:r>
            <a:endParaRPr lang="cs-CZ" sz="2400" b="1" dirty="0" smtClean="0"/>
          </a:p>
          <a:p>
            <a:pPr marL="0" indent="0" algn="just">
              <a:buNone/>
            </a:pPr>
            <a:r>
              <a:rPr lang="cs-CZ" sz="2400" b="1" dirty="0" smtClean="0"/>
              <a:t>Výše podpory 1.000.000 Kč – 10.000.000 Kč</a:t>
            </a:r>
            <a:endParaRPr lang="cs-CZ" sz="2400" dirty="0"/>
          </a:p>
          <a:p>
            <a:pPr algn="just"/>
            <a:endParaRPr lang="cs-CZ" sz="2400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b="1" dirty="0" smtClean="0"/>
              <a:t>VYBUDOVÁNÍ </a:t>
            </a:r>
            <a:r>
              <a:rPr lang="cs-CZ" b="1" dirty="0"/>
              <a:t>SPECIALIZOVANÉ CYKLISTICKÉ INFRASTRUKTURY 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V</a:t>
            </a:r>
            <a:r>
              <a:rPr lang="sv-SE" dirty="0" smtClean="0"/>
              <a:t>ybudování </a:t>
            </a:r>
            <a:r>
              <a:rPr lang="sv-SE" dirty="0"/>
              <a:t>specializované cyklistické infrastruktury (Skills trasa, </a:t>
            </a:r>
            <a:r>
              <a:rPr lang="sv-SE" dirty="0" smtClean="0"/>
              <a:t>pumptr</a:t>
            </a:r>
            <a:r>
              <a:rPr lang="cs-CZ" dirty="0" err="1" smtClean="0"/>
              <a:t>ac</a:t>
            </a:r>
            <a:r>
              <a:rPr lang="sv-SE" dirty="0" smtClean="0"/>
              <a:t>k</a:t>
            </a:r>
            <a:r>
              <a:rPr lang="sv-SE" dirty="0"/>
              <a:t>, in-line trasa, atd.). </a:t>
            </a:r>
          </a:p>
          <a:p>
            <a:pPr marL="0" indent="0" algn="just">
              <a:buNone/>
            </a:pPr>
            <a:r>
              <a:rPr lang="cs-CZ" sz="2400" b="1" dirty="0" smtClean="0"/>
              <a:t>Výše podpory 300.000 Kč – </a:t>
            </a:r>
            <a:r>
              <a:rPr lang="cs-C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1.300.000 </a:t>
            </a:r>
            <a:r>
              <a:rPr lang="cs-CZ" sz="2400" b="1" dirty="0" smtClean="0"/>
              <a:t>Kč                         </a:t>
            </a:r>
            <a:endParaRPr lang="cs-CZ" sz="2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901701" y="246000"/>
            <a:ext cx="6607464" cy="5760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sz="1050" b="1" dirty="0"/>
              <a:t>PODPORA </a:t>
            </a:r>
            <a:r>
              <a:rPr lang="cs-CZ" sz="1050" b="1" dirty="0" smtClean="0"/>
              <a:t>VÝSTAVBY CYKLOSTEZEK</a:t>
            </a:r>
            <a:r>
              <a:rPr lang="cs-CZ" sz="1050" b="1" dirty="0"/>
              <a:t>, CYKLOTRAS A SPECIALIZOVANÉ </a:t>
            </a:r>
            <a:r>
              <a:rPr lang="cs-CZ" sz="1050" b="1" dirty="0" smtClean="0"/>
              <a:t>CYKLISTICKÉ </a:t>
            </a:r>
            <a:r>
              <a:rPr lang="cs-CZ" sz="1050" b="1" dirty="0"/>
              <a:t>INFRASTRUKTURY  </a:t>
            </a:r>
            <a:r>
              <a:rPr lang="cs-CZ" sz="1050" b="1" dirty="0" smtClean="0"/>
              <a:t>V </a:t>
            </a:r>
            <a:r>
              <a:rPr lang="cs-CZ" sz="1050" b="1" dirty="0"/>
              <a:t>PLZEŇSKÉM  KRAJI V ROCE </a:t>
            </a:r>
            <a:r>
              <a:rPr lang="cs-CZ" sz="1050" b="1" dirty="0" smtClean="0"/>
              <a:t>2023 </a:t>
            </a:r>
            <a:endParaRPr lang="cs-CZ" sz="1050" b="1" i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4</a:t>
            </a:fld>
            <a:r>
              <a:rPr lang="cs-CZ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680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6245" y="887060"/>
            <a:ext cx="7886700" cy="58152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cs-CZ" sz="2400" dirty="0" smtClean="0"/>
              <a:t>Výklad základních pojmů 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1050" y="1607127"/>
            <a:ext cx="7886700" cy="468419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endParaRPr lang="cs-CZ" sz="2400" dirty="0" smtClean="0"/>
          </a:p>
          <a:p>
            <a:pPr lvl="0"/>
            <a:r>
              <a:rPr lang="cs-CZ" b="1" dirty="0"/>
              <a:t>Cyklostezka </a:t>
            </a:r>
            <a:r>
              <a:rPr lang="cs-CZ" dirty="0"/>
              <a:t>je </a:t>
            </a:r>
            <a:r>
              <a:rPr lang="cs-CZ" dirty="0" smtClean="0"/>
              <a:t>komunikace </a:t>
            </a:r>
            <a:r>
              <a:rPr lang="cs-CZ" dirty="0"/>
              <a:t>pro cyklisty s vyloučeným provozem silničních motorových vozidel.</a:t>
            </a:r>
          </a:p>
          <a:p>
            <a:pPr lvl="0"/>
            <a:r>
              <a:rPr lang="cs-CZ" b="1" dirty="0"/>
              <a:t>Cyklotrasa </a:t>
            </a:r>
            <a:r>
              <a:rPr lang="cs-CZ" dirty="0"/>
              <a:t>je </a:t>
            </a:r>
            <a:r>
              <a:rPr lang="cs-CZ" dirty="0" smtClean="0"/>
              <a:t>komunikace </a:t>
            </a:r>
            <a:r>
              <a:rPr lang="cs-CZ" dirty="0"/>
              <a:t>pro cyklisty s </a:t>
            </a:r>
            <a:r>
              <a:rPr lang="cs-CZ" dirty="0" smtClean="0"/>
              <a:t>omezeným  </a:t>
            </a:r>
            <a:r>
              <a:rPr lang="cs-CZ" dirty="0"/>
              <a:t>provozem silničních motorových vozidel.</a:t>
            </a:r>
          </a:p>
          <a:p>
            <a:pPr lvl="0"/>
            <a:r>
              <a:rPr lang="cs-CZ" b="1" dirty="0"/>
              <a:t>Přírodě blízká cesta </a:t>
            </a:r>
            <a:r>
              <a:rPr lang="cs-CZ" dirty="0"/>
              <a:t>je </a:t>
            </a:r>
            <a:r>
              <a:rPr lang="cs-CZ" dirty="0" smtClean="0"/>
              <a:t>jedno </a:t>
            </a:r>
            <a:r>
              <a:rPr lang="cs-CZ" dirty="0"/>
              <a:t>nebo obousměrná stezka pro cyklisty, která svým stavebním provedením minimalizuje škody pro přírodu, minimalizuje uživatelský konflikt, vyžaduje minimální údržbu, zvyšuje svým uživatelům zážitek z jízdy na kole </a:t>
            </a:r>
          </a:p>
          <a:p>
            <a:pPr lvl="0"/>
            <a:r>
              <a:rPr lang="cs-CZ" b="1" dirty="0"/>
              <a:t>MTB </a:t>
            </a:r>
            <a:r>
              <a:rPr lang="cs-CZ" b="1" dirty="0" smtClean="0"/>
              <a:t>trasa </a:t>
            </a:r>
            <a:r>
              <a:rPr lang="cs-CZ" dirty="0"/>
              <a:t>je </a:t>
            </a:r>
            <a:r>
              <a:rPr lang="cs-CZ" dirty="0" smtClean="0"/>
              <a:t>jedno </a:t>
            </a:r>
            <a:r>
              <a:rPr lang="cs-CZ" dirty="0"/>
              <a:t>nebo obousměrná stezka pro cyklisty, která svým stavebním provedením a vhodně zařazenými technickými prvky tvoří cyklistickou infrastrukturu specializovanou na terénní a zážitkovou </a:t>
            </a:r>
            <a:r>
              <a:rPr lang="cs-CZ" dirty="0" smtClean="0"/>
              <a:t>cyklistiku. </a:t>
            </a:r>
            <a:endParaRPr lang="cs-CZ" dirty="0"/>
          </a:p>
          <a:p>
            <a:pPr algn="just"/>
            <a:r>
              <a:rPr lang="cs-CZ" sz="2900" b="1" dirty="0" smtClean="0"/>
              <a:t>Specializovaná cyklistická infrastruktura</a:t>
            </a:r>
            <a:r>
              <a:rPr lang="cs-CZ" sz="2400" dirty="0" smtClean="0"/>
              <a:t> </a:t>
            </a:r>
            <a:r>
              <a:rPr lang="cs-CZ" sz="2900" dirty="0"/>
              <a:t>je </a:t>
            </a:r>
            <a:r>
              <a:rPr lang="cs-CZ" sz="2900" dirty="0" smtClean="0"/>
              <a:t>cesta </a:t>
            </a:r>
            <a:r>
              <a:rPr lang="cs-CZ" sz="2900" dirty="0"/>
              <a:t>nebo soustava cest </a:t>
            </a:r>
            <a:r>
              <a:rPr lang="cs-CZ" sz="2900" dirty="0" smtClean="0"/>
              <a:t>osazená </a:t>
            </a:r>
            <a:r>
              <a:rPr lang="cs-CZ" sz="2900" dirty="0"/>
              <a:t>specifickými technickými prvky, která tvoří  ucelený  </a:t>
            </a:r>
            <a:r>
              <a:rPr lang="cs-CZ" sz="2900" dirty="0" smtClean="0"/>
              <a:t>prvek </a:t>
            </a:r>
            <a:r>
              <a:rPr lang="cs-CZ" sz="2900" dirty="0"/>
              <a:t>nebo je variantní částí cyklotrasy.             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901701" y="246000"/>
            <a:ext cx="6607464" cy="5760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sz="1050" b="1" dirty="0"/>
              <a:t>PODPORA </a:t>
            </a:r>
            <a:r>
              <a:rPr lang="cs-CZ" sz="1050" b="1" dirty="0" smtClean="0"/>
              <a:t>VÝSTAVBY CYKLOSTEZEK</a:t>
            </a:r>
            <a:r>
              <a:rPr lang="cs-CZ" sz="1050" b="1" dirty="0"/>
              <a:t>, CYKLOTRAS A SPECIALIZOVANÉ DOPROVODNÉ CYKLISTICKÉ INFRASTRUKTURY  </a:t>
            </a:r>
            <a:br>
              <a:rPr lang="cs-CZ" sz="1050" b="1" dirty="0"/>
            </a:br>
            <a:r>
              <a:rPr lang="cs-CZ" sz="1050" b="1" dirty="0"/>
              <a:t>V PLZEŇSKÉM  KRAJI V ROCE 2019 </a:t>
            </a:r>
            <a:endParaRPr lang="cs-CZ" sz="1050" b="1" i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5</a:t>
            </a:fld>
            <a:r>
              <a:rPr lang="cs-CZ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28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rázek 7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5" r="11345"/>
          <a:stretch>
            <a:fillRect/>
          </a:stretch>
        </p:blipFill>
        <p:spPr>
          <a:xfrm>
            <a:off x="5653088" y="1633538"/>
            <a:ext cx="3490912" cy="5224462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28648" y="822961"/>
            <a:ext cx="7886700" cy="940526"/>
          </a:xfrm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r>
              <a:rPr lang="cs-CZ" sz="4000" b="1" dirty="0" smtClean="0"/>
              <a:t>Dotazy k dotačnímu programu</a:t>
            </a:r>
            <a:endParaRPr lang="cs-CZ" sz="4000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628648" y="1763487"/>
            <a:ext cx="4536017" cy="4648107"/>
          </a:xfrm>
        </p:spPr>
        <p:txBody>
          <a:bodyPr>
            <a:normAutofit lnSpcReduction="10000"/>
          </a:bodyPr>
          <a:lstStyle/>
          <a:p>
            <a:r>
              <a:rPr lang="cs-CZ" sz="1800" b="1" dirty="0" smtClean="0"/>
              <a:t>Administrátor dotačního programu </a:t>
            </a:r>
          </a:p>
          <a:p>
            <a:r>
              <a:rPr lang="cs-CZ" sz="1800" dirty="0" smtClean="0"/>
              <a:t>Ing</a:t>
            </a:r>
            <a:r>
              <a:rPr lang="cs-CZ" sz="1800" dirty="0"/>
              <a:t>. Vladimír Kroc</a:t>
            </a:r>
          </a:p>
          <a:p>
            <a:r>
              <a:rPr lang="cs-CZ" sz="1800" dirty="0"/>
              <a:t>koordinátor výstavby cyklostezek </a:t>
            </a:r>
          </a:p>
          <a:p>
            <a:r>
              <a:rPr lang="cs-CZ" sz="1800" dirty="0"/>
              <a:t>Krajský úřad Plzeňského kraje</a:t>
            </a:r>
          </a:p>
          <a:p>
            <a:r>
              <a:rPr lang="cs-CZ" sz="1800" dirty="0"/>
              <a:t>Odbor dopravy a silničního hospodářství</a:t>
            </a:r>
          </a:p>
          <a:p>
            <a:r>
              <a:rPr lang="cs-CZ" sz="1800" dirty="0"/>
              <a:t>Oddělení financování veřejné dopravy a silničního hospodářství</a:t>
            </a:r>
          </a:p>
          <a:p>
            <a:r>
              <a:rPr lang="cs-CZ" sz="1800" dirty="0"/>
              <a:t>Škroupova 18, </a:t>
            </a:r>
            <a:r>
              <a:rPr lang="cs-CZ" sz="1800" dirty="0" smtClean="0"/>
              <a:t>306 </a:t>
            </a:r>
            <a:r>
              <a:rPr lang="cs-CZ" sz="1800" dirty="0"/>
              <a:t>13 Plzeň</a:t>
            </a:r>
          </a:p>
          <a:p>
            <a:r>
              <a:rPr lang="cs-CZ" sz="1800" dirty="0"/>
              <a:t>tel: 377 195 370</a:t>
            </a:r>
          </a:p>
          <a:p>
            <a:r>
              <a:rPr lang="cs-CZ" sz="1800" dirty="0"/>
              <a:t>mobil: +420 778 498 274</a:t>
            </a:r>
          </a:p>
          <a:p>
            <a:r>
              <a:rPr lang="cs-CZ" sz="1800" dirty="0"/>
              <a:t>e-mail: </a:t>
            </a:r>
            <a:r>
              <a:rPr lang="cs-CZ" sz="1800" u="sng" dirty="0">
                <a:hlinkClick r:id="rId3"/>
              </a:rPr>
              <a:t>vladimir.krocv@plzensky-kraj.cz</a:t>
            </a:r>
            <a:endParaRPr lang="cs-CZ" sz="1800" dirty="0"/>
          </a:p>
          <a:p>
            <a:r>
              <a:rPr lang="cs-CZ" sz="1800" u="sng" dirty="0">
                <a:hlinkClick r:id="rId4"/>
              </a:rPr>
              <a:t>http://www.plzensky-kraj.cz</a:t>
            </a:r>
            <a:endParaRPr lang="cs-CZ" sz="1800" dirty="0"/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628648" y="182880"/>
            <a:ext cx="7886701" cy="757646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cs-CZ" sz="1600" b="1" dirty="0"/>
              <a:t>PODPORA VÝSTAVBY CYKLOSTEZEK, CYKLOTRAS A SPECIALIZOVANÉ </a:t>
            </a:r>
            <a:r>
              <a:rPr lang="cs-CZ" sz="1600" b="1" dirty="0" smtClean="0"/>
              <a:t>CYKLISTICKÉ </a:t>
            </a:r>
            <a:r>
              <a:rPr lang="cs-CZ" sz="1600" b="1" dirty="0"/>
              <a:t>INFRASTRUKTURY </a:t>
            </a:r>
            <a:r>
              <a:rPr lang="cs-CZ" sz="1600" b="1" dirty="0" smtClean="0"/>
              <a:t>V </a:t>
            </a:r>
            <a:r>
              <a:rPr lang="cs-CZ" sz="1600" b="1" dirty="0"/>
              <a:t>PLZEŇSKÉM  KRAJI V ROCE </a:t>
            </a:r>
            <a:r>
              <a:rPr lang="cs-CZ" sz="1600" b="1" dirty="0" smtClean="0"/>
              <a:t>2023 </a:t>
            </a:r>
            <a:endParaRPr lang="cs-CZ" sz="1600" b="1" i="1" dirty="0"/>
          </a:p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6</a:t>
            </a:fld>
            <a:r>
              <a:rPr lang="cs-CZ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543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8B6722D6-0584-4B7E-A4FB-D297BDBBC31E}" vid="{BA8B70A0-803C-4640-9ECA-FA8ACE5BFB6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1010</TotalTime>
  <Words>551</Words>
  <Application>Microsoft Office PowerPoint</Application>
  <PresentationFormat>Předvádění na obrazovce (4:3)</PresentationFormat>
  <Paragraphs>70</Paragraphs>
  <Slides>6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Calibri</vt:lpstr>
      <vt:lpstr>Motiv Office</vt:lpstr>
      <vt:lpstr>  PODPORA VÝSTAVBY CYKLOSTEZEK, CYKLOTRAS A SPECIALIZOVANÉ  CYKLISTICKÉ INFRASTRUKTURY   V PLZEŇSKÉM  KRAJI  V ROCE 2023  </vt:lpstr>
      <vt:lpstr>Koncepce cykloturistiky a cyklodopravy Plzeňského kraje</vt:lpstr>
      <vt:lpstr>Termíny programu </vt:lpstr>
      <vt:lpstr>Celkový objem finančních prostředků  je 30 000 000 Kč  Maximální  podíl dotace 80 % celkových nákladů Dotace je poskytována výhradně na investiční náklady žadatele spojené s realizací projektu.</vt:lpstr>
      <vt:lpstr>Výklad základních pojmů </vt:lpstr>
      <vt:lpstr>Dotazy k dotačnímu programu</vt:lpstr>
    </vt:vector>
  </TitlesOfParts>
  <Company>Plzeňský kraj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 PODPORY VÝSTAVBY  CYKLISTICKÉ INFRASTRUKTURY   V PLZEŇSKÉM  KRAJI</dc:title>
  <dc:creator>Kroc Vladimír</dc:creator>
  <cp:lastModifiedBy>Nová Helena</cp:lastModifiedBy>
  <cp:revision>98</cp:revision>
  <dcterms:created xsi:type="dcterms:W3CDTF">2018-01-22T13:44:55Z</dcterms:created>
  <dcterms:modified xsi:type="dcterms:W3CDTF">2022-11-21T11:07:50Z</dcterms:modified>
</cp:coreProperties>
</file>