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CB3B1-7CF2-4C48-865B-AF7461CD3C8A}" type="datetimeFigureOut">
              <a:rPr lang="cs-CZ" smtClean="0"/>
              <a:t>8.10.2012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BBD67-0393-4341-858E-C86C47CDA7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CB3B1-7CF2-4C48-865B-AF7461CD3C8A}" type="datetimeFigureOut">
              <a:rPr lang="cs-CZ" smtClean="0"/>
              <a:t>8.10.2012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BBD67-0393-4341-858E-C86C47CDA7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CB3B1-7CF2-4C48-865B-AF7461CD3C8A}" type="datetimeFigureOut">
              <a:rPr lang="cs-CZ" smtClean="0"/>
              <a:t>8.10.2012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BBD67-0393-4341-858E-C86C47CDA7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CB3B1-7CF2-4C48-865B-AF7461CD3C8A}" type="datetimeFigureOut">
              <a:rPr lang="cs-CZ" smtClean="0"/>
              <a:t>8.10.2012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BBD67-0393-4341-858E-C86C47CDA7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CB3B1-7CF2-4C48-865B-AF7461CD3C8A}" type="datetimeFigureOut">
              <a:rPr lang="cs-CZ" smtClean="0"/>
              <a:t>8.10.2012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BBD67-0393-4341-858E-C86C47CDA7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CB3B1-7CF2-4C48-865B-AF7461CD3C8A}" type="datetimeFigureOut">
              <a:rPr lang="cs-CZ" smtClean="0"/>
              <a:t>8.10.2012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BBD67-0393-4341-858E-C86C47CDA7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CB3B1-7CF2-4C48-865B-AF7461CD3C8A}" type="datetimeFigureOut">
              <a:rPr lang="cs-CZ" smtClean="0"/>
              <a:t>8.10.2012</a:t>
            </a:fld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BBD67-0393-4341-858E-C86C47CDA7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CB3B1-7CF2-4C48-865B-AF7461CD3C8A}" type="datetimeFigureOut">
              <a:rPr lang="cs-CZ" smtClean="0"/>
              <a:t>8.10.2012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BBD67-0393-4341-858E-C86C47CDA7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CB3B1-7CF2-4C48-865B-AF7461CD3C8A}" type="datetimeFigureOut">
              <a:rPr lang="cs-CZ" smtClean="0"/>
              <a:t>8.10.2012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BBD67-0393-4341-858E-C86C47CDA7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CB3B1-7CF2-4C48-865B-AF7461CD3C8A}" type="datetimeFigureOut">
              <a:rPr lang="cs-CZ" smtClean="0"/>
              <a:t>8.10.2012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BBD67-0393-4341-858E-C86C47CDA7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CB3B1-7CF2-4C48-865B-AF7461CD3C8A}" type="datetimeFigureOut">
              <a:rPr lang="cs-CZ" smtClean="0"/>
              <a:t>8.10.2012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BBD67-0393-4341-858E-C86C47CDA7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3CCB3B1-7CF2-4C48-865B-AF7461CD3C8A}" type="datetimeFigureOut">
              <a:rPr lang="cs-CZ" smtClean="0"/>
              <a:t>8.10.2012</a:t>
            </a:fld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C2BBD67-0393-4341-858E-C86C47CDA736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Integrované plány rozvoje města Plzně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2007 - 2013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106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idx="1"/>
          </p:nvPr>
        </p:nvSpPr>
        <p:spPr>
          <a:xfrm>
            <a:off x="611188" y="692150"/>
            <a:ext cx="8229600" cy="53911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cs-CZ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dirty="0"/>
              <a:t> </a:t>
            </a:r>
            <a:r>
              <a:rPr lang="cs-CZ" sz="2400" dirty="0" smtClean="0"/>
              <a:t>	</a:t>
            </a:r>
            <a:r>
              <a:rPr lang="cs-CZ" sz="2800" b="1" dirty="0" smtClean="0"/>
              <a:t>Projekty ZČU dotované z </a:t>
            </a:r>
            <a:r>
              <a:rPr lang="cs-CZ" sz="2800" b="1" dirty="0" err="1" smtClean="0"/>
              <a:t>VaVpI</a:t>
            </a:r>
            <a:endParaRPr lang="cs-CZ" sz="28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cs-CZ" sz="2000" b="1" dirty="0" smtClean="0"/>
              <a:t>NTIS </a:t>
            </a:r>
            <a:r>
              <a:rPr lang="cs-CZ" sz="2000" dirty="0" smtClean="0"/>
              <a:t>– </a:t>
            </a:r>
            <a:r>
              <a:rPr lang="cs-CZ" sz="2000" u="sng" dirty="0" smtClean="0"/>
              <a:t>Nové technologie pro informační společnost</a:t>
            </a:r>
            <a:r>
              <a:rPr lang="cs-CZ" sz="2000" dirty="0" smtClean="0"/>
              <a:t>, projekt s dotací 1 mld. CZK zařazený do prioritní osy 1 OP </a:t>
            </a:r>
            <a:r>
              <a:rPr lang="cs-CZ" sz="2000" dirty="0" err="1" smtClean="0"/>
              <a:t>VaVpI</a:t>
            </a:r>
            <a:r>
              <a:rPr lang="cs-CZ" sz="2000" dirty="0" smtClean="0"/>
              <a:t> -  </a:t>
            </a:r>
            <a:r>
              <a:rPr lang="cs-CZ" sz="2000" u="sng" dirty="0" smtClean="0"/>
              <a:t>evropská centra excelence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sz="20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sz="2000" u="sng" dirty="0" smtClean="0"/>
              <a:t>Regionální výzkumná centra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cs-CZ" sz="2000" b="1" dirty="0" smtClean="0"/>
              <a:t>CENTEM </a:t>
            </a:r>
            <a:r>
              <a:rPr lang="cs-CZ" sz="2000" dirty="0" smtClean="0"/>
              <a:t>Centrum nových technologií a materiálů</a:t>
            </a: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cs-CZ" sz="2000" b="1" dirty="0" smtClean="0"/>
              <a:t>RICE </a:t>
            </a:r>
            <a:r>
              <a:rPr lang="cs-CZ" sz="2000" dirty="0" smtClean="0"/>
              <a:t>Regionální inovační centrum elektrotechniky</a:t>
            </a: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cs-CZ" sz="2000" b="1" dirty="0" smtClean="0"/>
              <a:t>RTI </a:t>
            </a:r>
            <a:r>
              <a:rPr lang="cs-CZ" sz="2000" dirty="0" smtClean="0"/>
              <a:t>Regionální technický institut</a:t>
            </a:r>
            <a:endParaRPr lang="cs-CZ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cs-CZ" sz="20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dirty="0" smtClean="0"/>
              <a:t>Celkový objem získaných dotací z </a:t>
            </a:r>
            <a:r>
              <a:rPr lang="cs-CZ" sz="2400" dirty="0" err="1" smtClean="0"/>
              <a:t>VaVpI</a:t>
            </a:r>
            <a:r>
              <a:rPr lang="cs-CZ" sz="2400" dirty="0" smtClean="0"/>
              <a:t> je 2,9 mld. CZK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022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Generel ZČU - Bory</a:t>
            </a:r>
          </a:p>
        </p:txBody>
      </p:sp>
      <p:pic>
        <p:nvPicPr>
          <p:cNvPr id="31746" name="Zástupný symbol pro obsah 3" descr="genere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690" y="1600200"/>
            <a:ext cx="6952619" cy="4525963"/>
          </a:xfrm>
        </p:spPr>
      </p:pic>
    </p:spTree>
    <p:extLst>
      <p:ext uri="{BB962C8B-B14F-4D97-AF65-F5344CB8AC3E}">
        <p14:creationId xmlns:p14="http://schemas.microsoft.com/office/powerpoint/2010/main" val="224950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IPRM Plzeň-Evropské hlavní město kultury 2015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500" y="2616681"/>
            <a:ext cx="7047000" cy="249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45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b="1" dirty="0" smtClean="0"/>
              <a:t>IPRM Plzeň-Evropské hlavní město kultury 2015</a:t>
            </a:r>
          </a:p>
        </p:txBody>
      </p:sp>
      <p:sp>
        <p:nvSpPr>
          <p:cNvPr id="36866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679950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cs-CZ" sz="2000" dirty="0" smtClean="0"/>
              <a:t>Smlouva o realizaci IPRM  zajišťuje pro město rezervování finanční alokace ve výši </a:t>
            </a:r>
            <a:r>
              <a:rPr lang="cs-CZ" sz="2000" b="1" dirty="0" smtClean="0"/>
              <a:t>15 mil. EUR 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cs-CZ" sz="2000" dirty="0" smtClean="0"/>
              <a:t>Cílem IRPM je </a:t>
            </a:r>
            <a:r>
              <a:rPr lang="cs-CZ" sz="2000" u="sng" dirty="0" smtClean="0"/>
              <a:t>posílit dlouhodobou konkurenceschopnost města jako ekonomického centra s vyspělým a sofistikovaným  kulturním a společenským životem zároveň odstranit nedostatky v kulturní, sportovní a volnočasové nabídce 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cs-CZ" sz="2000" dirty="0" smtClean="0"/>
              <a:t>IPRM byl koncipován jako tematický, soustředěný na doplnění infrastruktury pro kulturu a volný čas, tvorbu produktů kulturní turistiky a propagace města, zvýšení výtvarné a pobytové kvality veřejných prostor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cs-CZ" sz="2000" dirty="0" smtClean="0"/>
              <a:t>Investiční záměry města zařazené do IPRM byly v době přípravy finančně podhodnoceny (novostavba divadla), projektová příprava se dostala do časového skluzu.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cs-CZ" sz="2000" dirty="0" smtClean="0"/>
              <a:t>Některé původní záměry nebudou v rámci IPRM realizovány a jsou nahrazeny nově připraveným projektem Archivu města Plzně.</a:t>
            </a:r>
          </a:p>
        </p:txBody>
      </p:sp>
    </p:spTree>
    <p:extLst>
      <p:ext uri="{BB962C8B-B14F-4D97-AF65-F5344CB8AC3E}">
        <p14:creationId xmlns:p14="http://schemas.microsoft.com/office/powerpoint/2010/main" val="255208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C:\Documents and Settings\jindrovae\Dokumenty\Obrázky\logo 20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620713"/>
            <a:ext cx="82296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2400" b="1" smtClean="0"/>
              <a:t>Kulturní, volnočasové a křesťanské </a:t>
            </a:r>
            <a:r>
              <a:rPr lang="cs-CZ" sz="2400" smtClean="0"/>
              <a:t>centrum</a:t>
            </a:r>
            <a:br>
              <a:rPr lang="cs-CZ" sz="2400" smtClean="0"/>
            </a:br>
            <a:r>
              <a:rPr lang="cs-CZ" sz="2400" smtClean="0"/>
              <a:t> Plzeň – Skvrňany</a:t>
            </a:r>
            <a:br>
              <a:rPr lang="cs-CZ" sz="2400" smtClean="0"/>
            </a:br>
            <a:r>
              <a:rPr lang="cs-CZ" sz="2400" smtClean="0"/>
              <a:t>N</a:t>
            </a:r>
            <a:r>
              <a:rPr lang="cs-CZ" sz="2000" smtClean="0"/>
              <a:t>ovostavba, realizovalo České sdružení církve adventistů v roce 2010</a:t>
            </a:r>
            <a:endParaRPr lang="cs-CZ" sz="2400" smtClean="0"/>
          </a:p>
        </p:txBody>
      </p:sp>
      <p:pic>
        <p:nvPicPr>
          <p:cNvPr id="37891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7000" y="2192338"/>
            <a:ext cx="6350000" cy="4229100"/>
          </a:xfrm>
        </p:spPr>
      </p:pic>
      <p:pic>
        <p:nvPicPr>
          <p:cNvPr id="37892" name="Picture 3" descr="C:\Documents and Settings\jindrovae\Dokumenty\Obrázky\logo 20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55913"/>
            <a:ext cx="82296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" descr="C:\Documents and Settings\jindrovae\Dokumenty\Obrázky\logo 20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08313"/>
            <a:ext cx="82296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5" descr="C:\Documents and Settings\jindrovae\Dokumenty\Obrázky\logo 20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160713"/>
            <a:ext cx="82296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794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Nadpis 1"/>
          <p:cNvSpPr>
            <a:spLocks noGrp="1"/>
          </p:cNvSpPr>
          <p:nvPr>
            <p:ph type="title"/>
          </p:nvPr>
        </p:nvSpPr>
        <p:spPr>
          <a:xfrm>
            <a:off x="374650" y="2603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2400" b="1" smtClean="0"/>
              <a:t>Rekonstrukce Sokolovny</a:t>
            </a:r>
            <a:r>
              <a:rPr lang="cs-CZ" sz="2400" smtClean="0"/>
              <a:t/>
            </a:r>
            <a:br>
              <a:rPr lang="cs-CZ" sz="2400" smtClean="0"/>
            </a:br>
            <a:r>
              <a:rPr lang="cs-CZ" sz="2000" smtClean="0"/>
              <a:t>objekt je součástí Štruncových sadů, </a:t>
            </a:r>
            <a:br>
              <a:rPr lang="cs-CZ" sz="2000" smtClean="0"/>
            </a:br>
            <a:r>
              <a:rPr lang="cs-CZ" sz="2000" smtClean="0"/>
              <a:t>realizovala Tělocvičná jednota Sokol Plzeň v letech 2010 - 2012</a:t>
            </a:r>
            <a:br>
              <a:rPr lang="cs-CZ" sz="2000" smtClean="0"/>
            </a:br>
            <a:endParaRPr lang="cs-CZ" sz="2000" smtClean="0"/>
          </a:p>
        </p:txBody>
      </p:sp>
      <p:pic>
        <p:nvPicPr>
          <p:cNvPr id="38914" name="Picture 2" descr="C:\Documents and Settings\jindrovae\Dokumenty\Obrázky\logo 201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540" y="3290205"/>
            <a:ext cx="8228920" cy="1145953"/>
          </a:xfrm>
        </p:spPr>
      </p:pic>
      <p:pic>
        <p:nvPicPr>
          <p:cNvPr id="38915" name="Obrázek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557338"/>
            <a:ext cx="7920037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648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pPr eaLnBrk="1" hangingPunct="1"/>
            <a:r>
              <a:rPr lang="cs-CZ" sz="2400" dirty="0" smtClean="0"/>
              <a:t>Relax centrum Štruncovy sady</a:t>
            </a:r>
            <a:br>
              <a:rPr lang="cs-CZ" sz="2400" dirty="0" smtClean="0"/>
            </a:br>
            <a:r>
              <a:rPr lang="cs-CZ" sz="1800" dirty="0" smtClean="0"/>
              <a:t>Relaxační </a:t>
            </a:r>
            <a:r>
              <a:rPr lang="cs-CZ" sz="1800" dirty="0" smtClean="0"/>
              <a:t>zóna v blízkosti centra města - upravené promenády při řece Mži a Radbuze, sportoviště, víceúčelové a dětské hřiště, lezecká a </a:t>
            </a:r>
            <a:r>
              <a:rPr lang="cs-CZ" sz="1800" dirty="0" err="1" smtClean="0"/>
              <a:t>boulderingová</a:t>
            </a:r>
            <a:r>
              <a:rPr lang="cs-CZ" sz="1800" dirty="0" smtClean="0"/>
              <a:t> stěna, skateboardové centrum, cyklostezky, dráha pro </a:t>
            </a:r>
            <a:r>
              <a:rPr lang="cs-CZ" sz="1800" dirty="0" err="1" smtClean="0"/>
              <a:t>inline</a:t>
            </a:r>
            <a:r>
              <a:rPr lang="cs-CZ" sz="1800" dirty="0" smtClean="0"/>
              <a:t> bruslení, </a:t>
            </a:r>
            <a:br>
              <a:rPr lang="cs-CZ" sz="1800" dirty="0" smtClean="0"/>
            </a:br>
            <a:r>
              <a:rPr lang="cs-CZ" sz="1800" dirty="0" smtClean="0"/>
              <a:t>dokončeno v září 2012</a:t>
            </a:r>
          </a:p>
        </p:txBody>
      </p:sp>
      <p:pic>
        <p:nvPicPr>
          <p:cNvPr id="39938" name="Picture 2" descr="C:\Documents and Settings\jindrovae\Dokumenty\Obrázky\logo 201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540" y="3290205"/>
            <a:ext cx="8228920" cy="1145953"/>
          </a:xfrm>
        </p:spPr>
      </p:pic>
      <p:pic>
        <p:nvPicPr>
          <p:cNvPr id="39939" name="Obrázek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133600"/>
            <a:ext cx="74168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530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Nadpis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12874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2800" b="1" dirty="0" smtClean="0"/>
              <a:t>Novostavba divadla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>stavba zahájena v červnu 2012</a:t>
            </a:r>
            <a:br>
              <a:rPr lang="cs-CZ" sz="2000" b="1" dirty="0" smtClean="0"/>
            </a:br>
            <a:r>
              <a:rPr lang="cs-CZ" sz="2000" b="1" dirty="0" smtClean="0"/>
              <a:t>zahájení provozu je plánováno na září 2014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endParaRPr lang="cs-CZ" sz="2400" b="1" dirty="0" smtClean="0"/>
          </a:p>
        </p:txBody>
      </p:sp>
      <p:pic>
        <p:nvPicPr>
          <p:cNvPr id="41986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700213"/>
            <a:ext cx="6696075" cy="4525962"/>
          </a:xfrm>
        </p:spPr>
      </p:pic>
    </p:spTree>
    <p:extLst>
      <p:ext uri="{BB962C8B-B14F-4D97-AF65-F5344CB8AC3E}">
        <p14:creationId xmlns:p14="http://schemas.microsoft.com/office/powerpoint/2010/main" val="141492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Nadpis 1"/>
          <p:cNvSpPr>
            <a:spLocks noGrp="1"/>
          </p:cNvSpPr>
          <p:nvPr>
            <p:ph type="title"/>
          </p:nvPr>
        </p:nvSpPr>
        <p:spPr>
          <a:xfrm>
            <a:off x="449263" y="333375"/>
            <a:ext cx="8229600" cy="1574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2400" b="1" dirty="0" smtClean="0"/>
              <a:t>4x4 </a:t>
            </a:r>
            <a:r>
              <a:rPr lang="cs-CZ" sz="2400" b="1" dirty="0" err="1" smtClean="0"/>
              <a:t>Culture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Factory</a:t>
            </a:r>
            <a:r>
              <a:rPr lang="cs-CZ" sz="2400" b="1" dirty="0" smtClean="0"/>
              <a:t> a Archiv města Plzně - </a:t>
            </a:r>
            <a:r>
              <a:rPr lang="cs-CZ" sz="2400" b="1" dirty="0" err="1" smtClean="0"/>
              <a:t>Světovar</a:t>
            </a:r>
            <a:r>
              <a:rPr lang="cs-CZ" sz="2400" b="1" dirty="0" smtClean="0"/>
              <a:t> </a:t>
            </a:r>
            <a:br>
              <a:rPr lang="cs-CZ" sz="2400" b="1" dirty="0" smtClean="0"/>
            </a:br>
            <a:r>
              <a:rPr lang="cs-CZ" sz="2400" dirty="0" smtClean="0"/>
              <a:t> </a:t>
            </a:r>
            <a:r>
              <a:rPr lang="cs-CZ" sz="2000" dirty="0">
                <a:latin typeface="Arial CE" pitchFamily="34" charset="-18"/>
              </a:rPr>
              <a:t>r</a:t>
            </a:r>
            <a:r>
              <a:rPr lang="cs-CZ" sz="2000" dirty="0" smtClean="0">
                <a:latin typeface="Arial CE" pitchFamily="34" charset="-18"/>
              </a:rPr>
              <a:t>evitalizace </a:t>
            </a:r>
            <a:r>
              <a:rPr lang="cs-CZ" sz="2000" dirty="0" err="1" smtClean="0">
                <a:latin typeface="Arial CE" pitchFamily="34" charset="-18"/>
              </a:rPr>
              <a:t>brownfieldu</a:t>
            </a:r>
            <a:r>
              <a:rPr lang="cs-CZ" sz="2000" dirty="0" smtClean="0">
                <a:latin typeface="Arial CE" pitchFamily="34" charset="-18"/>
              </a:rPr>
              <a:t> </a:t>
            </a:r>
            <a:br>
              <a:rPr lang="cs-CZ" sz="2000" dirty="0" smtClean="0">
                <a:latin typeface="Arial CE" pitchFamily="34" charset="-18"/>
              </a:rPr>
            </a:br>
            <a:r>
              <a:rPr lang="cs-CZ" sz="2000" dirty="0" smtClean="0">
                <a:latin typeface="Arial CE" pitchFamily="34" charset="-18"/>
              </a:rPr>
              <a:t>v areálu bude  umístěno multifunkční kulturní centrum </a:t>
            </a:r>
            <a:r>
              <a:rPr lang="cs-CZ" sz="2000" b="1" dirty="0" smtClean="0">
                <a:latin typeface="Arial CE" pitchFamily="34" charset="-18"/>
              </a:rPr>
              <a:t>4x4 CF </a:t>
            </a:r>
            <a:r>
              <a:rPr lang="cs-CZ" sz="2000" dirty="0" smtClean="0">
                <a:latin typeface="Arial CE" pitchFamily="34" charset="-18"/>
              </a:rPr>
              <a:t>a nové prostory pro </a:t>
            </a:r>
            <a:r>
              <a:rPr lang="cs-CZ" sz="2000" b="1" dirty="0" smtClean="0">
                <a:latin typeface="Arial CE" pitchFamily="34" charset="-18"/>
              </a:rPr>
              <a:t>Archiv města Plzně.</a:t>
            </a:r>
            <a:br>
              <a:rPr lang="cs-CZ" sz="2000" b="1" dirty="0" smtClean="0">
                <a:latin typeface="Arial CE" pitchFamily="34" charset="-18"/>
              </a:rPr>
            </a:br>
            <a:r>
              <a:rPr lang="cs-CZ" sz="2000" b="1" dirty="0" smtClean="0">
                <a:latin typeface="Arial CE" pitchFamily="34" charset="-18"/>
              </a:rPr>
              <a:t>Realizace je plánována v roce 2013 - 14</a:t>
            </a:r>
          </a:p>
        </p:txBody>
      </p:sp>
      <p:pic>
        <p:nvPicPr>
          <p:cNvPr id="40962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80" y="2132856"/>
            <a:ext cx="8229600" cy="4263950"/>
          </a:xfrm>
        </p:spPr>
      </p:pic>
      <p:pic>
        <p:nvPicPr>
          <p:cNvPr id="40963" name="Picture 2" descr="C:\Documents and Settings\jindrovae\Dokumenty\Obrázky\logo 20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3212976"/>
            <a:ext cx="82296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28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dirty="0" smtClean="0"/>
              <a:t>Postup přípravy IPRM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0113" y="1557338"/>
            <a:ext cx="7559675" cy="4852987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cs-CZ" sz="2400" dirty="0" smtClean="0"/>
              <a:t>Příprava </a:t>
            </a:r>
          </a:p>
          <a:p>
            <a:pPr lvl="1" algn="just" eaLnBrk="1" hangingPunct="1">
              <a:defRPr/>
            </a:pPr>
            <a:r>
              <a:rPr lang="cs-CZ" sz="2000" dirty="0" smtClean="0"/>
              <a:t>2007 metodiky MMR</a:t>
            </a:r>
          </a:p>
          <a:p>
            <a:pPr algn="just" eaLnBrk="1" hangingPunct="1">
              <a:defRPr/>
            </a:pPr>
            <a:endParaRPr lang="cs-CZ" sz="2400" dirty="0" smtClean="0"/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cs-CZ" sz="2400" dirty="0" smtClean="0"/>
              <a:t>Město Plzeň má dva integrované plány:</a:t>
            </a:r>
          </a:p>
          <a:p>
            <a:pPr lvl="1" algn="just" eaLnBrk="1" hangingPunct="1">
              <a:buFont typeface="Wingdings" pitchFamily="2" charset="2"/>
              <a:buChar char="ü"/>
              <a:defRPr/>
            </a:pP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Plzeň 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Evropské hlavní město kultury 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</a:p>
          <a:p>
            <a:pPr lvl="1" algn="just" eaLnBrk="1" hangingPunct="1">
              <a:buFont typeface="Wingdings" pitchFamily="2" charset="2"/>
              <a:buChar char="ü"/>
              <a:defRPr/>
            </a:pP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Plzeň – Univerzitní město 2015</a:t>
            </a:r>
          </a:p>
          <a:p>
            <a:pPr algn="just" eaLnBrk="1" hangingPunct="1">
              <a:defRPr/>
            </a:pPr>
            <a:endParaRPr lang="cs-CZ" sz="2400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cs-CZ" sz="2400" dirty="0" smtClean="0"/>
              <a:t>IPRM schváleny orgány města </a:t>
            </a:r>
            <a:r>
              <a:rPr lang="cs-CZ" sz="2400" dirty="0" smtClean="0"/>
              <a:t> </a:t>
            </a:r>
          </a:p>
          <a:p>
            <a:pPr lvl="1" algn="just" eaLnBrk="1" hangingPunct="1">
              <a:defRPr/>
            </a:pPr>
            <a:r>
              <a:rPr lang="cs-CZ" sz="2000" dirty="0" smtClean="0"/>
              <a:t>srpen 2008</a:t>
            </a:r>
          </a:p>
          <a:p>
            <a:pPr marL="457200" lvl="1" indent="0" algn="just" eaLnBrk="1" hangingPunct="1">
              <a:buFontTx/>
              <a:buNone/>
              <a:defRPr/>
            </a:pPr>
            <a:r>
              <a:rPr lang="cs-CZ" sz="2000" dirty="0" smtClean="0"/>
              <a:t> </a:t>
            </a:r>
            <a:endParaRPr lang="cs-CZ" sz="2000" dirty="0" smtClean="0"/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cs-CZ" sz="2400" dirty="0" smtClean="0"/>
              <a:t>Smlouvy </a:t>
            </a:r>
            <a:r>
              <a:rPr lang="cs-CZ" sz="2400" dirty="0"/>
              <a:t>o realizaci IPRM </a:t>
            </a:r>
            <a:endParaRPr lang="cs-CZ" sz="2400" dirty="0" smtClean="0"/>
          </a:p>
          <a:p>
            <a:pPr lvl="1" algn="just" eaLnBrk="1" hangingPunct="1">
              <a:defRPr/>
            </a:pPr>
            <a:r>
              <a:rPr lang="cs-CZ" sz="2000" dirty="0" smtClean="0"/>
              <a:t>leden 2009 </a:t>
            </a:r>
          </a:p>
          <a:p>
            <a:pPr marL="0" indent="0" eaLnBrk="1" hangingPunct="1">
              <a:buFontTx/>
              <a:buNone/>
              <a:defRPr/>
            </a:pPr>
            <a:endParaRPr lang="cs-CZ" sz="2400" dirty="0" smtClean="0"/>
          </a:p>
          <a:p>
            <a:pPr marL="0" indent="0" eaLnBrk="1" hangingPunct="1">
              <a:buFontTx/>
              <a:buNone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5186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dirty="0" smtClean="0"/>
              <a:t>Metodika pro IPRM</a:t>
            </a:r>
          </a:p>
        </p:txBody>
      </p:sp>
      <p:sp>
        <p:nvSpPr>
          <p:cNvPr id="26626" name="Zástupný symbol pro obsah 2"/>
          <p:cNvSpPr>
            <a:spLocks noGrp="1"/>
          </p:cNvSpPr>
          <p:nvPr>
            <p:ph idx="1"/>
          </p:nvPr>
        </p:nvSpPr>
        <p:spPr>
          <a:xfrm>
            <a:off x="900113" y="1484313"/>
            <a:ext cx="7559675" cy="4852987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cs-CZ" sz="2400" dirty="0" smtClean="0"/>
              <a:t>IPRM definováno podrobně</a:t>
            </a:r>
          </a:p>
          <a:p>
            <a:pPr lvl="1" algn="just" eaLnBrk="1" hangingPunct="1"/>
            <a:r>
              <a:rPr lang="cs-CZ" sz="1800" dirty="0" smtClean="0"/>
              <a:t>metodiky MMR a pokyny ROP JZ velmi podrobné, </a:t>
            </a:r>
            <a:r>
              <a:rPr lang="cs-CZ" sz="1800" dirty="0" smtClean="0"/>
              <a:t>často </a:t>
            </a:r>
            <a:r>
              <a:rPr lang="cs-CZ" sz="1800" dirty="0" smtClean="0"/>
              <a:t>byrokratické, v průběhu realizace se ukazují nedostatky </a:t>
            </a:r>
          </a:p>
          <a:p>
            <a:pPr lvl="1" algn="just" eaLnBrk="1" hangingPunct="1"/>
            <a:r>
              <a:rPr lang="cs-CZ" sz="1800" dirty="0" smtClean="0"/>
              <a:t>časté projednávání změn a velkou administrativní náročnost (např. podrobný rozpočet na 5 let ) </a:t>
            </a:r>
          </a:p>
          <a:p>
            <a:pPr algn="just" eaLnBrk="1" hangingPunct="1"/>
            <a:endParaRPr lang="cs-CZ" sz="2000" dirty="0" smtClean="0"/>
          </a:p>
          <a:p>
            <a:pPr algn="just" eaLnBrk="1" hangingPunct="1">
              <a:buFont typeface="Wingdings" pitchFamily="2" charset="2"/>
              <a:buChar char="Ø"/>
            </a:pPr>
            <a:r>
              <a:rPr lang="cs-CZ" sz="2400" dirty="0" smtClean="0"/>
              <a:t>Město, nositel </a:t>
            </a:r>
            <a:r>
              <a:rPr lang="cs-CZ" sz="2400" dirty="0" smtClean="0"/>
              <a:t>IPRM, </a:t>
            </a:r>
            <a:r>
              <a:rPr lang="cs-CZ" sz="2400" dirty="0" smtClean="0"/>
              <a:t>smluvně zavázáno k plnění cílů IPRM v obou částech </a:t>
            </a:r>
            <a:r>
              <a:rPr lang="cs-CZ" sz="2400" dirty="0" smtClean="0"/>
              <a:t>IPRM</a:t>
            </a:r>
            <a:endParaRPr lang="cs-CZ" sz="2400" dirty="0" smtClean="0"/>
          </a:p>
          <a:p>
            <a:pPr lvl="1" algn="just" eaLnBrk="1" hangingPunct="1"/>
            <a:r>
              <a:rPr lang="cs-CZ" sz="1800" dirty="0" smtClean="0"/>
              <a:t>přímo dotované z ROP JZ </a:t>
            </a:r>
          </a:p>
          <a:p>
            <a:pPr lvl="1" algn="just" eaLnBrk="1" hangingPunct="1"/>
            <a:r>
              <a:rPr lang="cs-CZ" sz="1800" dirty="0" smtClean="0"/>
              <a:t>nezávazné části dotované z </a:t>
            </a:r>
            <a:r>
              <a:rPr lang="cs-CZ" sz="1800" dirty="0" err="1" smtClean="0"/>
              <a:t>TOPů</a:t>
            </a:r>
            <a:endParaRPr lang="cs-CZ" sz="1800" dirty="0" smtClean="0"/>
          </a:p>
          <a:p>
            <a:pPr marL="0" indent="0" algn="just" eaLnBrk="1" hangingPunct="1"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55685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dirty="0" smtClean="0"/>
              <a:t>Zkušenosti z realizace IPRM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0113" y="1557338"/>
            <a:ext cx="7559675" cy="4852987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cs-CZ" sz="2000" dirty="0" smtClean="0"/>
              <a:t>IPRM jediný koordinačním </a:t>
            </a:r>
            <a:r>
              <a:rPr lang="cs-CZ" sz="2000" dirty="0"/>
              <a:t>mechanismem pro intervence </a:t>
            </a:r>
            <a:r>
              <a:rPr lang="cs-CZ" sz="2000" dirty="0" smtClean="0"/>
              <a:t>ROP Jihozápad a tematických </a:t>
            </a:r>
            <a:r>
              <a:rPr lang="cs-CZ" sz="2000" dirty="0"/>
              <a:t>operačních </a:t>
            </a:r>
            <a:r>
              <a:rPr lang="cs-CZ" sz="2000" dirty="0" smtClean="0"/>
              <a:t>programů.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endParaRPr lang="cs-CZ" sz="2000" dirty="0" smtClean="0"/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cs-CZ" sz="2000" dirty="0" smtClean="0"/>
              <a:t>Implementace IPRM zlepšila strategické plánování a řízení ve městě</a:t>
            </a:r>
            <a:endParaRPr lang="cs-CZ" sz="2000" dirty="0"/>
          </a:p>
          <a:p>
            <a:pPr algn="just" eaLnBrk="1" hangingPunct="1">
              <a:buFont typeface="Wingdings" pitchFamily="2" charset="2"/>
              <a:buChar char="Ø"/>
              <a:defRPr/>
            </a:pPr>
            <a:endParaRPr lang="cs-CZ" sz="2000" dirty="0" smtClean="0"/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cs-CZ" sz="2000" dirty="0" smtClean="0"/>
              <a:t>Realizace IPRM přináší </a:t>
            </a:r>
            <a:r>
              <a:rPr lang="cs-CZ" sz="2000" dirty="0"/>
              <a:t>významný multiplikační efekt, který mobilizuje jak veřejné, tak soukromé </a:t>
            </a:r>
            <a:r>
              <a:rPr lang="cs-CZ" sz="2000" dirty="0" smtClean="0"/>
              <a:t>zdroje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endParaRPr lang="cs-CZ" sz="2000" dirty="0" smtClean="0"/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cs-CZ" sz="2000" dirty="0" smtClean="0"/>
              <a:t>IPRM </a:t>
            </a:r>
            <a:r>
              <a:rPr lang="cs-CZ" sz="2000" dirty="0"/>
              <a:t>p</a:t>
            </a:r>
            <a:r>
              <a:rPr lang="cs-CZ" sz="2000" dirty="0" smtClean="0"/>
              <a:t>řispívá také k  prohloubení spolupráce </a:t>
            </a:r>
            <a:r>
              <a:rPr lang="cs-CZ" sz="2000" dirty="0"/>
              <a:t>mezi subjekty veřejné </a:t>
            </a:r>
            <a:r>
              <a:rPr lang="cs-CZ" sz="2000" dirty="0" smtClean="0"/>
              <a:t>správy, podnikatelským </a:t>
            </a:r>
            <a:r>
              <a:rPr lang="cs-CZ" sz="2000" dirty="0"/>
              <a:t>a neziskového </a:t>
            </a:r>
            <a:r>
              <a:rPr lang="cs-CZ" sz="2000" dirty="0" smtClean="0"/>
              <a:t>sektorem </a:t>
            </a:r>
            <a:r>
              <a:rPr lang="cs-CZ" sz="2000" dirty="0"/>
              <a:t>i </a:t>
            </a:r>
            <a:r>
              <a:rPr lang="cs-CZ" sz="2000" dirty="0" smtClean="0"/>
              <a:t>dalšími  </a:t>
            </a:r>
            <a:r>
              <a:rPr lang="cs-CZ" sz="2000" dirty="0"/>
              <a:t>relevantních </a:t>
            </a:r>
            <a:r>
              <a:rPr lang="cs-CZ" sz="2000" b="1" dirty="0" smtClean="0"/>
              <a:t>partnery</a:t>
            </a:r>
            <a:r>
              <a:rPr lang="cs-CZ" sz="2000" dirty="0" smtClean="0"/>
              <a:t> </a:t>
            </a:r>
            <a:r>
              <a:rPr lang="cs-CZ" sz="2000" dirty="0"/>
              <a:t>včetně veřejnosti.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cs-CZ" sz="2000" dirty="0" smtClean="0"/>
              <a:t>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6818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IPRM Plzeň – Univerzitní město ScienceZone Plzeň</a:t>
            </a:r>
          </a:p>
        </p:txBody>
      </p:sp>
      <p:sp>
        <p:nvSpPr>
          <p:cNvPr id="28674" name="Zástupný symbol pro obsah 2"/>
          <p:cNvSpPr>
            <a:spLocks noGrp="1"/>
          </p:cNvSpPr>
          <p:nvPr>
            <p:ph idx="1"/>
          </p:nvPr>
        </p:nvSpPr>
        <p:spPr>
          <a:xfrm>
            <a:off x="900113" y="1557338"/>
            <a:ext cx="7559675" cy="48529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cs-CZ" sz="2400" smtClean="0"/>
          </a:p>
          <a:p>
            <a:pPr marL="0" indent="0" eaLnBrk="1" hangingPunct="1">
              <a:buFontTx/>
              <a:buNone/>
            </a:pPr>
            <a:endParaRPr lang="cs-CZ" sz="2400" smtClean="0"/>
          </a:p>
        </p:txBody>
      </p:sp>
      <p:pic>
        <p:nvPicPr>
          <p:cNvPr id="28675" name="Picture 5" descr="Uni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8875"/>
            <a:ext cx="9144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141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IPRM Plzeň – Univerzitní město ScienceZone Plzeň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0113" y="1557338"/>
            <a:ext cx="7559675" cy="4852987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cs-CZ" sz="2000" dirty="0" smtClean="0"/>
              <a:t>Smlouva </a:t>
            </a:r>
            <a:r>
              <a:rPr lang="cs-CZ" sz="2000" dirty="0"/>
              <a:t>o realizaci IPRM </a:t>
            </a:r>
            <a:r>
              <a:rPr lang="cs-CZ" sz="2000" dirty="0" smtClean="0"/>
              <a:t>alokuje </a:t>
            </a:r>
            <a:r>
              <a:rPr lang="cs-CZ" sz="2000" b="1" dirty="0"/>
              <a:t>10,9 mil. </a:t>
            </a:r>
            <a:r>
              <a:rPr lang="cs-CZ" sz="2000" b="1" dirty="0" smtClean="0"/>
              <a:t>EUR pro Plzeň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endParaRPr lang="cs-CZ" sz="2000" b="1" dirty="0" smtClean="0"/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cs-CZ" sz="2000" b="1" dirty="0" smtClean="0"/>
              <a:t>Cílem IRPM je zlepšit podmínky pro znalostní ekonomiku a stimulovat trvale udržitelný rozvoj města a regionu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endParaRPr lang="cs-CZ" sz="2000" b="1" dirty="0" smtClean="0"/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cs-CZ" sz="2000" dirty="0" smtClean="0"/>
              <a:t>IPRM byl koncipován jako </a:t>
            </a:r>
            <a:r>
              <a:rPr lang="cs-CZ" sz="2000" b="1" dirty="0" smtClean="0"/>
              <a:t>tematický</a:t>
            </a:r>
            <a:r>
              <a:rPr lang="cs-CZ" sz="2000" dirty="0" smtClean="0"/>
              <a:t>, ale současně obsahuje i zónový princip, protože dílčí projekty jsou situovány převážně do jihozápadní části města „Borská pole“, kde se nachází areál ZČU a území připravovaná městem pro investice do výzkumu a vývoje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endParaRPr lang="cs-CZ" sz="2000" dirty="0" smtClean="0"/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cs-CZ" sz="2000" b="1" dirty="0" smtClean="0"/>
              <a:t>Hlavním </a:t>
            </a:r>
            <a:r>
              <a:rPr lang="cs-CZ" sz="2000" b="1" dirty="0" smtClean="0"/>
              <a:t>partnerem města je ZČU </a:t>
            </a:r>
            <a:r>
              <a:rPr lang="cs-CZ" sz="2000" dirty="0" smtClean="0"/>
              <a:t>v Plzni, která se stala jednou z nejúspěšnějších univerzit z hlediska získaných prostředků z OP VaVpI, které umožní zásadní dobudování areálu univerzity.</a:t>
            </a:r>
          </a:p>
          <a:p>
            <a:pPr marL="0" indent="0" eaLnBrk="1" hangingPunct="1">
              <a:buFontTx/>
              <a:buNone/>
              <a:defRPr/>
            </a:pPr>
            <a:endParaRPr lang="cs-CZ" sz="2400" dirty="0" smtClean="0"/>
          </a:p>
          <a:p>
            <a:pPr marL="0" indent="0" eaLnBrk="1" hangingPunct="1">
              <a:buFontTx/>
              <a:buNone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410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765175"/>
            <a:ext cx="8229600" cy="561657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§"/>
              <a:defRPr/>
            </a:pPr>
            <a:endParaRPr lang="cs-CZ" sz="2400" u="sng" dirty="0"/>
          </a:p>
          <a:p>
            <a:pPr marL="457200" lvl="1" indent="0" algn="ctr" eaLnBrk="1" hangingPunct="1">
              <a:buFontTx/>
              <a:buNone/>
              <a:defRPr/>
            </a:pPr>
            <a:r>
              <a:rPr lang="cs-CZ" sz="2000" u="sng" dirty="0" smtClean="0"/>
              <a:t>Trolejbusová trať Borská pole</a:t>
            </a:r>
            <a:endParaRPr lang="cs-CZ" sz="2000" u="sng" dirty="0"/>
          </a:p>
          <a:p>
            <a:pPr lvl="1" algn="just" eaLnBrk="1" hangingPunct="1">
              <a:buFont typeface="Wingdings" pitchFamily="2" charset="2"/>
              <a:buChar char="Ø"/>
              <a:defRPr/>
            </a:pPr>
            <a:r>
              <a:rPr lang="cs-CZ" sz="1600" dirty="0"/>
              <a:t>Hlavním cílem předkládaného projektu </a:t>
            </a:r>
            <a:r>
              <a:rPr lang="cs-CZ" sz="1600" dirty="0" smtClean="0"/>
              <a:t>bylo zlepšení </a:t>
            </a:r>
            <a:r>
              <a:rPr lang="cs-CZ" sz="1600" dirty="0"/>
              <a:t>dopravní obslužnosti jihozápadního kvadrantu města. </a:t>
            </a:r>
            <a:r>
              <a:rPr lang="cs-CZ" sz="1600" dirty="0" smtClean="0"/>
              <a:t>Dosavadní nedostatečné </a:t>
            </a:r>
            <a:r>
              <a:rPr lang="cs-CZ" sz="1600" dirty="0"/>
              <a:t>napojení Borských polí na páteřní síť MHD </a:t>
            </a:r>
            <a:r>
              <a:rPr lang="cs-CZ" sz="1600" dirty="0" smtClean="0"/>
              <a:t>degradovalo </a:t>
            </a:r>
            <a:r>
              <a:rPr lang="cs-CZ" sz="1600" dirty="0"/>
              <a:t>toto území z hlediska jeho rozvojového potenciálu. </a:t>
            </a:r>
            <a:endParaRPr lang="cs-CZ" sz="1600" dirty="0" smtClean="0"/>
          </a:p>
          <a:p>
            <a:pPr lvl="1" algn="just" eaLnBrk="1" hangingPunct="1">
              <a:buFont typeface="Wingdings" pitchFamily="2" charset="2"/>
              <a:buChar char="Ø"/>
              <a:defRPr/>
            </a:pPr>
            <a:r>
              <a:rPr lang="cs-CZ" sz="1600" dirty="0"/>
              <a:t>Podpora výstavby trolejbusové trati </a:t>
            </a:r>
            <a:r>
              <a:rPr lang="cs-CZ" sz="1600" dirty="0" smtClean="0"/>
              <a:t>byla nejen </a:t>
            </a:r>
            <a:r>
              <a:rPr lang="cs-CZ" sz="1600" dirty="0"/>
              <a:t>podporou městské hromadné dopravy jako takové, ale především podporou ekologicky šetrné formy dopravy. </a:t>
            </a:r>
            <a:endParaRPr lang="cs-CZ" sz="1600" dirty="0" smtClean="0"/>
          </a:p>
          <a:p>
            <a:pPr marL="457200" lvl="1" indent="0" eaLnBrk="1" hangingPunct="1">
              <a:buFontTx/>
              <a:buNone/>
              <a:defRPr/>
            </a:pPr>
            <a:endParaRPr lang="cs-CZ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52408"/>
            <a:ext cx="726280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404813"/>
            <a:ext cx="8229600" cy="5472112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§"/>
              <a:defRPr/>
            </a:pPr>
            <a:endParaRPr lang="cs-CZ" sz="2400" u="sng" dirty="0"/>
          </a:p>
          <a:p>
            <a:pPr marL="457200" lvl="1" indent="0" algn="ctr" eaLnBrk="1" hangingPunct="1">
              <a:buFontTx/>
              <a:buNone/>
              <a:defRPr/>
            </a:pPr>
            <a:r>
              <a:rPr lang="cs-CZ" sz="2000" u="sng" dirty="0" smtClean="0"/>
              <a:t>Plzeňský vědecko</a:t>
            </a:r>
            <a:r>
              <a:rPr lang="cs-CZ" sz="2000" u="sng" dirty="0"/>
              <a:t>-</a:t>
            </a:r>
            <a:r>
              <a:rPr lang="cs-CZ" sz="2000" u="sng" dirty="0" smtClean="0"/>
              <a:t>technologický park, II. a III. etapa 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cs-CZ" sz="2000" dirty="0" smtClean="0"/>
              <a:t>Vybudování </a:t>
            </a:r>
            <a:r>
              <a:rPr lang="cs-CZ" sz="2000" dirty="0"/>
              <a:t>špičkového vědeckého a výzkumného pracoviště, dotace z OPPI, stavební část zajistí město, technologickou část partneři IPRM (</a:t>
            </a:r>
            <a:r>
              <a:rPr lang="cs-CZ" sz="2000" dirty="0" smtClean="0"/>
              <a:t>Centrum výzkumu  </a:t>
            </a:r>
            <a:r>
              <a:rPr lang="cs-CZ" sz="2000" dirty="0"/>
              <a:t>Řež</a:t>
            </a:r>
            <a:r>
              <a:rPr lang="cs-CZ" sz="2000" dirty="0" smtClean="0"/>
              <a:t>, ZČU, BIC Plzeň, PVTP).</a:t>
            </a:r>
            <a:endParaRPr lang="cs-CZ" sz="2000" dirty="0"/>
          </a:p>
          <a:p>
            <a:pPr marL="990600" lvl="1" indent="-533400" eaLnBrk="1" hangingPunct="1">
              <a:buFont typeface="Wingdings" pitchFamily="2" charset="2"/>
              <a:buChar char="ü"/>
              <a:defRPr/>
            </a:pPr>
            <a:endParaRPr lang="cs-CZ" sz="2000" u="sng" dirty="0" smtClean="0"/>
          </a:p>
          <a:p>
            <a:pPr marL="990600" lvl="1" indent="-533400" eaLnBrk="1" hangingPunct="1">
              <a:buFont typeface="Wingdings" pitchFamily="2" charset="2"/>
              <a:buChar char="ü"/>
              <a:defRPr/>
            </a:pPr>
            <a:endParaRPr lang="cs-CZ" sz="20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2178050"/>
            <a:ext cx="91440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77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idx="1"/>
          </p:nvPr>
        </p:nvSpPr>
        <p:spPr>
          <a:xfrm>
            <a:off x="611188" y="692150"/>
            <a:ext cx="8229600" cy="53911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 smtClean="0"/>
              <a:t> </a:t>
            </a:r>
            <a:r>
              <a:rPr lang="cs-CZ" b="1" dirty="0" smtClean="0"/>
              <a:t>Partnerské projekty IPRM</a:t>
            </a:r>
            <a:endParaRPr lang="cs-CZ" sz="24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000" dirty="0" smtClean="0"/>
              <a:t>IPRM </a:t>
            </a:r>
            <a:r>
              <a:rPr lang="cs-CZ" sz="2000" dirty="0" smtClean="0"/>
              <a:t>dále obsahuje </a:t>
            </a:r>
            <a:r>
              <a:rPr lang="cs-CZ" sz="2000" u="sng" dirty="0" smtClean="0"/>
              <a:t>projekty partnerů</a:t>
            </a:r>
            <a:r>
              <a:rPr lang="cs-CZ" sz="2000" dirty="0" smtClean="0"/>
              <a:t>, kteří žádají o </a:t>
            </a:r>
            <a:r>
              <a:rPr lang="cs-CZ" sz="2000" b="1" dirty="0" smtClean="0"/>
              <a:t>dotace z tematických operačních programů - OPVK, VaVpI, OPPI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000" dirty="0" smtClean="0"/>
              <a:t>Jedná </a:t>
            </a:r>
            <a:r>
              <a:rPr lang="cs-CZ" sz="2000" dirty="0" smtClean="0"/>
              <a:t>se o projekty, které jsou v tzv. nezávazné části IPRM, označují se jako „projekty pod čarou, dostávají </a:t>
            </a:r>
            <a:r>
              <a:rPr lang="cs-CZ" sz="2000" u="sng" dirty="0" smtClean="0"/>
              <a:t>10% bonifikaci při hodnocení</a:t>
            </a:r>
            <a:r>
              <a:rPr lang="cs-CZ" sz="2000" dirty="0" smtClean="0"/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000" b="1" u="sng" dirty="0" smtClean="0"/>
              <a:t>Hlavním partnerem je ZČU </a:t>
            </a:r>
            <a:r>
              <a:rPr lang="cs-CZ" sz="2000" dirty="0" smtClean="0"/>
              <a:t>- 170 projektů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000" b="1" u="sng" dirty="0" smtClean="0"/>
              <a:t>Lékařské fakulta UK v Plzni </a:t>
            </a:r>
            <a:r>
              <a:rPr lang="cs-CZ" sz="2000" b="1" dirty="0" smtClean="0"/>
              <a:t>-   </a:t>
            </a:r>
            <a:r>
              <a:rPr lang="cs-CZ" sz="2000" dirty="0" smtClean="0"/>
              <a:t>60 projektů z OPVK, 2 velké investiční projekty z VaVpI – nový kampus pod názvem „</a:t>
            </a:r>
            <a:r>
              <a:rPr lang="cs-CZ" sz="2000" b="1" dirty="0" err="1" smtClean="0"/>
              <a:t>UniMeC</a:t>
            </a:r>
            <a:r>
              <a:rPr lang="cs-CZ" sz="2000" b="1" dirty="0" smtClean="0"/>
              <a:t> – Univerzitní medicínské centrum“</a:t>
            </a:r>
            <a:r>
              <a:rPr lang="cs-CZ" sz="2000" dirty="0" smtClean="0"/>
              <a:t>“ a regionální výzkumné centrum „</a:t>
            </a:r>
            <a:r>
              <a:rPr lang="cs-CZ" sz="2000" b="1" dirty="0" smtClean="0"/>
              <a:t>Biomedicínské centrum“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000" dirty="0" smtClean="0"/>
              <a:t>Regionální technické muzeum </a:t>
            </a:r>
            <a:r>
              <a:rPr lang="cs-CZ" sz="2000" u="sng" dirty="0" smtClean="0"/>
              <a:t>„</a:t>
            </a:r>
            <a:r>
              <a:rPr lang="cs-CZ" sz="2000" b="1" u="sng" dirty="0" err="1" smtClean="0"/>
              <a:t>Techmania</a:t>
            </a:r>
            <a:r>
              <a:rPr lang="cs-CZ" sz="2000" b="1" u="sng" dirty="0" smtClean="0"/>
              <a:t>“</a:t>
            </a:r>
            <a:endParaRPr lang="cs-CZ" sz="2000" b="1" u="sng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000" b="1" u="sng" dirty="0" smtClean="0"/>
              <a:t>Centrum výzkumu  Řež </a:t>
            </a:r>
            <a:r>
              <a:rPr lang="cs-CZ" sz="2000" dirty="0" smtClean="0"/>
              <a:t>– velký projekt „</a:t>
            </a:r>
            <a:r>
              <a:rPr lang="cs-CZ" sz="2000" b="1" dirty="0" smtClean="0"/>
              <a:t>Udržitelná energetika</a:t>
            </a:r>
            <a:r>
              <a:rPr lang="cs-CZ" sz="2000" dirty="0" smtClean="0"/>
              <a:t>“, náklady 2,4 mld. CZK</a:t>
            </a:r>
          </a:p>
          <a:p>
            <a:pPr eaLnBrk="1" hangingPunct="1">
              <a:lnSpc>
                <a:spcPct val="90000"/>
              </a:lnSpc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34846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1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145</TotalTime>
  <Words>644</Words>
  <Application>Microsoft Office PowerPoint</Application>
  <PresentationFormat>Předvádění na obrazovce (4:3)</PresentationFormat>
  <Paragraphs>82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Motiv1</vt:lpstr>
      <vt:lpstr>Integrované plány rozvoje města Plzně</vt:lpstr>
      <vt:lpstr>Postup přípravy IPRM</vt:lpstr>
      <vt:lpstr>Metodika pro IPRM</vt:lpstr>
      <vt:lpstr>Zkušenosti z realizace IPRM</vt:lpstr>
      <vt:lpstr>IPRM Plzeň – Univerzitní město ScienceZone Plzeň</vt:lpstr>
      <vt:lpstr>IPRM Plzeň – Univerzitní město ScienceZone Plzeň</vt:lpstr>
      <vt:lpstr>Prezentace aplikace PowerPoint</vt:lpstr>
      <vt:lpstr>Prezentace aplikace PowerPoint</vt:lpstr>
      <vt:lpstr>Prezentace aplikace PowerPoint</vt:lpstr>
      <vt:lpstr>Prezentace aplikace PowerPoint</vt:lpstr>
      <vt:lpstr>Generel ZČU - Bory</vt:lpstr>
      <vt:lpstr>IPRM Plzeň-Evropské hlavní město kultury 2015</vt:lpstr>
      <vt:lpstr>IPRM Plzeň-Evropské hlavní město kultury 2015</vt:lpstr>
      <vt:lpstr>Kulturní, volnočasové a křesťanské centrum  Plzeň – Skvrňany Novostavba, realizovalo České sdružení církve adventistů v roce 2010</vt:lpstr>
      <vt:lpstr>Rekonstrukce Sokolovny objekt je součástí Štruncových sadů,  realizovala Tělocvičná jednota Sokol Plzeň v letech 2010 - 2012 </vt:lpstr>
      <vt:lpstr>Relax centrum Štruncovy sady Relaxační zóna v blízkosti centra města - upravené promenády při řece Mži a Radbuze, sportoviště, víceúčelové a dětské hřiště, lezecká a boulderingová stěna, skateboardové centrum, cyklostezky, dráha pro inline bruslení,  dokončeno v září 2012</vt:lpstr>
      <vt:lpstr>Novostavba divadla stavba zahájena v červnu 2012 zahájení provozu je plánováno na září 2014 </vt:lpstr>
      <vt:lpstr>4x4 Culture Factory a Archiv města Plzně - Světovar   revitalizace brownfieldu  v areálu bude  umístěno multifunkční kulturní centrum 4x4 CF a nové prostory pro Archiv města Plzně. Realizace je plánována v roce 2013 - 14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Postup přípravy IPRM</dc:title>
  <dc:creator>Klír Martin</dc:creator>
  <cp:lastModifiedBy>Klír Martin</cp:lastModifiedBy>
  <cp:revision>7</cp:revision>
  <dcterms:created xsi:type="dcterms:W3CDTF">2012-10-05T12:08:32Z</dcterms:created>
  <dcterms:modified xsi:type="dcterms:W3CDTF">2012-10-08T09:00:12Z</dcterms:modified>
</cp:coreProperties>
</file>