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1" r:id="rId3"/>
    <p:sldId id="275" r:id="rId4"/>
    <p:sldId id="285" r:id="rId5"/>
    <p:sldId id="286" r:id="rId6"/>
    <p:sldId id="287" r:id="rId7"/>
    <p:sldId id="288" r:id="rId8"/>
    <p:sldId id="292" r:id="rId9"/>
    <p:sldId id="289" r:id="rId10"/>
    <p:sldId id="290" r:id="rId11"/>
    <p:sldId id="294" r:id="rId12"/>
    <p:sldId id="291" r:id="rId13"/>
    <p:sldId id="293" r:id="rId14"/>
    <p:sldId id="296" r:id="rId15"/>
    <p:sldId id="295" r:id="rId16"/>
    <p:sldId id="297" r:id="rId17"/>
    <p:sldId id="298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592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78CD7-80B2-49F9-A2A5-FC0AF35C453A}" type="datetimeFigureOut">
              <a:rPr lang="cs-CZ" smtClean="0"/>
              <a:t>11.06.2025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EF64D-BB8B-4A71-95C3-67DEB856D6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5426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/>
              <a:t>Záhlaví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EE71B-5620-4C68-8DA7-C64C5CD00BBA}" type="datetimeFigureOut">
              <a:rPr lang="cs-CZ" smtClean="0"/>
              <a:t>11.06.2025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22548-E79E-46AC-B8DC-4382670794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884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73188" y="3447206"/>
            <a:ext cx="4485011" cy="1755031"/>
          </a:xfrm>
        </p:spPr>
        <p:txBody>
          <a:bodyPr anchor="b">
            <a:normAutofit/>
          </a:bodyPr>
          <a:lstStyle>
            <a:lvl1pPr algn="r">
              <a:defRPr sz="3600" b="1"/>
            </a:lvl1pPr>
          </a:lstStyle>
          <a:p>
            <a:r>
              <a:rPr lang="cs-CZ" dirty="0"/>
              <a:t>Název prezentace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00200" y="5202238"/>
            <a:ext cx="6858000" cy="818236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Podnadpis prezentace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30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744133"/>
            <a:ext cx="4633912" cy="202247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dirty="0"/>
              <a:t>Nadpis sekce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766609"/>
            <a:ext cx="463391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4205" y="1072450"/>
            <a:ext cx="1879697" cy="4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02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640"/>
              </a:buClr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4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903" y="416191"/>
            <a:ext cx="914447" cy="24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rázek 14"/>
          <p:cNvSpPr>
            <a:spLocks noGrp="1"/>
          </p:cNvSpPr>
          <p:nvPr>
            <p:ph type="pic" sz="quarter" idx="12"/>
          </p:nvPr>
        </p:nvSpPr>
        <p:spPr>
          <a:xfrm>
            <a:off x="5653616" y="1993902"/>
            <a:ext cx="3490384" cy="4864098"/>
          </a:xfrm>
          <a:custGeom>
            <a:avLst/>
            <a:gdLst>
              <a:gd name="connsiteX0" fmla="*/ 3152775 w 3490384"/>
              <a:gd name="connsiteY0" fmla="*/ 0 h 4864098"/>
              <a:gd name="connsiteX1" fmla="*/ 3475128 w 3490384"/>
              <a:gd name="connsiteY1" fmla="*/ 16278 h 4864098"/>
              <a:gd name="connsiteX2" fmla="*/ 3490384 w 3490384"/>
              <a:gd name="connsiteY2" fmla="*/ 18216 h 4864098"/>
              <a:gd name="connsiteX3" fmla="*/ 3490384 w 3490384"/>
              <a:gd name="connsiteY3" fmla="*/ 4864098 h 4864098"/>
              <a:gd name="connsiteX4" fmla="*/ 507205 w 3490384"/>
              <a:gd name="connsiteY4" fmla="*/ 4864098 h 4864098"/>
              <a:gd name="connsiteX5" fmla="*/ 380523 w 3490384"/>
              <a:gd name="connsiteY5" fmla="*/ 4655575 h 4864098"/>
              <a:gd name="connsiteX6" fmla="*/ 0 w 3490384"/>
              <a:gd name="connsiteY6" fmla="*/ 3152775 h 4864098"/>
              <a:gd name="connsiteX7" fmla="*/ 3152775 w 3490384"/>
              <a:gd name="connsiteY7" fmla="*/ 0 h 4864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0384" h="4864098">
                <a:moveTo>
                  <a:pt x="3152775" y="0"/>
                </a:moveTo>
                <a:cubicBezTo>
                  <a:pt x="3261602" y="0"/>
                  <a:pt x="3369141" y="5514"/>
                  <a:pt x="3475128" y="16278"/>
                </a:cubicBezTo>
                <a:lnTo>
                  <a:pt x="3490384" y="18216"/>
                </a:lnTo>
                <a:lnTo>
                  <a:pt x="3490384" y="4864098"/>
                </a:lnTo>
                <a:lnTo>
                  <a:pt x="507205" y="4864098"/>
                </a:lnTo>
                <a:lnTo>
                  <a:pt x="380523" y="4655575"/>
                </a:lnTo>
                <a:cubicBezTo>
                  <a:pt x="137847" y="4208848"/>
                  <a:pt x="0" y="3696910"/>
                  <a:pt x="0" y="3152775"/>
                </a:cubicBezTo>
                <a:cubicBezTo>
                  <a:pt x="0" y="1411545"/>
                  <a:pt x="1411545" y="0"/>
                  <a:pt x="3152775" y="0"/>
                </a:cubicBez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825625"/>
            <a:ext cx="4536017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cxnSp>
        <p:nvCxnSpPr>
          <p:cNvPr id="17" name="Přímá spojnice 1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5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0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52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55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28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628650" y="792000"/>
            <a:ext cx="78867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Zástupný symbol pro text 2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49" y="360364"/>
            <a:ext cx="5703888" cy="352966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cs-CZ" dirty="0"/>
              <a:t>Doplňte nadpis sekce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94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34533"/>
            <a:ext cx="7886700" cy="556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Nadpis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860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4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Strana </a:t>
            </a:r>
            <a:fld id="{20A22714-1925-4CB5-873C-0DA602053BBE}" type="slidenum">
              <a:rPr lang="cs-CZ" smtClean="0"/>
              <a:pPr/>
              <a:t>‹#›</a:t>
            </a:fld>
            <a:r>
              <a:rPr lang="cs-CZ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7233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964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00964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26726" y="4446270"/>
            <a:ext cx="4725784" cy="708660"/>
          </a:xfrm>
        </p:spPr>
        <p:txBody>
          <a:bodyPr>
            <a:normAutofit/>
          </a:bodyPr>
          <a:lstStyle/>
          <a:p>
            <a:pPr algn="ctr"/>
            <a:r>
              <a:rPr lang="cs-CZ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roces pořízení ÚPD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6020" y="5595713"/>
            <a:ext cx="1719000" cy="820327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sz="1800" b="1" dirty="0" smtClean="0">
                <a:latin typeface="+mn-lt"/>
              </a:rPr>
              <a:t>12. 06. 2025</a:t>
            </a:r>
          </a:p>
          <a:p>
            <a:pPr algn="l">
              <a:lnSpc>
                <a:spcPct val="80000"/>
              </a:lnSpc>
            </a:pPr>
            <a:r>
              <a:rPr lang="cs-CZ" sz="1800" b="1" dirty="0" smtClean="0">
                <a:latin typeface="Calibri" pitchFamily="34" charset="0"/>
              </a:rPr>
              <a:t>KÚPK ORR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49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0336" y="302173"/>
            <a:ext cx="5703888" cy="352966"/>
          </a:xfrm>
        </p:spPr>
        <p:txBody>
          <a:bodyPr/>
          <a:lstStyle/>
          <a:p>
            <a:r>
              <a:rPr lang="cs-CZ" sz="2800" u="sng" dirty="0" smtClean="0"/>
              <a:t>Připomínky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10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0336" y="901482"/>
            <a:ext cx="792099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15 dní ode dne konání VP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připomínky jsou dle soudu podání, a proto musí mít </a:t>
            </a:r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„náležitosti podání“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(odůvodnění a vymezení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území)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dyž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nemají, pořizovatel by měl </a:t>
            </a:r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vyzvat k </a:t>
            </a:r>
            <a:r>
              <a:rPr 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doplnění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věcně shodné připomínky </a:t>
            </a:r>
            <a:r>
              <a:rPr 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nemusí být doslovně </a:t>
            </a:r>
            <a:r>
              <a:rPr 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shodné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pro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soudy je to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snazší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ke zdůvodnění vyhodnocení připomínek stačí i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„je to vůle zastupitelstva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“?</a:t>
            </a: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1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8648" y="360364"/>
            <a:ext cx="7840981" cy="352966"/>
          </a:xfrm>
        </p:spPr>
        <p:txBody>
          <a:bodyPr/>
          <a:lstStyle/>
          <a:p>
            <a:r>
              <a:rPr lang="cs-CZ" sz="2800" u="sng" dirty="0" smtClean="0"/>
              <a:t>Stanovisko k návrhu koncepce (stanovisko SEA)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11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4380" y="1070610"/>
            <a:ext cx="76428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§ 100 odst. 1</a:t>
            </a:r>
          </a:p>
          <a:p>
            <a:endParaRPr lang="cs-CZ" dirty="0"/>
          </a:p>
          <a:p>
            <a:r>
              <a:rPr lang="cs-CZ" i="1" dirty="0" smtClean="0"/>
              <a:t>Zpracovává-li </a:t>
            </a:r>
            <a:r>
              <a:rPr lang="cs-CZ" i="1" dirty="0"/>
              <a:t>se vyhodnocení vlivů, pořizovatel bezodkladně zašle </a:t>
            </a:r>
            <a:r>
              <a:rPr lang="cs-CZ" b="1" i="1" u="sng" dirty="0"/>
              <a:t>návrh vyhodnocení připomínek, výsledky konzultací a návrh vyhodnocení uplatněných stanovisek, popřípadě výsledky řešení rozporů a návrh výběru nejvhodnější varianty příslušnému úřadu </a:t>
            </a:r>
            <a:r>
              <a:rPr lang="cs-CZ" i="1" dirty="0"/>
              <a:t>jako podklad pro vydání stanoviska k návrhu koncepce podle § 10g zákona o posuzování vlivů na životní prostředí</a:t>
            </a:r>
            <a:r>
              <a:rPr lang="cs-CZ" i="1" dirty="0" smtClean="0"/>
              <a:t>.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stále neupravená dokumentace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 když zákon o posuzování říká něco jiného...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stanovisko SEA není závazným stanoviskem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stanovisko SEA vs. 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které dřív?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460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0336" y="302173"/>
            <a:ext cx="5703888" cy="352966"/>
          </a:xfrm>
        </p:spPr>
        <p:txBody>
          <a:bodyPr/>
          <a:lstStyle/>
          <a:p>
            <a:r>
              <a:rPr lang="cs-CZ" sz="2800" u="sng" dirty="0" smtClean="0"/>
              <a:t>Stanovisko NO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0336" y="901482"/>
            <a:ext cx="792099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§ 101 odst. 1</a:t>
            </a: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i="1" dirty="0"/>
              <a:t>(1)</a:t>
            </a:r>
            <a:r>
              <a:rPr lang="cs-CZ" i="1" dirty="0"/>
              <a:t> Pořizovatel zásad územního rozvoje a územního plánu </a:t>
            </a:r>
            <a:r>
              <a:rPr lang="cs-CZ" b="1" i="1" u="sng" dirty="0"/>
              <a:t>zašle návrh vyhodnocení připomínek, výsledky konzultací a návrh vyhodnocení stanovisek, popřípadě výsledky řešení rozporů a návrh výběru nejvhodnější varianty nadřízenému orgánu</a:t>
            </a:r>
            <a:r>
              <a:rPr lang="cs-CZ" i="1" dirty="0"/>
              <a:t>.</a:t>
            </a:r>
          </a:p>
          <a:p>
            <a:endParaRPr lang="cs-CZ" b="1" i="1" dirty="0" smtClean="0"/>
          </a:p>
          <a:p>
            <a:r>
              <a:rPr lang="cs-CZ" b="1" i="1" dirty="0" smtClean="0"/>
              <a:t>(</a:t>
            </a:r>
            <a:r>
              <a:rPr lang="cs-CZ" b="1" i="1" dirty="0"/>
              <a:t>2)</a:t>
            </a:r>
            <a:r>
              <a:rPr lang="cs-CZ" i="1" dirty="0"/>
              <a:t> Nadřízený orgán zašle pořizovateli </a:t>
            </a:r>
            <a:r>
              <a:rPr lang="cs-CZ" b="1" i="1" u="sng" dirty="0"/>
              <a:t>stanovisko k návrhu </a:t>
            </a:r>
            <a:r>
              <a:rPr lang="cs-CZ" i="1" dirty="0"/>
              <a:t>zásad územního rozvoje nebo </a:t>
            </a:r>
            <a:r>
              <a:rPr lang="cs-CZ" b="1" i="1" u="sng" dirty="0"/>
              <a:t>územního plánu </a:t>
            </a:r>
            <a:r>
              <a:rPr lang="cs-CZ" i="1" dirty="0"/>
              <a:t>z hledisek zajištění koordinace využívání území s ohledem na širší územní vztahy a souladu s politikou územního rozvoje a nadřazenou územně plánovací dokumentací ve lhůtě 30 dnů od obdržení podkladů podle odstavce 1</a:t>
            </a:r>
            <a:r>
              <a:rPr lang="cs-CZ" i="1" dirty="0" smtClean="0"/>
              <a:t>.</a:t>
            </a:r>
          </a:p>
          <a:p>
            <a:endParaRPr lang="cs-CZ" i="1" dirty="0" smtClean="0"/>
          </a:p>
          <a:p>
            <a:endParaRPr lang="cs-CZ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zaslat vše, stanovisko zašleme ke všemu, i když v NSZ máme zmocnění jenom k návrhu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ÚP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stanovisko ke stále neupravené dokumentaci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stanovisko nelze rozporovat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4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u="sng" dirty="0" smtClean="0"/>
              <a:t>Opakované projednání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13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07720" y="1173480"/>
            <a:ext cx="71704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až tady úprava návrhu ÚPD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podstatná úprava - nově definice § 103 odst. 1</a:t>
            </a:r>
          </a:p>
          <a:p>
            <a:endParaRPr lang="cs-CZ" i="1" dirty="0"/>
          </a:p>
          <a:p>
            <a:r>
              <a:rPr lang="cs-CZ" i="1" dirty="0" smtClean="0"/>
              <a:t>Dojde-li </a:t>
            </a:r>
            <a:r>
              <a:rPr lang="cs-CZ" i="1" dirty="0"/>
              <a:t>na základě projednání k upravení návrhu územně plánovací dokumentace, při němž jsou </a:t>
            </a:r>
            <a:r>
              <a:rPr lang="cs-CZ" b="1" i="1" u="sng" dirty="0"/>
              <a:t>nově negativně dotčeny veřejné zájmy </a:t>
            </a:r>
            <a:r>
              <a:rPr lang="cs-CZ" i="1" dirty="0"/>
              <a:t>nebo v případě územního plánu nebo regulačního plánu </a:t>
            </a:r>
            <a:r>
              <a:rPr lang="cs-CZ" b="1" i="1" u="sng" dirty="0"/>
              <a:t>negativně dotčeno vlastnictví pozemků a staveb a dotčený orgán ani vlastník neměli možnost k upravené dokumentaci uplatnit stanovisko nebo připomínku </a:t>
            </a:r>
            <a:r>
              <a:rPr lang="cs-CZ" i="1" dirty="0"/>
              <a:t>(dále jen „podstatná úprava“), nařídí pořizovatel bez zbytečného odkladu nové projednání v rozsahu podstatné úpravy. </a:t>
            </a:r>
            <a:r>
              <a:rPr lang="cs-CZ" b="1" i="1" u="sng" dirty="0"/>
              <a:t>Za podstatnou úpravu se nepovažuje zúžení návrhu na nejvhodnější variantu ani jiný způsob grafického vyjádření nebo vnitřního uspořádání prostorových dat.</a:t>
            </a:r>
            <a:endParaRPr lang="cs-CZ" b="1" i="1" u="sng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dojde ke změně využití plochy (již vymezené), vyjadřuje se pouze ke změně využití, nikoliv k vymezení plochy jako </a:t>
            </a:r>
            <a:r>
              <a:rPr lang="cs-CZ" dirty="0" smtClean="0"/>
              <a:t>takovému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opakovaném projednávání se projednávají pouze </a:t>
            </a:r>
            <a:r>
              <a:rPr lang="cs-CZ" dirty="0" smtClean="0"/>
              <a:t>podstatné </a:t>
            </a:r>
            <a:r>
              <a:rPr lang="cs-CZ" dirty="0"/>
              <a:t>úpravy, i když jsou vidět i jiné </a:t>
            </a:r>
            <a:r>
              <a:rPr lang="cs-CZ" dirty="0" smtClean="0"/>
              <a:t>úpravy?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947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u="sng" dirty="0" smtClean="0"/>
              <a:t>Opakované projednání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14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92480" y="1177290"/>
            <a:ext cx="81495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§ 103 odst. 5 chyba </a:t>
            </a:r>
          </a:p>
          <a:p>
            <a:endParaRPr lang="cs-CZ" dirty="0"/>
          </a:p>
          <a:p>
            <a:r>
              <a:rPr lang="cs-CZ" b="1" u="sng" dirty="0" smtClean="0">
                <a:solidFill>
                  <a:srgbClr val="FF0000"/>
                </a:solidFill>
              </a:rPr>
              <a:t>Do </a:t>
            </a:r>
            <a:r>
              <a:rPr lang="cs-CZ" b="1" u="sng" dirty="0">
                <a:solidFill>
                  <a:srgbClr val="FF0000"/>
                </a:solidFill>
              </a:rPr>
              <a:t>15 dnů ode dne konání opakovaného veřejného projednání </a:t>
            </a:r>
            <a:r>
              <a:rPr lang="cs-CZ" dirty="0"/>
              <a:t>uplatní </a:t>
            </a:r>
            <a:r>
              <a:rPr lang="cs-CZ" dirty="0" smtClean="0"/>
              <a:t>stanovisko</a:t>
            </a:r>
          </a:p>
          <a:p>
            <a:endParaRPr lang="cs-CZ" dirty="0"/>
          </a:p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cs-CZ" b="1" u="sng" dirty="0"/>
              <a:t>příslušný úřad </a:t>
            </a:r>
            <a:r>
              <a:rPr lang="cs-CZ" dirty="0"/>
              <a:t>k podstatné úpravě návrhu územního rozvojového plánu, zásad územního rozvoje a územního plánu; pro jeho obsah, postup při jeho nevydání ve stanovené lhůtě a pro stanovení kompenzačních opatření se postupuje podle § 100 odst. 2 až 4 obdobně, a</a:t>
            </a:r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cs-CZ" b="1" u="sng" dirty="0"/>
              <a:t>nadřízený orgán </a:t>
            </a:r>
            <a:r>
              <a:rPr lang="cs-CZ" dirty="0"/>
              <a:t>k podstatné úpravě návrhu zásad územního rozvoje a územního plánu; pro jeho obsah, postup při jeho nevydání ve stanovené lhůtě a pro případ upozornění na nedostatky se postupuje podle § 101 odst. 2 až 4 obdobně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 15 dnů od obdržení podkladů jako u § 100 odst. 1 (SEA) a § 101 odst. 1 (NO)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DO a veřejnost do 15 dní od konání OVP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392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u="sng" dirty="0" smtClean="0"/>
              <a:t>Vydání - varianty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5810" y="1268730"/>
            <a:ext cx="7863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§ 98 odst. 4 </a:t>
            </a:r>
            <a:r>
              <a:rPr lang="cs-CZ" dirty="0" smtClean="0"/>
              <a:t>Obsahuje-li </a:t>
            </a:r>
            <a:r>
              <a:rPr lang="cs-CZ" dirty="0"/>
              <a:t>návrh územně plánovací dokumentace varianty řešení, </a:t>
            </a:r>
            <a:r>
              <a:rPr lang="cs-CZ" u="sng" dirty="0"/>
              <a:t>pořizovatel v součinnosti s projektantem a určeným zastupitelem </a:t>
            </a:r>
            <a:r>
              <a:rPr lang="cs-CZ" dirty="0"/>
              <a:t>na základě uplatněných připomínek a stanovisek, vyhodnocení vlivů, zpracovává-li se, popřípadě na základě výsledků řešení rozporů, navrhne s ohledem na cíle a úkoly územního plánování </a:t>
            </a:r>
            <a:r>
              <a:rPr lang="cs-CZ" u="sng" dirty="0"/>
              <a:t>výběr nejvhodnější varianty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§ 104 odst. 2 </a:t>
            </a:r>
            <a:r>
              <a:rPr lang="cs-CZ" u="sng" dirty="0" smtClean="0"/>
              <a:t>Schvalující </a:t>
            </a:r>
            <a:r>
              <a:rPr lang="cs-CZ" u="sng" dirty="0"/>
              <a:t>orgán schválí výběr nejvhodnější varianty</a:t>
            </a:r>
            <a:r>
              <a:rPr lang="cs-CZ" dirty="0"/>
              <a:t>, obsahuje-li ji předložený návrh, </a:t>
            </a:r>
            <a:r>
              <a:rPr lang="cs-CZ" u="sng" dirty="0"/>
              <a:t>a vydá územně plánovací dokumentaci</a:t>
            </a:r>
            <a:r>
              <a:rPr lang="cs-CZ" dirty="0"/>
              <a:t> po ověření, že není v rozporu s požadavky uvedenými v odstavci 1 písm. a) a b) a nadřazenou územně plánovací dokumentací. Nesouhlasí-li schvalující orgán s předloženým návrhem, schválí pokyny k úpravě územně plánovací dokumentace, které předá pořizovateli, nebo návrh zamítne a ukončí tím její pořizování</a:t>
            </a:r>
            <a:r>
              <a:rPr lang="cs-CZ" dirty="0" smtClean="0"/>
              <a:t>.</a:t>
            </a:r>
          </a:p>
          <a:p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zastupitelstvo už teoreticky nemůže schvalovat variantu, </a:t>
            </a:r>
          </a:p>
          <a:p>
            <a:r>
              <a:rPr lang="cs-CZ" b="1" dirty="0" smtClean="0"/>
              <a:t>ta už je vybraná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113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u="sng" dirty="0" smtClean="0"/>
              <a:t>Vydání – oznámení </a:t>
            </a:r>
            <a:endParaRPr lang="cs-CZ" sz="28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80060" y="713330"/>
            <a:ext cx="738759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§ 105 odst. 2 - </a:t>
            </a:r>
            <a:r>
              <a:rPr lang="cs-CZ" b="1" dirty="0"/>
              <a:t>(2)</a:t>
            </a:r>
            <a:r>
              <a:rPr lang="cs-CZ" dirty="0"/>
              <a:t> Územně plánovací dokumentaci a adresu jejího uložení v národním </a:t>
            </a:r>
            <a:r>
              <a:rPr lang="cs-CZ" dirty="0" err="1"/>
              <a:t>geoportálu</a:t>
            </a:r>
            <a:r>
              <a:rPr lang="cs-CZ" dirty="0"/>
              <a:t> územního plánování </a:t>
            </a:r>
            <a:r>
              <a:rPr lang="cs-CZ" u="sng" dirty="0"/>
              <a:t>oznámí pořizovatel veřejnou vyhláškou</a:t>
            </a:r>
            <a:r>
              <a:rPr lang="cs-CZ" dirty="0"/>
              <a:t>; dnem doručení veřejné vyhlášky nabývá územně plánovací dokumentace </a:t>
            </a:r>
            <a:r>
              <a:rPr lang="cs-CZ" dirty="0" smtClean="0"/>
              <a:t>účinnosti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vydání ÚPD oznamuje pořizovatel</a:t>
            </a:r>
          </a:p>
          <a:p>
            <a:endParaRPr lang="cs-CZ" b="1" dirty="0"/>
          </a:p>
          <a:p>
            <a:r>
              <a:rPr lang="cs-CZ" b="1" dirty="0"/>
              <a:t>§ 104 odst. 2 </a:t>
            </a:r>
            <a:r>
              <a:rPr lang="cs-CZ" u="sng" dirty="0"/>
              <a:t>Schvalující orgán schválí výběr nejvhodnější varianty</a:t>
            </a:r>
            <a:r>
              <a:rPr lang="cs-CZ" dirty="0"/>
              <a:t>, obsahuje-li ji předložený návrh, </a:t>
            </a:r>
            <a:r>
              <a:rPr lang="cs-CZ" u="sng" dirty="0"/>
              <a:t>a vydá územně plánovací dokumentaci</a:t>
            </a:r>
            <a:r>
              <a:rPr lang="cs-CZ" dirty="0"/>
              <a:t> po ověření, že není v rozporu s požadavky uvedenými v odstavci 1 písm. a) a b) a nadřazenou územně plánovací dokumentací. Nesouhlasí-li schvalující orgán s předloženým návrhem, schválí pokyny k úpravě územně plánovací dokumentace, které předá pořizovateli, nebo návrh zamítne a ukončí tím její pořizování.</a:t>
            </a:r>
          </a:p>
          <a:p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ale obec musí taky oznámit veřejnou vyhláškou, aby naplnila slovo </a:t>
            </a:r>
          </a:p>
          <a:p>
            <a:r>
              <a:rPr lang="cs-CZ" b="1" dirty="0" smtClean="0"/>
              <a:t>„vydá“</a:t>
            </a:r>
          </a:p>
          <a:p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lze souběžně, rozhodující je úřední deska </a:t>
            </a:r>
            <a:r>
              <a:rPr lang="cs-CZ" b="1" dirty="0" smtClean="0"/>
              <a:t>pořizovatele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ale v přechodném období dle bypassu je to naopak - metodika MMR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jenom obec, pořizovatel vůbec</a:t>
            </a:r>
            <a:endParaRPr lang="cs-CZ" b="1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605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b="1" u="sng" dirty="0" smtClean="0"/>
              <a:t>Záznam o účinnosti</a:t>
            </a:r>
            <a:endParaRPr lang="cs-CZ" b="1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17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08660" y="906780"/>
            <a:ext cx="8229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i="1" dirty="0" smtClean="0"/>
              <a:t>§ 57 odst. 4 - </a:t>
            </a:r>
            <a:r>
              <a:rPr lang="cs-CZ" sz="1600" i="1" dirty="0" smtClean="0"/>
              <a:t>Úplné </a:t>
            </a:r>
            <a:r>
              <a:rPr lang="cs-CZ" sz="1600" i="1" dirty="0"/>
              <a:t>znění se po vydání změny územně plánovací dokumentace opatří záznamem o účinnosti, který </a:t>
            </a:r>
            <a:r>
              <a:rPr lang="cs-CZ" sz="1600" i="1" dirty="0" smtClean="0"/>
              <a:t>obsahuje:</a:t>
            </a:r>
            <a:endParaRPr lang="cs-CZ" sz="1600" i="1" dirty="0"/>
          </a:p>
          <a:p>
            <a:r>
              <a:rPr lang="cs-CZ" sz="1600" b="1" i="1" dirty="0"/>
              <a:t>a)</a:t>
            </a:r>
            <a:r>
              <a:rPr lang="cs-CZ" sz="1600" i="1" dirty="0"/>
              <a:t> označení správního orgánu, který poslední změnu vydal,</a:t>
            </a:r>
          </a:p>
          <a:p>
            <a:r>
              <a:rPr lang="cs-CZ" sz="1600" b="1" i="1" dirty="0"/>
              <a:t>b)</a:t>
            </a:r>
            <a:r>
              <a:rPr lang="cs-CZ" sz="1600" i="1" dirty="0"/>
              <a:t> pořadové číslo poslední změny,</a:t>
            </a:r>
          </a:p>
          <a:p>
            <a:r>
              <a:rPr lang="cs-CZ" sz="1600" b="1" i="1" dirty="0"/>
              <a:t>c)</a:t>
            </a:r>
            <a:r>
              <a:rPr lang="cs-CZ" sz="1600" i="1" dirty="0"/>
              <a:t> datum nabytí účinnosti poslední změny,</a:t>
            </a:r>
          </a:p>
          <a:p>
            <a:r>
              <a:rPr lang="cs-CZ" sz="1600" b="1" i="1" dirty="0"/>
              <a:t>d)</a:t>
            </a:r>
            <a:r>
              <a:rPr lang="cs-CZ" sz="1600" i="1" dirty="0"/>
              <a:t> jméno, příjmení, funkci a podpis oprávněné úřední osoby pořizovatele a otisk úředního razítka.</a:t>
            </a:r>
          </a:p>
          <a:p>
            <a:endParaRPr lang="cs-CZ" b="1" i="1" dirty="0" smtClean="0"/>
          </a:p>
          <a:p>
            <a:r>
              <a:rPr lang="cs-CZ" sz="1600" b="1" i="1" dirty="0" smtClean="0"/>
              <a:t>§ </a:t>
            </a:r>
            <a:r>
              <a:rPr lang="cs-CZ" sz="1600" b="1" i="1" dirty="0" smtClean="0"/>
              <a:t>1</a:t>
            </a:r>
            <a:r>
              <a:rPr lang="cs-CZ" sz="1600" b="1" i="1" dirty="0" smtClean="0"/>
              <a:t>05</a:t>
            </a:r>
            <a:r>
              <a:rPr lang="cs-CZ" sz="1600" b="1" i="1" dirty="0" smtClean="0"/>
              <a:t> </a:t>
            </a:r>
            <a:r>
              <a:rPr lang="cs-CZ" sz="1600" b="1" i="1" dirty="0" smtClean="0"/>
              <a:t>odst. 3</a:t>
            </a:r>
            <a:r>
              <a:rPr lang="cs-CZ" sz="1600" i="1" dirty="0"/>
              <a:t> </a:t>
            </a:r>
            <a:r>
              <a:rPr lang="cs-CZ" sz="1600" i="1" dirty="0" smtClean="0"/>
              <a:t>- </a:t>
            </a:r>
            <a:r>
              <a:rPr lang="cs-CZ" sz="1600" i="1" dirty="0"/>
              <a:t> Územně plánovací dokumentace se opatří záznamem o účinnosti, který obsahuje</a:t>
            </a:r>
          </a:p>
          <a:p>
            <a:r>
              <a:rPr lang="cs-CZ" sz="1600" b="1" i="1" dirty="0"/>
              <a:t>a)</a:t>
            </a:r>
            <a:r>
              <a:rPr lang="cs-CZ" sz="1600" i="1" dirty="0"/>
              <a:t> označení orgánu, který územně plánovací dokumentaci vydal,</a:t>
            </a:r>
          </a:p>
          <a:p>
            <a:r>
              <a:rPr lang="cs-CZ" sz="1600" b="1" i="1" dirty="0"/>
              <a:t>b)</a:t>
            </a:r>
            <a:r>
              <a:rPr lang="cs-CZ" sz="1600" i="1" dirty="0"/>
              <a:t> datum nabytí účinnosti územně plánovací dokumentace,</a:t>
            </a:r>
          </a:p>
          <a:p>
            <a:r>
              <a:rPr lang="cs-CZ" sz="1600" b="1" i="1" dirty="0"/>
              <a:t>c)</a:t>
            </a:r>
            <a:r>
              <a:rPr lang="cs-CZ" sz="1600" i="1" dirty="0"/>
              <a:t> jméno, příjmení, funkci a podpis oprávněné úřední osoby pořizovatele a otisk úředního razítka.</a:t>
            </a:r>
          </a:p>
          <a:p>
            <a:endParaRPr lang="cs-CZ" sz="1600" i="1" dirty="0"/>
          </a:p>
          <a:p>
            <a:endParaRPr lang="cs-CZ" b="1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vše připraví projektant, pořizovatel pouze elektronicky podepíše?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otisk </a:t>
            </a:r>
            <a:r>
              <a:rPr lang="cs-CZ" sz="1600" b="1" dirty="0"/>
              <a:t>úředního razítka – </a:t>
            </a:r>
            <a:r>
              <a:rPr lang="cs-CZ" sz="1600" b="1" dirty="0" smtClean="0"/>
              <a:t>NGÚP neumí, v</a:t>
            </a:r>
            <a:r>
              <a:rPr lang="cs-CZ" sz="1600" b="1" dirty="0"/>
              <a:t> elektronické verzi stačí kvalifikovaný elektronický podpis, na dokumentaci stačí napsat text „otisk úředního razítka</a:t>
            </a:r>
            <a:r>
              <a:rPr lang="cs-CZ" sz="1600" b="1" dirty="0" smtClean="0"/>
              <a:t>“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600" b="1" dirty="0" smtClean="0"/>
              <a:t>stará metodika?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088912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2818" y="1064030"/>
            <a:ext cx="7730404" cy="5603722"/>
          </a:xfrm>
        </p:spPr>
        <p:txBody>
          <a:bodyPr>
            <a:normAutofit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sz="4000" b="1" dirty="0">
                <a:latin typeface="+mn-lt"/>
              </a:rPr>
              <a:t>Děkuji za </a:t>
            </a:r>
            <a:r>
              <a:rPr lang="cs-CZ" sz="4000" b="1" dirty="0" smtClean="0">
                <a:latin typeface="+mn-lt"/>
              </a:rPr>
              <a:t>pozornost.</a:t>
            </a:r>
            <a:r>
              <a:rPr lang="cs-CZ" sz="6600" b="1" dirty="0">
                <a:latin typeface="Calibri" pitchFamily="34" charset="0"/>
              </a:rPr>
              <a:t/>
            </a:r>
            <a:br>
              <a:rPr lang="cs-CZ" sz="6600" b="1" dirty="0">
                <a:latin typeface="Calibri" pitchFamily="34" charset="0"/>
              </a:rPr>
            </a:b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6600" b="1" dirty="0"/>
              <a:t/>
            </a:r>
            <a:br>
              <a:rPr lang="cs-CZ" sz="6600" b="1" dirty="0"/>
            </a:br>
            <a:r>
              <a:rPr lang="cs-CZ" sz="2200" b="1" dirty="0"/>
              <a:t/>
            </a:r>
            <a:br>
              <a:rPr lang="cs-CZ" sz="2200" b="1" dirty="0"/>
            </a:br>
            <a:r>
              <a:rPr lang="cs-CZ" sz="2200" b="1" dirty="0">
                <a:latin typeface="Calibri" pitchFamily="34" charset="0"/>
              </a:rPr>
              <a:t>Mgr. Jaroslav Kovanda</a:t>
            </a:r>
            <a:r>
              <a:rPr lang="cs-CZ" sz="2200" dirty="0">
                <a:latin typeface="Calibri" pitchFamily="34" charset="0"/>
              </a:rPr>
              <a:t/>
            </a:r>
            <a:br>
              <a:rPr lang="cs-CZ" sz="2200" dirty="0">
                <a:latin typeface="Calibri" pitchFamily="34" charset="0"/>
              </a:rPr>
            </a:br>
            <a:r>
              <a:rPr lang="cs-CZ" sz="2200" dirty="0">
                <a:latin typeface="Calibri" pitchFamily="34" charset="0"/>
              </a:rPr>
              <a:t>oddělení územního plánování</a:t>
            </a:r>
            <a:br>
              <a:rPr lang="cs-CZ" sz="2200" dirty="0">
                <a:latin typeface="Calibri" pitchFamily="34" charset="0"/>
              </a:rPr>
            </a:br>
            <a:r>
              <a:rPr lang="cs-CZ" sz="2200" dirty="0">
                <a:latin typeface="Calibri" pitchFamily="34" charset="0"/>
              </a:rPr>
              <a:t>tel. 377 195 563</a:t>
            </a:r>
            <a:br>
              <a:rPr lang="cs-CZ" sz="2200" dirty="0">
                <a:latin typeface="Calibri" pitchFamily="34" charset="0"/>
              </a:rPr>
            </a:br>
            <a:r>
              <a:rPr lang="cs-CZ" sz="2200" i="1" u="sng" dirty="0" smtClean="0">
                <a:latin typeface="Calibri" pitchFamily="34" charset="0"/>
              </a:rPr>
              <a:t>jaroslav.kovanda@plzensky-kraj.cz</a:t>
            </a:r>
            <a:r>
              <a:rPr lang="cs-CZ" i="1" dirty="0">
                <a:latin typeface="Calibri" pitchFamily="34" charset="0"/>
              </a:rPr>
              <a:t/>
            </a:r>
            <a:br>
              <a:rPr lang="cs-CZ" i="1" dirty="0">
                <a:latin typeface="Calibri" pitchFamily="34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28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0336" y="302173"/>
            <a:ext cx="5703888" cy="352966"/>
          </a:xfrm>
        </p:spPr>
        <p:txBody>
          <a:bodyPr/>
          <a:lstStyle/>
          <a:p>
            <a:r>
              <a:rPr lang="cs-CZ" sz="2800" b="1" u="sng" dirty="0" smtClean="0"/>
              <a:t>Souhrn k procesu pořízení</a:t>
            </a:r>
            <a:endParaRPr lang="cs-CZ" sz="2800" b="1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2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1480" y="1305342"/>
            <a:ext cx="792099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Pořízení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je kombinací standardního a zkráceného procesu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pro všechny ÚPD shodné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se jmenovanými výjimkami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Společné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jednání a veřejné projednání může proběhnout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jeden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den, pouze v odlišný čas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návrhu se uplatňují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pouze připomínky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nikoliv námitky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Definuje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podstatná úprava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co není podstatnou úpravou přímo zákonem.</a:t>
            </a:r>
          </a:p>
        </p:txBody>
      </p:sp>
    </p:spTree>
    <p:extLst>
      <p:ext uri="{BB962C8B-B14F-4D97-AF65-F5344CB8AC3E}">
        <p14:creationId xmlns:p14="http://schemas.microsoft.com/office/powerpoint/2010/main" val="16387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816" y="473824"/>
            <a:ext cx="4633912" cy="598517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Pořizovatelská činnost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49816" y="1471253"/>
            <a:ext cx="7804524" cy="513909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pel-mel neboli </a:t>
            </a:r>
            <a:r>
              <a:rPr lang="cs-CZ" sz="2000" dirty="0" err="1" smtClean="0"/>
              <a:t>pêle-mêle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§ 46 - výkon </a:t>
            </a:r>
            <a:r>
              <a:rPr lang="cs-CZ" sz="2000" dirty="0"/>
              <a:t>územně plánovací činnosti osobami pořizovatele a činnost projektanta jsou </a:t>
            </a:r>
            <a:r>
              <a:rPr lang="cs-CZ" sz="2000" b="1" dirty="0"/>
              <a:t>vzájemně neslučitelné</a:t>
            </a:r>
            <a:r>
              <a:rPr lang="cs-CZ" sz="2000" b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jedna firma, ale dvě osoby pro pořizovatele a projektanta</a:t>
            </a:r>
          </a:p>
          <a:p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§ 49 - určený zastupitel </a:t>
            </a:r>
            <a:r>
              <a:rPr lang="cs-CZ" sz="2000" b="1" u="sng" dirty="0" smtClean="0"/>
              <a:t>musí být určen </a:t>
            </a:r>
            <a:r>
              <a:rPr lang="cs-CZ" sz="2000" dirty="0" smtClean="0"/>
              <a:t>už před zpracováním Zprávy</a:t>
            </a: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u="sng" dirty="0" smtClean="0"/>
              <a:t>přednost </a:t>
            </a:r>
            <a:r>
              <a:rPr lang="cs-CZ" sz="2000" b="1" u="sng" dirty="0"/>
              <a:t>má řešení navržené určeným zastupitelem</a:t>
            </a:r>
            <a:r>
              <a:rPr lang="cs-CZ" sz="2000" dirty="0"/>
              <a:t>, pokud nejde o</a:t>
            </a:r>
            <a:r>
              <a:rPr lang="cs-CZ" sz="20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soulad </a:t>
            </a:r>
            <a:r>
              <a:rPr lang="cs-CZ" dirty="0">
                <a:solidFill>
                  <a:schemeClr val="tx1"/>
                </a:solidFill>
              </a:rPr>
              <a:t>návrhu s nadřazenou ÚPD a se zákonem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soulad návrhu se stanoviskem nadřízeného orgánu a DO</a:t>
            </a:r>
          </a:p>
          <a:p>
            <a:endParaRPr lang="cs-CZ" dirty="0"/>
          </a:p>
          <a:p>
            <a:r>
              <a:rPr lang="cs-CZ" sz="1800" dirty="0" smtClean="0"/>
              <a:t> </a:t>
            </a:r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latin typeface="+mn-lt"/>
            </a:endParaRPr>
          </a:p>
          <a:p>
            <a:endParaRPr lang="cs-CZ" sz="2400" dirty="0">
              <a:solidFill>
                <a:schemeClr val="tx1"/>
              </a:solidFill>
              <a:latin typeface="+mn-lt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30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9816" y="473824"/>
            <a:ext cx="6242424" cy="598517"/>
          </a:xfrm>
        </p:spPr>
        <p:txBody>
          <a:bodyPr>
            <a:normAutofit fontScale="90000"/>
          </a:bodyPr>
          <a:lstStyle/>
          <a:p>
            <a:r>
              <a:rPr lang="cs-CZ" u="sng" dirty="0" smtClean="0"/>
              <a:t>Rozhodnutí o pořízení a zadání</a:t>
            </a:r>
            <a:endParaRPr lang="cs-CZ" u="sng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49816" y="1471253"/>
            <a:ext cx="7795260" cy="513909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zadání ÚP a zadání změny jsou rozdílné</a:t>
            </a:r>
          </a:p>
          <a:p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/>
              <a:t>návrh zadání ÚP se zveřejňuje na úřední </a:t>
            </a:r>
            <a:r>
              <a:rPr lang="cs-CZ" sz="2000" dirty="0" smtClean="0"/>
              <a:t>desce (i veřejnost), návrh Zprávy také, návrh zadání změny NE (pouze s orgány ŽP)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rozhodnutí o pořízení pouze 1x?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rozhodnutí a schválení zadání v jednom usnesení?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nový ÚP vs. změna ÚP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metodika MMR</a:t>
            </a:r>
            <a:endParaRPr lang="cs-CZ" sz="2000" dirty="0"/>
          </a:p>
          <a:p>
            <a:endParaRPr lang="cs-CZ" sz="2000" dirty="0" smtClean="0"/>
          </a:p>
          <a:p>
            <a:endParaRPr lang="cs-CZ" dirty="0"/>
          </a:p>
          <a:p>
            <a:r>
              <a:rPr lang="cs-CZ" sz="1800" dirty="0" smtClean="0"/>
              <a:t> </a:t>
            </a:r>
          </a:p>
          <a:p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latin typeface="+mn-lt"/>
            </a:endParaRPr>
          </a:p>
          <a:p>
            <a:endParaRPr lang="cs-CZ" sz="2400" dirty="0">
              <a:solidFill>
                <a:schemeClr val="tx1"/>
              </a:solidFill>
              <a:latin typeface="+mn-lt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1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0336" y="302173"/>
            <a:ext cx="5703888" cy="352966"/>
          </a:xfrm>
        </p:spPr>
        <p:txBody>
          <a:bodyPr/>
          <a:lstStyle/>
          <a:p>
            <a:r>
              <a:rPr lang="cs-CZ" sz="2800" b="1" u="sng" dirty="0" smtClean="0"/>
              <a:t>SJ a VP</a:t>
            </a:r>
            <a:endParaRPr lang="cs-CZ" sz="2800" b="1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5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11480" y="1305342"/>
            <a:ext cx="792099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tištěná verze návrhu ÚPD není dle zákona nutná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SJ a VP musí pořizovatel vypsat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najednou v 7 dnech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i="1" dirty="0" smtClean="0"/>
              <a:t>§ 93 odst. (5</a:t>
            </a:r>
            <a:r>
              <a:rPr lang="cs-CZ" sz="2000" b="1" i="1" dirty="0"/>
              <a:t>)</a:t>
            </a:r>
            <a:r>
              <a:rPr lang="cs-CZ" sz="2000" i="1" dirty="0"/>
              <a:t> Pořizovatel </a:t>
            </a:r>
            <a:r>
              <a:rPr lang="cs-CZ" sz="2000" i="1" u="sng" dirty="0"/>
              <a:t>do 7 dnů </a:t>
            </a:r>
            <a:r>
              <a:rPr lang="cs-CZ" sz="2000" i="1" dirty="0"/>
              <a:t>po kladném vyhodnocení podle odstavce </a:t>
            </a:r>
            <a:r>
              <a:rPr lang="cs-CZ" sz="2000" i="1" dirty="0" smtClean="0"/>
              <a:t>2</a:t>
            </a:r>
          </a:p>
          <a:p>
            <a:endParaRPr lang="cs-CZ" sz="2000" i="1" dirty="0"/>
          </a:p>
          <a:p>
            <a:r>
              <a:rPr lang="cs-CZ" sz="2000" b="1" i="1" dirty="0"/>
              <a:t>a)</a:t>
            </a:r>
            <a:r>
              <a:rPr lang="cs-CZ" sz="2000" i="1" u="sng" dirty="0"/>
              <a:t> zveřejní </a:t>
            </a:r>
            <a:r>
              <a:rPr lang="cs-CZ" sz="2000" i="1" dirty="0"/>
              <a:t>návrh územně plánovací dokumentace a vyhodnocení vlivů, zpracovává-li se, v národním </a:t>
            </a:r>
            <a:r>
              <a:rPr lang="cs-CZ" sz="2000" i="1" dirty="0" err="1"/>
              <a:t>geoportálu</a:t>
            </a:r>
            <a:r>
              <a:rPr lang="cs-CZ" sz="2000" i="1" dirty="0"/>
              <a:t> územního plánování a vystaví je k nahlédnutí,</a:t>
            </a:r>
          </a:p>
          <a:p>
            <a:r>
              <a:rPr lang="cs-CZ" sz="2000" b="1" i="1" dirty="0"/>
              <a:t>b)</a:t>
            </a:r>
            <a:r>
              <a:rPr lang="cs-CZ" sz="2000" i="1" dirty="0"/>
              <a:t> </a:t>
            </a:r>
            <a:r>
              <a:rPr lang="cs-CZ" sz="2000" i="1" u="sng" dirty="0"/>
              <a:t>oznámí</a:t>
            </a:r>
            <a:r>
              <a:rPr lang="cs-CZ" sz="2000" i="1" dirty="0"/>
              <a:t> místo a dobu konání společného jednání a</a:t>
            </a:r>
          </a:p>
          <a:p>
            <a:r>
              <a:rPr lang="cs-CZ" sz="2000" b="1" i="1" dirty="0"/>
              <a:t>c)</a:t>
            </a:r>
            <a:r>
              <a:rPr lang="cs-CZ" sz="2000" i="1" dirty="0"/>
              <a:t> veřejnou vyhláškou </a:t>
            </a:r>
            <a:r>
              <a:rPr lang="cs-CZ" sz="2000" i="1" u="sng" dirty="0"/>
              <a:t>oznámí </a:t>
            </a:r>
            <a:r>
              <a:rPr lang="cs-CZ" sz="2000" i="1" dirty="0"/>
              <a:t>místo a dobu konání veřejného projednání a místa, kde je možné do návrhu územně plánovací dokumentace a vyhodnocení vlivů, zpracovává-li se, nahlédnout</a:t>
            </a:r>
            <a:r>
              <a:rPr lang="cs-CZ" sz="2000" i="1" dirty="0" smtClean="0"/>
              <a:t>.</a:t>
            </a:r>
          </a:p>
          <a:p>
            <a:endParaRPr lang="cs-CZ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 smtClean="0"/>
              <a:t>7 dnů?</a:t>
            </a:r>
            <a:endParaRPr lang="cs-CZ" sz="2000" i="1" dirty="0"/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17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0336" y="302173"/>
            <a:ext cx="5703888" cy="352966"/>
          </a:xfrm>
        </p:spPr>
        <p:txBody>
          <a:bodyPr/>
          <a:lstStyle/>
          <a:p>
            <a:r>
              <a:rPr lang="cs-CZ" sz="2800" b="1" u="sng" dirty="0" smtClean="0"/>
              <a:t>SJ a VP</a:t>
            </a:r>
            <a:endParaRPr lang="cs-CZ" sz="2800" b="1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6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0336" y="901482"/>
            <a:ext cx="792099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tištěná verze návrhu ÚPD není dle zákona nutná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SJ a VP musí pořizovatel vypsat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najednou v 7 dnech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i="1" dirty="0" smtClean="0"/>
              <a:t>§ 93 odst. (5</a:t>
            </a:r>
            <a:r>
              <a:rPr lang="cs-CZ" sz="2000" b="1" i="1" dirty="0"/>
              <a:t>)</a:t>
            </a:r>
            <a:r>
              <a:rPr lang="cs-CZ" sz="2000" i="1" dirty="0"/>
              <a:t> Pořizovatel </a:t>
            </a:r>
            <a:r>
              <a:rPr lang="cs-CZ" sz="2000" i="1" u="sng" dirty="0"/>
              <a:t>do 7 dnů </a:t>
            </a:r>
            <a:r>
              <a:rPr lang="cs-CZ" sz="2000" i="1" dirty="0"/>
              <a:t>po kladném vyhodnocení podle odstavce </a:t>
            </a:r>
            <a:r>
              <a:rPr lang="cs-CZ" sz="2000" i="1" dirty="0" smtClean="0"/>
              <a:t>2</a:t>
            </a:r>
          </a:p>
          <a:p>
            <a:endParaRPr lang="cs-CZ" sz="2000" i="1" dirty="0"/>
          </a:p>
          <a:p>
            <a:r>
              <a:rPr lang="cs-CZ" sz="2000" b="1" i="1" dirty="0"/>
              <a:t>a)</a:t>
            </a:r>
            <a:r>
              <a:rPr lang="cs-CZ" sz="2000" i="1" u="sng" dirty="0"/>
              <a:t> zveřejní </a:t>
            </a:r>
            <a:r>
              <a:rPr lang="cs-CZ" sz="2000" i="1" dirty="0"/>
              <a:t>návrh územně plánovací dokumentace a vyhodnocení vlivů, zpracovává-li se, v národním </a:t>
            </a:r>
            <a:r>
              <a:rPr lang="cs-CZ" sz="2000" i="1" dirty="0" err="1"/>
              <a:t>geoportálu</a:t>
            </a:r>
            <a:r>
              <a:rPr lang="cs-CZ" sz="2000" i="1" dirty="0"/>
              <a:t> územního plánování a vystaví je k nahlédnutí,</a:t>
            </a:r>
          </a:p>
          <a:p>
            <a:r>
              <a:rPr lang="cs-CZ" sz="2000" b="1" i="1" dirty="0"/>
              <a:t>b)</a:t>
            </a:r>
            <a:r>
              <a:rPr lang="cs-CZ" sz="2000" i="1" dirty="0"/>
              <a:t> </a:t>
            </a:r>
            <a:r>
              <a:rPr lang="cs-CZ" sz="2000" i="1" u="sng" dirty="0"/>
              <a:t>oznámí</a:t>
            </a:r>
            <a:r>
              <a:rPr lang="cs-CZ" sz="2000" i="1" dirty="0"/>
              <a:t> místo a dobu konání společného jednání a</a:t>
            </a:r>
          </a:p>
          <a:p>
            <a:r>
              <a:rPr lang="cs-CZ" sz="2000" b="1" i="1" dirty="0"/>
              <a:t>c)</a:t>
            </a:r>
            <a:r>
              <a:rPr lang="cs-CZ" sz="2000" i="1" dirty="0"/>
              <a:t> veřejnou vyhláškou </a:t>
            </a:r>
            <a:r>
              <a:rPr lang="cs-CZ" sz="2000" i="1" u="sng" dirty="0"/>
              <a:t>oznámí </a:t>
            </a:r>
            <a:r>
              <a:rPr lang="cs-CZ" sz="2000" i="1" dirty="0"/>
              <a:t>místo a dobu konání veřejného projednání a místa, kde je možné do návrhu územně plánovací dokumentace a vyhodnocení vlivů, zpracovává-li se, nahlédnout</a:t>
            </a:r>
            <a:r>
              <a:rPr lang="cs-CZ" sz="2000" i="1" dirty="0" smtClean="0"/>
              <a:t>.</a:t>
            </a:r>
          </a:p>
          <a:p>
            <a:endParaRPr lang="cs-CZ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 smtClean="0"/>
              <a:t>který den ze 7 dnů?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 smtClean="0"/>
              <a:t>protokol o kladném vyhodnocení do spisu</a:t>
            </a:r>
            <a:endParaRPr lang="cs-CZ" sz="200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8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b="1" u="sng" dirty="0"/>
              <a:t>SJ a </a:t>
            </a:r>
            <a:r>
              <a:rPr lang="cs-CZ" sz="2800" b="1" u="sng" dirty="0" smtClean="0"/>
              <a:t>VP (sloučené)</a:t>
            </a:r>
            <a:endParaRPr lang="cs-CZ" sz="2800" b="1" u="sng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7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92480" y="915127"/>
            <a:ext cx="7482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SJ bez oprávněných investorů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SJ nejdříve 15 dní od doručení datové zprávy (žádná úřední deska)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§ 94 </a:t>
            </a:r>
            <a:r>
              <a:rPr lang="cs-CZ" b="1" i="1" dirty="0" smtClean="0"/>
              <a:t>odst. </a:t>
            </a:r>
            <a:r>
              <a:rPr lang="cs-CZ" i="1" dirty="0" smtClean="0"/>
              <a:t>2</a:t>
            </a:r>
            <a:r>
              <a:rPr lang="cs-CZ" i="1" dirty="0"/>
              <a:t> Společné jednání se koná nejdříve 15 dnů, nejpozději však 30 dnů od oznámení podle § 93 odst. 5.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44880" y="4015791"/>
            <a:ext cx="59245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VP dle NSZ 15 + 30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 smtClean="0"/>
              <a:t>§ 96 odst. 3</a:t>
            </a:r>
            <a:r>
              <a:rPr lang="cs-CZ" i="1" dirty="0"/>
              <a:t> Veřejné projednání se koná nejpozději třicátý den ode dne doručení veřejné vyhlášky podle § 93 odst. 5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u="sng" dirty="0" smtClean="0"/>
              <a:t>VP dle SŘ 15 + 15 + 30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§ 172 odst. </a:t>
            </a:r>
            <a:r>
              <a:rPr lang="cs-CZ" b="1" i="1" dirty="0" smtClean="0"/>
              <a:t>1 </a:t>
            </a:r>
            <a:r>
              <a:rPr lang="cs-CZ" i="1" dirty="0"/>
              <a:t>Návrh opatření obecné povahy musí být zveřejněn nejméně po dobu 15 dnů</a:t>
            </a:r>
            <a:r>
              <a:rPr lang="cs-CZ" i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 smtClean="0"/>
              <a:t>§ 172 odst. 3 </a:t>
            </a:r>
            <a:r>
              <a:rPr lang="cs-CZ" i="1" dirty="0"/>
              <a:t>Dobu a místo konání veřejného projednání správní orgán oznámí na úřední desce nejméně 15 dnů předem</a:t>
            </a:r>
            <a:r>
              <a:rPr lang="cs-CZ" i="1" dirty="0" smtClean="0"/>
              <a:t> </a:t>
            </a:r>
            <a:endParaRPr lang="cs-CZ" i="1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22" y="2196991"/>
            <a:ext cx="8871430" cy="152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7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8</a:t>
            </a:fld>
            <a:r>
              <a:rPr lang="cs-CZ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" y="243839"/>
            <a:ext cx="9059481" cy="636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42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620336" y="302173"/>
            <a:ext cx="5703888" cy="352966"/>
          </a:xfrm>
        </p:spPr>
        <p:txBody>
          <a:bodyPr/>
          <a:lstStyle/>
          <a:p>
            <a:r>
              <a:rPr lang="cs-CZ" sz="2800" b="1" u="sng" dirty="0" smtClean="0"/>
              <a:t>SJ a VP</a:t>
            </a:r>
            <a:endParaRPr lang="cs-CZ" sz="2800" b="1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cs-CZ" smtClean="0"/>
              <a:t>Strana </a:t>
            </a:r>
            <a:fld id="{20A22714-1925-4CB5-873C-0DA602053BBE}" type="slidenum">
              <a:rPr lang="cs-CZ" smtClean="0"/>
              <a:pPr/>
              <a:t>9</a:t>
            </a:fld>
            <a:r>
              <a:rPr lang="cs-CZ" smtClean="0"/>
              <a:t>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20336" y="901482"/>
            <a:ext cx="792099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sloučeném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SJ a VP </a:t>
            </a:r>
            <a:r>
              <a:rPr lang="cs-CZ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nelze SJ a VP oznámit ve stejný 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SJ musí být oznámeno později, minimálně o 1 den, maximálně o 7 v rámci 7 denní lhůty</a:t>
            </a: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§ 96 odst. 4 - z</a:t>
            </a:r>
            <a:r>
              <a:rPr lang="cs-CZ" b="1" u="sng" dirty="0">
                <a:latin typeface="Arial" panose="020B0604020202020204" pitchFamily="34" charset="0"/>
                <a:cs typeface="Arial" panose="020B0604020202020204" pitchFamily="34" charset="0"/>
              </a:rPr>
              <a:t> VP musí být písemný záznam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vukový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může sloužit k sepsání písemného, ale písemný být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musí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 písemném záznamu uvést, že bylo poučení o podání připomínek; případně poučit o pořizování zvukového záznamu (GDPR)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zvukový záznam se nemusí uchovávat, lze zlikvidovat (uvést do spisu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bez likvidace se případně musí poskytnout dle 106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mezi SJ a VP žádné úpravy návrhu ÚPD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u VP i OI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2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8B6722D6-0584-4B7E-A4FB-D297BDBBC31E}" vid="{BA8B70A0-803C-4640-9ECA-FA8ACE5BFB6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</TotalTime>
  <Words>1772</Words>
  <Application>Microsoft Office PowerPoint</Application>
  <PresentationFormat>Předvádění na obrazovce (4:3)</PresentationFormat>
  <Paragraphs>230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Office</vt:lpstr>
      <vt:lpstr>Proces pořízení ÚPD</vt:lpstr>
      <vt:lpstr>Prezentace aplikace PowerPoint</vt:lpstr>
      <vt:lpstr>Pořizovatelská činnost</vt:lpstr>
      <vt:lpstr>Rozhodnutí o pořízení a zadání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Děkuji za pozornost.    Mgr. Jaroslav Kovanda oddělení územního plánování tel. 377 195 563 jaroslav.kovanda@plzensky-kraj.cz 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stavebního zákona</dc:title>
  <dc:creator>Kovanda Jaroslav</dc:creator>
  <cp:lastModifiedBy>Kovanda Jaroslav</cp:lastModifiedBy>
  <cp:revision>127</cp:revision>
  <dcterms:created xsi:type="dcterms:W3CDTF">2017-10-23T12:27:25Z</dcterms:created>
  <dcterms:modified xsi:type="dcterms:W3CDTF">2025-06-11T12:31:58Z</dcterms:modified>
</cp:coreProperties>
</file>