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64" r:id="rId4"/>
    <p:sldId id="268" r:id="rId5"/>
    <p:sldId id="257" r:id="rId6"/>
    <p:sldId id="265" r:id="rId7"/>
    <p:sldId id="266" r:id="rId8"/>
    <p:sldId id="269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23.04.2019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ovanda@plzensky-kraj.cz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73188" y="3740725"/>
            <a:ext cx="4485011" cy="109819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Plochy veřejných prostranství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Jaroslav Kovanda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Babylon 25. - 26. 04. 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6839" y="927211"/>
            <a:ext cx="7886700" cy="52152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V</a:t>
            </a:r>
            <a:r>
              <a:rPr lang="cs-CZ" b="1" dirty="0" smtClean="0">
                <a:solidFill>
                  <a:srgbClr val="00B050"/>
                </a:solidFill>
              </a:rPr>
              <a:t>yhláška </a:t>
            </a:r>
            <a:r>
              <a:rPr lang="cs-CZ" b="1" dirty="0">
                <a:solidFill>
                  <a:srgbClr val="00B050"/>
                </a:solidFill>
              </a:rPr>
              <a:t>č. 500/2006 Sb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/>
              <a:t>§ 7 odst. </a:t>
            </a:r>
          </a:p>
          <a:p>
            <a:pPr marL="0" indent="0">
              <a:buNone/>
            </a:pPr>
            <a:r>
              <a:rPr lang="cs-CZ" dirty="0"/>
              <a:t>(1) Plochy veřejných prostranství se obvykle samostatně vymezují</a:t>
            </a:r>
          </a:p>
          <a:p>
            <a:pPr marL="0" indent="0">
              <a:buNone/>
            </a:pPr>
            <a:r>
              <a:rPr lang="cs-CZ" dirty="0"/>
              <a:t>za účelem zajištění podmínek pro přiměřené umístění, rozsah a</a:t>
            </a:r>
          </a:p>
          <a:p>
            <a:pPr marL="0" indent="0">
              <a:buNone/>
            </a:pPr>
            <a:r>
              <a:rPr lang="cs-CZ" dirty="0"/>
              <a:t>dostupnost pozemků veřejných prostranství a k zajištění podmínek</a:t>
            </a:r>
          </a:p>
          <a:p>
            <a:pPr marL="0" indent="0">
              <a:buNone/>
            </a:pPr>
            <a:r>
              <a:rPr lang="cs-CZ" dirty="0"/>
              <a:t>pro jejich užívání v souladu s jejich významem a účelem.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/>
              <a:t>2) Plochy veřejných prostranství zahrnují zpravidla stávající a</a:t>
            </a:r>
          </a:p>
          <a:p>
            <a:pPr marL="0" indent="0">
              <a:buNone/>
            </a:pPr>
            <a:r>
              <a:rPr lang="cs-CZ" dirty="0"/>
              <a:t>navrhované pozemky jednotlivých druhů veřejných prostranství a</a:t>
            </a:r>
          </a:p>
          <a:p>
            <a:pPr marL="0" indent="0">
              <a:buNone/>
            </a:pPr>
            <a:r>
              <a:rPr lang="cs-CZ" dirty="0"/>
              <a:t>další pozemky související dopravní a technické infrastruktury a</a:t>
            </a:r>
          </a:p>
          <a:p>
            <a:pPr marL="0" indent="0">
              <a:buNone/>
            </a:pPr>
            <a:r>
              <a:rPr lang="cs-CZ" dirty="0"/>
              <a:t>občanského vybavení, slučitelné s účelem veřejných prostranství.</a:t>
            </a:r>
          </a:p>
          <a:p>
            <a:pPr marL="0" indent="0">
              <a:buNone/>
            </a:pPr>
            <a:r>
              <a:rPr lang="cs-CZ" b="1" u="sng" dirty="0"/>
              <a:t>Pro každé dva hektary zastavitelné plochy bydlení,</a:t>
            </a:r>
          </a:p>
          <a:p>
            <a:pPr marL="0" indent="0">
              <a:buNone/>
            </a:pPr>
            <a:r>
              <a:rPr lang="cs-CZ" b="1" u="sng" dirty="0"/>
              <a:t>rekreace, občanského vybavení anebo smíšené obytné</a:t>
            </a:r>
          </a:p>
          <a:p>
            <a:pPr marL="0" indent="0">
              <a:buNone/>
            </a:pPr>
            <a:r>
              <a:rPr lang="cs-CZ" b="1" u="sng" dirty="0"/>
              <a:t>se vymezuje s touto zastavitelnou plochou související</a:t>
            </a:r>
          </a:p>
          <a:p>
            <a:pPr marL="0" indent="0">
              <a:buNone/>
            </a:pPr>
            <a:r>
              <a:rPr lang="cs-CZ" b="1" u="sng" dirty="0"/>
              <a:t>plocha veřejného prostranství o výměře nejméně 1000</a:t>
            </a:r>
          </a:p>
          <a:p>
            <a:pPr marL="0" indent="0">
              <a:buNone/>
            </a:pPr>
            <a:r>
              <a:rPr lang="cs-CZ" b="1" u="sng" dirty="0"/>
              <a:t>m2; do této výměry se nezapočítávají pozemní</a:t>
            </a:r>
          </a:p>
          <a:p>
            <a:pPr marL="0" indent="0">
              <a:buNone/>
            </a:pPr>
            <a:r>
              <a:rPr lang="cs-CZ" b="1" u="sng" dirty="0"/>
              <a:t>komunikace.</a:t>
            </a:r>
            <a:endParaRPr lang="cs-CZ" u="sng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38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994351"/>
            <a:ext cx="7886700" cy="57271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Otázky k diskusi</a:t>
            </a:r>
          </a:p>
          <a:p>
            <a:pPr marL="0" indent="0" algn="just">
              <a:buNone/>
            </a:pPr>
            <a:r>
              <a:rPr lang="cs-CZ" u="sng" dirty="0" smtClean="0"/>
              <a:t>1. </a:t>
            </a:r>
            <a:r>
              <a:rPr lang="cs-CZ" b="1" u="sng" dirty="0" smtClean="0"/>
              <a:t>Co </a:t>
            </a:r>
            <a:r>
              <a:rPr lang="cs-CZ" b="1" u="sng" dirty="0"/>
              <a:t>(ne)lze započítat do související plochy veř.</a:t>
            </a:r>
          </a:p>
          <a:p>
            <a:pPr marL="0" indent="0" algn="just">
              <a:buNone/>
            </a:pPr>
            <a:r>
              <a:rPr lang="cs-CZ" b="1" u="sng" dirty="0"/>
              <a:t>prostranství?</a:t>
            </a:r>
          </a:p>
          <a:p>
            <a:pPr marL="0" indent="0" algn="just">
              <a:buNone/>
            </a:pPr>
            <a:r>
              <a:rPr lang="cs-CZ" dirty="0" smtClean="0"/>
              <a:t>Přesněji </a:t>
            </a:r>
            <a:r>
              <a:rPr lang="cs-CZ" dirty="0"/>
              <a:t>– jak vyložit požadavek, že do výměry související </a:t>
            </a:r>
            <a:r>
              <a:rPr lang="cs-CZ" dirty="0" smtClean="0"/>
              <a:t>plochy veřejných </a:t>
            </a:r>
            <a:r>
              <a:rPr lang="cs-CZ" dirty="0"/>
              <a:t>prostranství se nezapočítávají pozemní komunikace?</a:t>
            </a:r>
          </a:p>
          <a:p>
            <a:pPr marL="0" indent="0" algn="just">
              <a:buNone/>
            </a:pPr>
            <a:r>
              <a:rPr lang="cs-CZ" u="sng" dirty="0" smtClean="0"/>
              <a:t>2. </a:t>
            </a:r>
            <a:r>
              <a:rPr lang="cs-CZ" b="1" u="sng" dirty="0" smtClean="0"/>
              <a:t>Lze </a:t>
            </a:r>
            <a:r>
              <a:rPr lang="cs-CZ" b="1" u="sng" dirty="0"/>
              <a:t>související plochu veřejných prostranství dělit?</a:t>
            </a:r>
          </a:p>
          <a:p>
            <a:pPr marL="0" indent="0" algn="just">
              <a:buNone/>
            </a:pPr>
            <a:r>
              <a:rPr lang="cs-CZ" dirty="0" smtClean="0"/>
              <a:t>Např</a:t>
            </a:r>
            <a:r>
              <a:rPr lang="cs-CZ" dirty="0"/>
              <a:t>. lze pro 10 ha plochu bydlení namísto jedné související </a:t>
            </a:r>
            <a:r>
              <a:rPr lang="cs-CZ" dirty="0" smtClean="0"/>
              <a:t>plochy veř</a:t>
            </a:r>
            <a:r>
              <a:rPr lang="cs-CZ" dirty="0"/>
              <a:t>. prostranství o rozloze 5000 m2 vymezit dvě plochy po 2500 </a:t>
            </a:r>
            <a:r>
              <a:rPr lang="cs-CZ" dirty="0" smtClean="0"/>
              <a:t>m2? Pokud </a:t>
            </a:r>
            <a:r>
              <a:rPr lang="cs-CZ" dirty="0"/>
              <a:t>ano, lze dovodit spodní hranici velikosti takových ploch?</a:t>
            </a:r>
          </a:p>
          <a:p>
            <a:pPr marL="0" indent="0" algn="just">
              <a:buNone/>
            </a:pPr>
            <a:r>
              <a:rPr lang="cs-CZ" b="1" u="sng" dirty="0" smtClean="0"/>
              <a:t>3. Roste </a:t>
            </a:r>
            <a:r>
              <a:rPr lang="cs-CZ" b="1" u="sng" dirty="0"/>
              <a:t>požadavek na výměru související plochy </a:t>
            </a:r>
            <a:r>
              <a:rPr lang="cs-CZ" b="1" u="sng" dirty="0" smtClean="0"/>
              <a:t>veřejných prostranství </a:t>
            </a:r>
            <a:r>
              <a:rPr lang="cs-CZ" b="1" u="sng" dirty="0"/>
              <a:t>plynule či skokově?</a:t>
            </a:r>
          </a:p>
          <a:p>
            <a:pPr marL="0" indent="0" algn="just">
              <a:buNone/>
            </a:pPr>
            <a:r>
              <a:rPr lang="cs-CZ" dirty="0" smtClean="0"/>
              <a:t>Např</a:t>
            </a:r>
            <a:r>
              <a:rPr lang="cs-CZ" dirty="0"/>
              <a:t>. pro plochu bydlení o výměře 3 ha má být vymezena </a:t>
            </a:r>
            <a:r>
              <a:rPr lang="cs-CZ" dirty="0" smtClean="0"/>
              <a:t>související </a:t>
            </a:r>
            <a:r>
              <a:rPr lang="pt-BR" dirty="0" smtClean="0"/>
              <a:t>plocha </a:t>
            </a:r>
            <a:r>
              <a:rPr lang="pt-BR" dirty="0"/>
              <a:t>veřejných prostranství o výměře nejméně a) 1000 m2, b) </a:t>
            </a:r>
            <a:r>
              <a:rPr lang="pt-BR" dirty="0" smtClean="0"/>
              <a:t>2000</a:t>
            </a:r>
            <a:r>
              <a:rPr lang="cs-CZ" dirty="0" smtClean="0"/>
              <a:t> </a:t>
            </a:r>
            <a:r>
              <a:rPr lang="de-DE" dirty="0" smtClean="0"/>
              <a:t>m2</a:t>
            </a:r>
            <a:r>
              <a:rPr lang="de-DE" dirty="0"/>
              <a:t>, </a:t>
            </a:r>
            <a:r>
              <a:rPr lang="de-DE" dirty="0" err="1"/>
              <a:t>nebo</a:t>
            </a:r>
            <a:r>
              <a:rPr lang="de-DE" dirty="0"/>
              <a:t> c) 1500 m2?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927850"/>
            <a:ext cx="6445482" cy="55145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600" b="1" dirty="0">
                <a:solidFill>
                  <a:srgbClr val="00B050"/>
                </a:solidFill>
              </a:rPr>
              <a:t>Co (ne)lze započítat do související </a:t>
            </a:r>
            <a:r>
              <a:rPr lang="pl-PL" sz="3600" b="1" dirty="0" smtClean="0">
                <a:solidFill>
                  <a:srgbClr val="00B050"/>
                </a:solidFill>
              </a:rPr>
              <a:t>plochy </a:t>
            </a:r>
            <a:r>
              <a:rPr lang="cs-CZ" sz="3600" b="1" dirty="0" smtClean="0">
                <a:solidFill>
                  <a:srgbClr val="00B050"/>
                </a:solidFill>
              </a:rPr>
              <a:t>veř</a:t>
            </a:r>
            <a:r>
              <a:rPr lang="cs-CZ" sz="3600" b="1" dirty="0">
                <a:solidFill>
                  <a:srgbClr val="00B050"/>
                </a:solidFill>
              </a:rPr>
              <a:t>. prostranství?</a:t>
            </a:r>
          </a:p>
          <a:p>
            <a:pPr marL="0" indent="0" algn="just">
              <a:buNone/>
            </a:pPr>
            <a:r>
              <a:rPr lang="cs-CZ" sz="3400" b="1" u="sng" dirty="0" smtClean="0"/>
              <a:t>Gramatický </a:t>
            </a:r>
            <a:r>
              <a:rPr lang="cs-CZ" sz="3400" b="1" u="sng" dirty="0"/>
              <a:t>výklad: </a:t>
            </a:r>
            <a:r>
              <a:rPr lang="cs-CZ" sz="3400" dirty="0"/>
              <a:t>„Pozemní komunikace“ – § 2 zákona o </a:t>
            </a:r>
            <a:r>
              <a:rPr lang="cs-CZ" sz="3400" dirty="0" smtClean="0"/>
              <a:t>pozemních komunikacích</a:t>
            </a:r>
            <a:r>
              <a:rPr lang="cs-CZ" sz="3400" dirty="0"/>
              <a:t>, jde o dálnice, silnice, místní komunikace, účelové komunikace.</a:t>
            </a:r>
          </a:p>
          <a:p>
            <a:pPr marL="0" indent="0" algn="just">
              <a:buNone/>
            </a:pPr>
            <a:r>
              <a:rPr lang="cs-CZ" sz="3400" dirty="0" smtClean="0"/>
              <a:t>„</a:t>
            </a:r>
            <a:r>
              <a:rPr lang="cs-CZ" sz="3400" dirty="0"/>
              <a:t>Prostor místní komunikace“ – určuje ČSN 73 6110. (Hlavní dopravní </a:t>
            </a:r>
            <a:r>
              <a:rPr lang="cs-CZ" sz="3400" dirty="0" smtClean="0"/>
              <a:t>prostor, chodníky </a:t>
            </a:r>
            <a:r>
              <a:rPr lang="cs-CZ" sz="3400" dirty="0"/>
              <a:t>po stranách i případný zelený pás mezi chodníky a hlavním </a:t>
            </a:r>
            <a:r>
              <a:rPr lang="cs-CZ" sz="3400" dirty="0" smtClean="0"/>
              <a:t>dopravním </a:t>
            </a:r>
            <a:r>
              <a:rPr lang="pl-PL" sz="3400" dirty="0" smtClean="0"/>
              <a:t>prostorem </a:t>
            </a:r>
            <a:r>
              <a:rPr lang="pl-PL" sz="3400" dirty="0"/>
              <a:t>do šířky 3 (8) m dle typu komunikace, i případný středový pás </a:t>
            </a:r>
            <a:r>
              <a:rPr lang="pl-PL" sz="3400" dirty="0" smtClean="0"/>
              <a:t>do </a:t>
            </a:r>
            <a:r>
              <a:rPr lang="cs-CZ" sz="3400" dirty="0" smtClean="0"/>
              <a:t>šířky </a:t>
            </a:r>
            <a:r>
              <a:rPr lang="cs-CZ" sz="3400" dirty="0"/>
              <a:t>20 m včetně, byť zelený).</a:t>
            </a:r>
          </a:p>
          <a:p>
            <a:pPr marL="0" indent="0">
              <a:buNone/>
            </a:pPr>
            <a:endParaRPr lang="cs-CZ" sz="3400" dirty="0"/>
          </a:p>
          <a:p>
            <a:pPr marL="0" indent="0">
              <a:buNone/>
            </a:pPr>
            <a:r>
              <a:rPr lang="cs-CZ" sz="3400" b="1" u="sng" dirty="0" smtClean="0"/>
              <a:t>Materiální </a:t>
            </a:r>
            <a:r>
              <a:rPr lang="cs-CZ" sz="3400" b="1" u="sng" dirty="0"/>
              <a:t>výklad: </a:t>
            </a:r>
            <a:r>
              <a:rPr lang="cs-CZ" sz="3400" dirty="0"/>
              <a:t>Důvodová zpráva k </a:t>
            </a:r>
            <a:r>
              <a:rPr lang="cs-CZ" sz="3400" dirty="0" err="1"/>
              <a:t>vyhl</a:t>
            </a:r>
            <a:r>
              <a:rPr lang="cs-CZ" sz="3400" dirty="0"/>
              <a:t>. č. 501/2006 Sb.: </a:t>
            </a:r>
            <a:r>
              <a:rPr lang="cs-CZ" sz="3400" i="1" dirty="0"/>
              <a:t>Důvodem </a:t>
            </a:r>
            <a:r>
              <a:rPr lang="cs-CZ" sz="3400" i="1" dirty="0" smtClean="0"/>
              <a:t>samostatně vymezované </a:t>
            </a:r>
            <a:r>
              <a:rPr lang="cs-CZ" sz="3400" i="1" dirty="0"/>
              <a:t>plochy veřejných prostranství je jejich nezastupitelná </a:t>
            </a:r>
            <a:r>
              <a:rPr lang="cs-CZ" sz="3400" i="1" dirty="0" smtClean="0"/>
              <a:t>úloha </a:t>
            </a:r>
            <a:r>
              <a:rPr lang="cs-CZ" sz="3400" b="1" i="1" dirty="0" smtClean="0"/>
              <a:t>v </a:t>
            </a:r>
            <a:r>
              <a:rPr lang="cs-CZ" sz="3400" b="1" i="1" dirty="0"/>
              <a:t>sídlech pro spolužití a soudržnost společenství jejich obyvatel a </a:t>
            </a:r>
            <a:r>
              <a:rPr lang="cs-CZ" sz="3400" b="1" i="1" dirty="0" smtClean="0"/>
              <a:t>pro jejich společenský styk na veřejně přístupných pozemcích </a:t>
            </a:r>
            <a:r>
              <a:rPr lang="cs-CZ" sz="3400" i="1" dirty="0" smtClean="0"/>
              <a:t>a v krajině pro její </a:t>
            </a:r>
            <a:r>
              <a:rPr lang="cs-CZ" sz="3400" i="1" dirty="0"/>
              <a:t>prostupnost.</a:t>
            </a:r>
          </a:p>
          <a:p>
            <a:pPr marL="0" indent="0">
              <a:buNone/>
            </a:pPr>
            <a:r>
              <a:rPr lang="cs-CZ" sz="3400" dirty="0" smtClean="0"/>
              <a:t>Důsledky</a:t>
            </a:r>
            <a:r>
              <a:rPr lang="cs-CZ" sz="3400" dirty="0"/>
              <a:t>: musí jít o plochu umožňující svým charakterem podporu </a:t>
            </a:r>
            <a:r>
              <a:rPr lang="cs-CZ" sz="3400" dirty="0" smtClean="0"/>
              <a:t>spolužití soudržnost </a:t>
            </a:r>
            <a:r>
              <a:rPr lang="cs-CZ" sz="3400" dirty="0"/>
              <a:t>obyvatel a jejich společenský styk, tedy nemůže jít např. </a:t>
            </a:r>
            <a:r>
              <a:rPr lang="cs-CZ" sz="3400" dirty="0" smtClean="0"/>
              <a:t>o </a:t>
            </a:r>
            <a:r>
              <a:rPr lang="pl-PL" sz="3400" dirty="0" smtClean="0"/>
              <a:t>zasakovací </a:t>
            </a:r>
            <a:r>
              <a:rPr lang="pl-PL" sz="3400" dirty="0"/>
              <a:t>pás o rozměrech 1 x 1000 m.</a:t>
            </a:r>
            <a:endParaRPr lang="cs-CZ" sz="3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400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59716"/>
            <a:ext cx="7886700" cy="55615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Příklad </a:t>
            </a:r>
            <a:r>
              <a:rPr lang="cs-CZ" sz="2400" b="1" dirty="0">
                <a:solidFill>
                  <a:srgbClr val="00B050"/>
                </a:solidFill>
              </a:rPr>
              <a:t/>
            </a:r>
            <a:br>
              <a:rPr lang="cs-CZ" sz="2400" b="1" dirty="0">
                <a:solidFill>
                  <a:srgbClr val="00B050"/>
                </a:solidFill>
              </a:rPr>
            </a:br>
            <a:endParaRPr lang="cs-CZ" sz="2400" b="1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41" y="1457098"/>
            <a:ext cx="7609609" cy="53766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403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0217" y="984106"/>
            <a:ext cx="7886700" cy="53722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800" b="1" dirty="0">
                <a:solidFill>
                  <a:srgbClr val="00B050"/>
                </a:solidFill>
              </a:rPr>
              <a:t>Lze související plochu </a:t>
            </a:r>
            <a:r>
              <a:rPr lang="cs-CZ" sz="3800" b="1" dirty="0" smtClean="0">
                <a:solidFill>
                  <a:srgbClr val="00B050"/>
                </a:solidFill>
              </a:rPr>
              <a:t>veřejných prostranství </a:t>
            </a:r>
            <a:r>
              <a:rPr lang="cs-CZ" sz="3800" b="1" dirty="0">
                <a:solidFill>
                  <a:srgbClr val="00B050"/>
                </a:solidFill>
              </a:rPr>
              <a:t>dělit?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pro každé dva hektary (…) se vymezuje s touto zastavitelnou</a:t>
            </a:r>
          </a:p>
          <a:p>
            <a:pPr marL="0" indent="0">
              <a:buNone/>
            </a:pPr>
            <a:r>
              <a:rPr lang="cs-CZ" dirty="0"/>
              <a:t>plochou související plocha (…) o výměře nejméně 1000 m2.“</a:t>
            </a:r>
          </a:p>
          <a:p>
            <a:pPr marL="0" indent="0">
              <a:buNone/>
            </a:pPr>
            <a:r>
              <a:rPr lang="cs-CZ" b="1" dirty="0" smtClean="0"/>
              <a:t>a</a:t>
            </a:r>
            <a:r>
              <a:rPr lang="cs-CZ" b="1" dirty="0"/>
              <a:t>) </a:t>
            </a:r>
            <a:r>
              <a:rPr lang="cs-CZ" u="sng" dirty="0"/>
              <a:t>nelze dělit, </a:t>
            </a:r>
            <a:r>
              <a:rPr lang="cs-CZ" dirty="0"/>
              <a:t>vyhláška hovoří o související ploše, nikoliv o plochách;</a:t>
            </a:r>
          </a:p>
          <a:p>
            <a:pPr marL="0" indent="0">
              <a:buNone/>
            </a:pPr>
            <a:r>
              <a:rPr lang="cs-CZ" b="1" dirty="0" smtClean="0"/>
              <a:t>b</a:t>
            </a:r>
            <a:r>
              <a:rPr lang="cs-CZ" b="1" dirty="0"/>
              <a:t>) </a:t>
            </a:r>
            <a:r>
              <a:rPr lang="cs-CZ" u="sng" dirty="0"/>
              <a:t>lze dělit </a:t>
            </a:r>
            <a:r>
              <a:rPr lang="cs-CZ" dirty="0"/>
              <a:t>na více ploch, každá taková plocha musí mít nejméně</a:t>
            </a:r>
          </a:p>
          <a:p>
            <a:pPr marL="0" indent="0">
              <a:buNone/>
            </a:pPr>
            <a:r>
              <a:rPr lang="cs-CZ" dirty="0"/>
              <a:t>1000 m2;</a:t>
            </a:r>
          </a:p>
          <a:p>
            <a:pPr marL="0" indent="0">
              <a:buNone/>
            </a:pPr>
            <a:r>
              <a:rPr lang="cs-CZ" b="1" dirty="0" smtClean="0"/>
              <a:t>c</a:t>
            </a:r>
            <a:r>
              <a:rPr lang="cs-CZ" b="1" dirty="0"/>
              <a:t>) </a:t>
            </a:r>
            <a:r>
              <a:rPr lang="cs-CZ" u="sng" dirty="0"/>
              <a:t>lze dělit </a:t>
            </a:r>
            <a:r>
              <a:rPr lang="cs-CZ" dirty="0"/>
              <a:t>na více ploch, každá taková plocha musí být alespoň tak</a:t>
            </a:r>
          </a:p>
          <a:p>
            <a:pPr marL="0" indent="0">
              <a:buNone/>
            </a:pPr>
            <a:r>
              <a:rPr lang="pl-PL" dirty="0"/>
              <a:t>velká, aby byla zobrazitelná v měřítku ÚP;</a:t>
            </a:r>
          </a:p>
          <a:p>
            <a:pPr marL="0" indent="0">
              <a:buNone/>
            </a:pPr>
            <a:r>
              <a:rPr lang="cs-CZ" b="1" dirty="0" smtClean="0"/>
              <a:t>d</a:t>
            </a:r>
            <a:r>
              <a:rPr lang="cs-CZ" b="1" dirty="0"/>
              <a:t>) </a:t>
            </a:r>
            <a:r>
              <a:rPr lang="cs-CZ" u="sng" dirty="0"/>
              <a:t>lze dělit</a:t>
            </a:r>
            <a:r>
              <a:rPr lang="cs-CZ" dirty="0"/>
              <a:t>, každá taková plocha musí svými rozměry umožňovat</a:t>
            </a:r>
          </a:p>
          <a:p>
            <a:pPr marL="0" indent="0">
              <a:buNone/>
            </a:pPr>
            <a:r>
              <a:rPr lang="cs-CZ" dirty="0"/>
              <a:t>deklarované určení pro „</a:t>
            </a:r>
            <a:r>
              <a:rPr lang="cs-CZ" i="1" dirty="0"/>
              <a:t>spolužití a soudržnost společenství jejich</a:t>
            </a:r>
          </a:p>
          <a:p>
            <a:pPr marL="0" indent="0">
              <a:buNone/>
            </a:pPr>
            <a:r>
              <a:rPr lang="cs-CZ" i="1" dirty="0"/>
              <a:t>obyvatel a pro jejich společenský styk na veřejně přístupných</a:t>
            </a:r>
          </a:p>
          <a:p>
            <a:pPr marL="0" indent="0">
              <a:buNone/>
            </a:pPr>
            <a:r>
              <a:rPr lang="cs-CZ" i="1" dirty="0"/>
              <a:t>pozemcích;“</a:t>
            </a:r>
          </a:p>
          <a:p>
            <a:pPr marL="0" indent="0">
              <a:buNone/>
            </a:pPr>
            <a:r>
              <a:rPr lang="cs-CZ" b="1" dirty="0" smtClean="0"/>
              <a:t>e</a:t>
            </a:r>
            <a:r>
              <a:rPr lang="cs-CZ" b="1" dirty="0"/>
              <a:t>) </a:t>
            </a:r>
            <a:r>
              <a:rPr lang="cs-CZ" dirty="0"/>
              <a:t>další možnosti…?</a:t>
            </a: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89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886286"/>
            <a:ext cx="7886700" cy="53565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Roste požadavek na výměru </a:t>
            </a:r>
            <a:r>
              <a:rPr lang="cs-CZ" b="1" dirty="0" smtClean="0">
                <a:solidFill>
                  <a:srgbClr val="00B050"/>
                </a:solidFill>
              </a:rPr>
              <a:t>související plochy </a:t>
            </a:r>
            <a:r>
              <a:rPr lang="cs-CZ" b="1" dirty="0">
                <a:solidFill>
                  <a:srgbClr val="00B050"/>
                </a:solidFill>
              </a:rPr>
              <a:t>veř. </a:t>
            </a:r>
            <a:r>
              <a:rPr lang="cs-CZ" b="1" dirty="0" err="1">
                <a:solidFill>
                  <a:srgbClr val="00B050"/>
                </a:solidFill>
              </a:rPr>
              <a:t>prostr</a:t>
            </a:r>
            <a:r>
              <a:rPr lang="cs-CZ" b="1" dirty="0">
                <a:solidFill>
                  <a:srgbClr val="00B050"/>
                </a:solidFill>
              </a:rPr>
              <a:t>. plynule či skokově?</a:t>
            </a: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cs-CZ" dirty="0"/>
              <a:t>) </a:t>
            </a:r>
            <a:r>
              <a:rPr lang="cs-CZ" u="sng" dirty="0"/>
              <a:t>roste plynule</a:t>
            </a:r>
            <a:r>
              <a:rPr lang="cs-CZ" dirty="0"/>
              <a:t>, tedy na každých 20 m2 plochy bydlení, </a:t>
            </a:r>
            <a:r>
              <a:rPr lang="cs-CZ" dirty="0" smtClean="0"/>
              <a:t>rekreace atd</a:t>
            </a:r>
            <a:r>
              <a:rPr lang="cs-CZ" dirty="0"/>
              <a:t>. vzroste minimální výměra související plochy veř. </a:t>
            </a:r>
            <a:r>
              <a:rPr lang="cs-CZ" dirty="0" smtClean="0"/>
              <a:t>prostranství o </a:t>
            </a:r>
            <a:r>
              <a:rPr lang="cs-CZ" dirty="0"/>
              <a:t>1 m2, resp. na každé 2 m2 vzroste o 0,1 m2 </a:t>
            </a:r>
            <a:r>
              <a:rPr lang="cs-CZ" dirty="0" smtClean="0"/>
              <a:t>atd. Např</a:t>
            </a:r>
            <a:r>
              <a:rPr lang="cs-CZ" dirty="0"/>
              <a:t>. pro 3 ha plochy bydlení vymezit min. 1500 m2.</a:t>
            </a:r>
          </a:p>
          <a:p>
            <a:pPr marL="0" indent="0">
              <a:buNone/>
            </a:pPr>
            <a:r>
              <a:rPr lang="cs-CZ" dirty="0" smtClean="0"/>
              <a:t>b</a:t>
            </a:r>
            <a:r>
              <a:rPr lang="cs-CZ" dirty="0"/>
              <a:t>) </a:t>
            </a:r>
            <a:r>
              <a:rPr lang="cs-CZ" u="sng" dirty="0"/>
              <a:t>roste skokově</a:t>
            </a:r>
            <a:r>
              <a:rPr lang="cs-CZ" dirty="0"/>
              <a:t>, je třeba vymezit min. 1000 m2 na </a:t>
            </a:r>
            <a:r>
              <a:rPr lang="cs-CZ" dirty="0" smtClean="0"/>
              <a:t>každé </a:t>
            </a:r>
            <a:r>
              <a:rPr lang="cs-CZ" b="1" dirty="0" smtClean="0"/>
              <a:t>započaté </a:t>
            </a:r>
            <a:r>
              <a:rPr lang="cs-CZ" dirty="0"/>
              <a:t>2 ha plochy bydlení, rekreace atd.</a:t>
            </a:r>
          </a:p>
          <a:p>
            <a:pPr marL="0" indent="0">
              <a:buNone/>
            </a:pPr>
            <a:r>
              <a:rPr lang="cs-CZ" dirty="0" smtClean="0"/>
              <a:t>Např</a:t>
            </a:r>
            <a:r>
              <a:rPr lang="cs-CZ" dirty="0"/>
              <a:t>. pro 3 ha plochy bydlení vymezit min. 2000 m2.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c</a:t>
            </a:r>
            <a:r>
              <a:rPr lang="cs-CZ" dirty="0">
                <a:solidFill>
                  <a:srgbClr val="FF0000"/>
                </a:solidFill>
              </a:rPr>
              <a:t>) </a:t>
            </a:r>
            <a:r>
              <a:rPr lang="cs-CZ" u="sng" dirty="0">
                <a:solidFill>
                  <a:srgbClr val="FF0000"/>
                </a:solidFill>
              </a:rPr>
              <a:t>roste skokově</a:t>
            </a:r>
            <a:r>
              <a:rPr lang="cs-CZ" dirty="0">
                <a:solidFill>
                  <a:srgbClr val="FF0000"/>
                </a:solidFill>
              </a:rPr>
              <a:t>, je třeba vymezit min. 1000 m2 na </a:t>
            </a:r>
            <a:r>
              <a:rPr lang="cs-CZ" dirty="0" smtClean="0">
                <a:solidFill>
                  <a:srgbClr val="FF0000"/>
                </a:solidFill>
              </a:rPr>
              <a:t>každé </a:t>
            </a:r>
            <a:r>
              <a:rPr lang="cs-CZ" b="1" dirty="0" smtClean="0">
                <a:solidFill>
                  <a:srgbClr val="FF0000"/>
                </a:solidFill>
              </a:rPr>
              <a:t>dokončené </a:t>
            </a:r>
            <a:r>
              <a:rPr lang="cs-CZ" dirty="0">
                <a:solidFill>
                  <a:srgbClr val="FF0000"/>
                </a:solidFill>
              </a:rPr>
              <a:t>2 ha plochy bydlení, rekreace atd.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Např</a:t>
            </a:r>
            <a:r>
              <a:rPr lang="cs-CZ" dirty="0">
                <a:solidFill>
                  <a:srgbClr val="FF0000"/>
                </a:solidFill>
              </a:rPr>
              <a:t>. pro 3 ha plochy bydlení vymezit min. 1000 m2.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339966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Strana </a:t>
            </a:r>
            <a:fld id="{20A22714-1925-4CB5-873C-0DA602053BB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3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977727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00B050"/>
                </a:solidFill>
              </a:rPr>
              <a:t>Diskuse</a:t>
            </a:r>
          </a:p>
          <a:p>
            <a:pPr marL="0" indent="0">
              <a:buNone/>
            </a:pPr>
            <a:r>
              <a:rPr lang="cs-CZ" dirty="0" smtClean="0"/>
              <a:t>Co </a:t>
            </a:r>
            <a:r>
              <a:rPr lang="cs-CZ" dirty="0"/>
              <a:t>(ne)lze započítat do související plochy veř.</a:t>
            </a:r>
          </a:p>
          <a:p>
            <a:pPr marL="0" indent="0">
              <a:buNone/>
            </a:pPr>
            <a:r>
              <a:rPr lang="cs-CZ" dirty="0"/>
              <a:t>prostranství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Lze </a:t>
            </a:r>
            <a:r>
              <a:rPr lang="cs-CZ" dirty="0"/>
              <a:t>související plochu veřejných prostranství</a:t>
            </a:r>
          </a:p>
          <a:p>
            <a:pPr marL="0" indent="0">
              <a:buNone/>
            </a:pPr>
            <a:r>
              <a:rPr lang="cs-CZ" dirty="0"/>
              <a:t>dělit</a:t>
            </a:r>
            <a:r>
              <a:rPr lang="cs-CZ" dirty="0" smtClean="0"/>
              <a:t>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pt-BR" dirty="0" smtClean="0"/>
              <a:t>Roste </a:t>
            </a:r>
            <a:r>
              <a:rPr lang="pt-BR" dirty="0"/>
              <a:t>požadavek na výměru související plochy</a:t>
            </a:r>
          </a:p>
          <a:p>
            <a:pPr marL="0" indent="0">
              <a:buNone/>
            </a:pPr>
            <a:r>
              <a:rPr lang="cs-CZ" dirty="0"/>
              <a:t>plynule či skokově?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Plochy VP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5559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846954"/>
            <a:ext cx="7886700" cy="55615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Plochy 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4904738"/>
            <a:ext cx="76104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ORR KÚPK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územního plánování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Mgr. Jaroslav Kovanda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377 195 563</a:t>
            </a:r>
          </a:p>
          <a:p>
            <a:r>
              <a:rPr lang="cs-CZ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aroslav.kovanda@plzensky-kraj.cz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87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839</TotalTime>
  <Words>779</Words>
  <Application>Microsoft Office PowerPoint</Application>
  <PresentationFormat>Předvádění na obrazovce (4:3)</PresentationFormat>
  <Paragraphs>87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Office</vt:lpstr>
      <vt:lpstr>Plochy veřejných prostranství</vt:lpstr>
      <vt:lpstr>Prezentace aplikace PowerPoint</vt:lpstr>
      <vt:lpstr>Prezentace aplikace PowerPoint</vt:lpstr>
      <vt:lpstr>Prezentace aplikace PowerPoint</vt:lpstr>
      <vt:lpstr>Příklad  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Kovanda Jaroslav</cp:lastModifiedBy>
  <cp:revision>73</cp:revision>
  <dcterms:created xsi:type="dcterms:W3CDTF">2017-11-24T07:47:20Z</dcterms:created>
  <dcterms:modified xsi:type="dcterms:W3CDTF">2019-04-23T07:10:03Z</dcterms:modified>
</cp:coreProperties>
</file>