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369" r:id="rId3"/>
    <p:sldId id="371" r:id="rId4"/>
    <p:sldId id="406" r:id="rId5"/>
    <p:sldId id="405" r:id="rId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66"/>
    <a:srgbClr val="FF0000"/>
    <a:srgbClr val="669900"/>
    <a:srgbClr val="FF9933"/>
    <a:srgbClr val="996600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ur.cz/images/5-publikacni-cinnost-a-knihovna/internetove-prezentace/dotcene-organy/01-01-2016/03-up-01012016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348880"/>
            <a:ext cx="7344816" cy="3024336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D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otčené orgány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	                 Porada s ÚÚP, 15. 03. 2016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Novely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1044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>
                <a:latin typeface="Calibri" pitchFamily="34" charset="0"/>
              </a:rPr>
              <a:t>novela zákona č. 406/2000 Sb. o hospodaření energií (ZHE)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Calibri" pitchFamily="34" charset="0"/>
              </a:rPr>
              <a:t>novela zákona č. 458/2000 Sb. o podmínkách a o výkonu státní správy v energetických odvětvích (energetický zákon)</a:t>
            </a:r>
          </a:p>
          <a:p>
            <a:pPr>
              <a:lnSpc>
                <a:spcPct val="9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Calibri" pitchFamily="34" charset="0"/>
              </a:rPr>
              <a:t>MPO</a:t>
            </a:r>
            <a:r>
              <a:rPr lang="cs-CZ" sz="2000" dirty="0" smtClean="0">
                <a:latin typeface="Calibri" pitchFamily="34" charset="0"/>
              </a:rPr>
              <a:t> - DO při pořizování PÚR a ZÚR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latin typeface="Calibri" pitchFamily="34" charset="0"/>
              </a:rPr>
              <a:t>Státní energetická inspekce </a:t>
            </a:r>
            <a:r>
              <a:rPr lang="cs-CZ" sz="2000" dirty="0" smtClean="0">
                <a:latin typeface="Calibri" pitchFamily="34" charset="0"/>
              </a:rPr>
              <a:t>- DO </a:t>
            </a:r>
            <a:r>
              <a:rPr lang="cs-CZ" sz="2000" dirty="0" smtClean="0">
                <a:latin typeface="Calibri" pitchFamily="34" charset="0"/>
              </a:rPr>
              <a:t>při pořizování PÚR a </a:t>
            </a:r>
            <a:r>
              <a:rPr lang="cs-CZ" sz="2000" dirty="0" smtClean="0">
                <a:latin typeface="Calibri" pitchFamily="34" charset="0"/>
              </a:rPr>
              <a:t>ÚPD pouze v případě: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	1. pokud umisťují výrobnu elektřiny nebo výrobny tepla o celkovém tepelném příkonu nad </a:t>
            </a:r>
            <a:r>
              <a:rPr lang="cs-CZ" sz="2000" b="1" dirty="0" smtClean="0">
                <a:latin typeface="Calibri" pitchFamily="34" charset="0"/>
              </a:rPr>
              <a:t>20 MW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 smtClean="0">
                <a:latin typeface="Calibri" pitchFamily="34" charset="0"/>
              </a:rPr>
              <a:t>	</a:t>
            </a:r>
            <a:r>
              <a:rPr lang="cs-CZ" sz="2000" dirty="0" smtClean="0">
                <a:latin typeface="Calibri" pitchFamily="34" charset="0"/>
              </a:rPr>
              <a:t>2. pokud je pro dané území vydána </a:t>
            </a:r>
            <a:r>
              <a:rPr lang="cs-CZ" sz="2000" b="1" dirty="0" smtClean="0">
                <a:latin typeface="Calibri" pitchFamily="34" charset="0"/>
              </a:rPr>
              <a:t>územně energetická koncepce</a:t>
            </a:r>
          </a:p>
          <a:p>
            <a:pPr>
              <a:lnSpc>
                <a:spcPct val="90000"/>
              </a:lnSpc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Calibri" pitchFamily="34" charset="0"/>
              </a:rPr>
              <a:t>k ÚP a RP se nevyjadřují</a:t>
            </a:r>
          </a:p>
          <a:p>
            <a:pPr>
              <a:lnSpc>
                <a:spcPct val="90000"/>
              </a:lnSpc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buNone/>
            </a:pPr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>
                <a:latin typeface="Calibri" pitchFamily="34" charset="0"/>
              </a:rPr>
              <a:pPr/>
              <a:t>3</a:t>
            </a:fld>
            <a:endParaRPr lang="cs-CZ" dirty="0"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052736"/>
            <a:ext cx="777686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3600" b="1" u="sng" dirty="0" smtClean="0">
                <a:latin typeface="Calibri" pitchFamily="34" charset="0"/>
              </a:rPr>
              <a:t> odpovědnost</a:t>
            </a:r>
            <a:r>
              <a:rPr lang="cs-CZ" sz="3600" dirty="0" smtClean="0">
                <a:latin typeface="Calibri" pitchFamily="34" charset="0"/>
              </a:rPr>
              <a:t> za naplnění cílů a úkolů územního plánování, včetně úseku energetiky, </a:t>
            </a:r>
            <a:r>
              <a:rPr lang="cs-CZ" sz="3600" b="1" u="sng" dirty="0" smtClean="0">
                <a:latin typeface="Calibri" pitchFamily="34" charset="0"/>
              </a:rPr>
              <a:t>zůstává na pořizovateli</a:t>
            </a:r>
            <a:r>
              <a:rPr lang="cs-CZ" sz="3600" b="1" dirty="0" smtClean="0">
                <a:latin typeface="Calibri" pitchFamily="34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endParaRPr lang="cs-CZ" sz="3600" b="1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cs-CZ" sz="3200" b="1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cs-CZ" sz="3200" b="1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problém by měla řešit novela stavebního zákona a připravují se novely souvisejících zákonů  </a:t>
            </a:r>
            <a:endParaRPr lang="cs-CZ" sz="28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cs-CZ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11560" y="548680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55576" y="1052736"/>
            <a:ext cx="777686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Arial" pitchFamily="34" charset="0"/>
              </a:rPr>
              <a:t> Ministerstvo zemědělství </a:t>
            </a:r>
            <a:r>
              <a:rPr lang="cs-CZ" sz="2400" b="1" u="sng" dirty="0" smtClean="0">
                <a:latin typeface="Calibri" pitchFamily="34" charset="0"/>
                <a:cs typeface="Arial" pitchFamily="34" charset="0"/>
              </a:rPr>
              <a:t>není</a:t>
            </a:r>
            <a:r>
              <a:rPr lang="cs-CZ" sz="2400" dirty="0" smtClean="0">
                <a:latin typeface="Calibri" pitchFamily="34" charset="0"/>
                <a:cs typeface="Arial" pitchFamily="34" charset="0"/>
              </a:rPr>
              <a:t> v  procesu pořizování  ÚPD obcí dotčeným orgánem.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Arial" pitchFamily="34" charset="0"/>
              </a:rPr>
              <a:t> nežádoucí zmatek v rolích DO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Arial" pitchFamily="34" charset="0"/>
              </a:rPr>
              <a:t> zbytečné zvyšování administrativní zátěže pracovníků Mze</a:t>
            </a:r>
          </a:p>
          <a:p>
            <a:pPr algn="just"/>
            <a:endParaRPr lang="cs-CZ" sz="2400" dirty="0" smtClean="0">
              <a:solidFill>
                <a:srgbClr val="4D4D4D"/>
              </a:solidFill>
              <a:latin typeface="Calibri" pitchFamily="34" charset="0"/>
              <a:cs typeface="Arial" pitchFamily="34" charset="0"/>
            </a:endParaRPr>
          </a:p>
          <a:p>
            <a:pPr algn="just"/>
            <a:endParaRPr lang="cs-CZ" sz="2400" dirty="0" smtClean="0">
              <a:solidFill>
                <a:srgbClr val="4D4D4D"/>
              </a:solidFill>
              <a:latin typeface="Calibri" pitchFamily="34" charset="0"/>
              <a:cs typeface="Arial" pitchFamily="34" charset="0"/>
              <a:hlinkClick r:id="rId2"/>
            </a:endParaRPr>
          </a:p>
          <a:p>
            <a:pPr algn="just"/>
            <a:endParaRPr lang="cs-CZ" sz="2400" dirty="0" smtClean="0">
              <a:solidFill>
                <a:srgbClr val="4D4D4D"/>
              </a:solidFill>
              <a:latin typeface="Calibri" pitchFamily="34" charset="0"/>
              <a:cs typeface="Arial" pitchFamily="34" charset="0"/>
              <a:hlinkClick r:id="rId2"/>
            </a:endParaRPr>
          </a:p>
          <a:p>
            <a:pPr algn="just"/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http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://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www.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uur.cz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/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images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/5-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publikacni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-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cinnost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-a-knihovna/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internetove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-prezentace/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dotcene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-organy/01-01-2016/03-</a:t>
            </a:r>
            <a:r>
              <a:rPr lang="cs-CZ" sz="2400" dirty="0" err="1" smtClean="0">
                <a:latin typeface="Calibri" pitchFamily="34" charset="0"/>
                <a:cs typeface="Arial" pitchFamily="34" charset="0"/>
                <a:hlinkClick r:id="rId2"/>
              </a:rPr>
              <a:t>up</a:t>
            </a:r>
            <a:r>
              <a:rPr lang="cs-CZ" sz="2400" dirty="0" smtClean="0">
                <a:latin typeface="Calibri" pitchFamily="34" charset="0"/>
                <a:cs typeface="Arial" pitchFamily="34" charset="0"/>
                <a:hlinkClick r:id="rId2"/>
              </a:rPr>
              <a:t>-01012016.pdf</a:t>
            </a:r>
            <a:endParaRPr lang="cs-CZ" sz="2400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cs-CZ" sz="2400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cs-CZ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cs-CZ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cs-CZ" dirty="0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6006</TotalTime>
  <Words>147</Words>
  <Application>Microsoft Office PowerPoint</Application>
  <PresentationFormat>Předvádění na obrazovce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šablona_powerpoint_znak</vt:lpstr>
      <vt:lpstr>Dotčené orgány  </vt:lpstr>
      <vt:lpstr>Novely</vt:lpstr>
      <vt:lpstr>Snímek 3</vt:lpstr>
      <vt:lpstr>Snímek 4</vt:lpstr>
      <vt:lpstr>Snímek 5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300</cp:revision>
  <dcterms:created xsi:type="dcterms:W3CDTF">2006-01-16T08:12:59Z</dcterms:created>
  <dcterms:modified xsi:type="dcterms:W3CDTF">2016-03-14T15:00:37Z</dcterms:modified>
</cp:coreProperties>
</file>