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4035" r:id="rId2"/>
    <p:sldMasterId id="2147484039" r:id="rId3"/>
  </p:sldMasterIdLst>
  <p:notesMasterIdLst>
    <p:notesMasterId r:id="rId29"/>
  </p:notesMasterIdLst>
  <p:handoutMasterIdLst>
    <p:handoutMasterId r:id="rId30"/>
  </p:handoutMasterIdLst>
  <p:sldIdLst>
    <p:sldId id="274" r:id="rId4"/>
    <p:sldId id="277" r:id="rId5"/>
    <p:sldId id="278" r:id="rId6"/>
    <p:sldId id="279" r:id="rId7"/>
    <p:sldId id="282" r:id="rId8"/>
    <p:sldId id="280" r:id="rId9"/>
    <p:sldId id="281" r:id="rId10"/>
    <p:sldId id="276" r:id="rId11"/>
    <p:sldId id="272" r:id="rId12"/>
    <p:sldId id="283" r:id="rId13"/>
    <p:sldId id="284" r:id="rId14"/>
    <p:sldId id="285" r:id="rId15"/>
    <p:sldId id="286" r:id="rId16"/>
    <p:sldId id="28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7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5pPr>
    <a:lvl6pPr marL="22860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6pPr>
    <a:lvl7pPr marL="27432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7pPr>
    <a:lvl8pPr marL="32004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8pPr>
    <a:lvl9pPr marL="3657600" algn="l" defTabSz="914400" rtl="0" eaLnBrk="1" latinLnBrk="0" hangingPunct="1">
      <a:defRPr sz="3200" b="1" kern="1200">
        <a:solidFill>
          <a:srgbClr val="333333"/>
        </a:solidFill>
        <a:latin typeface="Arial" charset="0"/>
        <a:ea typeface="ヒラギノ角ゴ ProN W6" charset="0"/>
        <a:cs typeface="ヒラギノ角ゴ ProN W6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47C"/>
    <a:srgbClr val="465A64"/>
    <a:srgbClr val="AD9817"/>
    <a:srgbClr val="C569B8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85" autoAdjust="0"/>
    <p:restoredTop sz="93943" autoAdjust="0"/>
  </p:normalViewPr>
  <p:slideViewPr>
    <p:cSldViewPr>
      <p:cViewPr>
        <p:scale>
          <a:sx n="80" d="100"/>
          <a:sy n="80" d="100"/>
        </p:scale>
        <p:origin x="-106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3F2B63-F813-44E6-8895-DBAFE788EA69}" type="datetimeFigureOut">
              <a:rPr lang="cs-CZ"/>
              <a:pPr>
                <a:defRPr/>
              </a:pPr>
              <a:t>21.6.2011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9E2E58-B862-4BC8-8D01-4F98BE18EA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06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570F11-F691-42D1-A005-38CBB83A3E39}" type="datetimeFigureOut">
              <a:rPr lang="cs-CZ"/>
              <a:pPr>
                <a:defRPr/>
              </a:pPr>
              <a:t>21.6.2011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CF49AB-CB9C-4F2E-B55B-21D1FC16A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AB60F-B6DE-4A5C-B188-3DBB0230E021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F4ED2-2D71-4A19-BD00-7EA14802B91A}" type="slidenum">
              <a:rPr lang="en-US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F9AB6-4871-49CE-B743-A7A3BA20E749}" type="slidenum">
              <a:rPr lang="en-US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8842"/>
          </a:xfrm>
          <a:noFill/>
          <a:ln/>
        </p:spPr>
        <p:txBody>
          <a:bodyPr lIns="87948" tIns="43975" rIns="87948" bIns="4397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11E04-624E-40AA-8708-E55088AACE23}" type="slidenum">
              <a:rPr lang="en-US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939D8-A58A-4357-9340-0DD143576771}" type="slidenum">
              <a:rPr lang="en-US"/>
              <a:pPr/>
              <a:t>23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8842"/>
          </a:xfrm>
          <a:noFill/>
          <a:ln/>
        </p:spPr>
        <p:txBody>
          <a:bodyPr lIns="87948" tIns="43975" rIns="87948" bIns="4397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D0D9C-29BF-4972-9C35-67903B6BEB43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8842"/>
          </a:xfrm>
          <a:noFill/>
          <a:ln/>
        </p:spPr>
        <p:txBody>
          <a:bodyPr lIns="87948" tIns="43975" rIns="87948" bIns="4397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ACF43F76-9417-46CA-8217-7B4B438C0CEF}" type="slidenum">
              <a:rPr lang="en-US"/>
              <a:pPr/>
              <a:t>12</a:t>
            </a:fld>
            <a:endParaRPr lang="en-US"/>
          </a:p>
        </p:txBody>
      </p:sp>
      <p:sp>
        <p:nvSpPr>
          <p:cNvPr id="855042" name="Rectangle 7"/>
          <p:cNvSpPr txBox="1">
            <a:spLocks noGrp="1" noChangeArrowheads="1"/>
          </p:cNvSpPr>
          <p:nvPr/>
        </p:nvSpPr>
        <p:spPr bwMode="auto">
          <a:xfrm>
            <a:off x="3885903" y="8685894"/>
            <a:ext cx="2970610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6" tIns="44613" rIns="89226" bIns="44613" anchor="b"/>
          <a:lstStyle/>
          <a:p>
            <a:pPr algn="r" defTabSz="890976"/>
            <a:fld id="{F742A9C7-C7C0-4D5C-A990-12F9808A3A85}" type="slidenum">
              <a:rPr lang="en-US" sz="1100">
                <a:latin typeface="Comic Sans MS" pitchFamily="66" charset="0"/>
                <a:cs typeface="Arial" charset="0"/>
              </a:rPr>
              <a:pPr algn="r" defTabSz="890976"/>
              <a:t>12</a:t>
            </a:fld>
            <a:endParaRPr lang="en-US" sz="1100">
              <a:latin typeface="Comic Sans MS" pitchFamily="66" charset="0"/>
              <a:cs typeface="Arial" charset="0"/>
            </a:endParaRPr>
          </a:p>
        </p:txBody>
      </p:sp>
      <p:sp>
        <p:nvSpPr>
          <p:cNvPr id="85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0088"/>
            <a:ext cx="4541838" cy="340677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D45B60DF-30D1-4088-9507-1EFEDC39F4AB}" type="slidenum">
              <a:rPr lang="en-US"/>
              <a:pPr/>
              <a:t>13</a:t>
            </a:fld>
            <a:endParaRPr lang="en-US"/>
          </a:p>
        </p:txBody>
      </p:sp>
      <p:sp>
        <p:nvSpPr>
          <p:cNvPr id="859138" name="Rectangle 7"/>
          <p:cNvSpPr txBox="1">
            <a:spLocks noGrp="1" noChangeArrowheads="1"/>
          </p:cNvSpPr>
          <p:nvPr/>
        </p:nvSpPr>
        <p:spPr bwMode="auto">
          <a:xfrm>
            <a:off x="3885903" y="8685894"/>
            <a:ext cx="2970610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6" tIns="44613" rIns="89226" bIns="44613" anchor="b"/>
          <a:lstStyle/>
          <a:p>
            <a:pPr algn="r" defTabSz="890976"/>
            <a:fld id="{F9DC9A52-BDE9-41ED-82DC-7536E3533FF0}" type="slidenum">
              <a:rPr lang="en-US" sz="1100">
                <a:latin typeface="Comic Sans MS" pitchFamily="66" charset="0"/>
                <a:cs typeface="Arial" charset="0"/>
              </a:rPr>
              <a:pPr algn="r" defTabSz="890976"/>
              <a:t>13</a:t>
            </a:fld>
            <a:endParaRPr lang="en-US" sz="1100">
              <a:latin typeface="Comic Sans MS" pitchFamily="66" charset="0"/>
              <a:cs typeface="Arial" charset="0"/>
            </a:endParaRPr>
          </a:p>
        </p:txBody>
      </p:sp>
      <p:sp>
        <p:nvSpPr>
          <p:cNvPr id="85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545013" cy="3408362"/>
          </a:xfrm>
          <a:ln/>
        </p:spPr>
      </p:sp>
      <p:sp>
        <p:nvSpPr>
          <p:cNvPr id="85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31608"/>
            <a:ext cx="5485805" cy="4225773"/>
          </a:xfrm>
        </p:spPr>
        <p:txBody>
          <a:bodyPr lIns="89226" tIns="44613" rIns="89226" bIns="44613"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533D3D80-E19D-4794-8E96-2AEA374BA571}" type="slidenum">
              <a:rPr lang="en-US"/>
              <a:pPr/>
              <a:t>14</a:t>
            </a:fld>
            <a:endParaRPr lang="en-US"/>
          </a:p>
        </p:txBody>
      </p:sp>
      <p:sp>
        <p:nvSpPr>
          <p:cNvPr id="865282" name="Rectangle 7"/>
          <p:cNvSpPr txBox="1">
            <a:spLocks noGrp="1" noChangeArrowheads="1"/>
          </p:cNvSpPr>
          <p:nvPr/>
        </p:nvSpPr>
        <p:spPr bwMode="auto">
          <a:xfrm>
            <a:off x="3885903" y="8685894"/>
            <a:ext cx="2970610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6" tIns="44613" rIns="89226" bIns="44613" anchor="b"/>
          <a:lstStyle/>
          <a:p>
            <a:pPr algn="r" defTabSz="890976"/>
            <a:fld id="{C053E7E5-DEEA-4794-ADBD-286876871C7A}" type="slidenum">
              <a:rPr lang="en-US" sz="1100">
                <a:latin typeface="Comic Sans MS" pitchFamily="66" charset="0"/>
                <a:cs typeface="Arial" charset="0"/>
              </a:rPr>
              <a:pPr algn="r" defTabSz="890976"/>
              <a:t>14</a:t>
            </a:fld>
            <a:endParaRPr lang="en-US" sz="1100">
              <a:latin typeface="Comic Sans MS" pitchFamily="66" charset="0"/>
              <a:cs typeface="Arial" charset="0"/>
            </a:endParaRPr>
          </a:p>
        </p:txBody>
      </p:sp>
      <p:sp>
        <p:nvSpPr>
          <p:cNvPr id="86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AB60F-B6DE-4A5C-B188-3DBB0230E021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8B9BB-1996-42FE-8D00-BDFDEDCB1B4E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3F25F-DC1C-4747-8D05-BA1BEABE6C55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0413" cy="34274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8842"/>
          </a:xfrm>
          <a:noFill/>
          <a:ln/>
        </p:spPr>
        <p:txBody>
          <a:bodyPr lIns="87948" tIns="43975" rIns="87948" bIns="43975"/>
          <a:lstStyle/>
          <a:p>
            <a:pPr eaLnBrk="1" hangingPunct="1"/>
            <a:r>
              <a:rPr lang="cs-CZ" dirty="0" err="1" smtClean="0"/>
              <a:t>Acceleration</a:t>
            </a:r>
            <a:r>
              <a:rPr lang="cs-CZ" dirty="0" smtClean="0"/>
              <a:t>:</a:t>
            </a:r>
          </a:p>
          <a:p>
            <a:pPr eaLnBrk="1" hangingPunct="1"/>
            <a:r>
              <a:rPr lang="en-US" dirty="0" smtClean="0"/>
              <a:t>Compression and Caching</a:t>
            </a:r>
          </a:p>
          <a:p>
            <a:pPr eaLnBrk="1" hangingPunct="1"/>
            <a:r>
              <a:rPr lang="en-US" dirty="0" smtClean="0"/>
              <a:t>TCP Acceleration</a:t>
            </a:r>
          </a:p>
          <a:p>
            <a:pPr eaLnBrk="1" hangingPunct="1"/>
            <a:r>
              <a:rPr lang="en-US" dirty="0" smtClean="0"/>
              <a:t>Application- and Protocol-specific Acceleration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6C56C-D3F8-4DC1-8B4D-AE32EC673AC8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AB60F-B6DE-4A5C-B188-3DBB0230E021}" type="slidenum">
              <a:rPr lang="en-US"/>
              <a:pPr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1301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CE6A-EA38-4F1C-930C-D87F4D7D5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77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3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172216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3357562"/>
            <a:ext cx="54864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3587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701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411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2671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506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52"/>
          </a:xfrm>
        </p:spPr>
        <p:txBody>
          <a:bodyPr/>
          <a:lstStyle>
            <a:lvl1pPr>
              <a:defRPr sz="2800" baseline="0"/>
            </a:lvl1pPr>
            <a:lvl2pPr marL="576000" indent="-216000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828000" indent="-216000">
              <a:buSzPct val="10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1080000" indent="-216000">
              <a:buClr>
                <a:schemeClr val="tx1"/>
              </a:buClr>
              <a:buSzPct val="9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7655-2B73-41C1-A582-F65BFF8DA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382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778250"/>
            <a:ext cx="4076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52"/>
          </a:xfrm>
        </p:spPr>
        <p:txBody>
          <a:bodyPr/>
          <a:lstStyle>
            <a:lvl1pPr>
              <a:defRPr sz="2800" baseline="0"/>
            </a:lvl1pPr>
            <a:lvl2pPr marL="576000" indent="-216000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2400" baseline="0">
                <a:solidFill>
                  <a:schemeClr val="tx1"/>
                </a:solidFill>
              </a:defRPr>
            </a:lvl2pPr>
            <a:lvl3pPr marL="828000" indent="-216000">
              <a:buSzPct val="10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1080000" indent="-216000">
              <a:buClr>
                <a:schemeClr val="tx1"/>
              </a:buClr>
              <a:buSzPct val="90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488D-F615-4D19-8891-44CC4FC9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765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9C94A-80C3-41BC-98EC-42205A311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926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0375" y="1055688"/>
            <a:ext cx="3587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8280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0525" y="1055688"/>
            <a:ext cx="3587750" cy="523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8280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0327-0725-4F86-9079-BA464E710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439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1B30-D01B-48E5-A246-F5BA98BC5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639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786E-4868-48DA-8022-C0629D980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1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117" y="1214422"/>
            <a:ext cx="3008313" cy="1162050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32216" y="1214422"/>
            <a:ext cx="5111750" cy="4929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2117" y="2374911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0B1D-0947-474B-AA41-53140E2D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1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928938"/>
            <a:ext cx="4076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57356" y="857232"/>
            <a:ext cx="5486400" cy="3870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Calibri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57356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788A-3FF6-4771-B758-30123E507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4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D:\ostatni\AC Corporate Design\pat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/>
          </p:cNvSpPr>
          <p:nvPr userDrawn="1"/>
        </p:nvSpPr>
        <p:spPr bwMode="auto">
          <a:xfrm>
            <a:off x="454025" y="6477000"/>
            <a:ext cx="7442200" cy="3048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 algn="l"/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Zavádzame a prevádzkujeme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už</a:t>
            </a:r>
            <a:r>
              <a:rPr lang="en-US" sz="1500" b="0">
                <a:solidFill>
                  <a:srgbClr val="EF0007"/>
                </a:solidFill>
                <a:latin typeface="Calibri Bold" charset="0"/>
                <a:cs typeface="Calibri Bold" charset="0"/>
                <a:sym typeface="Calibri Bold" charset="0"/>
              </a:rPr>
              <a:t>it</a:t>
            </a:r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oč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né informačn</a:t>
            </a:r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é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 technol</a:t>
            </a:r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ó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gie v organiz</a:t>
            </a:r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á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c</a:t>
            </a:r>
            <a:r>
              <a:rPr lang="cs-CZ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iá</a:t>
            </a:r>
            <a:r>
              <a:rPr lang="en-US" sz="1500" b="0">
                <a:solidFill>
                  <a:srgbClr val="666666"/>
                </a:solidFill>
                <a:latin typeface="Calibri Bold" charset="0"/>
                <a:cs typeface="Calibri Bold" charset="0"/>
                <a:sym typeface="Calibri Bold" charset="0"/>
              </a:rPr>
              <a:t>ch.</a:t>
            </a:r>
          </a:p>
        </p:txBody>
      </p:sp>
      <p:sp>
        <p:nvSpPr>
          <p:cNvPr id="20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8"/>
            <a:ext cx="8343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title style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055688"/>
            <a:ext cx="73279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text styles</a:t>
            </a:r>
          </a:p>
          <a:p>
            <a:pPr lvl="1"/>
            <a:r>
              <a:rPr lang="en-US" smtClean="0">
                <a:sym typeface="Calibri" charset="0"/>
              </a:rPr>
              <a:t>Second level</a:t>
            </a:r>
          </a:p>
          <a:p>
            <a:pPr lvl="2"/>
            <a:r>
              <a:rPr lang="en-US" smtClean="0">
                <a:sym typeface="Calibri" charset="0"/>
              </a:rPr>
              <a:t>Third level</a:t>
            </a:r>
          </a:p>
          <a:p>
            <a:pPr lvl="3"/>
            <a:r>
              <a:rPr lang="en-US" smtClean="0">
                <a:sym typeface="Calibri" charset="0"/>
              </a:rPr>
              <a:t>Fourth level</a:t>
            </a:r>
          </a:p>
          <a:p>
            <a:pPr lvl="4"/>
            <a:r>
              <a:rPr lang="en-US" smtClean="0">
                <a:sym typeface="Calibri Italic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0" y="6526213"/>
            <a:ext cx="254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B3030F3-201A-4566-B2FB-AFED50794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402388"/>
            <a:ext cx="14287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33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4" r:id="rId9"/>
    <p:sldLayoutId id="2147484042" r:id="rId10"/>
    <p:sldLayoutId id="2147484044" r:id="rId11"/>
  </p:sldLayoutIdLst>
  <p:transition/>
  <p:hf hdr="0" ftr="0" dt="0"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+mj-lt"/>
          <a:ea typeface="+mj-ea"/>
          <a:cs typeface="+mj-cs"/>
          <a:sym typeface="Calibri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5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58775" indent="-342900" algn="l" rtl="0" eaLnBrk="0" fontAlgn="base" hangingPunct="0">
        <a:spcBef>
          <a:spcPts val="400"/>
        </a:spcBef>
        <a:spcAft>
          <a:spcPct val="0"/>
        </a:spcAft>
        <a:buClr>
          <a:srgbClr val="AF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574675" indent="-2159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42988" indent="-2159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295400" indent="-215900" algn="l" rtl="0" eaLnBrk="0" fontAlgn="base" hangingPunct="0">
        <a:spcBef>
          <a:spcPts val="400"/>
        </a:spcBef>
        <a:spcAft>
          <a:spcPct val="0"/>
        </a:spcAft>
        <a:buSzPct val="100000"/>
        <a:buFont typeface="Calibri Italic" charset="0"/>
        <a:buChar char="∙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5pPr>
      <a:lvl6pPr marL="6604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6pPr>
      <a:lvl7pPr marL="11176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7pPr>
      <a:lvl8pPr marL="15748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8pPr>
      <a:lvl9pPr marL="2032000" indent="-203200" algn="l" rtl="0" fontAlgn="base">
        <a:spcBef>
          <a:spcPts val="400"/>
        </a:spcBef>
        <a:spcAft>
          <a:spcPct val="0"/>
        </a:spcAft>
        <a:buClr>
          <a:srgbClr val="A60404"/>
        </a:buClr>
        <a:buSzPct val="120000"/>
        <a:buFont typeface="Calibri" charset="0"/>
        <a:defRPr sz="1200">
          <a:solidFill>
            <a:srgbClr val="000000"/>
          </a:solidFill>
          <a:latin typeface="Calibri Italic" charset="0"/>
          <a:ea typeface="+mn-ea"/>
          <a:cs typeface="+mn-cs"/>
          <a:sym typeface="Calibri Italic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:\ostatni\AC Corporate Design\bg-prvni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54375" y="774700"/>
            <a:ext cx="5156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 Bold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6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transition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+mj-lt"/>
          <a:ea typeface="+mj-ea"/>
          <a:cs typeface="+mj-cs"/>
          <a:sym typeface="Calibri Bold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3EEF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AF0000"/>
        </a:buClr>
        <a:buSzPct val="120000"/>
        <a:buFont typeface="Wingdings" pitchFamily="2" charset="2"/>
        <a:buChar char="§"/>
        <a:defRPr sz="28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4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0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ostatni\AC Corporate Design\bg-posledni_sk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30575" y="1930400"/>
            <a:ext cx="50419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18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</p:sldLayoutIdLst>
  <p:transition/>
  <p:txStyles>
    <p:titleStyle>
      <a:lvl1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+mj-lt"/>
          <a:ea typeface="+mj-ea"/>
          <a:cs typeface="+mj-cs"/>
          <a:sym typeface="Calibri" charset="0"/>
        </a:defRPr>
      </a:lvl1pPr>
      <a:lvl2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39688" indent="-396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968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3EEF7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AF0000"/>
        </a:buClr>
        <a:buSzPct val="120000"/>
        <a:buFont typeface="Wingdings" pitchFamily="2" charset="2"/>
        <a:buChar char="§"/>
        <a:defRPr sz="28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4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 sz="2000"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eaLnBrk="0" fontAlgn="base" hangingPunct="0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pitchFamily="2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400"/>
        </a:spcBef>
        <a:spcAft>
          <a:spcPct val="0"/>
        </a:spcAft>
        <a:buClr>
          <a:srgbClr val="465A64"/>
        </a:buClr>
        <a:buSzPct val="120000"/>
        <a:buFont typeface="Wingdings" charset="2"/>
        <a:buChar char="§"/>
        <a:defRPr>
          <a:solidFill>
            <a:srgbClr val="465A64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0.png"/><Relationship Id="rId10" Type="http://schemas.openxmlformats.org/officeDocument/2006/relationships/image" Target="../media/image61.jpeg"/><Relationship Id="rId4" Type="http://schemas.openxmlformats.org/officeDocument/2006/relationships/image" Target="../media/image59.png"/><Relationship Id="rId9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9775" y="774700"/>
            <a:ext cx="5156200" cy="4457700"/>
          </a:xfrm>
        </p:spPr>
        <p:txBody>
          <a:bodyPr rIns="132080"/>
          <a:lstStyle/>
          <a:p>
            <a:pPr indent="0" eaLnBrk="1" hangingPunct="1"/>
            <a:r>
              <a:rPr lang="cs-CZ" dirty="0" smtClean="0"/>
              <a:t>Aktivní prvky </a:t>
            </a:r>
            <a:r>
              <a:rPr lang="cs-CZ" dirty="0" err="1" smtClean="0"/>
              <a:t>Juniper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kontextu budování regionálních a metropolitních sítí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251520" y="5644108"/>
            <a:ext cx="1861889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r"/>
            <a:r>
              <a:rPr lang="cs-CZ" sz="1600" b="1" dirty="0" smtClean="0">
                <a:solidFill>
                  <a:schemeClr val="tx1"/>
                </a:solidFill>
                <a:cs typeface="Arial" charset="0"/>
              </a:rPr>
              <a:t>Petr Vejmělek</a:t>
            </a:r>
          </a:p>
          <a:p>
            <a:pPr marL="39688" algn="r"/>
            <a:r>
              <a:rPr lang="cs-CZ" sz="1400" i="1" dirty="0" smtClean="0">
                <a:cs typeface="Arial" charset="0"/>
              </a:rPr>
              <a:t>červen </a:t>
            </a:r>
            <a:r>
              <a:rPr lang="cs-CZ" sz="1400" i="1" dirty="0" smtClean="0">
                <a:solidFill>
                  <a:schemeClr val="tx1"/>
                </a:solidFill>
                <a:cs typeface="Arial" charset="0"/>
              </a:rPr>
              <a:t>2011</a:t>
            </a:r>
            <a:endParaRPr lang="en-US" sz="1400" i="1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7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0638"/>
            <a:ext cx="8856984" cy="749300"/>
          </a:xfrm>
        </p:spPr>
        <p:txBody>
          <a:bodyPr/>
          <a:lstStyle/>
          <a:p>
            <a:r>
              <a:rPr lang="cs-CZ" dirty="0" smtClean="0"/>
              <a:t>Aplikace – co a komu „nabízet“</a:t>
            </a:r>
            <a:endParaRPr lang="cs-CZ" dirty="0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3600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Uvědomte si …  </a:t>
            </a:r>
            <a:endParaRPr lang="cs-CZ" sz="2000" dirty="0">
              <a:solidFill>
                <a:srgbClr val="516A77"/>
              </a:solidFill>
            </a:endParaRPr>
          </a:p>
          <a:p>
            <a:pPr marL="457200" lvl="1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Pro LAN nezvyklé příležitosti „služeb“ 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err="1" smtClean="0">
                <a:solidFill>
                  <a:srgbClr val="516A77"/>
                </a:solidFill>
              </a:rPr>
              <a:t>IaaS</a:t>
            </a:r>
            <a:r>
              <a:rPr lang="cs-CZ" sz="1400" b="0" dirty="0" smtClean="0">
                <a:solidFill>
                  <a:srgbClr val="516A77"/>
                </a:solidFill>
              </a:rPr>
              <a:t>…( FW, IPS </a:t>
            </a:r>
            <a:r>
              <a:rPr lang="cs-CZ" sz="1400" b="0" dirty="0" err="1" smtClean="0">
                <a:solidFill>
                  <a:srgbClr val="516A77"/>
                </a:solidFill>
              </a:rPr>
              <a:t>apod</a:t>
            </a:r>
            <a:r>
              <a:rPr lang="cs-CZ" sz="1400" b="0" dirty="0" smtClean="0">
                <a:solidFill>
                  <a:srgbClr val="516A77"/>
                </a:solidFill>
              </a:rPr>
              <a:t>…)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smtClean="0">
                <a:solidFill>
                  <a:srgbClr val="516A77"/>
                </a:solidFill>
              </a:rPr>
              <a:t>Vliv na volbu prvků</a:t>
            </a:r>
          </a:p>
          <a:p>
            <a:pPr marL="914400" lvl="2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6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… ne všechny subjekty ke mne připojené jsou mé…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… mám cíl transportovat služby KIVS a jiných resortních sítí  (MPSV, MV…) = ověřit si jejich možnosti předání ( L2, L3…</a:t>
            </a:r>
            <a:r>
              <a:rPr lang="cs-CZ" sz="1800" b="0" dirty="0" err="1" smtClean="0">
                <a:solidFill>
                  <a:srgbClr val="516A77"/>
                </a:solidFill>
              </a:rPr>
              <a:t>apod</a:t>
            </a:r>
            <a:r>
              <a:rPr lang="cs-CZ" sz="1800" b="0" dirty="0" smtClean="0">
                <a:solidFill>
                  <a:srgbClr val="516A77"/>
                </a:solidFill>
              </a:rPr>
              <a:t>…)</a:t>
            </a:r>
          </a:p>
          <a:p>
            <a:pPr marL="914400" lvl="2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500257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5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265113"/>
            <a:ext cx="6499225" cy="374967"/>
          </a:xfr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r>
              <a:rPr lang="en-GB" b="1" kern="1200" dirty="0">
                <a:sym typeface="Arial" charset="0"/>
              </a:rPr>
              <a:t>Agenda</a:t>
            </a:r>
            <a:r>
              <a:rPr lang="cs-CZ" b="1" kern="1200" dirty="0">
                <a:sym typeface="Arial" charset="0"/>
              </a:rPr>
              <a:t> </a:t>
            </a:r>
            <a:r>
              <a:rPr lang="cs-CZ" b="1" kern="1200" dirty="0" err="1">
                <a:sym typeface="Arial" charset="0"/>
              </a:rPr>
              <a:t>Juniper</a:t>
            </a:r>
            <a:endParaRPr lang="en-GB" b="1" kern="1200" dirty="0">
              <a:sym typeface="Arial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62940" y="3973931"/>
            <a:ext cx="8161020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39775" y="4071405"/>
            <a:ext cx="7604125" cy="41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MX/EX series – routers / switches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85825" y="4718471"/>
            <a:ext cx="4714875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62940" y="2708920"/>
            <a:ext cx="8172450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38188" y="2806395"/>
            <a:ext cx="7331392" cy="432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SRX series – firewalls / routers</a:t>
            </a:r>
          </a:p>
        </p:txBody>
      </p:sp>
      <p:sp>
        <p:nvSpPr>
          <p:cNvPr id="14" name="Zaoblený obdélník 6"/>
          <p:cNvSpPr>
            <a:spLocks noChangeArrowheads="1"/>
          </p:cNvSpPr>
          <p:nvPr/>
        </p:nvSpPr>
        <p:spPr bwMode="auto">
          <a:xfrm>
            <a:off x="673418" y="1473128"/>
            <a:ext cx="8188325" cy="641355"/>
          </a:xfrm>
          <a:prstGeom prst="roundRect">
            <a:avLst>
              <a:gd name="adj" fmla="val 16667"/>
            </a:avLst>
          </a:prstGeom>
          <a:solidFill>
            <a:srgbClr val="0033CC">
              <a:alpha val="45882"/>
            </a:srgbClr>
          </a:solidFill>
          <a:ln w="25400" algn="ctr">
            <a:solidFill>
              <a:srgbClr val="0033CC"/>
            </a:solidFill>
            <a:round/>
            <a:headEnd/>
            <a:tailEnd/>
          </a:ln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JUNOS – společný OS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63128"/>
            <a:ext cx="8839200" cy="3948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Rozvíjen od</a:t>
            </a:r>
            <a:r>
              <a:rPr lang="en-US" dirty="0" smtClean="0"/>
              <a:t> </a:t>
            </a:r>
            <a:r>
              <a:rPr lang="en-US" dirty="0"/>
              <a:t>1998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První</a:t>
            </a:r>
            <a:r>
              <a:rPr lang="en-US" dirty="0" smtClean="0"/>
              <a:t> </a:t>
            </a:r>
            <a:r>
              <a:rPr lang="cs-CZ" dirty="0" smtClean="0"/>
              <a:t>„</a:t>
            </a:r>
            <a:r>
              <a:rPr lang="en-US" dirty="0" smtClean="0"/>
              <a:t>high-performance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en-US" dirty="0"/>
              <a:t>network operating system</a:t>
            </a:r>
          </a:p>
          <a:p>
            <a:pPr>
              <a:lnSpc>
                <a:spcPct val="90000"/>
              </a:lnSpc>
            </a:pPr>
            <a:r>
              <a:rPr lang="en-US" dirty="0"/>
              <a:t>10+ </a:t>
            </a:r>
            <a:r>
              <a:rPr lang="cs-CZ" dirty="0" smtClean="0"/>
              <a:t>let inovace a vývoje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Slučuje</a:t>
            </a:r>
            <a:r>
              <a:rPr lang="en-US" dirty="0" smtClean="0"/>
              <a:t> </a:t>
            </a:r>
            <a:r>
              <a:rPr lang="en-US" dirty="0"/>
              <a:t>routing, switching, </a:t>
            </a:r>
            <a:r>
              <a:rPr lang="en-US" dirty="0" smtClean="0"/>
              <a:t>a </a:t>
            </a:r>
            <a:r>
              <a:rPr lang="en-US" dirty="0"/>
              <a:t>security </a:t>
            </a:r>
            <a:r>
              <a:rPr lang="en-US" dirty="0" smtClean="0"/>
              <a:t>platform</a:t>
            </a:r>
            <a:r>
              <a:rPr lang="cs-CZ" dirty="0" smtClean="0"/>
              <a:t>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Zjednodušuje operování a dodává operační „eleganci“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Evolutionary architecture expands and extends to tomorrow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Splňuje vysoké požadavky zákazníků</a:t>
            </a:r>
          </a:p>
          <a:p>
            <a:pPr lvl="1"/>
            <a:r>
              <a:rPr lang="en-US" dirty="0" smtClean="0"/>
              <a:t>Top </a:t>
            </a:r>
            <a:r>
              <a:rPr lang="en-US" dirty="0"/>
              <a:t>40+ service </a:t>
            </a:r>
            <a:r>
              <a:rPr lang="en-US" dirty="0" smtClean="0"/>
              <a:t>provider</a:t>
            </a:r>
            <a:r>
              <a:rPr lang="cs-CZ" dirty="0" smtClean="0"/>
              <a:t>ů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dirty="0" smtClean="0"/>
              <a:t>Výkonná síť pro </a:t>
            </a:r>
            <a:r>
              <a:rPr lang="en-US" dirty="0" smtClean="0"/>
              <a:t>enterprise a </a:t>
            </a:r>
            <a:r>
              <a:rPr lang="cs-CZ" dirty="0" smtClean="0"/>
              <a:t>zákazníky z veřejného sektoru</a:t>
            </a:r>
            <a:endParaRPr lang="en-US" dirty="0"/>
          </a:p>
        </p:txBody>
      </p:sp>
      <p:pic>
        <p:nvPicPr>
          <p:cNvPr id="854020" name="Picture 5" descr="JUNOS_SW_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831850"/>
            <a:ext cx="26431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2575" y="217488"/>
            <a:ext cx="856456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rPr>
              <a:t>JUNOS:</a:t>
            </a:r>
            <a:r>
              <a:rPr lang="en-US" dirty="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rPr>
              <a:t> 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rPr>
              <a:t>Síla jednoho OS</a:t>
            </a:r>
            <a:endParaRPr lang="en-US" dirty="0">
              <a:solidFill>
                <a:srgbClr val="F2F5FF"/>
              </a:solidFill>
              <a:latin typeface="+mj-lt"/>
              <a:ea typeface="+mj-ea"/>
              <a:cs typeface="+mj-cs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866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37"/>
          <p:cNvSpPr>
            <a:spLocks noChangeArrowheads="1"/>
          </p:cNvSpPr>
          <p:nvPr/>
        </p:nvSpPr>
        <p:spPr bwMode="auto">
          <a:xfrm>
            <a:off x="1270000" y="1133793"/>
            <a:ext cx="7874000" cy="1397000"/>
          </a:xfrm>
          <a:prstGeom prst="rect">
            <a:avLst/>
          </a:prstGeom>
          <a:gradFill rotWithShape="1">
            <a:gsLst>
              <a:gs pos="0">
                <a:srgbClr val="FCEBC2">
                  <a:alpha val="50000"/>
                </a:srgbClr>
              </a:gs>
              <a:gs pos="100000">
                <a:schemeClr val="hlink">
                  <a:alpha val="50000"/>
                </a:schemeClr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58115" name="Rectangle 38"/>
          <p:cNvSpPr>
            <a:spLocks noChangeArrowheads="1"/>
          </p:cNvSpPr>
          <p:nvPr/>
        </p:nvSpPr>
        <p:spPr bwMode="auto">
          <a:xfrm>
            <a:off x="1270000" y="2733993"/>
            <a:ext cx="7874000" cy="1397000"/>
          </a:xfrm>
          <a:prstGeom prst="rect">
            <a:avLst/>
          </a:prstGeom>
          <a:gradFill rotWithShape="1">
            <a:gsLst>
              <a:gs pos="0">
                <a:srgbClr val="E0E0C2">
                  <a:alpha val="50000"/>
                </a:srgbClr>
              </a:gs>
              <a:gs pos="100000">
                <a:srgbClr val="7F7C00">
                  <a:alpha val="50000"/>
                </a:srgbClr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58116" name="Rectangle 39"/>
          <p:cNvSpPr>
            <a:spLocks noChangeArrowheads="1"/>
          </p:cNvSpPr>
          <p:nvPr/>
        </p:nvSpPr>
        <p:spPr bwMode="auto">
          <a:xfrm>
            <a:off x="1270000" y="4308793"/>
            <a:ext cx="7874000" cy="1397000"/>
          </a:xfrm>
          <a:prstGeom prst="rect">
            <a:avLst/>
          </a:prstGeom>
          <a:gradFill rotWithShape="1">
            <a:gsLst>
              <a:gs pos="0">
                <a:srgbClr val="EBC8D0">
                  <a:alpha val="50000"/>
                </a:srgb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58117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463040" y="1089978"/>
            <a:ext cx="7680959" cy="4796472"/>
          </a:xfrm>
          <a:prstGeom prst="rect">
            <a:avLst/>
          </a:prstGeom>
        </p:spPr>
        <p:txBody>
          <a:bodyPr/>
          <a:lstStyle/>
          <a:p>
            <a:pPr marL="122238" indent="0">
              <a:spcBef>
                <a:spcPts val="6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en-US" sz="3200" dirty="0"/>
              <a:t> </a:t>
            </a:r>
            <a:r>
              <a:rPr lang="cs-CZ" sz="3200" dirty="0" smtClean="0"/>
              <a:t>Jeden</a:t>
            </a:r>
            <a:r>
              <a:rPr lang="en-US" sz="3200" dirty="0" smtClean="0"/>
              <a:t> </a:t>
            </a:r>
            <a:r>
              <a:rPr lang="en-US" sz="3200" dirty="0"/>
              <a:t>OS</a:t>
            </a:r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cs-CZ" sz="2200" dirty="0" smtClean="0"/>
              <a:t>Jednotný</a:t>
            </a:r>
            <a:r>
              <a:rPr lang="en-US" sz="2200" dirty="0" smtClean="0"/>
              <a:t> </a:t>
            </a:r>
            <a:r>
              <a:rPr lang="en-US" sz="2200" dirty="0"/>
              <a:t>OS </a:t>
            </a:r>
            <a:r>
              <a:rPr lang="cs-CZ" sz="2200" dirty="0" smtClean="0"/>
              <a:t>pro</a:t>
            </a:r>
            <a:r>
              <a:rPr lang="en-US" sz="2200" dirty="0" smtClean="0"/>
              <a:t> </a:t>
            </a:r>
            <a:r>
              <a:rPr lang="en-US" sz="2200" dirty="0"/>
              <a:t>routing, switching, security, </a:t>
            </a:r>
            <a:r>
              <a:rPr lang="en-US" sz="2200" dirty="0" smtClean="0"/>
              <a:t>a</a:t>
            </a:r>
            <a:r>
              <a:rPr lang="cs-CZ" sz="2200" dirty="0" smtClean="0"/>
              <a:t> </a:t>
            </a:r>
            <a:r>
              <a:rPr lang="en-US" sz="2200" dirty="0" err="1" smtClean="0"/>
              <a:t>servi</a:t>
            </a:r>
            <a:r>
              <a:rPr lang="cs-CZ" sz="2200" dirty="0" err="1" smtClean="0"/>
              <a:t>sy</a:t>
            </a:r>
            <a:endParaRPr lang="en-US" sz="2200" dirty="0"/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cs-CZ" sz="2200" dirty="0" smtClean="0"/>
              <a:t>Nižší čas a náročnost pro naplánování rozvoj a správu</a:t>
            </a:r>
            <a:endParaRPr lang="en-US" sz="2200" dirty="0"/>
          </a:p>
          <a:p>
            <a:pPr marL="122238" indent="0">
              <a:spcBef>
                <a:spcPts val="6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en-US" sz="400" dirty="0"/>
              <a:t> </a:t>
            </a:r>
            <a:endParaRPr lang="cs-CZ" sz="400" dirty="0" smtClean="0"/>
          </a:p>
          <a:p>
            <a:pPr marL="122238" indent="0">
              <a:spcBef>
                <a:spcPts val="6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cs-CZ" sz="3200" dirty="0" smtClean="0"/>
              <a:t>Jeden</a:t>
            </a:r>
            <a:r>
              <a:rPr lang="en-US" sz="3200" dirty="0" smtClean="0"/>
              <a:t> </a:t>
            </a:r>
            <a:r>
              <a:rPr lang="en-US" sz="3200" dirty="0"/>
              <a:t>release</a:t>
            </a:r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200" dirty="0"/>
              <a:t>Single release </a:t>
            </a:r>
            <a:r>
              <a:rPr lang="cs-CZ" sz="2200" dirty="0" smtClean="0"/>
              <a:t>„vlak“ s přesným časovým plánem</a:t>
            </a:r>
            <a:endParaRPr lang="en-US" sz="2200" dirty="0"/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cs-CZ" sz="2200" dirty="0" smtClean="0"/>
              <a:t>Předvídatelná „dodávka“ nových funkcí</a:t>
            </a:r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None/>
            </a:pPr>
            <a:endParaRPr lang="en-US" sz="400" dirty="0" smtClean="0"/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Tx/>
              <a:buNone/>
            </a:pPr>
            <a:r>
              <a:rPr lang="cs-CZ" sz="3200" dirty="0" smtClean="0"/>
              <a:t>Jedna</a:t>
            </a:r>
            <a:r>
              <a:rPr lang="en-US" sz="3200" dirty="0" smtClean="0"/>
              <a:t> arch</a:t>
            </a:r>
            <a:r>
              <a:rPr lang="cs-CZ" sz="3200" dirty="0" smtClean="0"/>
              <a:t>i</a:t>
            </a:r>
            <a:r>
              <a:rPr lang="en-US" sz="3200" dirty="0" err="1" smtClean="0"/>
              <a:t>te</a:t>
            </a:r>
            <a:r>
              <a:rPr lang="cs-CZ" sz="3200" dirty="0" err="1" smtClean="0"/>
              <a:t>ktura</a:t>
            </a:r>
            <a:endParaRPr lang="en-US" sz="3200" dirty="0"/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200" dirty="0" smtClean="0"/>
              <a:t>Modular</a:t>
            </a:r>
            <a:r>
              <a:rPr lang="cs-CZ" sz="2200" dirty="0" smtClean="0"/>
              <a:t>ní </a:t>
            </a:r>
            <a:r>
              <a:rPr lang="en-US" sz="2200" dirty="0" smtClean="0"/>
              <a:t>software a </a:t>
            </a:r>
            <a:r>
              <a:rPr lang="en-US" sz="2200" dirty="0"/>
              <a:t>interfaces </a:t>
            </a:r>
            <a:r>
              <a:rPr lang="cs-CZ" sz="2200" dirty="0" smtClean="0"/>
              <a:t>pro</a:t>
            </a:r>
            <a:r>
              <a:rPr lang="en-US" sz="2200" dirty="0" smtClean="0"/>
              <a:t> </a:t>
            </a:r>
            <a:r>
              <a:rPr lang="en-US" sz="2200" dirty="0" err="1" smtClean="0"/>
              <a:t>integr</a:t>
            </a:r>
            <a:r>
              <a:rPr lang="cs-CZ" sz="2200" dirty="0" err="1" smtClean="0"/>
              <a:t>aci</a:t>
            </a:r>
            <a:endParaRPr lang="en-US" sz="2200" dirty="0"/>
          </a:p>
          <a:p>
            <a:pPr marL="577850" lvl="1" indent="-295275">
              <a:spcBef>
                <a:spcPts val="6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200" dirty="0"/>
              <a:t>Highly </a:t>
            </a:r>
            <a:r>
              <a:rPr lang="cs-CZ" sz="2200" dirty="0" smtClean="0"/>
              <a:t>dostupnost</a:t>
            </a:r>
            <a:r>
              <a:rPr lang="en-US" sz="2200" dirty="0" smtClean="0"/>
              <a:t>, </a:t>
            </a:r>
            <a:r>
              <a:rPr lang="cs-CZ" sz="2200" dirty="0" smtClean="0"/>
              <a:t>bezpečnost a rozvoj </a:t>
            </a:r>
            <a:r>
              <a:rPr lang="cs-CZ" sz="2200" dirty="0" err="1" smtClean="0"/>
              <a:t>sw</a:t>
            </a:r>
            <a:endParaRPr lang="en-US" sz="2200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2730" y="2741930"/>
            <a:ext cx="1438275" cy="1438275"/>
            <a:chOff x="515" y="2076"/>
            <a:chExt cx="906" cy="906"/>
          </a:xfrm>
        </p:grpSpPr>
        <p:pic>
          <p:nvPicPr>
            <p:cNvPr id="858119" name="Picture 48" descr="JunoDifferenc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" y="2076"/>
              <a:ext cx="90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20" name="Text Box 68"/>
            <p:cNvSpPr txBox="1">
              <a:spLocks noChangeArrowheads="1"/>
            </p:cNvSpPr>
            <p:nvPr/>
          </p:nvSpPr>
          <p:spPr bwMode="auto">
            <a:xfrm>
              <a:off x="1124" y="2654"/>
              <a:ext cx="275" cy="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FFFFFF"/>
                  </a:solidFill>
                  <a:cs typeface="Arial" charset="0"/>
                </a:rPr>
                <a:t>2Q08</a:t>
              </a:r>
            </a:p>
          </p:txBody>
        </p:sp>
        <p:pic>
          <p:nvPicPr>
            <p:cNvPr id="858121" name="Picture 94" descr="08-060_arrow-right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2" y="2432"/>
              <a:ext cx="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122" name="Picture 102" descr="08-060_software-rele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" y="2384"/>
              <a:ext cx="24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23" name="Text Box 66"/>
            <p:cNvSpPr txBox="1">
              <a:spLocks noChangeArrowheads="1"/>
            </p:cNvSpPr>
            <p:nvPr/>
          </p:nvSpPr>
          <p:spPr bwMode="auto">
            <a:xfrm>
              <a:off x="1146" y="2483"/>
              <a:ext cx="275" cy="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FFFFFF"/>
                  </a:solidFill>
                  <a:cs typeface="Arial" charset="0"/>
                </a:rPr>
                <a:t>9.1</a:t>
              </a:r>
            </a:p>
          </p:txBody>
        </p:sp>
        <p:pic>
          <p:nvPicPr>
            <p:cNvPr id="858124" name="Picture 101" descr="08-060_software-rele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4" y="2384"/>
              <a:ext cx="24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25" name="Text Box 69"/>
            <p:cNvSpPr txBox="1">
              <a:spLocks noChangeArrowheads="1"/>
            </p:cNvSpPr>
            <p:nvPr/>
          </p:nvSpPr>
          <p:spPr bwMode="auto">
            <a:xfrm>
              <a:off x="842" y="2654"/>
              <a:ext cx="275" cy="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FFFFFF"/>
                  </a:solidFill>
                  <a:cs typeface="Arial" charset="0"/>
                </a:rPr>
                <a:t>1Q08</a:t>
              </a:r>
            </a:p>
          </p:txBody>
        </p:sp>
        <p:pic>
          <p:nvPicPr>
            <p:cNvPr id="858126" name="Picture 92" descr="08-060_arrow-right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" y="2432"/>
              <a:ext cx="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27" name="Text Box 65"/>
            <p:cNvSpPr txBox="1">
              <a:spLocks noChangeArrowheads="1"/>
            </p:cNvSpPr>
            <p:nvPr/>
          </p:nvSpPr>
          <p:spPr bwMode="auto">
            <a:xfrm>
              <a:off x="850" y="2483"/>
              <a:ext cx="275" cy="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FFFFFF"/>
                  </a:solidFill>
                  <a:cs typeface="Arial" charset="0"/>
                </a:rPr>
                <a:t>9.0</a:t>
              </a:r>
            </a:p>
          </p:txBody>
        </p:sp>
        <p:pic>
          <p:nvPicPr>
            <p:cNvPr id="858128" name="Picture 100" descr="08-060_software-rele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2384"/>
              <a:ext cx="24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29" name="Text Box 67"/>
            <p:cNvSpPr txBox="1">
              <a:spLocks noChangeArrowheads="1"/>
            </p:cNvSpPr>
            <p:nvPr/>
          </p:nvSpPr>
          <p:spPr bwMode="auto">
            <a:xfrm>
              <a:off x="570" y="2654"/>
              <a:ext cx="275" cy="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rgbClr val="FFFFFF"/>
                  </a:solidFill>
                  <a:cs typeface="Arial" charset="0"/>
                </a:rPr>
                <a:t>4Q07</a:t>
              </a:r>
            </a:p>
          </p:txBody>
        </p:sp>
        <p:sp>
          <p:nvSpPr>
            <p:cNvPr id="858130" name="Text Box 64"/>
            <p:cNvSpPr txBox="1">
              <a:spLocks noChangeArrowheads="1"/>
            </p:cNvSpPr>
            <p:nvPr/>
          </p:nvSpPr>
          <p:spPr bwMode="auto">
            <a:xfrm>
              <a:off x="568" y="2483"/>
              <a:ext cx="275" cy="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900">
                  <a:solidFill>
                    <a:srgbClr val="FFFFFF"/>
                  </a:solidFill>
                  <a:cs typeface="Arial" charset="0"/>
                </a:rPr>
                <a:t>8.5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2730" y="1113155"/>
            <a:ext cx="1438275" cy="1438275"/>
            <a:chOff x="515" y="979"/>
            <a:chExt cx="906" cy="906"/>
          </a:xfrm>
        </p:grpSpPr>
        <p:pic>
          <p:nvPicPr>
            <p:cNvPr id="858132" name="Picture 46" descr="JunoDifference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5" y="979"/>
              <a:ext cx="90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133" name="Picture 80" descr="smallBlueArro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" y="1535"/>
              <a:ext cx="5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34" name="Line 81"/>
            <p:cNvSpPr>
              <a:spLocks noChangeShapeType="1"/>
            </p:cNvSpPr>
            <p:nvPr/>
          </p:nvSpPr>
          <p:spPr bwMode="auto">
            <a:xfrm flipV="1">
              <a:off x="806" y="1368"/>
              <a:ext cx="405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cs-CZ"/>
            </a:p>
          </p:txBody>
        </p:sp>
        <p:pic>
          <p:nvPicPr>
            <p:cNvPr id="858135" name="Picture 29" descr="Branch_1U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3" y="1369"/>
              <a:ext cx="2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136" name="Picture 30" descr="Cor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4" y="1135"/>
              <a:ext cx="26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52730" y="4296093"/>
            <a:ext cx="1438275" cy="1438275"/>
            <a:chOff x="515" y="3144"/>
            <a:chExt cx="906" cy="906"/>
          </a:xfrm>
        </p:grpSpPr>
        <p:pic>
          <p:nvPicPr>
            <p:cNvPr id="858140" name="Picture 47" descr="JunoDifference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" y="3144"/>
              <a:ext cx="90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141" name="Picture 70" descr="API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" y="3399"/>
              <a:ext cx="4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8142" name="Text Box 71"/>
            <p:cNvSpPr txBox="1">
              <a:spLocks noChangeArrowheads="1"/>
            </p:cNvSpPr>
            <p:nvPr/>
          </p:nvSpPr>
          <p:spPr bwMode="auto">
            <a:xfrm>
              <a:off x="871" y="3579"/>
              <a:ext cx="190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cs typeface="Arial" charset="0"/>
                </a:rPr>
                <a:t>Module </a:t>
              </a:r>
              <a:br>
                <a:rPr lang="en-US" sz="700">
                  <a:solidFill>
                    <a:srgbClr val="000000"/>
                  </a:solidFill>
                  <a:cs typeface="Arial" charset="0"/>
                </a:rPr>
              </a:br>
              <a:r>
                <a:rPr lang="en-US" sz="700">
                  <a:solidFill>
                    <a:srgbClr val="000000"/>
                  </a:solidFill>
                  <a:cs typeface="Arial" charset="0"/>
                </a:rPr>
                <a:t>X</a:t>
              </a:r>
            </a:p>
          </p:txBody>
        </p:sp>
        <p:sp>
          <p:nvSpPr>
            <p:cNvPr id="858143" name="Text Box 72"/>
            <p:cNvSpPr txBox="1">
              <a:spLocks noChangeArrowheads="1"/>
            </p:cNvSpPr>
            <p:nvPr/>
          </p:nvSpPr>
          <p:spPr bwMode="white">
            <a:xfrm flipH="1">
              <a:off x="1146" y="3589"/>
              <a:ext cx="129" cy="1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API</a:t>
              </a: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82575" y="217488"/>
            <a:ext cx="856456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JUNOS:</a:t>
            </a:r>
            <a:r>
              <a:rPr lang="en-US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Síla jednoho OS</a:t>
            </a:r>
            <a:endParaRPr lang="en-US" dirty="0">
              <a:solidFill>
                <a:srgbClr val="F2F5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927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7" name="Line 47"/>
          <p:cNvSpPr>
            <a:spLocks noChangeShapeType="1"/>
          </p:cNvSpPr>
          <p:nvPr/>
        </p:nvSpPr>
        <p:spPr bwMode="blackWhite">
          <a:xfrm>
            <a:off x="2829560" y="4234180"/>
            <a:ext cx="2544763" cy="0"/>
          </a:xfrm>
          <a:prstGeom prst="line">
            <a:avLst/>
          </a:prstGeom>
          <a:noFill/>
          <a:ln w="19050">
            <a:solidFill>
              <a:srgbClr val="002B7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4261" name="AutoShape 48"/>
          <p:cNvSpPr>
            <a:spLocks noChangeArrowheads="1"/>
          </p:cNvSpPr>
          <p:nvPr/>
        </p:nvSpPr>
        <p:spPr bwMode="blackWhite">
          <a:xfrm>
            <a:off x="2866073" y="1719580"/>
            <a:ext cx="450850" cy="1408113"/>
          </a:xfrm>
          <a:prstGeom prst="cube">
            <a:avLst>
              <a:gd name="adj" fmla="val 10185"/>
            </a:avLst>
          </a:prstGeom>
          <a:solidFill>
            <a:schemeClr val="accent2"/>
          </a:solidFill>
          <a:ln w="12700">
            <a:solidFill>
              <a:srgbClr val="7A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62" name="AutoShape 49"/>
          <p:cNvSpPr>
            <a:spLocks noChangeArrowheads="1"/>
          </p:cNvSpPr>
          <p:nvPr/>
        </p:nvSpPr>
        <p:spPr bwMode="blackWhite">
          <a:xfrm>
            <a:off x="3890010" y="1719580"/>
            <a:ext cx="450850" cy="1408113"/>
          </a:xfrm>
          <a:prstGeom prst="cube">
            <a:avLst>
              <a:gd name="adj" fmla="val 10185"/>
            </a:avLst>
          </a:prstGeom>
          <a:solidFill>
            <a:schemeClr val="folHlink"/>
          </a:solidFill>
          <a:ln w="12700">
            <a:solidFill>
              <a:srgbClr val="3E014F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63" name="AutoShape 50"/>
          <p:cNvSpPr>
            <a:spLocks noChangeArrowheads="1"/>
          </p:cNvSpPr>
          <p:nvPr/>
        </p:nvSpPr>
        <p:spPr bwMode="blackWhite">
          <a:xfrm>
            <a:off x="4875848" y="1719580"/>
            <a:ext cx="450850" cy="1408113"/>
          </a:xfrm>
          <a:prstGeom prst="cube">
            <a:avLst>
              <a:gd name="adj" fmla="val 10185"/>
            </a:avLst>
          </a:prstGeom>
          <a:solidFill>
            <a:srgbClr val="EB7D00"/>
          </a:solidFill>
          <a:ln w="12700">
            <a:solidFill>
              <a:srgbClr val="DC7300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64" name="Text Box 51"/>
          <p:cNvSpPr txBox="1">
            <a:spLocks noChangeArrowheads="1"/>
          </p:cNvSpPr>
          <p:nvPr/>
        </p:nvSpPr>
        <p:spPr bwMode="blackWhite">
          <a:xfrm rot="-5400000">
            <a:off x="4478179" y="2269649"/>
            <a:ext cx="1165225" cy="312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cs typeface="Arial" charset="0"/>
              </a:rPr>
              <a:t>Daemon n</a:t>
            </a:r>
          </a:p>
        </p:txBody>
      </p:sp>
      <p:sp>
        <p:nvSpPr>
          <p:cNvPr id="864265" name="Text Box 52"/>
          <p:cNvSpPr txBox="1">
            <a:spLocks noChangeArrowheads="1"/>
          </p:cNvSpPr>
          <p:nvPr/>
        </p:nvSpPr>
        <p:spPr bwMode="blackWhite">
          <a:xfrm rot="-5400000">
            <a:off x="3483610" y="2267268"/>
            <a:ext cx="1144587" cy="312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cs typeface="Arial" charset="0"/>
              </a:rPr>
              <a:t>Interfaces</a:t>
            </a:r>
          </a:p>
        </p:txBody>
      </p:sp>
      <p:sp>
        <p:nvSpPr>
          <p:cNvPr id="864266" name="Text Box 53"/>
          <p:cNvSpPr txBox="1">
            <a:spLocks noChangeArrowheads="1"/>
          </p:cNvSpPr>
          <p:nvPr/>
        </p:nvSpPr>
        <p:spPr bwMode="blackWhite">
          <a:xfrm rot="-5400000">
            <a:off x="2328704" y="2293462"/>
            <a:ext cx="1425575" cy="312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cs typeface="Arial" charset="0"/>
              </a:rPr>
              <a:t>Management</a:t>
            </a:r>
          </a:p>
        </p:txBody>
      </p:sp>
      <p:sp>
        <p:nvSpPr>
          <p:cNvPr id="864267" name="AutoShape 54"/>
          <p:cNvSpPr>
            <a:spLocks noChangeArrowheads="1"/>
          </p:cNvSpPr>
          <p:nvPr/>
        </p:nvSpPr>
        <p:spPr bwMode="blackWhite">
          <a:xfrm>
            <a:off x="2864485" y="3342005"/>
            <a:ext cx="2473325" cy="546100"/>
          </a:xfrm>
          <a:prstGeom prst="cube">
            <a:avLst>
              <a:gd name="adj" fmla="val 7375"/>
            </a:avLst>
          </a:prstGeom>
          <a:solidFill>
            <a:schemeClr val="accent1"/>
          </a:solidFill>
          <a:ln w="12700">
            <a:solidFill>
              <a:srgbClr val="002B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68" name="Text Box 55"/>
          <p:cNvSpPr txBox="1">
            <a:spLocks noChangeArrowheads="1"/>
          </p:cNvSpPr>
          <p:nvPr/>
        </p:nvSpPr>
        <p:spPr bwMode="blackWhite">
          <a:xfrm>
            <a:off x="3626485" y="3459480"/>
            <a:ext cx="895350" cy="339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cs typeface="Arial" charset="0"/>
              </a:rPr>
              <a:t>Kernel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444048" y="2989580"/>
            <a:ext cx="290512" cy="74613"/>
            <a:chOff x="2362" y="1699"/>
            <a:chExt cx="148" cy="38"/>
          </a:xfrm>
        </p:grpSpPr>
        <p:sp>
          <p:nvSpPr>
            <p:cNvPr id="864270" name="Oval 57"/>
            <p:cNvSpPr>
              <a:spLocks noChangeArrowheads="1"/>
            </p:cNvSpPr>
            <p:nvPr/>
          </p:nvSpPr>
          <p:spPr bwMode="blackWhite">
            <a:xfrm rot="111638">
              <a:off x="2362" y="1700"/>
              <a:ext cx="37" cy="37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cs-CZ" sz="1800">
                <a:cs typeface="Arial" charset="0"/>
              </a:endParaRPr>
            </a:p>
          </p:txBody>
        </p:sp>
        <p:sp>
          <p:nvSpPr>
            <p:cNvPr id="864271" name="Oval 58"/>
            <p:cNvSpPr>
              <a:spLocks noChangeArrowheads="1"/>
            </p:cNvSpPr>
            <p:nvPr/>
          </p:nvSpPr>
          <p:spPr bwMode="blackWhite">
            <a:xfrm rot="111638">
              <a:off x="2418" y="1699"/>
              <a:ext cx="36" cy="37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cs-CZ" sz="1800">
                <a:cs typeface="Arial" charset="0"/>
              </a:endParaRPr>
            </a:p>
          </p:txBody>
        </p:sp>
        <p:sp>
          <p:nvSpPr>
            <p:cNvPr id="864272" name="Oval 59"/>
            <p:cNvSpPr>
              <a:spLocks noChangeArrowheads="1"/>
            </p:cNvSpPr>
            <p:nvPr/>
          </p:nvSpPr>
          <p:spPr bwMode="blackWhite">
            <a:xfrm rot="111638">
              <a:off x="2473" y="1699"/>
              <a:ext cx="37" cy="37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cs-CZ" sz="1800">
                <a:cs typeface="Arial" charset="0"/>
              </a:endParaRPr>
            </a:p>
          </p:txBody>
        </p:sp>
      </p:grpSp>
      <p:sp>
        <p:nvSpPr>
          <p:cNvPr id="864273" name="Text Box 60"/>
          <p:cNvSpPr txBox="1">
            <a:spLocks noChangeArrowheads="1"/>
          </p:cNvSpPr>
          <p:nvPr/>
        </p:nvSpPr>
        <p:spPr bwMode="blackWhite">
          <a:xfrm rot="-5400000">
            <a:off x="1732598" y="2624455"/>
            <a:ext cx="1670050" cy="339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accent1"/>
                </a:solidFill>
                <a:cs typeface="Arial" charset="0"/>
              </a:rPr>
              <a:t>Control Plane</a:t>
            </a:r>
          </a:p>
        </p:txBody>
      </p:sp>
      <p:sp>
        <p:nvSpPr>
          <p:cNvPr id="860221" name="AutoShape 61"/>
          <p:cNvSpPr>
            <a:spLocks noChangeArrowheads="1"/>
          </p:cNvSpPr>
          <p:nvPr/>
        </p:nvSpPr>
        <p:spPr bwMode="blackWhite">
          <a:xfrm>
            <a:off x="3924935" y="3946843"/>
            <a:ext cx="346075" cy="604837"/>
          </a:xfrm>
          <a:prstGeom prst="upDownArrow">
            <a:avLst>
              <a:gd name="adj1" fmla="val 49806"/>
              <a:gd name="adj2" fmla="val 59365"/>
            </a:avLst>
          </a:prstGeom>
          <a:solidFill>
            <a:schemeClr val="tx1"/>
          </a:solid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75" name="AutoShape 62"/>
          <p:cNvSpPr>
            <a:spLocks noChangeArrowheads="1"/>
          </p:cNvSpPr>
          <p:nvPr/>
        </p:nvSpPr>
        <p:spPr bwMode="blackWhite">
          <a:xfrm>
            <a:off x="3377248" y="1719580"/>
            <a:ext cx="450850" cy="1408113"/>
          </a:xfrm>
          <a:prstGeom prst="cube">
            <a:avLst>
              <a:gd name="adj" fmla="val 10185"/>
            </a:avLst>
          </a:prstGeom>
          <a:solidFill>
            <a:srgbClr val="7F7C00"/>
          </a:solidFill>
          <a:ln w="12700">
            <a:solidFill>
              <a:srgbClr val="6464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76" name="Text Box 63"/>
          <p:cNvSpPr txBox="1">
            <a:spLocks noChangeArrowheads="1"/>
          </p:cNvSpPr>
          <p:nvPr/>
        </p:nvSpPr>
        <p:spPr bwMode="blackWhite">
          <a:xfrm rot="-5400000">
            <a:off x="3104198" y="2313305"/>
            <a:ext cx="950912" cy="312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cs typeface="Arial" charset="0"/>
              </a:rPr>
              <a:t>Routing</a:t>
            </a:r>
          </a:p>
        </p:txBody>
      </p:sp>
      <p:sp>
        <p:nvSpPr>
          <p:cNvPr id="864278" name="AutoShape 44"/>
          <p:cNvSpPr>
            <a:spLocks noChangeArrowheads="1"/>
          </p:cNvSpPr>
          <p:nvPr/>
        </p:nvSpPr>
        <p:spPr bwMode="blackWhite">
          <a:xfrm>
            <a:off x="2861310" y="4558030"/>
            <a:ext cx="2478088" cy="658813"/>
          </a:xfrm>
          <a:prstGeom prst="cube">
            <a:avLst>
              <a:gd name="adj" fmla="val 9690"/>
            </a:avLst>
          </a:prstGeom>
          <a:solidFill>
            <a:schemeClr val="accent1"/>
          </a:solidFill>
          <a:ln w="12700">
            <a:solidFill>
              <a:srgbClr val="002B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79" name="Text Box 45"/>
          <p:cNvSpPr txBox="1">
            <a:spLocks noChangeArrowheads="1"/>
          </p:cNvSpPr>
          <p:nvPr/>
        </p:nvSpPr>
        <p:spPr bwMode="blackWhite">
          <a:xfrm>
            <a:off x="2959735" y="4723130"/>
            <a:ext cx="1970088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cs typeface="Arial" charset="0"/>
              </a:rPr>
              <a:t>Packet Forwarding</a:t>
            </a:r>
          </a:p>
        </p:txBody>
      </p:sp>
      <p:sp>
        <p:nvSpPr>
          <p:cNvPr id="864280" name="AutoShape 64"/>
          <p:cNvSpPr>
            <a:spLocks noChangeArrowheads="1"/>
          </p:cNvSpPr>
          <p:nvPr/>
        </p:nvSpPr>
        <p:spPr bwMode="blackWhite">
          <a:xfrm>
            <a:off x="2897823" y="5348605"/>
            <a:ext cx="293687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1" name="AutoShape 65"/>
          <p:cNvSpPr>
            <a:spLocks noChangeArrowheads="1"/>
          </p:cNvSpPr>
          <p:nvPr/>
        </p:nvSpPr>
        <p:spPr bwMode="blackWhite">
          <a:xfrm>
            <a:off x="3242310" y="5348605"/>
            <a:ext cx="293688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2" name="AutoShape 66"/>
          <p:cNvSpPr>
            <a:spLocks noChangeArrowheads="1"/>
          </p:cNvSpPr>
          <p:nvPr/>
        </p:nvSpPr>
        <p:spPr bwMode="blackWhite">
          <a:xfrm>
            <a:off x="3586798" y="5348605"/>
            <a:ext cx="293687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3" name="AutoShape 67"/>
          <p:cNvSpPr>
            <a:spLocks noChangeArrowheads="1"/>
          </p:cNvSpPr>
          <p:nvPr/>
        </p:nvSpPr>
        <p:spPr bwMode="blackWhite">
          <a:xfrm>
            <a:off x="3931285" y="5348605"/>
            <a:ext cx="293688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4" name="AutoShape 68"/>
          <p:cNvSpPr>
            <a:spLocks noChangeArrowheads="1"/>
          </p:cNvSpPr>
          <p:nvPr/>
        </p:nvSpPr>
        <p:spPr bwMode="blackWhite">
          <a:xfrm>
            <a:off x="4275773" y="5348605"/>
            <a:ext cx="293687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5" name="AutoShape 69"/>
          <p:cNvSpPr>
            <a:spLocks noChangeArrowheads="1"/>
          </p:cNvSpPr>
          <p:nvPr/>
        </p:nvSpPr>
        <p:spPr bwMode="blackWhite">
          <a:xfrm>
            <a:off x="4620260" y="5348605"/>
            <a:ext cx="293688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6" name="AutoShape 70"/>
          <p:cNvSpPr>
            <a:spLocks noChangeArrowheads="1"/>
          </p:cNvSpPr>
          <p:nvPr/>
        </p:nvSpPr>
        <p:spPr bwMode="blackWhite">
          <a:xfrm>
            <a:off x="4964748" y="5348605"/>
            <a:ext cx="293687" cy="342900"/>
          </a:xfrm>
          <a:prstGeom prst="cube">
            <a:avLst>
              <a:gd name="adj" fmla="val 17412"/>
            </a:avLst>
          </a:prstGeom>
          <a:solidFill>
            <a:srgbClr val="F8F8F8"/>
          </a:solidFill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cs-CZ" sz="1800">
              <a:cs typeface="Arial" charset="0"/>
            </a:endParaRPr>
          </a:p>
        </p:txBody>
      </p:sp>
      <p:sp>
        <p:nvSpPr>
          <p:cNvPr id="864287" name="Text Box 71"/>
          <p:cNvSpPr txBox="1">
            <a:spLocks noChangeArrowheads="1"/>
          </p:cNvSpPr>
          <p:nvPr/>
        </p:nvSpPr>
        <p:spPr bwMode="blackWhite">
          <a:xfrm>
            <a:off x="3018473" y="5599430"/>
            <a:ext cx="19923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cs typeface="Arial" charset="0"/>
              </a:rPr>
              <a:t>Physical Interfaces</a:t>
            </a:r>
          </a:p>
        </p:txBody>
      </p:sp>
      <p:sp>
        <p:nvSpPr>
          <p:cNvPr id="864288" name="Text Box 72"/>
          <p:cNvSpPr txBox="1">
            <a:spLocks noChangeArrowheads="1"/>
          </p:cNvSpPr>
          <p:nvPr/>
        </p:nvSpPr>
        <p:spPr bwMode="blackWhite">
          <a:xfrm rot="-5400000">
            <a:off x="1892936" y="4881880"/>
            <a:ext cx="1352550" cy="339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cs typeface="Arial" charset="0"/>
              </a:rPr>
              <a:t>Data Plane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5491798" y="1730693"/>
            <a:ext cx="850900" cy="3933825"/>
            <a:chOff x="2257" y="1566"/>
            <a:chExt cx="536" cy="2478"/>
          </a:xfrm>
        </p:grpSpPr>
        <p:sp>
          <p:nvSpPr>
            <p:cNvPr id="864290" name="AutoShape 73"/>
            <p:cNvSpPr>
              <a:spLocks noChangeArrowheads="1"/>
            </p:cNvSpPr>
            <p:nvPr/>
          </p:nvSpPr>
          <p:spPr bwMode="blackWhite">
            <a:xfrm rot="5400000">
              <a:off x="1286" y="2537"/>
              <a:ext cx="2478" cy="536"/>
            </a:xfrm>
            <a:prstGeom prst="cube">
              <a:avLst>
                <a:gd name="adj" fmla="val 7375"/>
              </a:avLst>
            </a:prstGeom>
            <a:solidFill>
              <a:schemeClr val="accent1"/>
            </a:solidFill>
            <a:ln w="12700">
              <a:solidFill>
                <a:srgbClr val="002B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cs-CZ" sz="1800">
                <a:cs typeface="Arial" charset="0"/>
              </a:endParaRPr>
            </a:p>
          </p:txBody>
        </p:sp>
        <p:sp>
          <p:nvSpPr>
            <p:cNvPr id="864291" name="Text Box 74"/>
            <p:cNvSpPr txBox="1">
              <a:spLocks noChangeArrowheads="1"/>
            </p:cNvSpPr>
            <p:nvPr/>
          </p:nvSpPr>
          <p:spPr bwMode="blackWhite">
            <a:xfrm rot="-5400000">
              <a:off x="2149" y="2680"/>
              <a:ext cx="708" cy="2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Services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848610" y="1048068"/>
            <a:ext cx="3454400" cy="533400"/>
            <a:chOff x="592" y="1136"/>
            <a:chExt cx="2176" cy="336"/>
          </a:xfrm>
        </p:grpSpPr>
        <p:sp>
          <p:nvSpPr>
            <p:cNvPr id="864293" name="Rectangle 76"/>
            <p:cNvSpPr>
              <a:spLocks noChangeArrowheads="1"/>
            </p:cNvSpPr>
            <p:nvPr/>
          </p:nvSpPr>
          <p:spPr bwMode="auto">
            <a:xfrm>
              <a:off x="592" y="1136"/>
              <a:ext cx="2176" cy="33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accent2">
                    <a:alpha val="49001"/>
                  </a:schemeClr>
                </a:gs>
              </a:gsLst>
              <a:lin ang="5400000" scaled="1"/>
            </a:gradFill>
            <a:ln w="2857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/>
              <a:endParaRPr lang="cs-CZ" sz="1800">
                <a:cs typeface="Arial" charset="0"/>
              </a:endParaRPr>
            </a:p>
          </p:txBody>
        </p:sp>
        <p:sp>
          <p:nvSpPr>
            <p:cNvPr id="864294" name="Text Box 77"/>
            <p:cNvSpPr txBox="1">
              <a:spLocks noChangeArrowheads="1"/>
            </p:cNvSpPr>
            <p:nvPr/>
          </p:nvSpPr>
          <p:spPr bwMode="auto">
            <a:xfrm>
              <a:off x="670" y="1266"/>
              <a:ext cx="2008" cy="1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cs typeface="Arial" charset="0"/>
                </a:rPr>
                <a:t>Open Management Interfaces</a:t>
              </a:r>
            </a:p>
          </p:txBody>
        </p:sp>
      </p:grpSp>
      <p:sp>
        <p:nvSpPr>
          <p:cNvPr id="860238" name="Line 78"/>
          <p:cNvSpPr>
            <a:spLocks noChangeShapeType="1"/>
          </p:cNvSpPr>
          <p:nvPr/>
        </p:nvSpPr>
        <p:spPr bwMode="blackWhite">
          <a:xfrm>
            <a:off x="2880360" y="1656080"/>
            <a:ext cx="3433763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82575" y="217488"/>
            <a:ext cx="856456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JUNOS:</a:t>
            </a:r>
            <a:r>
              <a:rPr lang="en-US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Architektura</a:t>
            </a:r>
            <a:endParaRPr lang="en-US" dirty="0">
              <a:solidFill>
                <a:srgbClr val="F2F5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18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7" grpId="0" animBg="1"/>
      <p:bldP spid="860221" grpId="0" animBg="1"/>
      <p:bldP spid="860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62940" y="4371821"/>
            <a:ext cx="8161020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39775" y="4469295"/>
            <a:ext cx="7604125" cy="41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MX/EX series – routers / switches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62940" y="3003669"/>
            <a:ext cx="8172450" cy="641355"/>
          </a:xfrm>
          <a:prstGeom prst="roundRect">
            <a:avLst>
              <a:gd name="adj" fmla="val 16667"/>
            </a:avLst>
          </a:prstGeom>
          <a:solidFill>
            <a:srgbClr val="0033CC">
              <a:alpha val="45882"/>
            </a:srgbClr>
          </a:solidFill>
          <a:ln w="25400" algn="ctr">
            <a:solidFill>
              <a:srgbClr val="0033CC"/>
            </a:solidFill>
            <a:round/>
            <a:headEnd/>
            <a:tailEnd/>
          </a:ln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38188" y="3101144"/>
            <a:ext cx="7331392" cy="432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/>
                </a:solidFill>
              </a:rPr>
              <a:t>SRX series – firewalls / routers</a:t>
            </a:r>
          </a:p>
        </p:txBody>
      </p:sp>
      <p:sp>
        <p:nvSpPr>
          <p:cNvPr id="14" name="Zaoblený obdélník 6"/>
          <p:cNvSpPr>
            <a:spLocks noChangeArrowheads="1"/>
          </p:cNvSpPr>
          <p:nvPr/>
        </p:nvSpPr>
        <p:spPr bwMode="auto">
          <a:xfrm>
            <a:off x="673418" y="1617144"/>
            <a:ext cx="8188325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>
            <a:spAutoFit/>
          </a:bodyPr>
          <a:lstStyle/>
          <a:p>
            <a:pPr algn="l" defTabSz="762000">
              <a:defRPr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JUNOS – společný OS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88640"/>
            <a:ext cx="6499225" cy="3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GB" b="1" kern="1200" dirty="0" smtClean="0">
                <a:sym typeface="Arial" charset="0"/>
              </a:rPr>
              <a:t>Agenda</a:t>
            </a:r>
            <a:r>
              <a:rPr lang="cs-CZ" b="1" kern="1200" dirty="0" smtClean="0">
                <a:sym typeface="Arial" charset="0"/>
              </a:rPr>
              <a:t> </a:t>
            </a:r>
            <a:r>
              <a:rPr lang="cs-CZ" b="1" kern="1200" dirty="0" err="1" smtClean="0">
                <a:sym typeface="Arial" charset="0"/>
              </a:rPr>
              <a:t>Juniper</a:t>
            </a:r>
            <a:endParaRPr lang="en-GB" b="1" kern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3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5775" y="1123950"/>
            <a:ext cx="523875" cy="42862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5" name="Freeform 3"/>
          <p:cNvSpPr>
            <a:spLocks/>
          </p:cNvSpPr>
          <p:nvPr/>
        </p:nvSpPr>
        <p:spPr bwMode="blackWhite">
          <a:xfrm rot="304589">
            <a:off x="939800" y="12700"/>
            <a:ext cx="7870825" cy="5661025"/>
          </a:xfrm>
          <a:custGeom>
            <a:avLst/>
            <a:gdLst>
              <a:gd name="T0" fmla="*/ 3375 w 3375"/>
              <a:gd name="T1" fmla="*/ 0 h 1736"/>
              <a:gd name="T2" fmla="*/ 3215 w 3375"/>
              <a:gd name="T3" fmla="*/ 22 h 1736"/>
              <a:gd name="T4" fmla="*/ 3119 w 3375"/>
              <a:gd name="T5" fmla="*/ 40 h 1736"/>
              <a:gd name="T6" fmla="*/ 3019 w 3375"/>
              <a:gd name="T7" fmla="*/ 54 h 1736"/>
              <a:gd name="T8" fmla="*/ 2895 w 3375"/>
              <a:gd name="T9" fmla="*/ 78 h 1736"/>
              <a:gd name="T10" fmla="*/ 2788 w 3375"/>
              <a:gd name="T11" fmla="*/ 122 h 1736"/>
              <a:gd name="T12" fmla="*/ 2900 w 3375"/>
              <a:gd name="T13" fmla="*/ 196 h 1736"/>
              <a:gd name="T14" fmla="*/ 2 w 3375"/>
              <a:gd name="T15" fmla="*/ 1694 h 1736"/>
              <a:gd name="T16" fmla="*/ 602 w 3375"/>
              <a:gd name="T17" fmla="*/ 1724 h 1736"/>
              <a:gd name="T18" fmla="*/ 3024 w 3375"/>
              <a:gd name="T19" fmla="*/ 254 h 1736"/>
              <a:gd name="T20" fmla="*/ 3148 w 3375"/>
              <a:gd name="T21" fmla="*/ 305 h 1736"/>
              <a:gd name="T22" fmla="*/ 3235 w 3375"/>
              <a:gd name="T23" fmla="*/ 221 h 1736"/>
              <a:gd name="T24" fmla="*/ 3295 w 3375"/>
              <a:gd name="T25" fmla="*/ 117 h 1736"/>
              <a:gd name="T26" fmla="*/ 3375 w 3375"/>
              <a:gd name="T27" fmla="*/ 0 h 17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75"/>
              <a:gd name="T43" fmla="*/ 0 h 1736"/>
              <a:gd name="T44" fmla="*/ 3375 w 3375"/>
              <a:gd name="T45" fmla="*/ 1736 h 17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75" h="1736">
                <a:moveTo>
                  <a:pt x="3375" y="0"/>
                </a:moveTo>
                <a:cubicBezTo>
                  <a:pt x="3342" y="7"/>
                  <a:pt x="3247" y="18"/>
                  <a:pt x="3215" y="22"/>
                </a:cubicBezTo>
                <a:cubicBezTo>
                  <a:pt x="3179" y="32"/>
                  <a:pt x="3154" y="36"/>
                  <a:pt x="3119" y="40"/>
                </a:cubicBezTo>
                <a:cubicBezTo>
                  <a:pt x="3095" y="47"/>
                  <a:pt x="3043" y="50"/>
                  <a:pt x="3019" y="54"/>
                </a:cubicBezTo>
                <a:cubicBezTo>
                  <a:pt x="2975" y="62"/>
                  <a:pt x="2956" y="64"/>
                  <a:pt x="2895" y="78"/>
                </a:cubicBezTo>
                <a:cubicBezTo>
                  <a:pt x="2855" y="88"/>
                  <a:pt x="2795" y="90"/>
                  <a:pt x="2788" y="122"/>
                </a:cubicBezTo>
                <a:cubicBezTo>
                  <a:pt x="2791" y="149"/>
                  <a:pt x="2878" y="161"/>
                  <a:pt x="2900" y="196"/>
                </a:cubicBezTo>
                <a:cubicBezTo>
                  <a:pt x="2919" y="220"/>
                  <a:pt x="0" y="1684"/>
                  <a:pt x="2" y="1694"/>
                </a:cubicBezTo>
                <a:cubicBezTo>
                  <a:pt x="4" y="1707"/>
                  <a:pt x="556" y="1700"/>
                  <a:pt x="602" y="1724"/>
                </a:cubicBezTo>
                <a:cubicBezTo>
                  <a:pt x="618" y="1736"/>
                  <a:pt x="3008" y="227"/>
                  <a:pt x="3024" y="254"/>
                </a:cubicBezTo>
                <a:cubicBezTo>
                  <a:pt x="3041" y="283"/>
                  <a:pt x="3123" y="305"/>
                  <a:pt x="3148" y="305"/>
                </a:cubicBezTo>
                <a:cubicBezTo>
                  <a:pt x="3194" y="285"/>
                  <a:pt x="3209" y="257"/>
                  <a:pt x="3235" y="221"/>
                </a:cubicBezTo>
                <a:cubicBezTo>
                  <a:pt x="3227" y="243"/>
                  <a:pt x="3262" y="156"/>
                  <a:pt x="3295" y="117"/>
                </a:cubicBezTo>
                <a:cubicBezTo>
                  <a:pt x="3323" y="88"/>
                  <a:pt x="3372" y="15"/>
                  <a:pt x="3375" y="0"/>
                </a:cubicBezTo>
                <a:close/>
              </a:path>
            </a:pathLst>
          </a:custGeom>
          <a:noFill/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66688"/>
            <a:ext cx="958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u="sng">
                <a:latin typeface="Arial" charset="0"/>
              </a:rPr>
              <a:t>Gbps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711700"/>
            <a:ext cx="6969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0,6</a:t>
            </a:r>
            <a:r>
              <a:rPr lang="cs-CZ" sz="1700" b="1">
                <a:latin typeface="Arial" charset="0"/>
              </a:rPr>
              <a:t>5</a:t>
            </a:r>
            <a:endParaRPr lang="en-US" sz="1700" b="1"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676400"/>
            <a:ext cx="573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>
                <a:latin typeface="Arial" charset="0"/>
              </a:rPr>
              <a:t>7,0</a:t>
            </a:r>
            <a:endParaRPr lang="en-US" sz="1700" b="1">
              <a:latin typeface="Arial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95300" y="560388"/>
            <a:ext cx="8362950" cy="5221287"/>
          </a:xfrm>
          <a:custGeom>
            <a:avLst/>
            <a:gdLst>
              <a:gd name="T0" fmla="*/ 5148 w 5148"/>
              <a:gd name="T1" fmla="*/ 2591 h 2735"/>
              <a:gd name="T2" fmla="*/ 2712 w 5148"/>
              <a:gd name="T3" fmla="*/ 2574 h 2735"/>
              <a:gd name="T4" fmla="*/ 1266 w 5148"/>
              <a:gd name="T5" fmla="*/ 2668 h 2735"/>
              <a:gd name="T6" fmla="*/ 39 w 5148"/>
              <a:gd name="T7" fmla="*/ 2563 h 2735"/>
              <a:gd name="T8" fmla="*/ 48 w 5148"/>
              <a:gd name="T9" fmla="*/ 1637 h 2735"/>
              <a:gd name="T10" fmla="*/ 35 w 5148"/>
              <a:gd name="T11" fmla="*/ 679 h 2735"/>
              <a:gd name="T12" fmla="*/ 0 w 5148"/>
              <a:gd name="T13" fmla="*/ 0 h 2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48"/>
              <a:gd name="T22" fmla="*/ 0 h 2735"/>
              <a:gd name="T23" fmla="*/ 5148 w 5148"/>
              <a:gd name="T24" fmla="*/ 2735 h 2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48" h="2735">
                <a:moveTo>
                  <a:pt x="5148" y="2591"/>
                </a:moveTo>
                <a:cubicBezTo>
                  <a:pt x="4742" y="2589"/>
                  <a:pt x="3359" y="2562"/>
                  <a:pt x="2712" y="2574"/>
                </a:cubicBezTo>
                <a:cubicBezTo>
                  <a:pt x="2065" y="2586"/>
                  <a:pt x="1711" y="2669"/>
                  <a:pt x="1266" y="2668"/>
                </a:cubicBezTo>
                <a:cubicBezTo>
                  <a:pt x="821" y="2666"/>
                  <a:pt x="242" y="2735"/>
                  <a:pt x="39" y="2563"/>
                </a:cubicBezTo>
                <a:cubicBezTo>
                  <a:pt x="66" y="2221"/>
                  <a:pt x="49" y="1951"/>
                  <a:pt x="48" y="1637"/>
                </a:cubicBezTo>
                <a:cubicBezTo>
                  <a:pt x="47" y="1324"/>
                  <a:pt x="43" y="952"/>
                  <a:pt x="35" y="679"/>
                </a:cubicBezTo>
                <a:cubicBezTo>
                  <a:pt x="27" y="406"/>
                  <a:pt x="6" y="113"/>
                  <a:pt x="0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600950" y="2198688"/>
            <a:ext cx="93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>
                <a:latin typeface="Arial" charset="0"/>
              </a:rPr>
              <a:t>SRX650</a:t>
            </a:r>
            <a:endParaRPr lang="en-US" sz="1600" b="1">
              <a:latin typeface="Arial" charset="0"/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0" y="394970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dirty="0">
                <a:latin typeface="Arial" charset="0"/>
              </a:rPr>
              <a:t>0,75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266825" y="2028825"/>
            <a:ext cx="695325" cy="4572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372225" y="361950"/>
            <a:ext cx="257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hlink"/>
                </a:solidFill>
                <a:latin typeface="Comic Sans MS" pitchFamily="66" charset="0"/>
              </a:rPr>
              <a:t>Towards High-End boxes</a:t>
            </a:r>
            <a:endParaRPr lang="en-US" sz="20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56032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dirty="0">
                <a:latin typeface="Arial" charset="0"/>
              </a:rPr>
              <a:t>1,</a:t>
            </a:r>
            <a:r>
              <a:rPr lang="cs-CZ" sz="1700" b="1" dirty="0">
                <a:latin typeface="Arial" charset="0"/>
              </a:rPr>
              <a:t>5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2462213" y="5035550"/>
            <a:ext cx="938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>
                <a:latin typeface="Arial" charset="0"/>
              </a:rPr>
              <a:t>SRX100</a:t>
            </a:r>
            <a:endParaRPr lang="en-US" sz="1600" b="1">
              <a:latin typeface="Arial" charset="0"/>
            </a:endParaRPr>
          </a:p>
        </p:txBody>
      </p:sp>
      <p:pic>
        <p:nvPicPr>
          <p:cNvPr id="18447" name="Picture 32" descr="SRX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650" y="1320800"/>
            <a:ext cx="27051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3" descr="SRX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38713"/>
            <a:ext cx="30956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34" descr="SRX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793" y="4231323"/>
            <a:ext cx="27574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35" descr="SRX2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1785" y="2504440"/>
            <a:ext cx="277971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 Box 26"/>
          <p:cNvSpPr txBox="1">
            <a:spLocks noChangeArrowheads="1"/>
          </p:cNvSpPr>
          <p:nvPr/>
        </p:nvSpPr>
        <p:spPr bwMode="auto">
          <a:xfrm>
            <a:off x="3691890" y="4280218"/>
            <a:ext cx="93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SRX210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8452" name="Text Box 27"/>
          <p:cNvSpPr txBox="1">
            <a:spLocks noChangeArrowheads="1"/>
          </p:cNvSpPr>
          <p:nvPr/>
        </p:nvSpPr>
        <p:spPr bwMode="auto">
          <a:xfrm>
            <a:off x="6991668" y="2704465"/>
            <a:ext cx="938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SRX240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8453" name="AutoShape 31"/>
          <p:cNvSpPr>
            <a:spLocks noChangeArrowheads="1"/>
          </p:cNvSpPr>
          <p:nvPr/>
        </p:nvSpPr>
        <p:spPr bwMode="auto">
          <a:xfrm>
            <a:off x="746125" y="5838825"/>
            <a:ext cx="1878013" cy="293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200" b="1">
                <a:latin typeface="Arial" charset="0"/>
              </a:rPr>
              <a:t>SOHO, micro-branges</a:t>
            </a:r>
            <a:endParaRPr lang="en-US" sz="1200" b="1">
              <a:latin typeface="Arial" charset="0"/>
            </a:endParaRPr>
          </a:p>
        </p:txBody>
      </p:sp>
      <p:sp>
        <p:nvSpPr>
          <p:cNvPr id="18454" name="AutoShape 32"/>
          <p:cNvSpPr>
            <a:spLocks noChangeArrowheads="1"/>
          </p:cNvSpPr>
          <p:nvPr/>
        </p:nvSpPr>
        <p:spPr bwMode="auto">
          <a:xfrm>
            <a:off x="2665413" y="5840413"/>
            <a:ext cx="1643697" cy="3064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200" b="1">
                <a:latin typeface="Arial" charset="0"/>
              </a:rPr>
              <a:t>Small branges</a:t>
            </a:r>
            <a:endParaRPr lang="en-US" sz="1200" b="1">
              <a:latin typeface="Arial" charset="0"/>
            </a:endParaRPr>
          </a:p>
        </p:txBody>
      </p:sp>
      <p:sp>
        <p:nvSpPr>
          <p:cNvPr id="18455" name="AutoShape 33"/>
          <p:cNvSpPr>
            <a:spLocks noChangeArrowheads="1"/>
          </p:cNvSpPr>
          <p:nvPr/>
        </p:nvSpPr>
        <p:spPr bwMode="auto">
          <a:xfrm>
            <a:off x="4354830" y="5842000"/>
            <a:ext cx="1676083" cy="3064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200" b="1">
                <a:latin typeface="Arial" charset="0"/>
              </a:rPr>
              <a:t>Medium branges</a:t>
            </a:r>
            <a:endParaRPr lang="en-US" sz="1200" b="1">
              <a:latin typeface="Arial" charset="0"/>
            </a:endParaRPr>
          </a:p>
        </p:txBody>
      </p:sp>
      <p:sp>
        <p:nvSpPr>
          <p:cNvPr id="18456" name="AutoShape 35"/>
          <p:cNvSpPr>
            <a:spLocks noChangeArrowheads="1"/>
          </p:cNvSpPr>
          <p:nvPr/>
        </p:nvSpPr>
        <p:spPr bwMode="auto">
          <a:xfrm>
            <a:off x="6059488" y="5830888"/>
            <a:ext cx="2741612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200" b="1">
                <a:latin typeface="Arial" charset="0"/>
              </a:rPr>
              <a:t>Large branges, regional sites</a:t>
            </a:r>
            <a:endParaRPr lang="en-US" sz="1200" b="1">
              <a:latin typeface="Arial" charset="0"/>
            </a:endParaRPr>
          </a:p>
        </p:txBody>
      </p:sp>
      <p:pic>
        <p:nvPicPr>
          <p:cNvPr id="26" name="Picture 31" descr="SRX220H_FrontWtop_H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9363" y="3294064"/>
            <a:ext cx="2041207" cy="8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827270" y="3541078"/>
            <a:ext cx="946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charset="0"/>
              </a:rPr>
              <a:t>SRX220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331343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dirty="0" smtClean="0">
                <a:latin typeface="Arial" charset="0"/>
              </a:rPr>
              <a:t>0,</a:t>
            </a:r>
            <a:r>
              <a:rPr lang="cs-CZ" sz="1700" b="1" dirty="0" smtClean="0">
                <a:latin typeface="Arial" charset="0"/>
              </a:rPr>
              <a:t>9</a:t>
            </a:r>
            <a:r>
              <a:rPr lang="en-US" sz="1700" b="1" dirty="0" smtClean="0">
                <a:latin typeface="Arial" charset="0"/>
              </a:rPr>
              <a:t>5</a:t>
            </a:r>
            <a:endParaRPr lang="en-US" sz="1700" b="1" dirty="0">
              <a:latin typeface="Arial" charset="0"/>
            </a:endParaRPr>
          </a:p>
        </p:txBody>
      </p:sp>
      <p:pic>
        <p:nvPicPr>
          <p:cNvPr id="29" name="Picture 15" descr="junos_os_rgb_1800x120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2433" y="4054159"/>
            <a:ext cx="1755831" cy="11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1009975" y="69562"/>
            <a:ext cx="2618217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Branch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boxes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84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28140" y="1154113"/>
            <a:ext cx="12223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       </a:t>
            </a:r>
            <a:r>
              <a:rPr lang="cs-CZ" sz="1200" b="1">
                <a:latin typeface="Arial" charset="0"/>
              </a:rPr>
              <a:t>SRX100</a:t>
            </a:r>
            <a:endParaRPr lang="en-US" sz="1200" b="1"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7010" y="2255203"/>
            <a:ext cx="1193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System </a:t>
            </a:r>
            <a:r>
              <a:rPr lang="en-US" sz="1200" b="1" dirty="0" smtClean="0">
                <a:latin typeface="Arial" charset="0"/>
              </a:rPr>
              <a:t>Bandwidth</a:t>
            </a:r>
            <a:r>
              <a:rPr lang="cs-CZ" sz="1200" b="1" dirty="0" smtClean="0">
                <a:latin typeface="Arial" charset="0"/>
              </a:rPr>
              <a:t> (IMIX)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869305" y="1131253"/>
            <a:ext cx="1263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     </a:t>
            </a:r>
            <a:r>
              <a:rPr lang="cs-CZ" sz="1200" b="1" dirty="0">
                <a:latin typeface="Arial" charset="0"/>
              </a:rPr>
              <a:t>SRX240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542925" y="1154113"/>
            <a:ext cx="14605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003425" y="1154113"/>
            <a:ext cx="50641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6732905" y="1635125"/>
            <a:ext cx="0" cy="896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6732905" y="5318125"/>
            <a:ext cx="0" cy="50006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5" name="Freeform 14"/>
          <p:cNvSpPr>
            <a:spLocks/>
          </p:cNvSpPr>
          <p:nvPr/>
        </p:nvSpPr>
        <p:spPr bwMode="blackWhite">
          <a:xfrm>
            <a:off x="251460" y="1077914"/>
            <a:ext cx="8752337" cy="5150042"/>
          </a:xfrm>
          <a:custGeom>
            <a:avLst/>
            <a:gdLst>
              <a:gd name="T0" fmla="*/ 30 w 4096"/>
              <a:gd name="T1" fmla="*/ 108 h 3037"/>
              <a:gd name="T2" fmla="*/ 15 w 4096"/>
              <a:gd name="T3" fmla="*/ 767 h 3037"/>
              <a:gd name="T4" fmla="*/ 30 w 4096"/>
              <a:gd name="T5" fmla="*/ 1460 h 3037"/>
              <a:gd name="T6" fmla="*/ 45 w 4096"/>
              <a:gd name="T7" fmla="*/ 2805 h 3037"/>
              <a:gd name="T8" fmla="*/ 344 w 4096"/>
              <a:gd name="T9" fmla="*/ 2916 h 3037"/>
              <a:gd name="T10" fmla="*/ 966 w 4096"/>
              <a:gd name="T11" fmla="*/ 2934 h 3037"/>
              <a:gd name="T12" fmla="*/ 1684 w 4096"/>
              <a:gd name="T13" fmla="*/ 2911 h 3037"/>
              <a:gd name="T14" fmla="*/ 2501 w 4096"/>
              <a:gd name="T15" fmla="*/ 2952 h 3037"/>
              <a:gd name="T16" fmla="*/ 3300 w 4096"/>
              <a:gd name="T17" fmla="*/ 2991 h 3037"/>
              <a:gd name="T18" fmla="*/ 4032 w 4096"/>
              <a:gd name="T19" fmla="*/ 2931 h 3037"/>
              <a:gd name="T20" fmla="*/ 4086 w 4096"/>
              <a:gd name="T21" fmla="*/ 1815 h 3037"/>
              <a:gd name="T22" fmla="*/ 3995 w 4096"/>
              <a:gd name="T23" fmla="*/ 739 h 3037"/>
              <a:gd name="T24" fmla="*/ 3980 w 4096"/>
              <a:gd name="T25" fmla="*/ 90 h 3037"/>
              <a:gd name="T26" fmla="*/ 3466 w 4096"/>
              <a:gd name="T27" fmla="*/ 57 h 3037"/>
              <a:gd name="T28" fmla="*/ 2795 w 4096"/>
              <a:gd name="T29" fmla="*/ 66 h 3037"/>
              <a:gd name="T30" fmla="*/ 2143 w 4096"/>
              <a:gd name="T31" fmla="*/ 81 h 3037"/>
              <a:gd name="T32" fmla="*/ 1313 w 4096"/>
              <a:gd name="T33" fmla="*/ 85 h 3037"/>
              <a:gd name="T34" fmla="*/ 751 w 4096"/>
              <a:gd name="T35" fmla="*/ 66 h 3037"/>
              <a:gd name="T36" fmla="*/ 30 w 4096"/>
              <a:gd name="T37" fmla="*/ 108 h 30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96"/>
              <a:gd name="T58" fmla="*/ 0 h 3037"/>
              <a:gd name="T59" fmla="*/ 4096 w 4096"/>
              <a:gd name="T60" fmla="*/ 3037 h 3037"/>
              <a:gd name="connsiteX0" fmla="*/ 73 w 10049"/>
              <a:gd name="connsiteY0" fmla="*/ 356 h 10000"/>
              <a:gd name="connsiteX1" fmla="*/ 37 w 10049"/>
              <a:gd name="connsiteY1" fmla="*/ 2526 h 10000"/>
              <a:gd name="connsiteX2" fmla="*/ 73 w 10049"/>
              <a:gd name="connsiteY2" fmla="*/ 4807 h 10000"/>
              <a:gd name="connsiteX3" fmla="*/ 110 w 10049"/>
              <a:gd name="connsiteY3" fmla="*/ 9236 h 10000"/>
              <a:gd name="connsiteX4" fmla="*/ 840 w 10049"/>
              <a:gd name="connsiteY4" fmla="*/ 9602 h 10000"/>
              <a:gd name="connsiteX5" fmla="*/ 2358 w 10049"/>
              <a:gd name="connsiteY5" fmla="*/ 9661 h 10000"/>
              <a:gd name="connsiteX6" fmla="*/ 4111 w 10049"/>
              <a:gd name="connsiteY6" fmla="*/ 9585 h 10000"/>
              <a:gd name="connsiteX7" fmla="*/ 6106 w 10049"/>
              <a:gd name="connsiteY7" fmla="*/ 9720 h 10000"/>
              <a:gd name="connsiteX8" fmla="*/ 8057 w 10049"/>
              <a:gd name="connsiteY8" fmla="*/ 9849 h 10000"/>
              <a:gd name="connsiteX9" fmla="*/ 9844 w 10049"/>
              <a:gd name="connsiteY9" fmla="*/ 9651 h 10000"/>
              <a:gd name="connsiteX10" fmla="*/ 9976 w 10049"/>
              <a:gd name="connsiteY10" fmla="*/ 5976 h 10000"/>
              <a:gd name="connsiteX11" fmla="*/ 9753 w 10049"/>
              <a:gd name="connsiteY11" fmla="*/ 2433 h 10000"/>
              <a:gd name="connsiteX12" fmla="*/ 9927 w 10049"/>
              <a:gd name="connsiteY12" fmla="*/ 252 h 10000"/>
              <a:gd name="connsiteX13" fmla="*/ 8462 w 10049"/>
              <a:gd name="connsiteY13" fmla="*/ 188 h 10000"/>
              <a:gd name="connsiteX14" fmla="*/ 6824 w 10049"/>
              <a:gd name="connsiteY14" fmla="*/ 217 h 10000"/>
              <a:gd name="connsiteX15" fmla="*/ 5232 w 10049"/>
              <a:gd name="connsiteY15" fmla="*/ 267 h 10000"/>
              <a:gd name="connsiteX16" fmla="*/ 3206 w 10049"/>
              <a:gd name="connsiteY16" fmla="*/ 280 h 10000"/>
              <a:gd name="connsiteX17" fmla="*/ 1833 w 10049"/>
              <a:gd name="connsiteY17" fmla="*/ 217 h 10000"/>
              <a:gd name="connsiteX18" fmla="*/ 73 w 10049"/>
              <a:gd name="connsiteY18" fmla="*/ 356 h 10000"/>
              <a:gd name="connsiteX0" fmla="*/ 73 w 10049"/>
              <a:gd name="connsiteY0" fmla="*/ 356 h 10000"/>
              <a:gd name="connsiteX1" fmla="*/ 37 w 10049"/>
              <a:gd name="connsiteY1" fmla="*/ 2526 h 10000"/>
              <a:gd name="connsiteX2" fmla="*/ 73 w 10049"/>
              <a:gd name="connsiteY2" fmla="*/ 4807 h 10000"/>
              <a:gd name="connsiteX3" fmla="*/ 110 w 10049"/>
              <a:gd name="connsiteY3" fmla="*/ 9236 h 10000"/>
              <a:gd name="connsiteX4" fmla="*/ 840 w 10049"/>
              <a:gd name="connsiteY4" fmla="*/ 9602 h 10000"/>
              <a:gd name="connsiteX5" fmla="*/ 2358 w 10049"/>
              <a:gd name="connsiteY5" fmla="*/ 9661 h 10000"/>
              <a:gd name="connsiteX6" fmla="*/ 4111 w 10049"/>
              <a:gd name="connsiteY6" fmla="*/ 9585 h 10000"/>
              <a:gd name="connsiteX7" fmla="*/ 6106 w 10049"/>
              <a:gd name="connsiteY7" fmla="*/ 9720 h 10000"/>
              <a:gd name="connsiteX8" fmla="*/ 8057 w 10049"/>
              <a:gd name="connsiteY8" fmla="*/ 9849 h 10000"/>
              <a:gd name="connsiteX9" fmla="*/ 9844 w 10049"/>
              <a:gd name="connsiteY9" fmla="*/ 9651 h 10000"/>
              <a:gd name="connsiteX10" fmla="*/ 9976 w 10049"/>
              <a:gd name="connsiteY10" fmla="*/ 5976 h 10000"/>
              <a:gd name="connsiteX11" fmla="*/ 9924 w 10049"/>
              <a:gd name="connsiteY11" fmla="*/ 2433 h 10000"/>
              <a:gd name="connsiteX12" fmla="*/ 9927 w 10049"/>
              <a:gd name="connsiteY12" fmla="*/ 252 h 10000"/>
              <a:gd name="connsiteX13" fmla="*/ 8462 w 10049"/>
              <a:gd name="connsiteY13" fmla="*/ 188 h 10000"/>
              <a:gd name="connsiteX14" fmla="*/ 6824 w 10049"/>
              <a:gd name="connsiteY14" fmla="*/ 217 h 10000"/>
              <a:gd name="connsiteX15" fmla="*/ 5232 w 10049"/>
              <a:gd name="connsiteY15" fmla="*/ 267 h 10000"/>
              <a:gd name="connsiteX16" fmla="*/ 3206 w 10049"/>
              <a:gd name="connsiteY16" fmla="*/ 280 h 10000"/>
              <a:gd name="connsiteX17" fmla="*/ 1833 w 10049"/>
              <a:gd name="connsiteY17" fmla="*/ 217 h 10000"/>
              <a:gd name="connsiteX18" fmla="*/ 73 w 10049"/>
              <a:gd name="connsiteY18" fmla="*/ 356 h 10000"/>
              <a:gd name="connsiteX0" fmla="*/ 73 w 10049"/>
              <a:gd name="connsiteY0" fmla="*/ 356 h 10022"/>
              <a:gd name="connsiteX1" fmla="*/ 37 w 10049"/>
              <a:gd name="connsiteY1" fmla="*/ 2526 h 10022"/>
              <a:gd name="connsiteX2" fmla="*/ 73 w 10049"/>
              <a:gd name="connsiteY2" fmla="*/ 4807 h 10022"/>
              <a:gd name="connsiteX3" fmla="*/ 110 w 10049"/>
              <a:gd name="connsiteY3" fmla="*/ 9236 h 10022"/>
              <a:gd name="connsiteX4" fmla="*/ 840 w 10049"/>
              <a:gd name="connsiteY4" fmla="*/ 9602 h 10022"/>
              <a:gd name="connsiteX5" fmla="*/ 2358 w 10049"/>
              <a:gd name="connsiteY5" fmla="*/ 9661 h 10022"/>
              <a:gd name="connsiteX6" fmla="*/ 4111 w 10049"/>
              <a:gd name="connsiteY6" fmla="*/ 9585 h 10022"/>
              <a:gd name="connsiteX7" fmla="*/ 6106 w 10049"/>
              <a:gd name="connsiteY7" fmla="*/ 9720 h 10022"/>
              <a:gd name="connsiteX8" fmla="*/ 8057 w 10049"/>
              <a:gd name="connsiteY8" fmla="*/ 9849 h 10022"/>
              <a:gd name="connsiteX9" fmla="*/ 9936 w 10049"/>
              <a:gd name="connsiteY9" fmla="*/ 9673 h 10022"/>
              <a:gd name="connsiteX10" fmla="*/ 9976 w 10049"/>
              <a:gd name="connsiteY10" fmla="*/ 5976 h 10022"/>
              <a:gd name="connsiteX11" fmla="*/ 9924 w 10049"/>
              <a:gd name="connsiteY11" fmla="*/ 2433 h 10022"/>
              <a:gd name="connsiteX12" fmla="*/ 9927 w 10049"/>
              <a:gd name="connsiteY12" fmla="*/ 252 h 10022"/>
              <a:gd name="connsiteX13" fmla="*/ 8462 w 10049"/>
              <a:gd name="connsiteY13" fmla="*/ 188 h 10022"/>
              <a:gd name="connsiteX14" fmla="*/ 6824 w 10049"/>
              <a:gd name="connsiteY14" fmla="*/ 217 h 10022"/>
              <a:gd name="connsiteX15" fmla="*/ 5232 w 10049"/>
              <a:gd name="connsiteY15" fmla="*/ 267 h 10022"/>
              <a:gd name="connsiteX16" fmla="*/ 3206 w 10049"/>
              <a:gd name="connsiteY16" fmla="*/ 280 h 10022"/>
              <a:gd name="connsiteX17" fmla="*/ 1833 w 10049"/>
              <a:gd name="connsiteY17" fmla="*/ 217 h 10022"/>
              <a:gd name="connsiteX18" fmla="*/ 73 w 10049"/>
              <a:gd name="connsiteY18" fmla="*/ 356 h 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49" h="10022">
                <a:moveTo>
                  <a:pt x="73" y="356"/>
                </a:moveTo>
                <a:cubicBezTo>
                  <a:pt x="24" y="800"/>
                  <a:pt x="0" y="1903"/>
                  <a:pt x="37" y="2526"/>
                </a:cubicBezTo>
                <a:cubicBezTo>
                  <a:pt x="46" y="3273"/>
                  <a:pt x="24" y="4060"/>
                  <a:pt x="73" y="4807"/>
                </a:cubicBezTo>
                <a:cubicBezTo>
                  <a:pt x="85" y="6144"/>
                  <a:pt x="46" y="7939"/>
                  <a:pt x="110" y="9236"/>
                </a:cubicBezTo>
                <a:cubicBezTo>
                  <a:pt x="110" y="9842"/>
                  <a:pt x="488" y="9582"/>
                  <a:pt x="840" y="9602"/>
                </a:cubicBezTo>
                <a:cubicBezTo>
                  <a:pt x="1370" y="9565"/>
                  <a:pt x="1841" y="9770"/>
                  <a:pt x="2358" y="9661"/>
                </a:cubicBezTo>
                <a:cubicBezTo>
                  <a:pt x="2937" y="9750"/>
                  <a:pt x="3530" y="9625"/>
                  <a:pt x="4111" y="9585"/>
                </a:cubicBezTo>
                <a:cubicBezTo>
                  <a:pt x="4834" y="9611"/>
                  <a:pt x="5405" y="9651"/>
                  <a:pt x="6106" y="9720"/>
                </a:cubicBezTo>
                <a:cubicBezTo>
                  <a:pt x="6768" y="9714"/>
                  <a:pt x="7444" y="9878"/>
                  <a:pt x="8057" y="9849"/>
                </a:cubicBezTo>
                <a:cubicBezTo>
                  <a:pt x="8638" y="9878"/>
                  <a:pt x="9369" y="10022"/>
                  <a:pt x="9936" y="9673"/>
                </a:cubicBezTo>
                <a:cubicBezTo>
                  <a:pt x="10009" y="8902"/>
                  <a:pt x="10000" y="7303"/>
                  <a:pt x="9976" y="5976"/>
                </a:cubicBezTo>
                <a:cubicBezTo>
                  <a:pt x="9939" y="5186"/>
                  <a:pt x="9971" y="3247"/>
                  <a:pt x="9924" y="2433"/>
                </a:cubicBezTo>
                <a:cubicBezTo>
                  <a:pt x="9900" y="1936"/>
                  <a:pt x="10049" y="677"/>
                  <a:pt x="9927" y="252"/>
                </a:cubicBezTo>
                <a:cubicBezTo>
                  <a:pt x="9756" y="19"/>
                  <a:pt x="9065" y="230"/>
                  <a:pt x="8462" y="188"/>
                </a:cubicBezTo>
                <a:cubicBezTo>
                  <a:pt x="7932" y="267"/>
                  <a:pt x="7390" y="165"/>
                  <a:pt x="6824" y="217"/>
                </a:cubicBezTo>
                <a:cubicBezTo>
                  <a:pt x="6257" y="247"/>
                  <a:pt x="5823" y="240"/>
                  <a:pt x="5232" y="267"/>
                </a:cubicBezTo>
                <a:cubicBezTo>
                  <a:pt x="4629" y="201"/>
                  <a:pt x="3809" y="224"/>
                  <a:pt x="3206" y="280"/>
                </a:cubicBezTo>
                <a:cubicBezTo>
                  <a:pt x="2458" y="247"/>
                  <a:pt x="2700" y="267"/>
                  <a:pt x="1833" y="217"/>
                </a:cubicBezTo>
                <a:cubicBezTo>
                  <a:pt x="1292" y="273"/>
                  <a:pt x="352" y="0"/>
                  <a:pt x="73" y="356"/>
                </a:cubicBez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6" name="Freeform 15"/>
          <p:cNvSpPr>
            <a:spLocks/>
          </p:cNvSpPr>
          <p:nvPr/>
        </p:nvSpPr>
        <p:spPr bwMode="auto">
          <a:xfrm>
            <a:off x="1698308" y="1195388"/>
            <a:ext cx="46037" cy="4819650"/>
          </a:xfrm>
          <a:custGeom>
            <a:avLst/>
            <a:gdLst>
              <a:gd name="T0" fmla="*/ 21 w 48"/>
              <a:gd name="T1" fmla="*/ 3170 h 3170"/>
              <a:gd name="T2" fmla="*/ 21 w 48"/>
              <a:gd name="T3" fmla="*/ 1291 h 3170"/>
              <a:gd name="T4" fmla="*/ 24 w 48"/>
              <a:gd name="T5" fmla="*/ 318 h 3170"/>
              <a:gd name="T6" fmla="*/ 25 w 48"/>
              <a:gd name="T7" fmla="*/ 0 h 317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170"/>
              <a:gd name="T14" fmla="*/ 48 w 48"/>
              <a:gd name="T15" fmla="*/ 3170 h 3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170">
                <a:moveTo>
                  <a:pt x="21" y="3170"/>
                </a:moveTo>
                <a:cubicBezTo>
                  <a:pt x="37" y="2751"/>
                  <a:pt x="5" y="1710"/>
                  <a:pt x="21" y="1291"/>
                </a:cubicBezTo>
                <a:cubicBezTo>
                  <a:pt x="9" y="972"/>
                  <a:pt x="48" y="636"/>
                  <a:pt x="24" y="318"/>
                </a:cubicBezTo>
                <a:cubicBezTo>
                  <a:pt x="0" y="209"/>
                  <a:pt x="25" y="109"/>
                  <a:pt x="25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7" name="Freeform 16"/>
          <p:cNvSpPr>
            <a:spLocks/>
          </p:cNvSpPr>
          <p:nvPr/>
        </p:nvSpPr>
        <p:spPr bwMode="auto">
          <a:xfrm>
            <a:off x="2881698" y="1220788"/>
            <a:ext cx="154726" cy="4802966"/>
          </a:xfrm>
          <a:custGeom>
            <a:avLst/>
            <a:gdLst>
              <a:gd name="T0" fmla="*/ 10 w 61"/>
              <a:gd name="T1" fmla="*/ 3170 h 3170"/>
              <a:gd name="T2" fmla="*/ 15 w 61"/>
              <a:gd name="T3" fmla="*/ 1992 h 3170"/>
              <a:gd name="T4" fmla="*/ 6 w 61"/>
              <a:gd name="T5" fmla="*/ 1554 h 3170"/>
              <a:gd name="T6" fmla="*/ 61 w 61"/>
              <a:gd name="T7" fmla="*/ 888 h 3170"/>
              <a:gd name="T8" fmla="*/ 33 w 61"/>
              <a:gd name="T9" fmla="*/ 229 h 3170"/>
              <a:gd name="T10" fmla="*/ 5 w 61"/>
              <a:gd name="T11" fmla="*/ 0 h 31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3170"/>
              <a:gd name="T20" fmla="*/ 61 w 61"/>
              <a:gd name="T21" fmla="*/ 3170 h 3170"/>
              <a:gd name="connsiteX0" fmla="*/ 1639 w 7705"/>
              <a:gd name="connsiteY0" fmla="*/ 10000 h 10000"/>
              <a:gd name="connsiteX1" fmla="*/ 2459 w 7705"/>
              <a:gd name="connsiteY1" fmla="*/ 6284 h 10000"/>
              <a:gd name="connsiteX2" fmla="*/ 984 w 7705"/>
              <a:gd name="connsiteY2" fmla="*/ 4902 h 10000"/>
              <a:gd name="connsiteX3" fmla="*/ 5109 w 7705"/>
              <a:gd name="connsiteY3" fmla="*/ 2801 h 10000"/>
              <a:gd name="connsiteX4" fmla="*/ 5410 w 7705"/>
              <a:gd name="connsiteY4" fmla="*/ 722 h 10000"/>
              <a:gd name="connsiteX5" fmla="*/ 820 w 7705"/>
              <a:gd name="connsiteY5" fmla="*/ 0 h 10000"/>
              <a:gd name="connsiteX0" fmla="*/ 9314 w 17187"/>
              <a:gd name="connsiteY0" fmla="*/ 10000 h 10000"/>
              <a:gd name="connsiteX1" fmla="*/ 1490 w 17187"/>
              <a:gd name="connsiteY1" fmla="*/ 6520 h 10000"/>
              <a:gd name="connsiteX2" fmla="*/ 8464 w 17187"/>
              <a:gd name="connsiteY2" fmla="*/ 4902 h 10000"/>
              <a:gd name="connsiteX3" fmla="*/ 13818 w 17187"/>
              <a:gd name="connsiteY3" fmla="*/ 2801 h 10000"/>
              <a:gd name="connsiteX4" fmla="*/ 14208 w 17187"/>
              <a:gd name="connsiteY4" fmla="*/ 722 h 10000"/>
              <a:gd name="connsiteX5" fmla="*/ 8251 w 17187"/>
              <a:gd name="connsiteY5" fmla="*/ 0 h 10000"/>
              <a:gd name="connsiteX0" fmla="*/ 9314 w 17187"/>
              <a:gd name="connsiteY0" fmla="*/ 10000 h 10486"/>
              <a:gd name="connsiteX1" fmla="*/ 4930 w 17187"/>
              <a:gd name="connsiteY1" fmla="*/ 9906 h 10486"/>
              <a:gd name="connsiteX2" fmla="*/ 1490 w 17187"/>
              <a:gd name="connsiteY2" fmla="*/ 6520 h 10486"/>
              <a:gd name="connsiteX3" fmla="*/ 8464 w 17187"/>
              <a:gd name="connsiteY3" fmla="*/ 4902 h 10486"/>
              <a:gd name="connsiteX4" fmla="*/ 13818 w 17187"/>
              <a:gd name="connsiteY4" fmla="*/ 2801 h 10486"/>
              <a:gd name="connsiteX5" fmla="*/ 14208 w 17187"/>
              <a:gd name="connsiteY5" fmla="*/ 722 h 10486"/>
              <a:gd name="connsiteX6" fmla="*/ 8251 w 17187"/>
              <a:gd name="connsiteY6" fmla="*/ 0 h 10486"/>
              <a:gd name="connsiteX0" fmla="*/ 4930 w 17187"/>
              <a:gd name="connsiteY0" fmla="*/ 9906 h 9906"/>
              <a:gd name="connsiteX1" fmla="*/ 1490 w 17187"/>
              <a:gd name="connsiteY1" fmla="*/ 6520 h 9906"/>
              <a:gd name="connsiteX2" fmla="*/ 8464 w 17187"/>
              <a:gd name="connsiteY2" fmla="*/ 4902 h 9906"/>
              <a:gd name="connsiteX3" fmla="*/ 13818 w 17187"/>
              <a:gd name="connsiteY3" fmla="*/ 2801 h 9906"/>
              <a:gd name="connsiteX4" fmla="*/ 14208 w 17187"/>
              <a:gd name="connsiteY4" fmla="*/ 722 h 9906"/>
              <a:gd name="connsiteX5" fmla="*/ 8251 w 17187"/>
              <a:gd name="connsiteY5" fmla="*/ 0 h 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7" h="9906">
                <a:moveTo>
                  <a:pt x="4930" y="9906"/>
                </a:moveTo>
                <a:cubicBezTo>
                  <a:pt x="3626" y="9326"/>
                  <a:pt x="1113" y="7350"/>
                  <a:pt x="1490" y="6520"/>
                </a:cubicBezTo>
                <a:cubicBezTo>
                  <a:pt x="0" y="6258"/>
                  <a:pt x="11017" y="5164"/>
                  <a:pt x="8464" y="4902"/>
                </a:cubicBezTo>
                <a:cubicBezTo>
                  <a:pt x="10378" y="3994"/>
                  <a:pt x="12116" y="3713"/>
                  <a:pt x="13818" y="2801"/>
                </a:cubicBezTo>
                <a:cubicBezTo>
                  <a:pt x="12541" y="2107"/>
                  <a:pt x="17187" y="1413"/>
                  <a:pt x="14208" y="722"/>
                </a:cubicBezTo>
                <a:cubicBezTo>
                  <a:pt x="11230" y="483"/>
                  <a:pt x="8251" y="237"/>
                  <a:pt x="8251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8" name="Freeform 17"/>
          <p:cNvSpPr>
            <a:spLocks/>
          </p:cNvSpPr>
          <p:nvPr/>
        </p:nvSpPr>
        <p:spPr bwMode="auto">
          <a:xfrm>
            <a:off x="331470" y="4079875"/>
            <a:ext cx="8588693" cy="92075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  <a:gd name="connsiteX0" fmla="*/ 0 w 10000"/>
              <a:gd name="connsiteY0" fmla="*/ 7778 h 10000"/>
              <a:gd name="connsiteX1" fmla="*/ 939 w 10000"/>
              <a:gd name="connsiteY1" fmla="*/ 8148 h 10000"/>
              <a:gd name="connsiteX2" fmla="*/ 2872 w 10000"/>
              <a:gd name="connsiteY2" fmla="*/ 5034 h 10000"/>
              <a:gd name="connsiteX3" fmla="*/ 5813 w 10000"/>
              <a:gd name="connsiteY3" fmla="*/ 0 h 10000"/>
              <a:gd name="connsiteX4" fmla="*/ 8727 w 10000"/>
              <a:gd name="connsiteY4" fmla="*/ 4815 h 10000"/>
              <a:gd name="connsiteX5" fmla="*/ 1000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7778"/>
                </a:moveTo>
                <a:cubicBezTo>
                  <a:pt x="434" y="9259"/>
                  <a:pt x="31" y="4815"/>
                  <a:pt x="939" y="8148"/>
                </a:cubicBezTo>
                <a:cubicBezTo>
                  <a:pt x="1304" y="9630"/>
                  <a:pt x="2505" y="2812"/>
                  <a:pt x="2872" y="5034"/>
                </a:cubicBezTo>
                <a:cubicBezTo>
                  <a:pt x="4146" y="3182"/>
                  <a:pt x="4539" y="1481"/>
                  <a:pt x="5813" y="0"/>
                </a:cubicBezTo>
                <a:cubicBezTo>
                  <a:pt x="6785" y="1111"/>
                  <a:pt x="7757" y="2593"/>
                  <a:pt x="8727" y="4815"/>
                </a:cubicBezTo>
                <a:cubicBezTo>
                  <a:pt x="9059" y="7407"/>
                  <a:pt x="9668" y="10000"/>
                  <a:pt x="10000" y="100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69" name="Freeform 19"/>
          <p:cNvSpPr>
            <a:spLocks/>
          </p:cNvSpPr>
          <p:nvPr/>
        </p:nvSpPr>
        <p:spPr bwMode="auto">
          <a:xfrm>
            <a:off x="308610" y="2764156"/>
            <a:ext cx="8606790" cy="47624"/>
          </a:xfrm>
          <a:custGeom>
            <a:avLst/>
            <a:gdLst>
              <a:gd name="T0" fmla="*/ 0 w 5546"/>
              <a:gd name="T1" fmla="*/ 31 h 47"/>
              <a:gd name="T2" fmla="*/ 543 w 5546"/>
              <a:gd name="T3" fmla="*/ 39 h 47"/>
              <a:gd name="T4" fmla="*/ 1613 w 5546"/>
              <a:gd name="T5" fmla="*/ 47 h 47"/>
              <a:gd name="T6" fmla="*/ 3243 w 5546"/>
              <a:gd name="T7" fmla="*/ 0 h 47"/>
              <a:gd name="T8" fmla="*/ 4856 w 5546"/>
              <a:gd name="T9" fmla="*/ 23 h 47"/>
              <a:gd name="T10" fmla="*/ 5546 w 5546"/>
              <a:gd name="T11" fmla="*/ 39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46"/>
              <a:gd name="T19" fmla="*/ 0 h 47"/>
              <a:gd name="T20" fmla="*/ 5546 w 55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6" h="47">
                <a:moveTo>
                  <a:pt x="0" y="31"/>
                </a:moveTo>
                <a:cubicBezTo>
                  <a:pt x="240" y="39"/>
                  <a:pt x="40" y="22"/>
                  <a:pt x="543" y="39"/>
                </a:cubicBezTo>
                <a:cubicBezTo>
                  <a:pt x="745" y="46"/>
                  <a:pt x="1411" y="37"/>
                  <a:pt x="1613" y="47"/>
                </a:cubicBezTo>
                <a:cubicBezTo>
                  <a:pt x="2319" y="39"/>
                  <a:pt x="2537" y="8"/>
                  <a:pt x="3243" y="0"/>
                </a:cubicBezTo>
                <a:cubicBezTo>
                  <a:pt x="3780" y="5"/>
                  <a:pt x="4318" y="12"/>
                  <a:pt x="4856" y="23"/>
                </a:cubicBezTo>
                <a:cubicBezTo>
                  <a:pt x="5040" y="35"/>
                  <a:pt x="5362" y="39"/>
                  <a:pt x="5546" y="3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0" name="Freeform 20"/>
          <p:cNvSpPr>
            <a:spLocks/>
          </p:cNvSpPr>
          <p:nvPr/>
        </p:nvSpPr>
        <p:spPr bwMode="auto">
          <a:xfrm>
            <a:off x="4247833" y="1174750"/>
            <a:ext cx="139700" cy="4849813"/>
          </a:xfrm>
          <a:custGeom>
            <a:avLst/>
            <a:gdLst>
              <a:gd name="T0" fmla="*/ 82 w 88"/>
              <a:gd name="T1" fmla="*/ 2907 h 2907"/>
              <a:gd name="T2" fmla="*/ 21 w 88"/>
              <a:gd name="T3" fmla="*/ 1820 h 2907"/>
              <a:gd name="T4" fmla="*/ 9 w 88"/>
              <a:gd name="T5" fmla="*/ 1418 h 2907"/>
              <a:gd name="T6" fmla="*/ 21 w 88"/>
              <a:gd name="T7" fmla="*/ 808 h 2907"/>
              <a:gd name="T8" fmla="*/ 42 w 88"/>
              <a:gd name="T9" fmla="*/ 208 h 2907"/>
              <a:gd name="T10" fmla="*/ 64 w 88"/>
              <a:gd name="T11" fmla="*/ 0 h 2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"/>
              <a:gd name="T19" fmla="*/ 0 h 2907"/>
              <a:gd name="T20" fmla="*/ 88 w 88"/>
              <a:gd name="T21" fmla="*/ 2907 h 2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" h="2907">
                <a:moveTo>
                  <a:pt x="82" y="2907"/>
                </a:moveTo>
                <a:cubicBezTo>
                  <a:pt x="88" y="2818"/>
                  <a:pt x="7" y="2007"/>
                  <a:pt x="21" y="1820"/>
                </a:cubicBezTo>
                <a:cubicBezTo>
                  <a:pt x="27" y="1745"/>
                  <a:pt x="0" y="1494"/>
                  <a:pt x="9" y="1418"/>
                </a:cubicBezTo>
                <a:cubicBezTo>
                  <a:pt x="2" y="1156"/>
                  <a:pt x="27" y="1070"/>
                  <a:pt x="21" y="808"/>
                </a:cubicBezTo>
                <a:cubicBezTo>
                  <a:pt x="27" y="607"/>
                  <a:pt x="33" y="408"/>
                  <a:pt x="42" y="208"/>
                </a:cubicBezTo>
                <a:cubicBezTo>
                  <a:pt x="53" y="140"/>
                  <a:pt x="64" y="69"/>
                  <a:pt x="64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1" name="Freeform 21"/>
          <p:cNvSpPr>
            <a:spLocks/>
          </p:cNvSpPr>
          <p:nvPr/>
        </p:nvSpPr>
        <p:spPr bwMode="auto">
          <a:xfrm>
            <a:off x="297180" y="1629094"/>
            <a:ext cx="8629650" cy="45719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2804478" y="1144588"/>
            <a:ext cx="15144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        </a:t>
            </a:r>
            <a:r>
              <a:rPr lang="cs-CZ" sz="1200" b="1" dirty="0">
                <a:latin typeface="Arial" charset="0"/>
              </a:rPr>
              <a:t>SRX210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3014980" y="2347913"/>
            <a:ext cx="122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Up to 750 </a:t>
            </a:r>
            <a:r>
              <a:rPr lang="en-US" sz="1100" dirty="0" smtClean="0">
                <a:latin typeface="Arial" charset="0"/>
              </a:rPr>
              <a:t>Mbps</a:t>
            </a:r>
            <a:r>
              <a:rPr lang="cs-CZ" sz="1100" dirty="0" smtClean="0">
                <a:latin typeface="Arial" charset="0"/>
              </a:rPr>
              <a:t> (250Mbps)</a:t>
            </a:r>
            <a:endParaRPr lang="en-US" sz="1100" dirty="0">
              <a:latin typeface="Arial" charset="0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5956618" y="2337753"/>
            <a:ext cx="1254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Up to 1</a:t>
            </a:r>
            <a:r>
              <a:rPr lang="cs-CZ" sz="1100" dirty="0">
                <a:latin typeface="Arial" charset="0"/>
              </a:rPr>
              <a:t>,5</a:t>
            </a:r>
            <a:r>
              <a:rPr lang="en-US" sz="1100" dirty="0" err="1" smtClean="0">
                <a:latin typeface="Arial" charset="0"/>
              </a:rPr>
              <a:t>Gbps</a:t>
            </a:r>
            <a:r>
              <a:rPr lang="cs-CZ" sz="1100" dirty="0" smtClean="0">
                <a:latin typeface="Arial" charset="0"/>
              </a:rPr>
              <a:t> (500Mbps)</a:t>
            </a:r>
            <a:endParaRPr lang="en-US" sz="1100" dirty="0">
              <a:latin typeface="Arial" charset="0"/>
            </a:endParaRPr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1596390" y="235870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Up to </a:t>
            </a:r>
            <a:r>
              <a:rPr lang="en-US" sz="1100" dirty="0" smtClean="0">
                <a:latin typeface="Arial" charset="0"/>
              </a:rPr>
              <a:t>6</a:t>
            </a:r>
            <a:r>
              <a:rPr lang="cs-CZ" sz="1100" dirty="0" smtClean="0">
                <a:latin typeface="Arial" charset="0"/>
              </a:rPr>
              <a:t>5</a:t>
            </a:r>
            <a:r>
              <a:rPr lang="en-US" sz="1100" dirty="0" smtClean="0">
                <a:latin typeface="Arial" charset="0"/>
              </a:rPr>
              <a:t>0Mbps</a:t>
            </a:r>
            <a:r>
              <a:rPr lang="cs-CZ" sz="1100" dirty="0" smtClean="0">
                <a:latin typeface="Arial" charset="0"/>
              </a:rPr>
              <a:t> (200Mbps)</a:t>
            </a:r>
            <a:endParaRPr lang="en-US" sz="1100" dirty="0">
              <a:latin typeface="Arial" charset="0"/>
            </a:endParaRPr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127000" y="4511675"/>
            <a:ext cx="1422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Max. PIM</a:t>
            </a:r>
            <a:endParaRPr lang="cs-CZ" sz="1200" b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en-US" sz="800" b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Max. inbuilt</a:t>
            </a:r>
          </a:p>
        </p:txBody>
      </p:sp>
      <p:sp>
        <p:nvSpPr>
          <p:cNvPr id="19477" name="Rectangle 28"/>
          <p:cNvSpPr>
            <a:spLocks noChangeArrowheads="1"/>
          </p:cNvSpPr>
          <p:nvPr/>
        </p:nvSpPr>
        <p:spPr bwMode="auto">
          <a:xfrm>
            <a:off x="238760" y="5424488"/>
            <a:ext cx="15271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High availability/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Redundancy</a:t>
            </a:r>
          </a:p>
        </p:txBody>
      </p:sp>
      <p:sp>
        <p:nvSpPr>
          <p:cNvPr id="19478" name="Freeform 31"/>
          <p:cNvSpPr>
            <a:spLocks/>
          </p:cNvSpPr>
          <p:nvPr/>
        </p:nvSpPr>
        <p:spPr bwMode="auto">
          <a:xfrm>
            <a:off x="365760" y="5175568"/>
            <a:ext cx="8529320" cy="105092"/>
          </a:xfrm>
          <a:custGeom>
            <a:avLst/>
            <a:gdLst>
              <a:gd name="T0" fmla="*/ 0 w 5019"/>
              <a:gd name="T1" fmla="*/ 29 h 83"/>
              <a:gd name="T2" fmla="*/ 474 w 5019"/>
              <a:gd name="T3" fmla="*/ 26 h 83"/>
              <a:gd name="T4" fmla="*/ 1467 w 5019"/>
              <a:gd name="T5" fmla="*/ 38 h 83"/>
              <a:gd name="T6" fmla="*/ 2975 w 5019"/>
              <a:gd name="T7" fmla="*/ 48 h 83"/>
              <a:gd name="T8" fmla="*/ 4475 w 5019"/>
              <a:gd name="T9" fmla="*/ 43 h 83"/>
              <a:gd name="T10" fmla="*/ 5019 w 5019"/>
              <a:gd name="T11" fmla="*/ 83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19"/>
              <a:gd name="T19" fmla="*/ 0 h 83"/>
              <a:gd name="T20" fmla="*/ 5019 w 5019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19" h="83">
                <a:moveTo>
                  <a:pt x="0" y="29"/>
                </a:moveTo>
                <a:cubicBezTo>
                  <a:pt x="222" y="42"/>
                  <a:pt x="7" y="0"/>
                  <a:pt x="474" y="26"/>
                </a:cubicBezTo>
                <a:cubicBezTo>
                  <a:pt x="662" y="37"/>
                  <a:pt x="1280" y="22"/>
                  <a:pt x="1467" y="38"/>
                </a:cubicBezTo>
                <a:cubicBezTo>
                  <a:pt x="2122" y="26"/>
                  <a:pt x="2320" y="60"/>
                  <a:pt x="2975" y="48"/>
                </a:cubicBezTo>
                <a:cubicBezTo>
                  <a:pt x="3474" y="55"/>
                  <a:pt x="3975" y="25"/>
                  <a:pt x="4475" y="43"/>
                </a:cubicBezTo>
                <a:cubicBezTo>
                  <a:pt x="4644" y="62"/>
                  <a:pt x="4848" y="83"/>
                  <a:pt x="5019" y="83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79" name="Rectangle 32"/>
          <p:cNvSpPr>
            <a:spLocks noChangeArrowheads="1"/>
          </p:cNvSpPr>
          <p:nvPr/>
        </p:nvSpPr>
        <p:spPr bwMode="auto">
          <a:xfrm>
            <a:off x="7399020" y="5797550"/>
            <a:ext cx="15652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Power supply</a:t>
            </a:r>
          </a:p>
        </p:txBody>
      </p:sp>
      <p:sp>
        <p:nvSpPr>
          <p:cNvPr id="19480" name="Freeform 40"/>
          <p:cNvSpPr>
            <a:spLocks/>
          </p:cNvSpPr>
          <p:nvPr/>
        </p:nvSpPr>
        <p:spPr bwMode="auto">
          <a:xfrm>
            <a:off x="7321550" y="1182688"/>
            <a:ext cx="90488" cy="4940300"/>
          </a:xfrm>
          <a:custGeom>
            <a:avLst/>
            <a:gdLst>
              <a:gd name="T0" fmla="*/ 10 w 61"/>
              <a:gd name="T1" fmla="*/ 3170 h 3170"/>
              <a:gd name="T2" fmla="*/ 15 w 61"/>
              <a:gd name="T3" fmla="*/ 1992 h 3170"/>
              <a:gd name="T4" fmla="*/ 6 w 61"/>
              <a:gd name="T5" fmla="*/ 1554 h 3170"/>
              <a:gd name="T6" fmla="*/ 61 w 61"/>
              <a:gd name="T7" fmla="*/ 888 h 3170"/>
              <a:gd name="T8" fmla="*/ 33 w 61"/>
              <a:gd name="T9" fmla="*/ 229 h 3170"/>
              <a:gd name="T10" fmla="*/ 5 w 61"/>
              <a:gd name="T11" fmla="*/ 0 h 31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3170"/>
              <a:gd name="T20" fmla="*/ 61 w 61"/>
              <a:gd name="T21" fmla="*/ 3170 h 31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3170">
                <a:moveTo>
                  <a:pt x="10" y="3170"/>
                </a:moveTo>
                <a:cubicBezTo>
                  <a:pt x="0" y="3072"/>
                  <a:pt x="36" y="2197"/>
                  <a:pt x="15" y="1992"/>
                </a:cubicBezTo>
                <a:cubicBezTo>
                  <a:pt x="8" y="1909"/>
                  <a:pt x="18" y="1637"/>
                  <a:pt x="6" y="1554"/>
                </a:cubicBezTo>
                <a:cubicBezTo>
                  <a:pt x="15" y="1266"/>
                  <a:pt x="53" y="1177"/>
                  <a:pt x="61" y="888"/>
                </a:cubicBezTo>
                <a:cubicBezTo>
                  <a:pt x="55" y="668"/>
                  <a:pt x="47" y="448"/>
                  <a:pt x="33" y="229"/>
                </a:cubicBezTo>
                <a:cubicBezTo>
                  <a:pt x="19" y="153"/>
                  <a:pt x="5" y="75"/>
                  <a:pt x="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81" name="Rectangle 41"/>
          <p:cNvSpPr>
            <a:spLocks noChangeArrowheads="1"/>
          </p:cNvSpPr>
          <p:nvPr/>
        </p:nvSpPr>
        <p:spPr bwMode="auto">
          <a:xfrm>
            <a:off x="7497445" y="1141413"/>
            <a:ext cx="1263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     </a:t>
            </a:r>
            <a:r>
              <a:rPr lang="cs-CZ" sz="1200" b="1" dirty="0">
                <a:latin typeface="Arial" charset="0"/>
              </a:rPr>
              <a:t>SRX650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82" name="Rectangle 48"/>
          <p:cNvSpPr>
            <a:spLocks noChangeArrowheads="1"/>
          </p:cNvSpPr>
          <p:nvPr/>
        </p:nvSpPr>
        <p:spPr bwMode="auto">
          <a:xfrm>
            <a:off x="7584758" y="2386013"/>
            <a:ext cx="1254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Up to </a:t>
            </a:r>
            <a:r>
              <a:rPr lang="cs-CZ" sz="1100" dirty="0">
                <a:latin typeface="Arial" charset="0"/>
              </a:rPr>
              <a:t>7</a:t>
            </a:r>
            <a:r>
              <a:rPr lang="en-US" sz="1100" dirty="0">
                <a:latin typeface="Arial" charset="0"/>
              </a:rPr>
              <a:t> </a:t>
            </a:r>
            <a:r>
              <a:rPr lang="en-US" sz="1100" dirty="0" err="1" smtClean="0">
                <a:latin typeface="Arial" charset="0"/>
              </a:rPr>
              <a:t>Gbps</a:t>
            </a:r>
            <a:r>
              <a:rPr lang="cs-CZ" sz="1100" dirty="0" smtClean="0">
                <a:latin typeface="Arial" charset="0"/>
              </a:rPr>
              <a:t> (2,5Gbps)</a:t>
            </a:r>
            <a:endParaRPr lang="en-US" sz="1100" dirty="0">
              <a:latin typeface="Arial" charset="0"/>
            </a:endParaRPr>
          </a:p>
        </p:txBody>
      </p:sp>
      <p:sp>
        <p:nvSpPr>
          <p:cNvPr id="19483" name="Rectangle 56"/>
          <p:cNvSpPr>
            <a:spLocks noChangeArrowheads="1"/>
          </p:cNvSpPr>
          <p:nvPr/>
        </p:nvSpPr>
        <p:spPr bwMode="auto">
          <a:xfrm>
            <a:off x="1635125" y="5316220"/>
            <a:ext cx="1485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VRRP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Cluster (A/A; A/S)</a:t>
            </a:r>
          </a:p>
        </p:txBody>
      </p:sp>
      <p:sp>
        <p:nvSpPr>
          <p:cNvPr id="19484" name="Rectangle 57"/>
          <p:cNvSpPr>
            <a:spLocks noChangeArrowheads="1"/>
          </p:cNvSpPr>
          <p:nvPr/>
        </p:nvSpPr>
        <p:spPr bwMode="auto">
          <a:xfrm>
            <a:off x="2941955" y="5314950"/>
            <a:ext cx="1485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VRRP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Cluster (A/A; A/S)</a:t>
            </a:r>
          </a:p>
        </p:txBody>
      </p:sp>
      <p:sp>
        <p:nvSpPr>
          <p:cNvPr id="19485" name="Rectangle 58"/>
          <p:cNvSpPr>
            <a:spLocks noChangeArrowheads="1"/>
          </p:cNvSpPr>
          <p:nvPr/>
        </p:nvSpPr>
        <p:spPr bwMode="auto">
          <a:xfrm>
            <a:off x="5869305" y="5317490"/>
            <a:ext cx="1485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VRRP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Cluster (A/A; A/S)</a:t>
            </a:r>
          </a:p>
        </p:txBody>
      </p:sp>
      <p:sp>
        <p:nvSpPr>
          <p:cNvPr id="19486" name="Rectangle 59"/>
          <p:cNvSpPr>
            <a:spLocks noChangeArrowheads="1"/>
          </p:cNvSpPr>
          <p:nvPr/>
        </p:nvSpPr>
        <p:spPr bwMode="auto">
          <a:xfrm>
            <a:off x="7446645" y="5340350"/>
            <a:ext cx="1485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VRRP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Processors</a:t>
            </a:r>
            <a:endParaRPr lang="en-US" sz="1100">
              <a:latin typeface="Arial" charset="0"/>
            </a:endParaRPr>
          </a:p>
        </p:txBody>
      </p:sp>
      <p:sp>
        <p:nvSpPr>
          <p:cNvPr id="19487" name="Rectangle 75"/>
          <p:cNvSpPr>
            <a:spLocks noChangeArrowheads="1"/>
          </p:cNvSpPr>
          <p:nvPr/>
        </p:nvSpPr>
        <p:spPr bwMode="auto">
          <a:xfrm>
            <a:off x="335598" y="3314701"/>
            <a:ext cx="670242" cy="2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 dirty="0">
                <a:latin typeface="Arial" charset="0"/>
              </a:rPr>
              <a:t>IPS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88" name="Freeform 76"/>
          <p:cNvSpPr>
            <a:spLocks/>
          </p:cNvSpPr>
          <p:nvPr/>
        </p:nvSpPr>
        <p:spPr bwMode="auto">
          <a:xfrm>
            <a:off x="308610" y="3248344"/>
            <a:ext cx="8595360" cy="45719"/>
          </a:xfrm>
          <a:custGeom>
            <a:avLst/>
            <a:gdLst>
              <a:gd name="T0" fmla="*/ 0 w 5546"/>
              <a:gd name="T1" fmla="*/ 31 h 47"/>
              <a:gd name="T2" fmla="*/ 543 w 5546"/>
              <a:gd name="T3" fmla="*/ 39 h 47"/>
              <a:gd name="T4" fmla="*/ 1613 w 5546"/>
              <a:gd name="T5" fmla="*/ 47 h 47"/>
              <a:gd name="T6" fmla="*/ 3243 w 5546"/>
              <a:gd name="T7" fmla="*/ 0 h 47"/>
              <a:gd name="T8" fmla="*/ 4856 w 5546"/>
              <a:gd name="T9" fmla="*/ 23 h 47"/>
              <a:gd name="T10" fmla="*/ 5546 w 5546"/>
              <a:gd name="T11" fmla="*/ 39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46"/>
              <a:gd name="T19" fmla="*/ 0 h 47"/>
              <a:gd name="T20" fmla="*/ 5546 w 55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6" h="47">
                <a:moveTo>
                  <a:pt x="0" y="31"/>
                </a:moveTo>
                <a:cubicBezTo>
                  <a:pt x="240" y="39"/>
                  <a:pt x="40" y="22"/>
                  <a:pt x="543" y="39"/>
                </a:cubicBezTo>
                <a:cubicBezTo>
                  <a:pt x="745" y="46"/>
                  <a:pt x="1411" y="37"/>
                  <a:pt x="1613" y="47"/>
                </a:cubicBezTo>
                <a:cubicBezTo>
                  <a:pt x="2319" y="39"/>
                  <a:pt x="2537" y="8"/>
                  <a:pt x="3243" y="0"/>
                </a:cubicBezTo>
                <a:cubicBezTo>
                  <a:pt x="3780" y="5"/>
                  <a:pt x="4318" y="12"/>
                  <a:pt x="4856" y="23"/>
                </a:cubicBezTo>
                <a:cubicBezTo>
                  <a:pt x="5040" y="35"/>
                  <a:pt x="5362" y="39"/>
                  <a:pt x="5546" y="3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89" name="Rectangle 77"/>
          <p:cNvSpPr>
            <a:spLocks noChangeArrowheads="1"/>
          </p:cNvSpPr>
          <p:nvPr/>
        </p:nvSpPr>
        <p:spPr bwMode="auto">
          <a:xfrm>
            <a:off x="274955" y="2817178"/>
            <a:ext cx="1142365" cy="46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 dirty="0">
                <a:latin typeface="Arial" charset="0"/>
              </a:rPr>
              <a:t>VPN performance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90" name="Freeform 78"/>
          <p:cNvSpPr>
            <a:spLocks/>
          </p:cNvSpPr>
          <p:nvPr/>
        </p:nvSpPr>
        <p:spPr bwMode="auto">
          <a:xfrm>
            <a:off x="331470" y="3582988"/>
            <a:ext cx="8583929" cy="45719"/>
          </a:xfrm>
          <a:custGeom>
            <a:avLst/>
            <a:gdLst>
              <a:gd name="T0" fmla="*/ 0 w 5546"/>
              <a:gd name="T1" fmla="*/ 31 h 47"/>
              <a:gd name="T2" fmla="*/ 543 w 5546"/>
              <a:gd name="T3" fmla="*/ 39 h 47"/>
              <a:gd name="T4" fmla="*/ 1613 w 5546"/>
              <a:gd name="T5" fmla="*/ 47 h 47"/>
              <a:gd name="T6" fmla="*/ 3243 w 5546"/>
              <a:gd name="T7" fmla="*/ 0 h 47"/>
              <a:gd name="T8" fmla="*/ 4856 w 5546"/>
              <a:gd name="T9" fmla="*/ 23 h 47"/>
              <a:gd name="T10" fmla="*/ 5546 w 5546"/>
              <a:gd name="T11" fmla="*/ 39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46"/>
              <a:gd name="T19" fmla="*/ 0 h 47"/>
              <a:gd name="T20" fmla="*/ 5546 w 55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6" h="47">
                <a:moveTo>
                  <a:pt x="0" y="31"/>
                </a:moveTo>
                <a:cubicBezTo>
                  <a:pt x="240" y="39"/>
                  <a:pt x="40" y="22"/>
                  <a:pt x="543" y="39"/>
                </a:cubicBezTo>
                <a:cubicBezTo>
                  <a:pt x="745" y="46"/>
                  <a:pt x="1411" y="37"/>
                  <a:pt x="1613" y="47"/>
                </a:cubicBezTo>
                <a:cubicBezTo>
                  <a:pt x="2319" y="39"/>
                  <a:pt x="2537" y="8"/>
                  <a:pt x="3243" y="0"/>
                </a:cubicBezTo>
                <a:cubicBezTo>
                  <a:pt x="3780" y="5"/>
                  <a:pt x="4318" y="12"/>
                  <a:pt x="4856" y="23"/>
                </a:cubicBezTo>
                <a:cubicBezTo>
                  <a:pt x="5040" y="35"/>
                  <a:pt x="5362" y="39"/>
                  <a:pt x="5546" y="3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91" name="Rectangle 79"/>
          <p:cNvSpPr>
            <a:spLocks noChangeArrowheads="1"/>
          </p:cNvSpPr>
          <p:nvPr/>
        </p:nvSpPr>
        <p:spPr bwMode="auto">
          <a:xfrm>
            <a:off x="200025" y="3680460"/>
            <a:ext cx="11938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 dirty="0" err="1">
                <a:latin typeface="Arial" charset="0"/>
              </a:rPr>
              <a:t>Concurent</a:t>
            </a:r>
            <a:r>
              <a:rPr lang="cs-CZ" sz="1200" b="1" dirty="0">
                <a:latin typeface="Arial" charset="0"/>
              </a:rPr>
              <a:t> </a:t>
            </a:r>
            <a:r>
              <a:rPr lang="cs-CZ" sz="1200" b="1" dirty="0" err="1">
                <a:latin typeface="Arial" charset="0"/>
              </a:rPr>
              <a:t>sessions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92" name="Rectangle 80"/>
          <p:cNvSpPr>
            <a:spLocks noChangeArrowheads="1"/>
          </p:cNvSpPr>
          <p:nvPr/>
        </p:nvSpPr>
        <p:spPr bwMode="auto">
          <a:xfrm>
            <a:off x="181293" y="4181475"/>
            <a:ext cx="1193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 dirty="0">
                <a:latin typeface="Arial" charset="0"/>
              </a:rPr>
              <a:t>Antivirus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9493" name="Freeform 81"/>
          <p:cNvSpPr>
            <a:spLocks/>
          </p:cNvSpPr>
          <p:nvPr/>
        </p:nvSpPr>
        <p:spPr bwMode="auto">
          <a:xfrm flipV="1">
            <a:off x="320041" y="4479924"/>
            <a:ext cx="8604250" cy="45719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94" name="Rectangle 82"/>
          <p:cNvSpPr>
            <a:spLocks noChangeArrowheads="1"/>
          </p:cNvSpPr>
          <p:nvPr/>
        </p:nvSpPr>
        <p:spPr bwMode="auto">
          <a:xfrm>
            <a:off x="139700" y="1774190"/>
            <a:ext cx="1193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 dirty="0">
                <a:latin typeface="Arial" charset="0"/>
              </a:rPr>
              <a:t>Network 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Location</a:t>
            </a:r>
          </a:p>
        </p:txBody>
      </p:sp>
      <p:sp>
        <p:nvSpPr>
          <p:cNvPr id="19495" name="Freeform 83"/>
          <p:cNvSpPr>
            <a:spLocks/>
          </p:cNvSpPr>
          <p:nvPr/>
        </p:nvSpPr>
        <p:spPr bwMode="auto">
          <a:xfrm>
            <a:off x="308610" y="2171701"/>
            <a:ext cx="8561070" cy="57150"/>
          </a:xfrm>
          <a:custGeom>
            <a:avLst/>
            <a:gdLst>
              <a:gd name="T0" fmla="*/ 0 w 5546"/>
              <a:gd name="T1" fmla="*/ 31 h 47"/>
              <a:gd name="T2" fmla="*/ 543 w 5546"/>
              <a:gd name="T3" fmla="*/ 39 h 47"/>
              <a:gd name="T4" fmla="*/ 1613 w 5546"/>
              <a:gd name="T5" fmla="*/ 47 h 47"/>
              <a:gd name="T6" fmla="*/ 3243 w 5546"/>
              <a:gd name="T7" fmla="*/ 0 h 47"/>
              <a:gd name="T8" fmla="*/ 4856 w 5546"/>
              <a:gd name="T9" fmla="*/ 23 h 47"/>
              <a:gd name="T10" fmla="*/ 5546 w 5546"/>
              <a:gd name="T11" fmla="*/ 39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46"/>
              <a:gd name="T19" fmla="*/ 0 h 47"/>
              <a:gd name="T20" fmla="*/ 5546 w 55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6" h="47">
                <a:moveTo>
                  <a:pt x="0" y="31"/>
                </a:moveTo>
                <a:cubicBezTo>
                  <a:pt x="240" y="39"/>
                  <a:pt x="40" y="22"/>
                  <a:pt x="543" y="39"/>
                </a:cubicBezTo>
                <a:cubicBezTo>
                  <a:pt x="745" y="46"/>
                  <a:pt x="1411" y="37"/>
                  <a:pt x="1613" y="47"/>
                </a:cubicBezTo>
                <a:cubicBezTo>
                  <a:pt x="2319" y="39"/>
                  <a:pt x="2537" y="8"/>
                  <a:pt x="3243" y="0"/>
                </a:cubicBezTo>
                <a:cubicBezTo>
                  <a:pt x="3780" y="5"/>
                  <a:pt x="4318" y="12"/>
                  <a:pt x="4856" y="23"/>
                </a:cubicBezTo>
                <a:cubicBezTo>
                  <a:pt x="5040" y="35"/>
                  <a:pt x="5362" y="39"/>
                  <a:pt x="5546" y="3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496" name="Rectangle 84"/>
          <p:cNvSpPr>
            <a:spLocks noChangeArrowheads="1"/>
          </p:cNvSpPr>
          <p:nvPr/>
        </p:nvSpPr>
        <p:spPr bwMode="auto">
          <a:xfrm>
            <a:off x="1547178" y="1838325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SOHO, micro-branges</a:t>
            </a:r>
            <a:endParaRPr lang="en-US" sz="1100">
              <a:latin typeface="Arial" charset="0"/>
            </a:endParaRPr>
          </a:p>
        </p:txBody>
      </p:sp>
      <p:sp>
        <p:nvSpPr>
          <p:cNvPr id="19497" name="Rectangle 85"/>
          <p:cNvSpPr>
            <a:spLocks noChangeArrowheads="1"/>
          </p:cNvSpPr>
          <p:nvPr/>
        </p:nvSpPr>
        <p:spPr bwMode="auto">
          <a:xfrm>
            <a:off x="2912745" y="1814513"/>
            <a:ext cx="128206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err="1">
                <a:latin typeface="Arial" charset="0"/>
              </a:rPr>
              <a:t>micro</a:t>
            </a:r>
            <a:r>
              <a:rPr lang="cs-CZ" sz="1100" dirty="0">
                <a:latin typeface="Arial" charset="0"/>
              </a:rPr>
              <a:t>/</a:t>
            </a:r>
            <a:r>
              <a:rPr lang="cs-CZ" sz="1100" dirty="0" err="1">
                <a:latin typeface="Arial" charset="0"/>
              </a:rPr>
              <a:t>small</a:t>
            </a:r>
            <a:r>
              <a:rPr lang="cs-CZ" sz="1100" dirty="0">
                <a:latin typeface="Arial" charset="0"/>
              </a:rPr>
              <a:t> </a:t>
            </a:r>
            <a:r>
              <a:rPr lang="cs-CZ" sz="1100" dirty="0" err="1">
                <a:latin typeface="Arial" charset="0"/>
              </a:rPr>
              <a:t>branges</a:t>
            </a:r>
            <a:endParaRPr lang="en-US" sz="1100" dirty="0">
              <a:latin typeface="Arial" charset="0"/>
            </a:endParaRPr>
          </a:p>
        </p:txBody>
      </p:sp>
      <p:sp>
        <p:nvSpPr>
          <p:cNvPr id="19498" name="Rectangle 86"/>
          <p:cNvSpPr>
            <a:spLocks noChangeArrowheads="1"/>
          </p:cNvSpPr>
          <p:nvPr/>
        </p:nvSpPr>
        <p:spPr bwMode="auto">
          <a:xfrm>
            <a:off x="5928043" y="181864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err="1">
                <a:latin typeface="Arial" charset="0"/>
              </a:rPr>
              <a:t>small</a:t>
            </a:r>
            <a:r>
              <a:rPr lang="cs-CZ" sz="1100" dirty="0">
                <a:latin typeface="Arial" charset="0"/>
              </a:rPr>
              <a:t>/medium </a:t>
            </a:r>
            <a:r>
              <a:rPr lang="cs-CZ" sz="1100" dirty="0" err="1">
                <a:latin typeface="Arial" charset="0"/>
              </a:rPr>
              <a:t>branges</a:t>
            </a:r>
            <a:endParaRPr lang="en-US" sz="1100" dirty="0">
              <a:latin typeface="Arial" charset="0"/>
            </a:endParaRPr>
          </a:p>
        </p:txBody>
      </p:sp>
      <p:sp>
        <p:nvSpPr>
          <p:cNvPr id="19499" name="Rectangle 87"/>
          <p:cNvSpPr>
            <a:spLocks noChangeArrowheads="1"/>
          </p:cNvSpPr>
          <p:nvPr/>
        </p:nvSpPr>
        <p:spPr bwMode="auto">
          <a:xfrm>
            <a:off x="7494270" y="184308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Large branges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regional sites</a:t>
            </a:r>
            <a:endParaRPr lang="en-US" sz="1100">
              <a:latin typeface="Arial" charset="0"/>
            </a:endParaRPr>
          </a:p>
        </p:txBody>
      </p:sp>
      <p:sp>
        <p:nvSpPr>
          <p:cNvPr id="19500" name="Rectangle 88"/>
          <p:cNvSpPr>
            <a:spLocks noChangeArrowheads="1"/>
          </p:cNvSpPr>
          <p:nvPr/>
        </p:nvSpPr>
        <p:spPr bwMode="auto">
          <a:xfrm>
            <a:off x="1623378" y="2930525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6</a:t>
            </a:r>
            <a:r>
              <a:rPr lang="cs-CZ" sz="1100">
                <a:latin typeface="Arial" charset="0"/>
              </a:rPr>
              <a:t>5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01" name="Rectangle 89"/>
          <p:cNvSpPr>
            <a:spLocks noChangeArrowheads="1"/>
          </p:cNvSpPr>
          <p:nvPr/>
        </p:nvSpPr>
        <p:spPr bwMode="auto">
          <a:xfrm>
            <a:off x="2822575" y="291941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75</a:t>
            </a:r>
            <a:r>
              <a:rPr lang="en-US" sz="1100" dirty="0">
                <a:latin typeface="Arial" charset="0"/>
              </a:rPr>
              <a:t>Mbps</a:t>
            </a:r>
          </a:p>
        </p:txBody>
      </p:sp>
      <p:sp>
        <p:nvSpPr>
          <p:cNvPr id="19502" name="Rectangle 90"/>
          <p:cNvSpPr>
            <a:spLocks noChangeArrowheads="1"/>
          </p:cNvSpPr>
          <p:nvPr/>
        </p:nvSpPr>
        <p:spPr bwMode="auto">
          <a:xfrm>
            <a:off x="5826443" y="287274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150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03" name="Rectangle 91"/>
          <p:cNvSpPr>
            <a:spLocks noChangeArrowheads="1"/>
          </p:cNvSpPr>
          <p:nvPr/>
        </p:nvSpPr>
        <p:spPr bwMode="auto">
          <a:xfrm>
            <a:off x="7506970" y="290988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900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04" name="Rectangle 92"/>
          <p:cNvSpPr>
            <a:spLocks noChangeArrowheads="1"/>
          </p:cNvSpPr>
          <p:nvPr/>
        </p:nvSpPr>
        <p:spPr bwMode="auto">
          <a:xfrm>
            <a:off x="2840673" y="330200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80</a:t>
            </a:r>
            <a:r>
              <a:rPr lang="en-US" sz="1100" dirty="0">
                <a:latin typeface="Arial" charset="0"/>
              </a:rPr>
              <a:t>Mbps</a:t>
            </a:r>
          </a:p>
        </p:txBody>
      </p:sp>
      <p:sp>
        <p:nvSpPr>
          <p:cNvPr id="19505" name="Rectangle 93"/>
          <p:cNvSpPr>
            <a:spLocks noChangeArrowheads="1"/>
          </p:cNvSpPr>
          <p:nvPr/>
        </p:nvSpPr>
        <p:spPr bwMode="auto">
          <a:xfrm>
            <a:off x="7506970" y="327818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900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06" name="Rectangle 94"/>
          <p:cNvSpPr>
            <a:spLocks noChangeArrowheads="1"/>
          </p:cNvSpPr>
          <p:nvPr/>
        </p:nvSpPr>
        <p:spPr bwMode="auto">
          <a:xfrm>
            <a:off x="5866130" y="324262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250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08" name="Rectangle 96"/>
          <p:cNvSpPr>
            <a:spLocks noChangeArrowheads="1"/>
          </p:cNvSpPr>
          <p:nvPr/>
        </p:nvSpPr>
        <p:spPr bwMode="auto">
          <a:xfrm>
            <a:off x="1605915" y="372586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32k</a:t>
            </a:r>
            <a:endParaRPr lang="en-US" sz="1100">
              <a:latin typeface="Arial" charset="0"/>
            </a:endParaRPr>
          </a:p>
        </p:txBody>
      </p:sp>
      <p:sp>
        <p:nvSpPr>
          <p:cNvPr id="19509" name="Rectangle 97"/>
          <p:cNvSpPr>
            <a:spLocks noChangeArrowheads="1"/>
          </p:cNvSpPr>
          <p:nvPr/>
        </p:nvSpPr>
        <p:spPr bwMode="auto">
          <a:xfrm>
            <a:off x="2916555" y="371316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64k</a:t>
            </a:r>
            <a:endParaRPr lang="en-US" sz="1100">
              <a:latin typeface="Arial" charset="0"/>
            </a:endParaRPr>
          </a:p>
        </p:txBody>
      </p:sp>
      <p:sp>
        <p:nvSpPr>
          <p:cNvPr id="19510" name="Rectangle 98"/>
          <p:cNvSpPr>
            <a:spLocks noChangeArrowheads="1"/>
          </p:cNvSpPr>
          <p:nvPr/>
        </p:nvSpPr>
        <p:spPr bwMode="auto">
          <a:xfrm>
            <a:off x="5858193" y="367919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128k</a:t>
            </a:r>
            <a:endParaRPr lang="en-US" sz="1100">
              <a:latin typeface="Arial" charset="0"/>
            </a:endParaRPr>
          </a:p>
        </p:txBody>
      </p:sp>
      <p:sp>
        <p:nvSpPr>
          <p:cNvPr id="19511" name="Rectangle 99"/>
          <p:cNvSpPr>
            <a:spLocks noChangeArrowheads="1"/>
          </p:cNvSpPr>
          <p:nvPr/>
        </p:nvSpPr>
        <p:spPr bwMode="auto">
          <a:xfrm>
            <a:off x="7538720" y="369093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512k</a:t>
            </a:r>
            <a:endParaRPr lang="en-US" sz="1100">
              <a:latin typeface="Arial" charset="0"/>
            </a:endParaRPr>
          </a:p>
        </p:txBody>
      </p:sp>
      <p:sp>
        <p:nvSpPr>
          <p:cNvPr id="19512" name="Rectangle 100"/>
          <p:cNvSpPr>
            <a:spLocks noChangeArrowheads="1"/>
          </p:cNvSpPr>
          <p:nvPr/>
        </p:nvSpPr>
        <p:spPr bwMode="auto">
          <a:xfrm>
            <a:off x="1612265" y="413861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25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13" name="Rectangle 101"/>
          <p:cNvSpPr>
            <a:spLocks noChangeArrowheads="1"/>
          </p:cNvSpPr>
          <p:nvPr/>
        </p:nvSpPr>
        <p:spPr bwMode="auto">
          <a:xfrm>
            <a:off x="3051493" y="411480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30</a:t>
            </a:r>
            <a:r>
              <a:rPr lang="en-US" sz="1100" dirty="0">
                <a:latin typeface="Arial" charset="0"/>
              </a:rPr>
              <a:t>Mbps</a:t>
            </a:r>
          </a:p>
        </p:txBody>
      </p:sp>
      <p:sp>
        <p:nvSpPr>
          <p:cNvPr id="19514" name="Rectangle 102"/>
          <p:cNvSpPr>
            <a:spLocks noChangeArrowheads="1"/>
          </p:cNvSpPr>
          <p:nvPr/>
        </p:nvSpPr>
        <p:spPr bwMode="auto">
          <a:xfrm>
            <a:off x="5904230" y="409352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85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15" name="Rectangle 103"/>
          <p:cNvSpPr>
            <a:spLocks noChangeArrowheads="1"/>
          </p:cNvSpPr>
          <p:nvPr/>
        </p:nvSpPr>
        <p:spPr bwMode="auto">
          <a:xfrm>
            <a:off x="7559358" y="4130675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350</a:t>
            </a:r>
            <a:r>
              <a:rPr lang="en-US" sz="1100">
                <a:latin typeface="Arial" charset="0"/>
              </a:rPr>
              <a:t>Mbps</a:t>
            </a:r>
          </a:p>
        </p:txBody>
      </p:sp>
      <p:sp>
        <p:nvSpPr>
          <p:cNvPr id="19516" name="Rectangle 104"/>
          <p:cNvSpPr>
            <a:spLocks noChangeArrowheads="1"/>
          </p:cNvSpPr>
          <p:nvPr/>
        </p:nvSpPr>
        <p:spPr bwMode="auto">
          <a:xfrm>
            <a:off x="1639253" y="4546600"/>
            <a:ext cx="14605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No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8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8xFE</a:t>
            </a:r>
            <a:endParaRPr lang="en-US" sz="1100">
              <a:latin typeface="Arial" charset="0"/>
            </a:endParaRPr>
          </a:p>
        </p:txBody>
      </p:sp>
      <p:sp>
        <p:nvSpPr>
          <p:cNvPr id="19517" name="Rectangle 105"/>
          <p:cNvSpPr>
            <a:spLocks noChangeArrowheads="1"/>
          </p:cNvSpPr>
          <p:nvPr/>
        </p:nvSpPr>
        <p:spPr bwMode="auto">
          <a:xfrm>
            <a:off x="2976880" y="4586288"/>
            <a:ext cx="1460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1xPIM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8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2xGE + 6xFE</a:t>
            </a:r>
            <a:endParaRPr lang="en-US" sz="1100" dirty="0">
              <a:latin typeface="Arial" charset="0"/>
            </a:endParaRPr>
          </a:p>
        </p:txBody>
      </p:sp>
      <p:sp>
        <p:nvSpPr>
          <p:cNvPr id="19518" name="Rectangle 106"/>
          <p:cNvSpPr>
            <a:spLocks noChangeArrowheads="1"/>
          </p:cNvSpPr>
          <p:nvPr/>
        </p:nvSpPr>
        <p:spPr bwMode="auto">
          <a:xfrm>
            <a:off x="5853430" y="4576128"/>
            <a:ext cx="1460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4</a:t>
            </a:r>
            <a:r>
              <a:rPr lang="cs-CZ" sz="1100" dirty="0" smtClean="0">
                <a:latin typeface="Arial" charset="0"/>
              </a:rPr>
              <a:t>xPIM</a:t>
            </a:r>
            <a:endParaRPr lang="cs-CZ" sz="11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8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16xGE</a:t>
            </a:r>
            <a:endParaRPr lang="en-US" sz="1100" dirty="0">
              <a:latin typeface="Arial" charset="0"/>
            </a:endParaRPr>
          </a:p>
        </p:txBody>
      </p:sp>
      <p:sp>
        <p:nvSpPr>
          <p:cNvPr id="19519" name="Rectangle 107"/>
          <p:cNvSpPr>
            <a:spLocks noChangeArrowheads="1"/>
          </p:cNvSpPr>
          <p:nvPr/>
        </p:nvSpPr>
        <p:spPr bwMode="auto">
          <a:xfrm>
            <a:off x="7519670" y="4611688"/>
            <a:ext cx="1460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8xGPIM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8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4xGE</a:t>
            </a:r>
            <a:endParaRPr lang="en-US" sz="1100">
              <a:latin typeface="Arial" charset="0"/>
            </a:endParaRPr>
          </a:p>
        </p:txBody>
      </p:sp>
      <p:pic>
        <p:nvPicPr>
          <p:cNvPr id="19520" name="Picture 136" descr="SR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685" y="800100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1" name="Picture 154" descr="SRX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075" y="742950"/>
            <a:ext cx="8286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2" name="Picture 155" descr="SRX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8820" y="607695"/>
            <a:ext cx="1371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3" name="Picture 156" descr="SRX6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4255" y="461963"/>
            <a:ext cx="14001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105"/>
          <p:cNvSpPr>
            <a:spLocks noChangeArrowheads="1"/>
          </p:cNvSpPr>
          <p:nvPr/>
        </p:nvSpPr>
        <p:spPr bwMode="auto">
          <a:xfrm>
            <a:off x="4363720" y="4612958"/>
            <a:ext cx="1460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2</a:t>
            </a:r>
            <a:r>
              <a:rPr lang="cs-CZ" sz="1100" dirty="0" smtClean="0">
                <a:latin typeface="Arial" charset="0"/>
              </a:rPr>
              <a:t>xPIM</a:t>
            </a:r>
            <a:endParaRPr lang="cs-CZ" sz="11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800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smtClean="0">
                <a:latin typeface="Arial" charset="0"/>
              </a:rPr>
              <a:t>8xGE</a:t>
            </a:r>
            <a:endParaRPr lang="en-US" sz="1100" dirty="0">
              <a:latin typeface="Arial" charset="0"/>
            </a:endParaRPr>
          </a:p>
        </p:txBody>
      </p:sp>
      <p:sp>
        <p:nvSpPr>
          <p:cNvPr id="69" name="Volný tvar 68"/>
          <p:cNvSpPr/>
          <p:nvPr/>
        </p:nvSpPr>
        <p:spPr bwMode="auto">
          <a:xfrm>
            <a:off x="5600700" y="1211580"/>
            <a:ext cx="249555" cy="4857750"/>
          </a:xfrm>
          <a:custGeom>
            <a:avLst/>
            <a:gdLst>
              <a:gd name="connsiteX0" fmla="*/ 0 w 297180"/>
              <a:gd name="connsiteY0" fmla="*/ 0 h 4857750"/>
              <a:gd name="connsiteX1" fmla="*/ 80010 w 297180"/>
              <a:gd name="connsiteY1" fmla="*/ 514350 h 4857750"/>
              <a:gd name="connsiteX2" fmla="*/ 114300 w 297180"/>
              <a:gd name="connsiteY2" fmla="*/ 1085850 h 4857750"/>
              <a:gd name="connsiteX3" fmla="*/ 228600 w 297180"/>
              <a:gd name="connsiteY3" fmla="*/ 1668780 h 4857750"/>
              <a:gd name="connsiteX4" fmla="*/ 297180 w 297180"/>
              <a:gd name="connsiteY4" fmla="*/ 2617470 h 4857750"/>
              <a:gd name="connsiteX5" fmla="*/ 228600 w 297180"/>
              <a:gd name="connsiteY5" fmla="*/ 3451860 h 4857750"/>
              <a:gd name="connsiteX6" fmla="*/ 171450 w 297180"/>
              <a:gd name="connsiteY6" fmla="*/ 4057650 h 4857750"/>
              <a:gd name="connsiteX7" fmla="*/ 171450 w 297180"/>
              <a:gd name="connsiteY7" fmla="*/ 4857750 h 4857750"/>
              <a:gd name="connsiteX0" fmla="*/ 0 w 306705"/>
              <a:gd name="connsiteY0" fmla="*/ 0 h 4857750"/>
              <a:gd name="connsiteX1" fmla="*/ 80010 w 306705"/>
              <a:gd name="connsiteY1" fmla="*/ 514350 h 4857750"/>
              <a:gd name="connsiteX2" fmla="*/ 114300 w 306705"/>
              <a:gd name="connsiteY2" fmla="*/ 1085850 h 4857750"/>
              <a:gd name="connsiteX3" fmla="*/ 171450 w 306705"/>
              <a:gd name="connsiteY3" fmla="*/ 1680210 h 4857750"/>
              <a:gd name="connsiteX4" fmla="*/ 297180 w 306705"/>
              <a:gd name="connsiteY4" fmla="*/ 2617470 h 4857750"/>
              <a:gd name="connsiteX5" fmla="*/ 228600 w 306705"/>
              <a:gd name="connsiteY5" fmla="*/ 3451860 h 4857750"/>
              <a:gd name="connsiteX6" fmla="*/ 171450 w 306705"/>
              <a:gd name="connsiteY6" fmla="*/ 4057650 h 4857750"/>
              <a:gd name="connsiteX7" fmla="*/ 171450 w 306705"/>
              <a:gd name="connsiteY7" fmla="*/ 4857750 h 4857750"/>
              <a:gd name="connsiteX0" fmla="*/ 0 w 249555"/>
              <a:gd name="connsiteY0" fmla="*/ 0 h 4857750"/>
              <a:gd name="connsiteX1" fmla="*/ 80010 w 249555"/>
              <a:gd name="connsiteY1" fmla="*/ 514350 h 4857750"/>
              <a:gd name="connsiteX2" fmla="*/ 114300 w 249555"/>
              <a:gd name="connsiteY2" fmla="*/ 1085850 h 4857750"/>
              <a:gd name="connsiteX3" fmla="*/ 171450 w 249555"/>
              <a:gd name="connsiteY3" fmla="*/ 1680210 h 4857750"/>
              <a:gd name="connsiteX4" fmla="*/ 240030 w 249555"/>
              <a:gd name="connsiteY4" fmla="*/ 2663190 h 4857750"/>
              <a:gd name="connsiteX5" fmla="*/ 228600 w 249555"/>
              <a:gd name="connsiteY5" fmla="*/ 3451860 h 4857750"/>
              <a:gd name="connsiteX6" fmla="*/ 171450 w 249555"/>
              <a:gd name="connsiteY6" fmla="*/ 4057650 h 4857750"/>
              <a:gd name="connsiteX7" fmla="*/ 171450 w 249555"/>
              <a:gd name="connsiteY7" fmla="*/ 485775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555" h="4857750">
                <a:moveTo>
                  <a:pt x="0" y="0"/>
                </a:moveTo>
                <a:cubicBezTo>
                  <a:pt x="30480" y="166687"/>
                  <a:pt x="60960" y="333375"/>
                  <a:pt x="80010" y="514350"/>
                </a:cubicBezTo>
                <a:cubicBezTo>
                  <a:pt x="99060" y="695325"/>
                  <a:pt x="99060" y="891540"/>
                  <a:pt x="114300" y="1085850"/>
                </a:cubicBezTo>
                <a:cubicBezTo>
                  <a:pt x="129540" y="1280160"/>
                  <a:pt x="150495" y="1417320"/>
                  <a:pt x="171450" y="1680210"/>
                </a:cubicBezTo>
                <a:cubicBezTo>
                  <a:pt x="192405" y="1943100"/>
                  <a:pt x="230505" y="2367915"/>
                  <a:pt x="240030" y="2663190"/>
                </a:cubicBezTo>
                <a:cubicBezTo>
                  <a:pt x="249555" y="2958465"/>
                  <a:pt x="240030" y="3219450"/>
                  <a:pt x="228600" y="3451860"/>
                </a:cubicBezTo>
                <a:cubicBezTo>
                  <a:pt x="217170" y="3684270"/>
                  <a:pt x="180975" y="3823335"/>
                  <a:pt x="171450" y="4057650"/>
                </a:cubicBezTo>
                <a:cubicBezTo>
                  <a:pt x="161925" y="4291965"/>
                  <a:pt x="166687" y="4574857"/>
                  <a:pt x="171450" y="485775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cs-CZ" smtClean="0"/>
          </a:p>
        </p:txBody>
      </p:sp>
      <p:sp>
        <p:nvSpPr>
          <p:cNvPr id="70" name="Rectangle 86"/>
          <p:cNvSpPr>
            <a:spLocks noChangeArrowheads="1"/>
          </p:cNvSpPr>
          <p:nvPr/>
        </p:nvSpPr>
        <p:spPr bwMode="auto">
          <a:xfrm>
            <a:off x="4274503" y="178816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err="1" smtClean="0">
                <a:latin typeface="Arial" charset="0"/>
              </a:rPr>
              <a:t>small</a:t>
            </a:r>
            <a:r>
              <a:rPr lang="cs-CZ" sz="1100" dirty="0" smtClean="0">
                <a:latin typeface="Arial" charset="0"/>
              </a:rPr>
              <a:t> </a:t>
            </a:r>
            <a:r>
              <a:rPr lang="cs-CZ" sz="1100" dirty="0" err="1">
                <a:latin typeface="Arial" charset="0"/>
              </a:rPr>
              <a:t>branges</a:t>
            </a:r>
            <a:endParaRPr lang="en-US" sz="1100" dirty="0">
              <a:latin typeface="Arial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5003" y="739140"/>
            <a:ext cx="1067117" cy="62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Rectangle 23"/>
          <p:cNvSpPr>
            <a:spLocks noChangeArrowheads="1"/>
          </p:cNvSpPr>
          <p:nvPr/>
        </p:nvSpPr>
        <p:spPr bwMode="auto">
          <a:xfrm>
            <a:off x="4390390" y="2328863"/>
            <a:ext cx="122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Up to </a:t>
            </a:r>
            <a:r>
              <a:rPr lang="cs-CZ" sz="1100" dirty="0" smtClean="0">
                <a:latin typeface="Arial" charset="0"/>
              </a:rPr>
              <a:t>9</a:t>
            </a:r>
            <a:r>
              <a:rPr lang="en-US" sz="1100" dirty="0" smtClean="0">
                <a:latin typeface="Arial" charset="0"/>
              </a:rPr>
              <a:t>50 Mbps</a:t>
            </a:r>
            <a:r>
              <a:rPr lang="cs-CZ" sz="1100" dirty="0" smtClean="0">
                <a:latin typeface="Arial" charset="0"/>
              </a:rPr>
              <a:t> (300Mbps)</a:t>
            </a:r>
            <a:endParaRPr lang="en-US" sz="1100" dirty="0">
              <a:latin typeface="Arial" charset="0"/>
            </a:endParaRPr>
          </a:p>
        </p:txBody>
      </p:sp>
      <p:sp>
        <p:nvSpPr>
          <p:cNvPr id="127" name="Rectangle 89"/>
          <p:cNvSpPr>
            <a:spLocks noChangeArrowheads="1"/>
          </p:cNvSpPr>
          <p:nvPr/>
        </p:nvSpPr>
        <p:spPr bwMode="auto">
          <a:xfrm>
            <a:off x="4323715" y="288893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smtClean="0">
                <a:latin typeface="Arial" charset="0"/>
              </a:rPr>
              <a:t>100</a:t>
            </a:r>
            <a:r>
              <a:rPr lang="en-US" sz="1100" dirty="0" smtClean="0">
                <a:latin typeface="Arial" charset="0"/>
              </a:rPr>
              <a:t>Mbps</a:t>
            </a:r>
            <a:endParaRPr lang="en-US" sz="1100" dirty="0">
              <a:latin typeface="Arial" charset="0"/>
            </a:endParaRP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4318635" y="1325880"/>
            <a:ext cx="126365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 dirty="0" smtClean="0">
                <a:latin typeface="Arial" charset="0"/>
              </a:rPr>
              <a:t>SRX220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29" name="Rectangle 92"/>
          <p:cNvSpPr>
            <a:spLocks noChangeArrowheads="1"/>
          </p:cNvSpPr>
          <p:nvPr/>
        </p:nvSpPr>
        <p:spPr bwMode="auto">
          <a:xfrm>
            <a:off x="4318953" y="327152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smtClean="0">
                <a:latin typeface="Arial" charset="0"/>
              </a:rPr>
              <a:t>100</a:t>
            </a:r>
            <a:r>
              <a:rPr lang="en-US" sz="1100" dirty="0" smtClean="0">
                <a:latin typeface="Arial" charset="0"/>
              </a:rPr>
              <a:t>M</a:t>
            </a:r>
            <a:r>
              <a:rPr lang="cs-CZ" sz="1100" dirty="0" smtClean="0">
                <a:latin typeface="Arial" charset="0"/>
              </a:rPr>
              <a:t>b</a:t>
            </a:r>
            <a:r>
              <a:rPr lang="en-US" sz="1100" dirty="0" err="1" smtClean="0">
                <a:latin typeface="Arial" charset="0"/>
              </a:rPr>
              <a:t>ps</a:t>
            </a:r>
            <a:endParaRPr lang="en-US" sz="1100" dirty="0">
              <a:latin typeface="Arial" charset="0"/>
            </a:endParaRPr>
          </a:p>
        </p:txBody>
      </p:sp>
      <p:sp>
        <p:nvSpPr>
          <p:cNvPr id="130" name="Rectangle 92"/>
          <p:cNvSpPr>
            <a:spLocks noChangeArrowheads="1"/>
          </p:cNvSpPr>
          <p:nvPr/>
        </p:nvSpPr>
        <p:spPr bwMode="auto">
          <a:xfrm>
            <a:off x="1621473" y="331724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>
                <a:latin typeface="Arial" charset="0"/>
              </a:rPr>
              <a:t>6</a:t>
            </a:r>
            <a:r>
              <a:rPr lang="cs-CZ" sz="1100" dirty="0" smtClean="0">
                <a:latin typeface="Arial" charset="0"/>
              </a:rPr>
              <a:t>0</a:t>
            </a:r>
            <a:r>
              <a:rPr lang="en-US" sz="1100" dirty="0">
                <a:latin typeface="Arial" charset="0"/>
              </a:rPr>
              <a:t>Mbps</a:t>
            </a:r>
          </a:p>
        </p:txBody>
      </p:sp>
      <p:sp>
        <p:nvSpPr>
          <p:cNvPr id="131" name="Rectangle 97"/>
          <p:cNvSpPr>
            <a:spLocks noChangeArrowheads="1"/>
          </p:cNvSpPr>
          <p:nvPr/>
        </p:nvSpPr>
        <p:spPr bwMode="auto">
          <a:xfrm>
            <a:off x="4303395" y="369411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smtClean="0">
                <a:latin typeface="Arial" charset="0"/>
              </a:rPr>
              <a:t>96k</a:t>
            </a:r>
            <a:endParaRPr lang="en-US" sz="1100" dirty="0">
              <a:latin typeface="Arial" charset="0"/>
            </a:endParaRPr>
          </a:p>
        </p:txBody>
      </p:sp>
      <p:sp>
        <p:nvSpPr>
          <p:cNvPr id="132" name="Rectangle 101"/>
          <p:cNvSpPr>
            <a:spLocks noChangeArrowheads="1"/>
          </p:cNvSpPr>
          <p:nvPr/>
        </p:nvSpPr>
        <p:spPr bwMode="auto">
          <a:xfrm>
            <a:off x="4324033" y="415290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 dirty="0" smtClean="0">
                <a:latin typeface="Arial" charset="0"/>
              </a:rPr>
              <a:t>35</a:t>
            </a:r>
            <a:r>
              <a:rPr lang="en-US" sz="1100" dirty="0" smtClean="0">
                <a:latin typeface="Arial" charset="0"/>
              </a:rPr>
              <a:t>Mbps</a:t>
            </a:r>
            <a:endParaRPr lang="en-US" sz="1100" dirty="0">
              <a:latin typeface="Arial" charset="0"/>
            </a:endParaRPr>
          </a:p>
        </p:txBody>
      </p:sp>
      <p:sp>
        <p:nvSpPr>
          <p:cNvPr id="133" name="Rectangle 57"/>
          <p:cNvSpPr>
            <a:spLocks noChangeArrowheads="1"/>
          </p:cNvSpPr>
          <p:nvPr/>
        </p:nvSpPr>
        <p:spPr bwMode="auto">
          <a:xfrm>
            <a:off x="4340225" y="5330190"/>
            <a:ext cx="1485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VRRP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dirty="0">
                <a:latin typeface="Arial" charset="0"/>
              </a:rPr>
              <a:t>Cluster (A/A; A/S)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340844" y="95366"/>
            <a:ext cx="2618217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Branch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boxes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247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5775" y="1123950"/>
            <a:ext cx="523875" cy="42862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3" name="Freeform 4"/>
          <p:cNvSpPr>
            <a:spLocks/>
          </p:cNvSpPr>
          <p:nvPr/>
        </p:nvSpPr>
        <p:spPr bwMode="blackWhite">
          <a:xfrm rot="304589">
            <a:off x="879171" y="11414"/>
            <a:ext cx="7919624" cy="6360914"/>
          </a:xfrm>
          <a:custGeom>
            <a:avLst/>
            <a:gdLst>
              <a:gd name="T0" fmla="*/ 3375 w 3375"/>
              <a:gd name="T1" fmla="*/ 0 h 1736"/>
              <a:gd name="T2" fmla="*/ 3215 w 3375"/>
              <a:gd name="T3" fmla="*/ 22 h 1736"/>
              <a:gd name="T4" fmla="*/ 3119 w 3375"/>
              <a:gd name="T5" fmla="*/ 40 h 1736"/>
              <a:gd name="T6" fmla="*/ 3019 w 3375"/>
              <a:gd name="T7" fmla="*/ 54 h 1736"/>
              <a:gd name="T8" fmla="*/ 2895 w 3375"/>
              <a:gd name="T9" fmla="*/ 78 h 1736"/>
              <a:gd name="T10" fmla="*/ 2788 w 3375"/>
              <a:gd name="T11" fmla="*/ 122 h 1736"/>
              <a:gd name="T12" fmla="*/ 2900 w 3375"/>
              <a:gd name="T13" fmla="*/ 196 h 1736"/>
              <a:gd name="T14" fmla="*/ 2 w 3375"/>
              <a:gd name="T15" fmla="*/ 1694 h 1736"/>
              <a:gd name="T16" fmla="*/ 602 w 3375"/>
              <a:gd name="T17" fmla="*/ 1724 h 1736"/>
              <a:gd name="T18" fmla="*/ 3024 w 3375"/>
              <a:gd name="T19" fmla="*/ 254 h 1736"/>
              <a:gd name="T20" fmla="*/ 3148 w 3375"/>
              <a:gd name="T21" fmla="*/ 305 h 1736"/>
              <a:gd name="T22" fmla="*/ 3235 w 3375"/>
              <a:gd name="T23" fmla="*/ 221 h 1736"/>
              <a:gd name="T24" fmla="*/ 3295 w 3375"/>
              <a:gd name="T25" fmla="*/ 117 h 1736"/>
              <a:gd name="T26" fmla="*/ 3375 w 3375"/>
              <a:gd name="T27" fmla="*/ 0 h 17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75"/>
              <a:gd name="T43" fmla="*/ 0 h 1736"/>
              <a:gd name="T44" fmla="*/ 3375 w 3375"/>
              <a:gd name="T45" fmla="*/ 1736 h 1736"/>
              <a:gd name="connsiteX0" fmla="*/ 10000 w 10000"/>
              <a:gd name="connsiteY0" fmla="*/ 0 h 10685"/>
              <a:gd name="connsiteX1" fmla="*/ 9526 w 10000"/>
              <a:gd name="connsiteY1" fmla="*/ 127 h 10685"/>
              <a:gd name="connsiteX2" fmla="*/ 9241 w 10000"/>
              <a:gd name="connsiteY2" fmla="*/ 230 h 10685"/>
              <a:gd name="connsiteX3" fmla="*/ 8945 w 10000"/>
              <a:gd name="connsiteY3" fmla="*/ 311 h 10685"/>
              <a:gd name="connsiteX4" fmla="*/ 8578 w 10000"/>
              <a:gd name="connsiteY4" fmla="*/ 449 h 10685"/>
              <a:gd name="connsiteX5" fmla="*/ 8261 w 10000"/>
              <a:gd name="connsiteY5" fmla="*/ 703 h 10685"/>
              <a:gd name="connsiteX6" fmla="*/ 8593 w 10000"/>
              <a:gd name="connsiteY6" fmla="*/ 1129 h 10685"/>
              <a:gd name="connsiteX7" fmla="*/ 6 w 10000"/>
              <a:gd name="connsiteY7" fmla="*/ 9758 h 10685"/>
              <a:gd name="connsiteX8" fmla="*/ 1364 w 10000"/>
              <a:gd name="connsiteY8" fmla="*/ 10616 h 10685"/>
              <a:gd name="connsiteX9" fmla="*/ 8960 w 10000"/>
              <a:gd name="connsiteY9" fmla="*/ 1463 h 10685"/>
              <a:gd name="connsiteX10" fmla="*/ 9327 w 10000"/>
              <a:gd name="connsiteY10" fmla="*/ 1757 h 10685"/>
              <a:gd name="connsiteX11" fmla="*/ 9585 w 10000"/>
              <a:gd name="connsiteY11" fmla="*/ 1273 h 10685"/>
              <a:gd name="connsiteX12" fmla="*/ 9763 w 10000"/>
              <a:gd name="connsiteY12" fmla="*/ 674 h 10685"/>
              <a:gd name="connsiteX13" fmla="*/ 10000 w 10000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983 w 10038"/>
              <a:gd name="connsiteY3" fmla="*/ 311 h 10685"/>
              <a:gd name="connsiteX4" fmla="*/ 8616 w 10038"/>
              <a:gd name="connsiteY4" fmla="*/ 449 h 10685"/>
              <a:gd name="connsiteX5" fmla="*/ 8299 w 10038"/>
              <a:gd name="connsiteY5" fmla="*/ 70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365 w 10038"/>
              <a:gd name="connsiteY10" fmla="*/ 1757 h 10685"/>
              <a:gd name="connsiteX11" fmla="*/ 9623 w 10038"/>
              <a:gd name="connsiteY11" fmla="*/ 1273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983 w 10038"/>
              <a:gd name="connsiteY3" fmla="*/ 311 h 10685"/>
              <a:gd name="connsiteX4" fmla="*/ 8616 w 10038"/>
              <a:gd name="connsiteY4" fmla="*/ 449 h 10685"/>
              <a:gd name="connsiteX5" fmla="*/ 8299 w 10038"/>
              <a:gd name="connsiteY5" fmla="*/ 70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365 w 10038"/>
              <a:gd name="connsiteY10" fmla="*/ 1757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983 w 10038"/>
              <a:gd name="connsiteY3" fmla="*/ 311 h 10685"/>
              <a:gd name="connsiteX4" fmla="*/ 8616 w 10038"/>
              <a:gd name="connsiteY4" fmla="*/ 449 h 10685"/>
              <a:gd name="connsiteX5" fmla="*/ 8299 w 10038"/>
              <a:gd name="connsiteY5" fmla="*/ 70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467 w 10038"/>
              <a:gd name="connsiteY10" fmla="*/ 1533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983 w 10038"/>
              <a:gd name="connsiteY3" fmla="*/ 311 h 10685"/>
              <a:gd name="connsiteX4" fmla="*/ 8616 w 10038"/>
              <a:gd name="connsiteY4" fmla="*/ 449 h 10685"/>
              <a:gd name="connsiteX5" fmla="*/ 8078 w 10038"/>
              <a:gd name="connsiteY5" fmla="*/ 88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467 w 10038"/>
              <a:gd name="connsiteY10" fmla="*/ 1533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983 w 10038"/>
              <a:gd name="connsiteY3" fmla="*/ 311 h 10685"/>
              <a:gd name="connsiteX4" fmla="*/ 8666 w 10038"/>
              <a:gd name="connsiteY4" fmla="*/ 540 h 10685"/>
              <a:gd name="connsiteX5" fmla="*/ 8078 w 10038"/>
              <a:gd name="connsiteY5" fmla="*/ 88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467 w 10038"/>
              <a:gd name="connsiteY10" fmla="*/ 1533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9017 w 10038"/>
              <a:gd name="connsiteY3" fmla="*/ 384 h 10685"/>
              <a:gd name="connsiteX4" fmla="*/ 8666 w 10038"/>
              <a:gd name="connsiteY4" fmla="*/ 540 h 10685"/>
              <a:gd name="connsiteX5" fmla="*/ 8078 w 10038"/>
              <a:gd name="connsiteY5" fmla="*/ 88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8998 w 10038"/>
              <a:gd name="connsiteY9" fmla="*/ 1463 h 10685"/>
              <a:gd name="connsiteX10" fmla="*/ 9467 w 10038"/>
              <a:gd name="connsiteY10" fmla="*/ 1533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9017 w 10038"/>
              <a:gd name="connsiteY3" fmla="*/ 384 h 10685"/>
              <a:gd name="connsiteX4" fmla="*/ 8666 w 10038"/>
              <a:gd name="connsiteY4" fmla="*/ 540 h 10685"/>
              <a:gd name="connsiteX5" fmla="*/ 8078 w 10038"/>
              <a:gd name="connsiteY5" fmla="*/ 88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9075 w 10038"/>
              <a:gd name="connsiteY9" fmla="*/ 1300 h 10685"/>
              <a:gd name="connsiteX10" fmla="*/ 9467 w 10038"/>
              <a:gd name="connsiteY10" fmla="*/ 1533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9017 w 10038"/>
              <a:gd name="connsiteY3" fmla="*/ 384 h 10685"/>
              <a:gd name="connsiteX4" fmla="*/ 8666 w 10038"/>
              <a:gd name="connsiteY4" fmla="*/ 540 h 10685"/>
              <a:gd name="connsiteX5" fmla="*/ 8078 w 10038"/>
              <a:gd name="connsiteY5" fmla="*/ 883 h 10685"/>
              <a:gd name="connsiteX6" fmla="*/ 8631 w 10038"/>
              <a:gd name="connsiteY6" fmla="*/ 1129 h 10685"/>
              <a:gd name="connsiteX7" fmla="*/ 6 w 10038"/>
              <a:gd name="connsiteY7" fmla="*/ 10283 h 10685"/>
              <a:gd name="connsiteX8" fmla="*/ 1402 w 10038"/>
              <a:gd name="connsiteY8" fmla="*/ 10616 h 10685"/>
              <a:gd name="connsiteX9" fmla="*/ 9075 w 10038"/>
              <a:gd name="connsiteY9" fmla="*/ 1300 h 10685"/>
              <a:gd name="connsiteX10" fmla="*/ 9521 w 10038"/>
              <a:gd name="connsiteY10" fmla="*/ 1469 h 10685"/>
              <a:gd name="connsiteX11" fmla="*/ 9709 w 10038"/>
              <a:gd name="connsiteY11" fmla="*/ 1032 h 10685"/>
              <a:gd name="connsiteX12" fmla="*/ 9801 w 10038"/>
              <a:gd name="connsiteY12" fmla="*/ 674 h 10685"/>
              <a:gd name="connsiteX13" fmla="*/ 10038 w 10038"/>
              <a:gd name="connsiteY13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279 w 10038"/>
              <a:gd name="connsiteY2" fmla="*/ 230 h 10685"/>
              <a:gd name="connsiteX3" fmla="*/ 8666 w 10038"/>
              <a:gd name="connsiteY3" fmla="*/ 540 h 10685"/>
              <a:gd name="connsiteX4" fmla="*/ 8078 w 10038"/>
              <a:gd name="connsiteY4" fmla="*/ 883 h 10685"/>
              <a:gd name="connsiteX5" fmla="*/ 8631 w 10038"/>
              <a:gd name="connsiteY5" fmla="*/ 1129 h 10685"/>
              <a:gd name="connsiteX6" fmla="*/ 6 w 10038"/>
              <a:gd name="connsiteY6" fmla="*/ 10283 h 10685"/>
              <a:gd name="connsiteX7" fmla="*/ 1402 w 10038"/>
              <a:gd name="connsiteY7" fmla="*/ 10616 h 10685"/>
              <a:gd name="connsiteX8" fmla="*/ 9075 w 10038"/>
              <a:gd name="connsiteY8" fmla="*/ 1300 h 10685"/>
              <a:gd name="connsiteX9" fmla="*/ 9521 w 10038"/>
              <a:gd name="connsiteY9" fmla="*/ 1469 h 10685"/>
              <a:gd name="connsiteX10" fmla="*/ 9709 w 10038"/>
              <a:gd name="connsiteY10" fmla="*/ 1032 h 10685"/>
              <a:gd name="connsiteX11" fmla="*/ 9801 w 10038"/>
              <a:gd name="connsiteY11" fmla="*/ 674 h 10685"/>
              <a:gd name="connsiteX12" fmla="*/ 10038 w 10038"/>
              <a:gd name="connsiteY12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8666 w 10038"/>
              <a:gd name="connsiteY2" fmla="*/ 540 h 10685"/>
              <a:gd name="connsiteX3" fmla="*/ 8078 w 10038"/>
              <a:gd name="connsiteY3" fmla="*/ 883 h 10685"/>
              <a:gd name="connsiteX4" fmla="*/ 8631 w 10038"/>
              <a:gd name="connsiteY4" fmla="*/ 1129 h 10685"/>
              <a:gd name="connsiteX5" fmla="*/ 6 w 10038"/>
              <a:gd name="connsiteY5" fmla="*/ 10283 h 10685"/>
              <a:gd name="connsiteX6" fmla="*/ 1402 w 10038"/>
              <a:gd name="connsiteY6" fmla="*/ 10616 h 10685"/>
              <a:gd name="connsiteX7" fmla="*/ 9075 w 10038"/>
              <a:gd name="connsiteY7" fmla="*/ 1300 h 10685"/>
              <a:gd name="connsiteX8" fmla="*/ 9521 w 10038"/>
              <a:gd name="connsiteY8" fmla="*/ 1469 h 10685"/>
              <a:gd name="connsiteX9" fmla="*/ 9709 w 10038"/>
              <a:gd name="connsiteY9" fmla="*/ 1032 h 10685"/>
              <a:gd name="connsiteX10" fmla="*/ 9801 w 10038"/>
              <a:gd name="connsiteY10" fmla="*/ 674 h 10685"/>
              <a:gd name="connsiteX11" fmla="*/ 10038 w 10038"/>
              <a:gd name="connsiteY11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146 w 10038"/>
              <a:gd name="connsiteY2" fmla="*/ 310 h 10685"/>
              <a:gd name="connsiteX3" fmla="*/ 8078 w 10038"/>
              <a:gd name="connsiteY3" fmla="*/ 883 h 10685"/>
              <a:gd name="connsiteX4" fmla="*/ 8631 w 10038"/>
              <a:gd name="connsiteY4" fmla="*/ 1129 h 10685"/>
              <a:gd name="connsiteX5" fmla="*/ 6 w 10038"/>
              <a:gd name="connsiteY5" fmla="*/ 10283 h 10685"/>
              <a:gd name="connsiteX6" fmla="*/ 1402 w 10038"/>
              <a:gd name="connsiteY6" fmla="*/ 10616 h 10685"/>
              <a:gd name="connsiteX7" fmla="*/ 9075 w 10038"/>
              <a:gd name="connsiteY7" fmla="*/ 1300 h 10685"/>
              <a:gd name="connsiteX8" fmla="*/ 9521 w 10038"/>
              <a:gd name="connsiteY8" fmla="*/ 1469 h 10685"/>
              <a:gd name="connsiteX9" fmla="*/ 9709 w 10038"/>
              <a:gd name="connsiteY9" fmla="*/ 1032 h 10685"/>
              <a:gd name="connsiteX10" fmla="*/ 9801 w 10038"/>
              <a:gd name="connsiteY10" fmla="*/ 674 h 10685"/>
              <a:gd name="connsiteX11" fmla="*/ 10038 w 10038"/>
              <a:gd name="connsiteY11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146 w 10038"/>
              <a:gd name="connsiteY2" fmla="*/ 310 h 10685"/>
              <a:gd name="connsiteX3" fmla="*/ 8688 w 10038"/>
              <a:gd name="connsiteY3" fmla="*/ 638 h 10685"/>
              <a:gd name="connsiteX4" fmla="*/ 8631 w 10038"/>
              <a:gd name="connsiteY4" fmla="*/ 1129 h 10685"/>
              <a:gd name="connsiteX5" fmla="*/ 6 w 10038"/>
              <a:gd name="connsiteY5" fmla="*/ 10283 h 10685"/>
              <a:gd name="connsiteX6" fmla="*/ 1402 w 10038"/>
              <a:gd name="connsiteY6" fmla="*/ 10616 h 10685"/>
              <a:gd name="connsiteX7" fmla="*/ 9075 w 10038"/>
              <a:gd name="connsiteY7" fmla="*/ 1300 h 10685"/>
              <a:gd name="connsiteX8" fmla="*/ 9521 w 10038"/>
              <a:gd name="connsiteY8" fmla="*/ 1469 h 10685"/>
              <a:gd name="connsiteX9" fmla="*/ 9709 w 10038"/>
              <a:gd name="connsiteY9" fmla="*/ 1032 h 10685"/>
              <a:gd name="connsiteX10" fmla="*/ 9801 w 10038"/>
              <a:gd name="connsiteY10" fmla="*/ 674 h 10685"/>
              <a:gd name="connsiteX11" fmla="*/ 10038 w 10038"/>
              <a:gd name="connsiteY11" fmla="*/ 0 h 10685"/>
              <a:gd name="connsiteX0" fmla="*/ 10038 w 10038"/>
              <a:gd name="connsiteY0" fmla="*/ 0 h 10685"/>
              <a:gd name="connsiteX1" fmla="*/ 9564 w 10038"/>
              <a:gd name="connsiteY1" fmla="*/ 127 h 10685"/>
              <a:gd name="connsiteX2" fmla="*/ 9146 w 10038"/>
              <a:gd name="connsiteY2" fmla="*/ 310 h 10685"/>
              <a:gd name="connsiteX3" fmla="*/ 8688 w 10038"/>
              <a:gd name="connsiteY3" fmla="*/ 638 h 10685"/>
              <a:gd name="connsiteX4" fmla="*/ 8933 w 10038"/>
              <a:gd name="connsiteY4" fmla="*/ 843 h 10685"/>
              <a:gd name="connsiteX5" fmla="*/ 6 w 10038"/>
              <a:gd name="connsiteY5" fmla="*/ 10283 h 10685"/>
              <a:gd name="connsiteX6" fmla="*/ 1402 w 10038"/>
              <a:gd name="connsiteY6" fmla="*/ 10616 h 10685"/>
              <a:gd name="connsiteX7" fmla="*/ 9075 w 10038"/>
              <a:gd name="connsiteY7" fmla="*/ 1300 h 10685"/>
              <a:gd name="connsiteX8" fmla="*/ 9521 w 10038"/>
              <a:gd name="connsiteY8" fmla="*/ 1469 h 10685"/>
              <a:gd name="connsiteX9" fmla="*/ 9709 w 10038"/>
              <a:gd name="connsiteY9" fmla="*/ 1032 h 10685"/>
              <a:gd name="connsiteX10" fmla="*/ 9801 w 10038"/>
              <a:gd name="connsiteY10" fmla="*/ 674 h 10685"/>
              <a:gd name="connsiteX11" fmla="*/ 10038 w 10038"/>
              <a:gd name="connsiteY11" fmla="*/ 0 h 10685"/>
              <a:gd name="connsiteX0" fmla="*/ 10038 w 10062"/>
              <a:gd name="connsiteY0" fmla="*/ 0 h 10685"/>
              <a:gd name="connsiteX1" fmla="*/ 9564 w 10062"/>
              <a:gd name="connsiteY1" fmla="*/ 127 h 10685"/>
              <a:gd name="connsiteX2" fmla="*/ 9146 w 10062"/>
              <a:gd name="connsiteY2" fmla="*/ 310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075 w 10062"/>
              <a:gd name="connsiteY7" fmla="*/ 1300 h 10685"/>
              <a:gd name="connsiteX8" fmla="*/ 9521 w 10062"/>
              <a:gd name="connsiteY8" fmla="*/ 1469 h 10685"/>
              <a:gd name="connsiteX9" fmla="*/ 9709 w 10062"/>
              <a:gd name="connsiteY9" fmla="*/ 1032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64 w 10062"/>
              <a:gd name="connsiteY1" fmla="*/ 127 h 10685"/>
              <a:gd name="connsiteX2" fmla="*/ 9146 w 10062"/>
              <a:gd name="connsiteY2" fmla="*/ 310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075 w 10062"/>
              <a:gd name="connsiteY7" fmla="*/ 1300 h 10685"/>
              <a:gd name="connsiteX8" fmla="*/ 9521 w 10062"/>
              <a:gd name="connsiteY8" fmla="*/ 1469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64 w 10062"/>
              <a:gd name="connsiteY1" fmla="*/ 127 h 10685"/>
              <a:gd name="connsiteX2" fmla="*/ 9146 w 10062"/>
              <a:gd name="connsiteY2" fmla="*/ 310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075 w 10062"/>
              <a:gd name="connsiteY7" fmla="*/ 1300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64 w 10062"/>
              <a:gd name="connsiteY1" fmla="*/ 127 h 10685"/>
              <a:gd name="connsiteX2" fmla="*/ 9146 w 10062"/>
              <a:gd name="connsiteY2" fmla="*/ 310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64 w 10062"/>
              <a:gd name="connsiteY1" fmla="*/ 127 h 10685"/>
              <a:gd name="connsiteX2" fmla="*/ 9150 w 10062"/>
              <a:gd name="connsiteY2" fmla="*/ 367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85 w 10062"/>
              <a:gd name="connsiteY1" fmla="*/ 221 h 10685"/>
              <a:gd name="connsiteX2" fmla="*/ 9150 w 10062"/>
              <a:gd name="connsiteY2" fmla="*/ 367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85 w 10062"/>
              <a:gd name="connsiteY1" fmla="*/ 221 h 10685"/>
              <a:gd name="connsiteX2" fmla="*/ 9150 w 10062"/>
              <a:gd name="connsiteY2" fmla="*/ 367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85 w 10062"/>
              <a:gd name="connsiteY1" fmla="*/ 221 h 10685"/>
              <a:gd name="connsiteX2" fmla="*/ 9150 w 10062"/>
              <a:gd name="connsiteY2" fmla="*/ 367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585 w 10062"/>
              <a:gd name="connsiteY1" fmla="*/ 221 h 10685"/>
              <a:gd name="connsiteX2" fmla="*/ 9153 w 10062"/>
              <a:gd name="connsiteY2" fmla="*/ 405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  <a:gd name="connsiteX0" fmla="*/ 10038 w 10062"/>
              <a:gd name="connsiteY0" fmla="*/ 0 h 10685"/>
              <a:gd name="connsiteX1" fmla="*/ 9642 w 10062"/>
              <a:gd name="connsiteY1" fmla="*/ 195 h 10685"/>
              <a:gd name="connsiteX2" fmla="*/ 9153 w 10062"/>
              <a:gd name="connsiteY2" fmla="*/ 405 h 10685"/>
              <a:gd name="connsiteX3" fmla="*/ 8688 w 10062"/>
              <a:gd name="connsiteY3" fmla="*/ 638 h 10685"/>
              <a:gd name="connsiteX4" fmla="*/ 8933 w 10062"/>
              <a:gd name="connsiteY4" fmla="*/ 843 h 10685"/>
              <a:gd name="connsiteX5" fmla="*/ 6 w 10062"/>
              <a:gd name="connsiteY5" fmla="*/ 10283 h 10685"/>
              <a:gd name="connsiteX6" fmla="*/ 1402 w 10062"/>
              <a:gd name="connsiteY6" fmla="*/ 10616 h 10685"/>
              <a:gd name="connsiteX7" fmla="*/ 9244 w 10062"/>
              <a:gd name="connsiteY7" fmla="*/ 991 h 10685"/>
              <a:gd name="connsiteX8" fmla="*/ 9685 w 10062"/>
              <a:gd name="connsiteY8" fmla="*/ 1084 h 10685"/>
              <a:gd name="connsiteX9" fmla="*/ 9846 w 10062"/>
              <a:gd name="connsiteY9" fmla="*/ 688 h 10685"/>
              <a:gd name="connsiteX10" fmla="*/ 10038 w 10062"/>
              <a:gd name="connsiteY10" fmla="*/ 0 h 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62" h="10685">
                <a:moveTo>
                  <a:pt x="10038" y="0"/>
                </a:moveTo>
                <a:cubicBezTo>
                  <a:pt x="9940" y="40"/>
                  <a:pt x="9737" y="172"/>
                  <a:pt x="9642" y="195"/>
                </a:cubicBezTo>
                <a:cubicBezTo>
                  <a:pt x="9413" y="285"/>
                  <a:pt x="9401" y="279"/>
                  <a:pt x="9153" y="405"/>
                </a:cubicBezTo>
                <a:cubicBezTo>
                  <a:pt x="9034" y="463"/>
                  <a:pt x="8708" y="453"/>
                  <a:pt x="8688" y="638"/>
                </a:cubicBezTo>
                <a:cubicBezTo>
                  <a:pt x="8697" y="793"/>
                  <a:pt x="8867" y="641"/>
                  <a:pt x="8933" y="843"/>
                </a:cubicBezTo>
                <a:cubicBezTo>
                  <a:pt x="8989" y="981"/>
                  <a:pt x="0" y="10225"/>
                  <a:pt x="6" y="10283"/>
                </a:cubicBezTo>
                <a:cubicBezTo>
                  <a:pt x="12" y="10358"/>
                  <a:pt x="1265" y="10478"/>
                  <a:pt x="1402" y="10616"/>
                </a:cubicBezTo>
                <a:cubicBezTo>
                  <a:pt x="1449" y="10685"/>
                  <a:pt x="9197" y="836"/>
                  <a:pt x="9244" y="991"/>
                </a:cubicBezTo>
                <a:cubicBezTo>
                  <a:pt x="9294" y="1158"/>
                  <a:pt x="9566" y="1070"/>
                  <a:pt x="9685" y="1084"/>
                </a:cubicBezTo>
                <a:cubicBezTo>
                  <a:pt x="9747" y="939"/>
                  <a:pt x="9769" y="895"/>
                  <a:pt x="9846" y="688"/>
                </a:cubicBezTo>
                <a:cubicBezTo>
                  <a:pt x="9932" y="443"/>
                  <a:pt x="10062" y="151"/>
                  <a:pt x="10038" y="0"/>
                </a:cubicBezTo>
                <a:close/>
              </a:path>
            </a:pathLst>
          </a:custGeom>
          <a:noFill/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166688"/>
            <a:ext cx="958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u="sng">
                <a:latin typeface="Arial" charset="0"/>
              </a:rPr>
              <a:t>Gbps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0" y="4027170"/>
            <a:ext cx="6969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>
                <a:latin typeface="Arial" charset="0"/>
              </a:rPr>
              <a:t>20,0</a:t>
            </a:r>
            <a:endParaRPr lang="en-US" sz="1700" b="1">
              <a:latin typeface="Arial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0" y="986790"/>
            <a:ext cx="75438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 dirty="0" smtClean="0">
                <a:latin typeface="Arial" charset="0"/>
              </a:rPr>
              <a:t>1</a:t>
            </a:r>
            <a:r>
              <a:rPr lang="en-US" sz="1700" b="1" dirty="0" smtClean="0">
                <a:latin typeface="Arial" charset="0"/>
              </a:rPr>
              <a:t>2</a:t>
            </a:r>
            <a:r>
              <a:rPr lang="cs-CZ" sz="1700" b="1" dirty="0" smtClean="0">
                <a:latin typeface="Arial" charset="0"/>
              </a:rPr>
              <a:t>0,0</a:t>
            </a:r>
            <a:endParaRPr lang="en-US" sz="1700" b="1" dirty="0">
              <a:latin typeface="Arial" charset="0"/>
            </a:endParaRPr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558755" y="537338"/>
            <a:ext cx="8299496" cy="5817742"/>
          </a:xfrm>
          <a:custGeom>
            <a:avLst/>
            <a:gdLst>
              <a:gd name="T0" fmla="*/ 5148 w 5148"/>
              <a:gd name="T1" fmla="*/ 2591 h 2735"/>
              <a:gd name="T2" fmla="*/ 2712 w 5148"/>
              <a:gd name="T3" fmla="*/ 2574 h 2735"/>
              <a:gd name="T4" fmla="*/ 1266 w 5148"/>
              <a:gd name="T5" fmla="*/ 2668 h 2735"/>
              <a:gd name="T6" fmla="*/ 39 w 5148"/>
              <a:gd name="T7" fmla="*/ 2563 h 2735"/>
              <a:gd name="T8" fmla="*/ 48 w 5148"/>
              <a:gd name="T9" fmla="*/ 1637 h 2735"/>
              <a:gd name="T10" fmla="*/ 35 w 5148"/>
              <a:gd name="T11" fmla="*/ 679 h 2735"/>
              <a:gd name="T12" fmla="*/ 0 w 5148"/>
              <a:gd name="T13" fmla="*/ 0 h 2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48"/>
              <a:gd name="T22" fmla="*/ 0 h 2735"/>
              <a:gd name="T23" fmla="*/ 5148 w 5148"/>
              <a:gd name="T24" fmla="*/ 2735 h 2735"/>
              <a:gd name="connsiteX0" fmla="*/ 9948 w 9948"/>
              <a:gd name="connsiteY0" fmla="*/ 9515 h 10042"/>
              <a:gd name="connsiteX1" fmla="*/ 5216 w 9948"/>
              <a:gd name="connsiteY1" fmla="*/ 9453 h 10042"/>
              <a:gd name="connsiteX2" fmla="*/ 2407 w 9948"/>
              <a:gd name="connsiteY2" fmla="*/ 9797 h 10042"/>
              <a:gd name="connsiteX3" fmla="*/ 24 w 9948"/>
              <a:gd name="connsiteY3" fmla="*/ 9413 h 10042"/>
              <a:gd name="connsiteX4" fmla="*/ 41 w 9948"/>
              <a:gd name="connsiteY4" fmla="*/ 6027 h 10042"/>
              <a:gd name="connsiteX5" fmla="*/ 16 w 9948"/>
              <a:gd name="connsiteY5" fmla="*/ 2525 h 10042"/>
              <a:gd name="connsiteX6" fmla="*/ 208 w 9948"/>
              <a:gd name="connsiteY6" fmla="*/ 0 h 10042"/>
              <a:gd name="connsiteX0" fmla="*/ 9976 w 9976"/>
              <a:gd name="connsiteY0" fmla="*/ 9475 h 10000"/>
              <a:gd name="connsiteX1" fmla="*/ 5219 w 9976"/>
              <a:gd name="connsiteY1" fmla="*/ 9413 h 10000"/>
              <a:gd name="connsiteX2" fmla="*/ 2396 w 9976"/>
              <a:gd name="connsiteY2" fmla="*/ 9756 h 10000"/>
              <a:gd name="connsiteX3" fmla="*/ 0 w 9976"/>
              <a:gd name="connsiteY3" fmla="*/ 9374 h 10000"/>
              <a:gd name="connsiteX4" fmla="*/ 17 w 9976"/>
              <a:gd name="connsiteY4" fmla="*/ 6002 h 10000"/>
              <a:gd name="connsiteX5" fmla="*/ 267 w 9976"/>
              <a:gd name="connsiteY5" fmla="*/ 2514 h 10000"/>
              <a:gd name="connsiteX6" fmla="*/ 185 w 9976"/>
              <a:gd name="connsiteY6" fmla="*/ 0 h 10000"/>
              <a:gd name="connsiteX0" fmla="*/ 10000 w 10000"/>
              <a:gd name="connsiteY0" fmla="*/ 9475 h 10000"/>
              <a:gd name="connsiteX1" fmla="*/ 5232 w 10000"/>
              <a:gd name="connsiteY1" fmla="*/ 9413 h 10000"/>
              <a:gd name="connsiteX2" fmla="*/ 2402 w 10000"/>
              <a:gd name="connsiteY2" fmla="*/ 9756 h 10000"/>
              <a:gd name="connsiteX3" fmla="*/ 0 w 10000"/>
              <a:gd name="connsiteY3" fmla="*/ 9374 h 10000"/>
              <a:gd name="connsiteX4" fmla="*/ 17 w 10000"/>
              <a:gd name="connsiteY4" fmla="*/ 6002 h 10000"/>
              <a:gd name="connsiteX5" fmla="*/ 158 w 10000"/>
              <a:gd name="connsiteY5" fmla="*/ 2514 h 10000"/>
              <a:gd name="connsiteX6" fmla="*/ 185 w 10000"/>
              <a:gd name="connsiteY6" fmla="*/ 0 h 10000"/>
              <a:gd name="connsiteX0" fmla="*/ 10000 w 10000"/>
              <a:gd name="connsiteY0" fmla="*/ 9475 h 10000"/>
              <a:gd name="connsiteX1" fmla="*/ 5232 w 10000"/>
              <a:gd name="connsiteY1" fmla="*/ 9413 h 10000"/>
              <a:gd name="connsiteX2" fmla="*/ 2402 w 10000"/>
              <a:gd name="connsiteY2" fmla="*/ 9756 h 10000"/>
              <a:gd name="connsiteX3" fmla="*/ 0 w 10000"/>
              <a:gd name="connsiteY3" fmla="*/ 9374 h 10000"/>
              <a:gd name="connsiteX4" fmla="*/ 17 w 10000"/>
              <a:gd name="connsiteY4" fmla="*/ 6002 h 10000"/>
              <a:gd name="connsiteX5" fmla="*/ 158 w 10000"/>
              <a:gd name="connsiteY5" fmla="*/ 2514 h 10000"/>
              <a:gd name="connsiteX6" fmla="*/ 116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9475"/>
                </a:moveTo>
                <a:cubicBezTo>
                  <a:pt x="9205" y="9468"/>
                  <a:pt x="6499" y="9370"/>
                  <a:pt x="5232" y="9413"/>
                </a:cubicBezTo>
                <a:cubicBezTo>
                  <a:pt x="3966" y="9457"/>
                  <a:pt x="3273" y="9760"/>
                  <a:pt x="2402" y="9756"/>
                </a:cubicBezTo>
                <a:cubicBezTo>
                  <a:pt x="1531" y="9749"/>
                  <a:pt x="397" y="10000"/>
                  <a:pt x="0" y="9374"/>
                </a:cubicBezTo>
                <a:cubicBezTo>
                  <a:pt x="52" y="8129"/>
                  <a:pt x="19" y="7145"/>
                  <a:pt x="17" y="6002"/>
                </a:cubicBezTo>
                <a:cubicBezTo>
                  <a:pt x="15" y="4863"/>
                  <a:pt x="142" y="3514"/>
                  <a:pt x="158" y="2514"/>
                </a:cubicBezTo>
                <a:cubicBezTo>
                  <a:pt x="175" y="1514"/>
                  <a:pt x="128" y="411"/>
                  <a:pt x="116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7932420" y="1741488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SRX5800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0" y="317881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>
                <a:latin typeface="Arial" charset="0"/>
              </a:rPr>
              <a:t>30,0</a:t>
            </a:r>
            <a:endParaRPr lang="en-US" sz="1700" b="1">
              <a:latin typeface="Arial" charset="0"/>
            </a:endParaRPr>
          </a:p>
        </p:txBody>
      </p:sp>
      <p:sp>
        <p:nvSpPr>
          <p:cNvPr id="20492" name="Text Box 24"/>
          <p:cNvSpPr txBox="1">
            <a:spLocks noChangeArrowheads="1"/>
          </p:cNvSpPr>
          <p:nvPr/>
        </p:nvSpPr>
        <p:spPr bwMode="auto">
          <a:xfrm>
            <a:off x="427354" y="5534660"/>
            <a:ext cx="29205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dirty="0" err="1">
                <a:solidFill>
                  <a:schemeClr val="hlink"/>
                </a:solidFill>
                <a:latin typeface="Comic Sans MS" pitchFamily="66" charset="0"/>
              </a:rPr>
              <a:t>Branch</a:t>
            </a:r>
            <a:r>
              <a:rPr lang="cs-CZ" sz="20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cs-CZ" sz="2000" b="1" dirty="0" err="1">
                <a:solidFill>
                  <a:schemeClr val="hlink"/>
                </a:solidFill>
                <a:latin typeface="Comic Sans MS" pitchFamily="66" charset="0"/>
              </a:rPr>
              <a:t>boxes</a:t>
            </a:r>
            <a:r>
              <a:rPr lang="cs-CZ" sz="20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continuation</a:t>
            </a:r>
            <a:endParaRPr lang="en-US" sz="20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0493" name="Text Box 25"/>
          <p:cNvSpPr txBox="1">
            <a:spLocks noChangeArrowheads="1"/>
          </p:cNvSpPr>
          <p:nvPr/>
        </p:nvSpPr>
        <p:spPr bwMode="auto">
          <a:xfrm>
            <a:off x="-3810" y="219075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 dirty="0" smtClean="0">
                <a:latin typeface="Arial" charset="0"/>
              </a:rPr>
              <a:t>60,0</a:t>
            </a:r>
            <a:endParaRPr lang="en-US" sz="1700" b="1" dirty="0">
              <a:latin typeface="Arial" charset="0"/>
            </a:endParaRPr>
          </a:p>
        </p:txBody>
      </p:sp>
      <p:pic>
        <p:nvPicPr>
          <p:cNvPr id="204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963" y="145733"/>
            <a:ext cx="1362075" cy="1949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4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863" y="1734503"/>
            <a:ext cx="1381125" cy="1206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497" name="Text Box 29"/>
          <p:cNvSpPr txBox="1">
            <a:spLocks noChangeArrowheads="1"/>
          </p:cNvSpPr>
          <p:nvPr/>
        </p:nvSpPr>
        <p:spPr bwMode="auto">
          <a:xfrm>
            <a:off x="6396038" y="2646045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SRX5600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20498" name="Picture 17" descr="SRX3600_FrontWtop_LR"/>
          <p:cNvPicPr>
            <a:picLocks noChangeAspect="1" noChangeArrowheads="1"/>
          </p:cNvPicPr>
          <p:nvPr/>
        </p:nvPicPr>
        <p:blipFill>
          <a:blip r:embed="rId5" cstate="print"/>
          <a:srcRect l="6779" t="8214" r="6779" b="9641"/>
          <a:stretch>
            <a:fillRect/>
          </a:stretch>
        </p:blipFill>
        <p:spPr bwMode="auto">
          <a:xfrm>
            <a:off x="3570923" y="3006725"/>
            <a:ext cx="15033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2478405" y="3139123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SRX3600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500" name="Text Box 32"/>
          <p:cNvSpPr txBox="1">
            <a:spLocks noChangeArrowheads="1"/>
          </p:cNvSpPr>
          <p:nvPr/>
        </p:nvSpPr>
        <p:spPr bwMode="auto">
          <a:xfrm>
            <a:off x="1164273" y="4133850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latin typeface="Arial" charset="0"/>
              </a:rPr>
              <a:t>SRX3400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20501" name="Picture 10" descr="SRX3400_FrontWtop_LR"/>
          <p:cNvPicPr>
            <a:picLocks noChangeAspect="1" noChangeArrowheads="1"/>
          </p:cNvPicPr>
          <p:nvPr/>
        </p:nvPicPr>
        <p:blipFill>
          <a:blip r:embed="rId6" cstate="print"/>
          <a:srcRect l="7813" t="9302" r="6250" b="16280"/>
          <a:stretch>
            <a:fillRect/>
          </a:stretch>
        </p:blipFill>
        <p:spPr bwMode="auto">
          <a:xfrm>
            <a:off x="2250440" y="4012565"/>
            <a:ext cx="15827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Rectangle 15"/>
          <p:cNvSpPr>
            <a:spLocks noChangeArrowheads="1"/>
          </p:cNvSpPr>
          <p:nvPr/>
        </p:nvSpPr>
        <p:spPr bwMode="auto">
          <a:xfrm>
            <a:off x="3973195" y="4205605"/>
            <a:ext cx="3443288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Franklin Gothic Book" pitchFamily="34" charset="0"/>
              </a:rPr>
              <a:t>3U, 4+3 CFMs, 8+4 GE, 2 REs,</a:t>
            </a:r>
            <a:r>
              <a:rPr lang="cs-CZ" sz="1200" dirty="0">
                <a:latin typeface="Franklin Gothic Book" pitchFamily="34" charset="0"/>
              </a:rPr>
              <a:t> 1SFB</a:t>
            </a:r>
            <a:r>
              <a:rPr lang="en-US" sz="1200" dirty="0">
                <a:latin typeface="Franklin Gothic Book" pitchFamily="34" charset="0"/>
              </a:rPr>
              <a:t> 1+1 PS,</a:t>
            </a:r>
            <a:r>
              <a:rPr lang="cs-CZ" sz="1200" dirty="0">
                <a:latin typeface="Franklin Gothic Book" pitchFamily="34" charset="0"/>
              </a:rPr>
              <a:t> </a:t>
            </a:r>
            <a:r>
              <a:rPr lang="en-US" sz="1200" dirty="0">
                <a:latin typeface="Franklin Gothic Book" pitchFamily="34" charset="0"/>
              </a:rPr>
              <a:t>20/6/6 </a:t>
            </a:r>
            <a:r>
              <a:rPr lang="en-US" sz="1200" dirty="0" err="1">
                <a:latin typeface="Franklin Gothic Book" pitchFamily="34" charset="0"/>
              </a:rPr>
              <a:t>Gbps</a:t>
            </a:r>
            <a:r>
              <a:rPr lang="cs-CZ" sz="1200" dirty="0">
                <a:latin typeface="Franklin Gothic Book" pitchFamily="34" charset="0"/>
              </a:rPr>
              <a:t> (</a:t>
            </a:r>
            <a:r>
              <a:rPr lang="cs-CZ" sz="1200" dirty="0">
                <a:latin typeface="Arial" charset="0"/>
              </a:rPr>
              <a:t>FW/VPN/IDP)</a:t>
            </a:r>
            <a:r>
              <a:rPr lang="en-US" sz="1200" dirty="0">
                <a:latin typeface="Franklin Gothic Book" pitchFamily="34" charset="0"/>
              </a:rPr>
              <a:t>, </a:t>
            </a:r>
            <a:br>
              <a:rPr lang="en-US" sz="1200" dirty="0">
                <a:latin typeface="Franklin Gothic Book" pitchFamily="34" charset="0"/>
              </a:rPr>
            </a:br>
            <a:r>
              <a:rPr lang="en-US" sz="1200" dirty="0">
                <a:latin typeface="Franklin Gothic Book" pitchFamily="34" charset="0"/>
              </a:rPr>
              <a:t>1M sessions, </a:t>
            </a:r>
            <a:r>
              <a:rPr lang="en-US" sz="1200" dirty="0" smtClean="0">
                <a:latin typeface="Franklin Gothic Book" pitchFamily="34" charset="0"/>
              </a:rPr>
              <a:t>1</a:t>
            </a:r>
            <a:r>
              <a:rPr lang="cs-CZ" sz="1200" dirty="0" smtClean="0">
                <a:latin typeface="Franklin Gothic Book" pitchFamily="34" charset="0"/>
              </a:rPr>
              <a:t>75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kcps</a:t>
            </a:r>
            <a:r>
              <a:rPr lang="en-US" sz="1200" dirty="0">
                <a:latin typeface="Franklin Gothic Book" pitchFamily="34" charset="0"/>
              </a:rPr>
              <a:t>, [10k tunnels]</a:t>
            </a:r>
          </a:p>
        </p:txBody>
      </p:sp>
      <p:sp>
        <p:nvSpPr>
          <p:cNvPr id="20503" name="Rectangle 16"/>
          <p:cNvSpPr>
            <a:spLocks noChangeArrowheads="1"/>
          </p:cNvSpPr>
          <p:nvPr/>
        </p:nvSpPr>
        <p:spPr bwMode="auto">
          <a:xfrm>
            <a:off x="5135880" y="3138805"/>
            <a:ext cx="301371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itchFamily="34" charset="0"/>
              </a:rPr>
              <a:t>5U, 6+6 CFMs, 8+4 GE, 2 REs, 2+2 PS, 30/10/10 </a:t>
            </a:r>
            <a:r>
              <a:rPr lang="en-US" sz="1200" dirty="0" err="1">
                <a:latin typeface="Franklin Gothic Book" pitchFamily="34" charset="0"/>
              </a:rPr>
              <a:t>Gbps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>
                <a:latin typeface="Franklin Gothic Book" pitchFamily="34" charset="0"/>
              </a:rPr>
              <a:t>(FW/VPN/IDP)</a:t>
            </a:r>
            <a:r>
              <a:rPr lang="en-US" sz="1200" dirty="0">
                <a:latin typeface="Franklin Gothic Book" pitchFamily="34" charset="0"/>
              </a:rPr>
              <a:t>, </a:t>
            </a:r>
            <a:br>
              <a:rPr lang="en-US" sz="1200" dirty="0">
                <a:latin typeface="Franklin Gothic Book" pitchFamily="34" charset="0"/>
              </a:rPr>
            </a:br>
            <a:r>
              <a:rPr lang="en-US" sz="1200" dirty="0">
                <a:latin typeface="Franklin Gothic Book" pitchFamily="34" charset="0"/>
              </a:rPr>
              <a:t>2M sessions, </a:t>
            </a:r>
            <a:r>
              <a:rPr lang="en-US" sz="1200" dirty="0" smtClean="0">
                <a:latin typeface="Franklin Gothic Book" pitchFamily="34" charset="0"/>
              </a:rPr>
              <a:t>1</a:t>
            </a:r>
            <a:r>
              <a:rPr lang="cs-CZ" sz="1200" dirty="0" smtClean="0">
                <a:latin typeface="Franklin Gothic Book" pitchFamily="34" charset="0"/>
              </a:rPr>
              <a:t>75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kcps</a:t>
            </a:r>
            <a:r>
              <a:rPr lang="en-US" sz="1200" dirty="0">
                <a:latin typeface="Franklin Gothic Book" pitchFamily="34" charset="0"/>
              </a:rPr>
              <a:t>, </a:t>
            </a:r>
            <a:r>
              <a:rPr lang="en-US" sz="1200" dirty="0" smtClean="0">
                <a:latin typeface="Franklin Gothic Book" pitchFamily="34" charset="0"/>
              </a:rPr>
              <a:t>[</a:t>
            </a:r>
            <a:r>
              <a:rPr lang="cs-CZ" sz="1200" dirty="0" smtClean="0">
                <a:latin typeface="Franklin Gothic Book" pitchFamily="34" charset="0"/>
              </a:rPr>
              <a:t>2</a:t>
            </a:r>
            <a:r>
              <a:rPr lang="en-US" sz="1200" dirty="0" smtClean="0">
                <a:latin typeface="Franklin Gothic Book" pitchFamily="34" charset="0"/>
              </a:rPr>
              <a:t>0k </a:t>
            </a:r>
            <a:r>
              <a:rPr lang="en-US" sz="1200" dirty="0">
                <a:latin typeface="Franklin Gothic Book" pitchFamily="34" charset="0"/>
              </a:rPr>
              <a:t>tunnels]</a:t>
            </a:r>
          </a:p>
        </p:txBody>
      </p:sp>
      <p:sp>
        <p:nvSpPr>
          <p:cNvPr id="20504" name="Rectangle 17"/>
          <p:cNvSpPr>
            <a:spLocks noChangeArrowheads="1"/>
          </p:cNvSpPr>
          <p:nvPr/>
        </p:nvSpPr>
        <p:spPr bwMode="auto">
          <a:xfrm>
            <a:off x="2271395" y="1945323"/>
            <a:ext cx="2738438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Franklin Gothic Book" pitchFamily="34" charset="0"/>
              </a:rPr>
              <a:t>8U, 6 slots, 2 REs, 1+1 SCB, 2+2 PS, 60/15/[15] </a:t>
            </a:r>
            <a:r>
              <a:rPr lang="en-US" sz="1200" dirty="0" err="1">
                <a:latin typeface="Franklin Gothic Book" pitchFamily="34" charset="0"/>
              </a:rPr>
              <a:t>Gbps</a:t>
            </a:r>
            <a:r>
              <a:rPr lang="en-US" sz="1200" dirty="0">
                <a:latin typeface="Franklin Gothic Book" pitchFamily="34" charset="0"/>
              </a:rPr>
              <a:t>, 4M [8M] sessions, 350 </a:t>
            </a:r>
            <a:r>
              <a:rPr lang="en-US" sz="1200" dirty="0" err="1">
                <a:latin typeface="Franklin Gothic Book" pitchFamily="34" charset="0"/>
              </a:rPr>
              <a:t>kcps</a:t>
            </a:r>
            <a:r>
              <a:rPr lang="en-US" sz="1200" dirty="0">
                <a:latin typeface="Franklin Gothic Book" pitchFamily="34" charset="0"/>
              </a:rPr>
              <a:t>, [100k tunnels]</a:t>
            </a:r>
          </a:p>
        </p:txBody>
      </p:sp>
      <p:sp>
        <p:nvSpPr>
          <p:cNvPr id="20505" name="Rectangle 18"/>
          <p:cNvSpPr>
            <a:spLocks noChangeArrowheads="1"/>
          </p:cNvSpPr>
          <p:nvPr/>
        </p:nvSpPr>
        <p:spPr bwMode="auto">
          <a:xfrm>
            <a:off x="3139758" y="888683"/>
            <a:ext cx="3521075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Franklin Gothic Book" pitchFamily="34" charset="0"/>
              </a:rPr>
              <a:t>16U, 12 slots, 2 REs, 2+1 SCB, 2+2 AC, 3+1 DC, 120/30/[30] </a:t>
            </a:r>
            <a:r>
              <a:rPr lang="en-US" sz="1200" dirty="0" err="1">
                <a:latin typeface="Franklin Gothic Book" pitchFamily="34" charset="0"/>
              </a:rPr>
              <a:t>Gbps</a:t>
            </a:r>
            <a:r>
              <a:rPr lang="en-US" sz="1200" dirty="0">
                <a:latin typeface="Franklin Gothic Book" pitchFamily="34" charset="0"/>
              </a:rPr>
              <a:t>, 4M [8M] sessions, 350 </a:t>
            </a:r>
            <a:r>
              <a:rPr lang="en-US" sz="1200" dirty="0" err="1">
                <a:latin typeface="Franklin Gothic Book" pitchFamily="34" charset="0"/>
              </a:rPr>
              <a:t>kcps</a:t>
            </a:r>
            <a:r>
              <a:rPr lang="en-US" sz="1200" dirty="0">
                <a:latin typeface="Franklin Gothic Book" pitchFamily="34" charset="0"/>
              </a:rPr>
              <a:t>, </a:t>
            </a:r>
            <a:br>
              <a:rPr lang="en-US" sz="1200" dirty="0">
                <a:latin typeface="Franklin Gothic Book" pitchFamily="34" charset="0"/>
              </a:rPr>
            </a:br>
            <a:r>
              <a:rPr lang="en-US" sz="1200" dirty="0">
                <a:latin typeface="Franklin Gothic Book" pitchFamily="34" charset="0"/>
              </a:rPr>
              <a:t>[100k tunnels]</a:t>
            </a:r>
          </a:p>
        </p:txBody>
      </p:sp>
      <p:sp>
        <p:nvSpPr>
          <p:cNvPr id="20506" name="Rectangle 15"/>
          <p:cNvSpPr>
            <a:spLocks noChangeArrowheads="1"/>
          </p:cNvSpPr>
          <p:nvPr/>
        </p:nvSpPr>
        <p:spPr bwMode="auto">
          <a:xfrm>
            <a:off x="2454593" y="6400800"/>
            <a:ext cx="50815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 b="1" dirty="0">
                <a:latin typeface="Arial" charset="0"/>
              </a:rPr>
              <a:t>CFMs</a:t>
            </a:r>
            <a:r>
              <a:rPr lang="cs-CZ" sz="1000" b="1" dirty="0">
                <a:latin typeface="Arial" charset="0"/>
              </a:rPr>
              <a:t> - </a:t>
            </a:r>
            <a:r>
              <a:rPr lang="en-US" sz="1000" b="1" dirty="0">
                <a:latin typeface="Arial" charset="0"/>
              </a:rPr>
              <a:t>Common Form-factor Module</a:t>
            </a:r>
            <a:endParaRPr lang="cs-CZ" sz="1000" b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 b="1" dirty="0" err="1">
                <a:latin typeface="Arial" charset="0"/>
              </a:rPr>
              <a:t>For</a:t>
            </a:r>
            <a:r>
              <a:rPr lang="cs-CZ" sz="1000" b="1" dirty="0">
                <a:latin typeface="Arial" charset="0"/>
              </a:rPr>
              <a:t> NPC(Network Procesor </a:t>
            </a:r>
            <a:r>
              <a:rPr lang="cs-CZ" sz="1000" b="1" dirty="0" err="1">
                <a:latin typeface="Arial" charset="0"/>
              </a:rPr>
              <a:t>Card</a:t>
            </a:r>
            <a:r>
              <a:rPr lang="cs-CZ" sz="1000" b="1" dirty="0">
                <a:latin typeface="Arial" charset="0"/>
              </a:rPr>
              <a:t>), SPC(</a:t>
            </a:r>
            <a:r>
              <a:rPr lang="cs-CZ" sz="1000" b="1" dirty="0" err="1">
                <a:latin typeface="Arial" charset="0"/>
              </a:rPr>
              <a:t>service</a:t>
            </a:r>
            <a:r>
              <a:rPr lang="cs-CZ" sz="1000" b="1" dirty="0">
                <a:latin typeface="Arial" charset="0"/>
              </a:rPr>
              <a:t> Procesor </a:t>
            </a:r>
            <a:r>
              <a:rPr lang="cs-CZ" sz="1000" b="1" dirty="0" err="1">
                <a:latin typeface="Arial" charset="0"/>
              </a:rPr>
              <a:t>Card</a:t>
            </a:r>
            <a:r>
              <a:rPr lang="cs-CZ" sz="1000" b="1" dirty="0">
                <a:latin typeface="Arial" charset="0"/>
              </a:rPr>
              <a:t>), IOC</a:t>
            </a:r>
            <a:endParaRPr lang="en-US" sz="1000" b="1" dirty="0">
              <a:latin typeface="Arial" charset="0"/>
            </a:endParaRPr>
          </a:p>
        </p:txBody>
      </p:sp>
      <p:pic>
        <p:nvPicPr>
          <p:cNvPr id="27" name="Picture 15" descr="junos_os_rgb_1800x120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163" y="4454209"/>
            <a:ext cx="1755831" cy="11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799715" y="4986655"/>
            <a:ext cx="2778125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Franklin Gothic Book" pitchFamily="34" charset="0"/>
              </a:rPr>
              <a:t>3U, </a:t>
            </a:r>
            <a:r>
              <a:rPr lang="cs-CZ" sz="1200" dirty="0" smtClean="0">
                <a:latin typeface="Franklin Gothic Book" pitchFamily="34" charset="0"/>
              </a:rPr>
              <a:t>2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en-US" sz="1200" dirty="0">
                <a:latin typeface="Franklin Gothic Book" pitchFamily="34" charset="0"/>
              </a:rPr>
              <a:t>CFMs, </a:t>
            </a:r>
            <a:r>
              <a:rPr lang="cs-CZ" sz="1200" dirty="0" smtClean="0">
                <a:latin typeface="Franklin Gothic Book" pitchFamily="34" charset="0"/>
              </a:rPr>
              <a:t>1 NSPC</a:t>
            </a:r>
            <a:r>
              <a:rPr lang="en-US" sz="1200" dirty="0" smtClean="0">
                <a:latin typeface="Franklin Gothic Book" pitchFamily="34" charset="0"/>
              </a:rPr>
              <a:t>, </a:t>
            </a:r>
            <a:r>
              <a:rPr lang="cs-CZ" sz="1200" dirty="0" smtClean="0">
                <a:latin typeface="Franklin Gothic Book" pitchFamily="34" charset="0"/>
              </a:rPr>
              <a:t>1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en-US" sz="1200" dirty="0">
                <a:latin typeface="Franklin Gothic Book" pitchFamily="34" charset="0"/>
              </a:rPr>
              <a:t>REs,</a:t>
            </a:r>
            <a:r>
              <a:rPr lang="cs-CZ" sz="1200" dirty="0">
                <a:latin typeface="Franklin Gothic Book" pitchFamily="34" charset="0"/>
              </a:rPr>
              <a:t> </a:t>
            </a:r>
            <a:r>
              <a:rPr lang="en-US" sz="1200" dirty="0" smtClean="0">
                <a:latin typeface="Franklin Gothic Book" pitchFamily="34" charset="0"/>
              </a:rPr>
              <a:t>1+1 </a:t>
            </a:r>
            <a:r>
              <a:rPr lang="en-US" sz="1200" dirty="0">
                <a:latin typeface="Franklin Gothic Book" pitchFamily="34" charset="0"/>
              </a:rPr>
              <a:t>PS,</a:t>
            </a:r>
            <a:r>
              <a:rPr lang="cs-CZ" sz="1200" dirty="0">
                <a:latin typeface="Franklin Gothic Book" pitchFamily="34" charset="0"/>
              </a:rPr>
              <a:t> </a:t>
            </a:r>
            <a:r>
              <a:rPr lang="cs-CZ" sz="1200" dirty="0" smtClean="0">
                <a:latin typeface="Franklin Gothic Book" pitchFamily="34" charset="0"/>
              </a:rPr>
              <a:t>10</a:t>
            </a:r>
            <a:r>
              <a:rPr lang="en-US" sz="1200" dirty="0" smtClean="0">
                <a:latin typeface="Franklin Gothic Book" pitchFamily="34" charset="0"/>
              </a:rPr>
              <a:t>/</a:t>
            </a:r>
            <a:r>
              <a:rPr lang="cs-CZ" sz="1200" dirty="0" smtClean="0">
                <a:latin typeface="Franklin Gothic Book" pitchFamily="34" charset="0"/>
              </a:rPr>
              <a:t>2</a:t>
            </a:r>
            <a:r>
              <a:rPr lang="en-US" sz="1200" dirty="0" smtClean="0">
                <a:latin typeface="Franklin Gothic Book" pitchFamily="34" charset="0"/>
              </a:rPr>
              <a:t>/6</a:t>
            </a:r>
            <a:r>
              <a:rPr lang="cs-CZ" sz="1200" dirty="0" smtClean="0">
                <a:latin typeface="Franklin Gothic Book" pitchFamily="34" charset="0"/>
              </a:rPr>
              <a:t>2</a:t>
            </a:r>
            <a:r>
              <a:rPr lang="en-US" sz="1200" dirty="0" err="1" smtClean="0">
                <a:latin typeface="Franklin Gothic Book" pitchFamily="34" charset="0"/>
              </a:rPr>
              <a:t>Gbps</a:t>
            </a:r>
            <a:r>
              <a:rPr lang="cs-CZ" sz="1200" dirty="0" smtClean="0">
                <a:latin typeface="Franklin Gothic Book" pitchFamily="34" charset="0"/>
              </a:rPr>
              <a:t> </a:t>
            </a:r>
            <a:r>
              <a:rPr lang="cs-CZ" sz="1200" dirty="0">
                <a:latin typeface="Franklin Gothic Book" pitchFamily="34" charset="0"/>
              </a:rPr>
              <a:t>(</a:t>
            </a:r>
            <a:r>
              <a:rPr lang="cs-CZ" sz="1200" dirty="0">
                <a:latin typeface="Arial" charset="0"/>
              </a:rPr>
              <a:t>FW/VPN/IDP)</a:t>
            </a:r>
            <a:r>
              <a:rPr lang="en-US" sz="1200" dirty="0">
                <a:latin typeface="Franklin Gothic Book" pitchFamily="34" charset="0"/>
              </a:rPr>
              <a:t>, </a:t>
            </a:r>
            <a:br>
              <a:rPr lang="en-US" sz="1200" dirty="0">
                <a:latin typeface="Franklin Gothic Book" pitchFamily="34" charset="0"/>
              </a:rPr>
            </a:br>
            <a:r>
              <a:rPr lang="en-US" sz="1200" dirty="0">
                <a:latin typeface="Franklin Gothic Book" pitchFamily="34" charset="0"/>
              </a:rPr>
              <a:t>1M sessions, </a:t>
            </a:r>
            <a:r>
              <a:rPr lang="cs-CZ" sz="1200" dirty="0" smtClean="0">
                <a:latin typeface="Franklin Gothic Book" pitchFamily="34" charset="0"/>
              </a:rPr>
              <a:t>45</a:t>
            </a:r>
            <a:r>
              <a:rPr lang="en-US" sz="1200" dirty="0" smtClean="0">
                <a:latin typeface="Franklin Gothic Book" pitchFamily="34" charset="0"/>
              </a:rPr>
              <a:t> </a:t>
            </a:r>
            <a:r>
              <a:rPr lang="en-US" sz="1200" dirty="0" err="1">
                <a:latin typeface="Franklin Gothic Book" pitchFamily="34" charset="0"/>
              </a:rPr>
              <a:t>kcps</a:t>
            </a:r>
            <a:r>
              <a:rPr lang="en-US" sz="1200" dirty="0">
                <a:latin typeface="Franklin Gothic Book" pitchFamily="34" charset="0"/>
              </a:rPr>
              <a:t>, [10k tunnels]</a:t>
            </a:r>
          </a:p>
        </p:txBody>
      </p:sp>
      <p:pic>
        <p:nvPicPr>
          <p:cNvPr id="28" name="Obrázek 27" descr="lbox-srx1400-frontwto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4920" y="4997767"/>
            <a:ext cx="1444895" cy="511493"/>
          </a:xfrm>
          <a:prstGeom prst="rect">
            <a:avLst/>
          </a:prstGeom>
        </p:spPr>
      </p:pic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50863" y="4686300"/>
            <a:ext cx="10599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smtClean="0">
                <a:latin typeface="Arial" charset="0"/>
              </a:rPr>
              <a:t>SRX1400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91550" y="131355"/>
            <a:ext cx="4008745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 err="1" smtClean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Centralní</a:t>
            </a:r>
            <a:r>
              <a:rPr lang="cs-CZ" dirty="0" smtClean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boxy </a:t>
            </a:r>
            <a:endParaRPr lang="cs-CZ" dirty="0">
              <a:solidFill>
                <a:srgbClr val="F2F5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42936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62940" y="4515837"/>
            <a:ext cx="8161020" cy="641355"/>
          </a:xfrm>
          <a:prstGeom prst="roundRect">
            <a:avLst>
              <a:gd name="adj" fmla="val 16667"/>
            </a:avLst>
          </a:prstGeom>
          <a:solidFill>
            <a:srgbClr val="0033CC">
              <a:alpha val="45882"/>
            </a:srgbClr>
          </a:solidFill>
          <a:ln w="25400" algn="ctr">
            <a:solidFill>
              <a:srgbClr val="0033CC"/>
            </a:solidFill>
            <a:round/>
            <a:headEnd/>
            <a:tailEnd/>
          </a:ln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39775" y="4613311"/>
            <a:ext cx="7604125" cy="419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/>
                </a:solidFill>
              </a:rPr>
              <a:t>MX/EX series – routers / switches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62940" y="2911200"/>
            <a:ext cx="8172450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3200" rIns="90000" bIns="43200" anchor="ctr">
            <a:spAutoFit/>
          </a:bodyPr>
          <a:lstStyle/>
          <a:p>
            <a:pPr defTabSz="762000">
              <a:defRPr/>
            </a:pPr>
            <a:endParaRPr lang="cs-CZ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38188" y="3008675"/>
            <a:ext cx="7331392" cy="432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SRX series – firewalls / routers</a:t>
            </a:r>
          </a:p>
        </p:txBody>
      </p:sp>
      <p:sp>
        <p:nvSpPr>
          <p:cNvPr id="14" name="Zaoblený obdélník 6"/>
          <p:cNvSpPr>
            <a:spLocks noChangeArrowheads="1"/>
          </p:cNvSpPr>
          <p:nvPr/>
        </p:nvSpPr>
        <p:spPr bwMode="auto">
          <a:xfrm>
            <a:off x="673418" y="1407837"/>
            <a:ext cx="8188325" cy="64135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3200" rIns="90000" bIns="43200" anchor="ctr">
            <a:spAutoFit/>
          </a:bodyPr>
          <a:lstStyle/>
          <a:p>
            <a:pPr algn="l" defTabSz="762000">
              <a:defRPr/>
            </a:pP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</a:rPr>
              <a:t>JUNOS – společný OS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528" y="188639"/>
            <a:ext cx="6499225" cy="3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GB" b="1" kern="1200" dirty="0" smtClean="0">
                <a:sym typeface="Arial" charset="0"/>
              </a:rPr>
              <a:t>Agenda</a:t>
            </a:r>
            <a:r>
              <a:rPr lang="cs-CZ" b="1" kern="1200" dirty="0" smtClean="0">
                <a:sym typeface="Arial" charset="0"/>
              </a:rPr>
              <a:t> </a:t>
            </a:r>
            <a:r>
              <a:rPr lang="cs-CZ" b="1" kern="1200" dirty="0" err="1" smtClean="0">
                <a:sym typeface="Arial" charset="0"/>
              </a:rPr>
              <a:t>Juniper</a:t>
            </a:r>
            <a:endParaRPr lang="en-GB" b="1" kern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7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23528" y="908720"/>
            <a:ext cx="84249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Tři úrovně elektronizace veřejné správy – Smart </a:t>
            </a:r>
            <a:r>
              <a:rPr lang="cs-CZ" sz="2000" dirty="0" err="1" smtClean="0">
                <a:solidFill>
                  <a:srgbClr val="516A77"/>
                </a:solidFill>
              </a:rPr>
              <a:t>Administration</a:t>
            </a:r>
            <a:endParaRPr lang="cs-CZ" sz="200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Centrální ( ČR ) – KIVS – CMS a ITS-NGN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Regionální </a:t>
            </a:r>
            <a:r>
              <a:rPr lang="cs-CZ" sz="1800" b="0" dirty="0" smtClean="0">
                <a:solidFill>
                  <a:srgbClr val="516A77"/>
                </a:solidFill>
              </a:rPr>
              <a:t>( kraje ) – RAN – </a:t>
            </a:r>
            <a:r>
              <a:rPr lang="cs-CZ" sz="1800" b="0" dirty="0" err="1" smtClean="0">
                <a:solidFill>
                  <a:srgbClr val="516A77"/>
                </a:solidFill>
              </a:rPr>
              <a:t>regional</a:t>
            </a:r>
            <a:r>
              <a:rPr lang="cs-CZ" sz="1800" b="0" dirty="0" smtClean="0">
                <a:solidFill>
                  <a:srgbClr val="516A77"/>
                </a:solidFill>
              </a:rPr>
              <a:t> area network</a:t>
            </a:r>
          </a:p>
          <a:p>
            <a:pPr marL="1371600" lvl="3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1800" b="0" dirty="0">
                <a:solidFill>
                  <a:srgbClr val="516A77"/>
                </a:solidFill>
              </a:rPr>
              <a:t>	</a:t>
            </a:r>
            <a:r>
              <a:rPr lang="cs-CZ" sz="1800" b="0" dirty="0" smtClean="0">
                <a:solidFill>
                  <a:srgbClr val="516A77"/>
                </a:solidFill>
              </a:rPr>
              <a:t>	 </a:t>
            </a:r>
            <a:r>
              <a:rPr lang="cs-CZ" sz="1400" b="0" dirty="0" smtClean="0">
                <a:solidFill>
                  <a:srgbClr val="516A77"/>
                </a:solidFill>
              </a:rPr>
              <a:t>( </a:t>
            </a:r>
            <a:r>
              <a:rPr lang="cs-CZ" sz="1400" b="0" dirty="0" err="1" smtClean="0">
                <a:solidFill>
                  <a:srgbClr val="516A77"/>
                </a:solidFill>
              </a:rPr>
              <a:t>RowaNET</a:t>
            </a:r>
            <a:r>
              <a:rPr lang="cs-CZ" sz="1400" b="0" dirty="0" smtClean="0">
                <a:solidFill>
                  <a:srgbClr val="516A77"/>
                </a:solidFill>
              </a:rPr>
              <a:t>, </a:t>
            </a:r>
            <a:r>
              <a:rPr lang="cs-CZ" sz="1400" b="0" dirty="0" err="1" smtClean="0">
                <a:solidFill>
                  <a:srgbClr val="516A77"/>
                </a:solidFill>
              </a:rPr>
              <a:t>CamelNET</a:t>
            </a:r>
            <a:r>
              <a:rPr lang="cs-CZ" sz="1400" b="0" dirty="0" smtClean="0">
                <a:solidFill>
                  <a:srgbClr val="516A77"/>
                </a:solidFill>
              </a:rPr>
              <a:t>, KI ZK, KI KV…)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Metropolitní </a:t>
            </a:r>
            <a:r>
              <a:rPr lang="cs-CZ" sz="1800" b="0" dirty="0" smtClean="0">
                <a:solidFill>
                  <a:srgbClr val="516A77"/>
                </a:solidFill>
              </a:rPr>
              <a:t>sítě (ORP a další) – jednotlivé organizace  </a:t>
            </a: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1800" b="0" dirty="0">
                <a:solidFill>
                  <a:srgbClr val="516A77"/>
                </a:solidFill>
              </a:rPr>
              <a:t>	</a:t>
            </a:r>
            <a:r>
              <a:rPr lang="cs-CZ" sz="1800" b="0" dirty="0" smtClean="0">
                <a:solidFill>
                  <a:srgbClr val="516A77"/>
                </a:solidFill>
              </a:rPr>
              <a:t>		</a:t>
            </a:r>
            <a:r>
              <a:rPr lang="cs-CZ" sz="1400" b="0" dirty="0" smtClean="0">
                <a:solidFill>
                  <a:srgbClr val="516A77"/>
                </a:solidFill>
              </a:rPr>
              <a:t>( Knihovny, Školy, IZS, … ) </a:t>
            </a: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r>
              <a:rPr lang="cs-CZ" sz="1400" b="0" dirty="0">
                <a:solidFill>
                  <a:srgbClr val="516A77"/>
                </a:solidFill>
              </a:rPr>
              <a:t>	</a:t>
            </a:r>
            <a:r>
              <a:rPr lang="cs-CZ" sz="1400" b="0" dirty="0" smtClean="0">
                <a:solidFill>
                  <a:srgbClr val="516A77"/>
                </a:solidFill>
              </a:rPr>
              <a:t>		- Karviná, Opava, Jihlava, ….</a:t>
            </a: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 bwMode="auto">
          <a:xfrm>
            <a:off x="395932" y="3789040"/>
            <a:ext cx="8064500" cy="241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Co mají společné ?</a:t>
            </a:r>
            <a:endParaRPr lang="cs-CZ" sz="200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Mají své hranice </a:t>
            </a:r>
            <a:r>
              <a:rPr lang="cs-CZ" sz="1400" b="0" dirty="0" smtClean="0">
                <a:solidFill>
                  <a:srgbClr val="516A77"/>
                </a:solidFill>
              </a:rPr>
              <a:t>– definují předávací rozhraní a místo, kde dochází k předání a garanci služeb</a:t>
            </a:r>
            <a:endParaRPr lang="cs-CZ" sz="14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Hrají především transportní úlohu </a:t>
            </a:r>
            <a:r>
              <a:rPr lang="cs-CZ" sz="1400" b="0" dirty="0" smtClean="0">
                <a:solidFill>
                  <a:srgbClr val="516A77"/>
                </a:solidFill>
              </a:rPr>
              <a:t>– at chcete nebo nechcete, stavíte ISP prostředí</a:t>
            </a:r>
            <a:endParaRPr lang="cs-CZ" sz="14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2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75"/>
          <p:cNvSpPr>
            <a:spLocks/>
          </p:cNvSpPr>
          <p:nvPr/>
        </p:nvSpPr>
        <p:spPr bwMode="blackWhite">
          <a:xfrm rot="281154">
            <a:off x="1047750" y="4143375"/>
            <a:ext cx="2270125" cy="971550"/>
          </a:xfrm>
          <a:custGeom>
            <a:avLst/>
            <a:gdLst>
              <a:gd name="T0" fmla="*/ 0 w 1430"/>
              <a:gd name="T1" fmla="*/ 564 h 612"/>
              <a:gd name="T2" fmla="*/ 980 w 1430"/>
              <a:gd name="T3" fmla="*/ 91 h 612"/>
              <a:gd name="T4" fmla="*/ 680 w 1430"/>
              <a:gd name="T5" fmla="*/ 39 h 612"/>
              <a:gd name="T6" fmla="*/ 1284 w 1430"/>
              <a:gd name="T7" fmla="*/ 0 h 612"/>
              <a:gd name="T8" fmla="*/ 1430 w 1430"/>
              <a:gd name="T9" fmla="*/ 240 h 612"/>
              <a:gd name="T10" fmla="*/ 1174 w 1430"/>
              <a:gd name="T11" fmla="*/ 140 h 612"/>
              <a:gd name="T12" fmla="*/ 692 w 1430"/>
              <a:gd name="T13" fmla="*/ 611 h 612"/>
              <a:gd name="T14" fmla="*/ 0 w 1430"/>
              <a:gd name="T15" fmla="*/ 564 h 6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0"/>
              <a:gd name="T25" fmla="*/ 0 h 612"/>
              <a:gd name="T26" fmla="*/ 1430 w 1430"/>
              <a:gd name="T27" fmla="*/ 612 h 6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0" h="612">
                <a:moveTo>
                  <a:pt x="0" y="564"/>
                </a:moveTo>
                <a:cubicBezTo>
                  <a:pt x="108" y="516"/>
                  <a:pt x="867" y="178"/>
                  <a:pt x="980" y="91"/>
                </a:cubicBezTo>
                <a:cubicBezTo>
                  <a:pt x="903" y="73"/>
                  <a:pt x="812" y="77"/>
                  <a:pt x="680" y="39"/>
                </a:cubicBezTo>
                <a:cubicBezTo>
                  <a:pt x="802" y="21"/>
                  <a:pt x="1164" y="0"/>
                  <a:pt x="1284" y="0"/>
                </a:cubicBezTo>
                <a:cubicBezTo>
                  <a:pt x="1327" y="110"/>
                  <a:pt x="1397" y="114"/>
                  <a:pt x="1430" y="240"/>
                </a:cubicBezTo>
                <a:cubicBezTo>
                  <a:pt x="1318" y="192"/>
                  <a:pt x="1298" y="189"/>
                  <a:pt x="1174" y="140"/>
                </a:cubicBezTo>
                <a:cubicBezTo>
                  <a:pt x="1076" y="215"/>
                  <a:pt x="790" y="529"/>
                  <a:pt x="692" y="611"/>
                </a:cubicBezTo>
                <a:cubicBezTo>
                  <a:pt x="494" y="599"/>
                  <a:pt x="168" y="612"/>
                  <a:pt x="0" y="564"/>
                </a:cubicBezTo>
                <a:close/>
              </a:path>
            </a:pathLst>
          </a:custGeom>
          <a:solidFill>
            <a:srgbClr val="FFCC00">
              <a:alpha val="70195"/>
            </a:srgbClr>
          </a:solidFill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85775" y="1123950"/>
            <a:ext cx="523875" cy="42862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62313" y="5649913"/>
            <a:ext cx="2873375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Medium provider Edge</a:t>
            </a:r>
            <a:r>
              <a:rPr lang="cs-CZ" sz="1200" b="1">
                <a:latin typeface="Arial" charset="0"/>
              </a:rPr>
              <a:t> / Core</a:t>
            </a:r>
            <a:endParaRPr lang="en-US" sz="1200" b="1">
              <a:latin typeface="Arial" charset="0"/>
            </a:endParaRPr>
          </a:p>
        </p:txBody>
      </p:sp>
      <p:sp>
        <p:nvSpPr>
          <p:cNvPr id="22533" name="Freeform 5"/>
          <p:cNvSpPr>
            <a:spLocks/>
          </p:cNvSpPr>
          <p:nvPr/>
        </p:nvSpPr>
        <p:spPr bwMode="blackWhite">
          <a:xfrm>
            <a:off x="1792288" y="439738"/>
            <a:ext cx="6892925" cy="3527425"/>
          </a:xfrm>
          <a:custGeom>
            <a:avLst/>
            <a:gdLst>
              <a:gd name="T0" fmla="*/ 3375 w 3375"/>
              <a:gd name="T1" fmla="*/ 0 h 1736"/>
              <a:gd name="T2" fmla="*/ 3215 w 3375"/>
              <a:gd name="T3" fmla="*/ 22 h 1736"/>
              <a:gd name="T4" fmla="*/ 3119 w 3375"/>
              <a:gd name="T5" fmla="*/ 40 h 1736"/>
              <a:gd name="T6" fmla="*/ 3019 w 3375"/>
              <a:gd name="T7" fmla="*/ 54 h 1736"/>
              <a:gd name="T8" fmla="*/ 2895 w 3375"/>
              <a:gd name="T9" fmla="*/ 78 h 1736"/>
              <a:gd name="T10" fmla="*/ 2788 w 3375"/>
              <a:gd name="T11" fmla="*/ 122 h 1736"/>
              <a:gd name="T12" fmla="*/ 2900 w 3375"/>
              <a:gd name="T13" fmla="*/ 196 h 1736"/>
              <a:gd name="T14" fmla="*/ 2 w 3375"/>
              <a:gd name="T15" fmla="*/ 1694 h 1736"/>
              <a:gd name="T16" fmla="*/ 602 w 3375"/>
              <a:gd name="T17" fmla="*/ 1724 h 1736"/>
              <a:gd name="T18" fmla="*/ 3024 w 3375"/>
              <a:gd name="T19" fmla="*/ 254 h 1736"/>
              <a:gd name="T20" fmla="*/ 3148 w 3375"/>
              <a:gd name="T21" fmla="*/ 305 h 1736"/>
              <a:gd name="T22" fmla="*/ 3235 w 3375"/>
              <a:gd name="T23" fmla="*/ 221 h 1736"/>
              <a:gd name="T24" fmla="*/ 3295 w 3375"/>
              <a:gd name="T25" fmla="*/ 117 h 1736"/>
              <a:gd name="T26" fmla="*/ 3375 w 3375"/>
              <a:gd name="T27" fmla="*/ 0 h 17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75"/>
              <a:gd name="T43" fmla="*/ 0 h 1736"/>
              <a:gd name="T44" fmla="*/ 3375 w 3375"/>
              <a:gd name="T45" fmla="*/ 1736 h 17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75" h="1736">
                <a:moveTo>
                  <a:pt x="3375" y="0"/>
                </a:moveTo>
                <a:cubicBezTo>
                  <a:pt x="3342" y="7"/>
                  <a:pt x="3247" y="18"/>
                  <a:pt x="3215" y="22"/>
                </a:cubicBezTo>
                <a:cubicBezTo>
                  <a:pt x="3179" y="32"/>
                  <a:pt x="3154" y="36"/>
                  <a:pt x="3119" y="40"/>
                </a:cubicBezTo>
                <a:cubicBezTo>
                  <a:pt x="3095" y="47"/>
                  <a:pt x="3043" y="50"/>
                  <a:pt x="3019" y="54"/>
                </a:cubicBezTo>
                <a:cubicBezTo>
                  <a:pt x="2975" y="62"/>
                  <a:pt x="2956" y="64"/>
                  <a:pt x="2895" y="78"/>
                </a:cubicBezTo>
                <a:cubicBezTo>
                  <a:pt x="2855" y="88"/>
                  <a:pt x="2795" y="90"/>
                  <a:pt x="2788" y="122"/>
                </a:cubicBezTo>
                <a:cubicBezTo>
                  <a:pt x="2791" y="149"/>
                  <a:pt x="2878" y="161"/>
                  <a:pt x="2900" y="196"/>
                </a:cubicBezTo>
                <a:cubicBezTo>
                  <a:pt x="2919" y="220"/>
                  <a:pt x="0" y="1684"/>
                  <a:pt x="2" y="1694"/>
                </a:cubicBezTo>
                <a:cubicBezTo>
                  <a:pt x="4" y="1707"/>
                  <a:pt x="556" y="1700"/>
                  <a:pt x="602" y="1724"/>
                </a:cubicBezTo>
                <a:cubicBezTo>
                  <a:pt x="618" y="1736"/>
                  <a:pt x="3008" y="227"/>
                  <a:pt x="3024" y="254"/>
                </a:cubicBezTo>
                <a:cubicBezTo>
                  <a:pt x="3041" y="283"/>
                  <a:pt x="3123" y="305"/>
                  <a:pt x="3148" y="305"/>
                </a:cubicBezTo>
                <a:cubicBezTo>
                  <a:pt x="3194" y="285"/>
                  <a:pt x="3209" y="257"/>
                  <a:pt x="3235" y="221"/>
                </a:cubicBezTo>
                <a:cubicBezTo>
                  <a:pt x="3227" y="243"/>
                  <a:pt x="3262" y="156"/>
                  <a:pt x="3295" y="117"/>
                </a:cubicBezTo>
                <a:cubicBezTo>
                  <a:pt x="3323" y="88"/>
                  <a:pt x="3372" y="15"/>
                  <a:pt x="3375" y="0"/>
                </a:cubicBezTo>
                <a:close/>
              </a:path>
            </a:pathLst>
          </a:custGeom>
          <a:solidFill>
            <a:srgbClr val="FFCC00">
              <a:alpha val="70195"/>
            </a:srgbClr>
          </a:solidFill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0" y="166688"/>
            <a:ext cx="958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u="sng">
                <a:latin typeface="Arial" charset="0"/>
              </a:rPr>
              <a:t>Gbps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52400" y="3254375"/>
            <a:ext cx="6969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240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95250" y="1085850"/>
            <a:ext cx="573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960</a:t>
            </a:r>
          </a:p>
        </p:txBody>
      </p:sp>
      <p:sp>
        <p:nvSpPr>
          <p:cNvPr id="22537" name="Freeform 11"/>
          <p:cNvSpPr>
            <a:spLocks/>
          </p:cNvSpPr>
          <p:nvPr/>
        </p:nvSpPr>
        <p:spPr bwMode="auto">
          <a:xfrm>
            <a:off x="685800" y="560388"/>
            <a:ext cx="8172450" cy="4789487"/>
          </a:xfrm>
          <a:custGeom>
            <a:avLst/>
            <a:gdLst>
              <a:gd name="T0" fmla="*/ 5148 w 5148"/>
              <a:gd name="T1" fmla="*/ 2591 h 2735"/>
              <a:gd name="T2" fmla="*/ 2712 w 5148"/>
              <a:gd name="T3" fmla="*/ 2574 h 2735"/>
              <a:gd name="T4" fmla="*/ 1266 w 5148"/>
              <a:gd name="T5" fmla="*/ 2668 h 2735"/>
              <a:gd name="T6" fmla="*/ 39 w 5148"/>
              <a:gd name="T7" fmla="*/ 2563 h 2735"/>
              <a:gd name="T8" fmla="*/ 48 w 5148"/>
              <a:gd name="T9" fmla="*/ 1637 h 2735"/>
              <a:gd name="T10" fmla="*/ 35 w 5148"/>
              <a:gd name="T11" fmla="*/ 679 h 2735"/>
              <a:gd name="T12" fmla="*/ 0 w 5148"/>
              <a:gd name="T13" fmla="*/ 0 h 2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48"/>
              <a:gd name="T22" fmla="*/ 0 h 2735"/>
              <a:gd name="T23" fmla="*/ 5148 w 5148"/>
              <a:gd name="T24" fmla="*/ 2735 h 2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48" h="2735">
                <a:moveTo>
                  <a:pt x="5148" y="2591"/>
                </a:moveTo>
                <a:cubicBezTo>
                  <a:pt x="4742" y="2589"/>
                  <a:pt x="3359" y="2562"/>
                  <a:pt x="2712" y="2574"/>
                </a:cubicBezTo>
                <a:cubicBezTo>
                  <a:pt x="2065" y="2586"/>
                  <a:pt x="1711" y="2669"/>
                  <a:pt x="1266" y="2668"/>
                </a:cubicBezTo>
                <a:cubicBezTo>
                  <a:pt x="821" y="2666"/>
                  <a:pt x="242" y="2735"/>
                  <a:pt x="39" y="2563"/>
                </a:cubicBezTo>
                <a:cubicBezTo>
                  <a:pt x="66" y="2221"/>
                  <a:pt x="49" y="1951"/>
                  <a:pt x="48" y="1637"/>
                </a:cubicBezTo>
                <a:cubicBezTo>
                  <a:pt x="47" y="1324"/>
                  <a:pt x="43" y="952"/>
                  <a:pt x="35" y="679"/>
                </a:cubicBezTo>
                <a:cubicBezTo>
                  <a:pt x="27" y="406"/>
                  <a:pt x="6" y="113"/>
                  <a:pt x="0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727200" y="344646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MX240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338513" y="2108200"/>
            <a:ext cx="827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MX480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4997450" y="534988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MX960</a:t>
            </a:r>
          </a:p>
        </p:txBody>
      </p:sp>
      <p:pic>
        <p:nvPicPr>
          <p:cNvPr id="22541" name="Picture 17" descr="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688" y="4362450"/>
            <a:ext cx="1276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AutoShape 19"/>
          <p:cNvSpPr>
            <a:spLocks noChangeArrowheads="1"/>
          </p:cNvSpPr>
          <p:nvPr/>
        </p:nvSpPr>
        <p:spPr bwMode="auto">
          <a:xfrm>
            <a:off x="1014413" y="5321300"/>
            <a:ext cx="3700462" cy="293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Small provider Edge</a:t>
            </a:r>
          </a:p>
        </p:txBody>
      </p:sp>
      <p:sp>
        <p:nvSpPr>
          <p:cNvPr id="22543" name="Text Box 25"/>
          <p:cNvSpPr txBox="1">
            <a:spLocks noChangeArrowheads="1"/>
          </p:cNvSpPr>
          <p:nvPr/>
        </p:nvSpPr>
        <p:spPr bwMode="auto">
          <a:xfrm>
            <a:off x="152400" y="2247900"/>
            <a:ext cx="6397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480</a:t>
            </a:r>
          </a:p>
        </p:txBody>
      </p:sp>
      <p:sp>
        <p:nvSpPr>
          <p:cNvPr id="22544" name="Rectangle 51"/>
          <p:cNvSpPr>
            <a:spLocks noChangeArrowheads="1"/>
          </p:cNvSpPr>
          <p:nvPr/>
        </p:nvSpPr>
        <p:spPr bwMode="auto">
          <a:xfrm>
            <a:off x="1266825" y="2028825"/>
            <a:ext cx="695325" cy="4572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2545" name="Picture 61" descr="MX240_FrontW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888" y="3081338"/>
            <a:ext cx="16271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2" descr="MX480_He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800" y="1997075"/>
            <a:ext cx="18605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Text Box 63"/>
          <p:cNvSpPr txBox="1">
            <a:spLocks noChangeArrowheads="1"/>
          </p:cNvSpPr>
          <p:nvPr/>
        </p:nvSpPr>
        <p:spPr bwMode="auto">
          <a:xfrm>
            <a:off x="7550150" y="180975"/>
            <a:ext cx="91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33CC"/>
                </a:solidFill>
                <a:latin typeface="Arial" charset="0"/>
              </a:rPr>
              <a:t>100 Gig Ready</a:t>
            </a:r>
          </a:p>
        </p:txBody>
      </p:sp>
      <p:pic>
        <p:nvPicPr>
          <p:cNvPr id="22548" name="Picture 65" descr="M9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7100" y="687388"/>
            <a:ext cx="14843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AutoShape 67"/>
          <p:cNvSpPr>
            <a:spLocks noChangeArrowheads="1"/>
          </p:cNvSpPr>
          <p:nvPr/>
        </p:nvSpPr>
        <p:spPr bwMode="auto">
          <a:xfrm>
            <a:off x="4770438" y="5329238"/>
            <a:ext cx="3097212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Large provider Edge</a:t>
            </a:r>
            <a:r>
              <a:rPr lang="cs-CZ" sz="1200" b="1">
                <a:latin typeface="Arial" charset="0"/>
              </a:rPr>
              <a:t> / Core</a:t>
            </a:r>
            <a:endParaRPr lang="en-US" sz="1200" b="1">
              <a:latin typeface="Arial" charset="0"/>
            </a:endParaRPr>
          </a:p>
        </p:txBody>
      </p:sp>
      <p:sp>
        <p:nvSpPr>
          <p:cNvPr id="22550" name="AutoShape 68"/>
          <p:cNvSpPr>
            <a:spLocks noChangeArrowheads="1"/>
          </p:cNvSpPr>
          <p:nvPr/>
        </p:nvSpPr>
        <p:spPr bwMode="auto">
          <a:xfrm>
            <a:off x="1028700" y="5991225"/>
            <a:ext cx="3754438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Access</a:t>
            </a:r>
            <a:r>
              <a:rPr lang="cs-CZ" sz="1700" b="1">
                <a:latin typeface="Arial" charset="0"/>
              </a:rPr>
              <a:t>; core</a:t>
            </a:r>
            <a:r>
              <a:rPr lang="en-US" sz="1700" b="1">
                <a:latin typeface="Arial" charset="0"/>
              </a:rPr>
              <a:t> switch</a:t>
            </a:r>
            <a:r>
              <a:rPr lang="cs-CZ" sz="1700" b="1">
                <a:latin typeface="Arial" charset="0"/>
              </a:rPr>
              <a:t> / router</a:t>
            </a:r>
            <a:endParaRPr lang="en-US" sz="1000" b="1">
              <a:latin typeface="Arial" charset="0"/>
            </a:endParaRPr>
          </a:p>
        </p:txBody>
      </p:sp>
      <p:sp>
        <p:nvSpPr>
          <p:cNvPr id="22551" name="AutoShape 69"/>
          <p:cNvSpPr>
            <a:spLocks noChangeArrowheads="1"/>
          </p:cNvSpPr>
          <p:nvPr/>
        </p:nvSpPr>
        <p:spPr bwMode="auto">
          <a:xfrm>
            <a:off x="4832350" y="5981700"/>
            <a:ext cx="3001963" cy="379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>
                <a:latin typeface="Arial" charset="0"/>
              </a:rPr>
              <a:t>Core switch</a:t>
            </a:r>
            <a:r>
              <a:rPr lang="cs-CZ" sz="1700" b="1">
                <a:latin typeface="Arial" charset="0"/>
              </a:rPr>
              <a:t> / router</a:t>
            </a:r>
            <a:endParaRPr lang="en-US" sz="1000" b="1">
              <a:latin typeface="Arial" charset="0"/>
            </a:endParaRPr>
          </a:p>
        </p:txBody>
      </p:sp>
      <p:sp>
        <p:nvSpPr>
          <p:cNvPr id="22553" name="Text Box 71"/>
          <p:cNvSpPr txBox="1">
            <a:spLocks noChangeArrowheads="1"/>
          </p:cNvSpPr>
          <p:nvPr/>
        </p:nvSpPr>
        <p:spPr bwMode="auto">
          <a:xfrm>
            <a:off x="242888" y="4313238"/>
            <a:ext cx="4302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700" b="1">
                <a:latin typeface="Arial" charset="0"/>
              </a:rPr>
              <a:t>80</a:t>
            </a:r>
            <a:endParaRPr lang="en-US" sz="1700" b="1">
              <a:latin typeface="Arial" charset="0"/>
            </a:endParaRPr>
          </a:p>
        </p:txBody>
      </p:sp>
      <p:sp>
        <p:nvSpPr>
          <p:cNvPr id="22554" name="Text Box 72"/>
          <p:cNvSpPr txBox="1">
            <a:spLocks noChangeArrowheads="1"/>
          </p:cNvSpPr>
          <p:nvPr/>
        </p:nvSpPr>
        <p:spPr bwMode="auto">
          <a:xfrm>
            <a:off x="947738" y="414972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MX</a:t>
            </a:r>
            <a:r>
              <a:rPr lang="cs-CZ" sz="1600" b="1">
                <a:latin typeface="Arial" charset="0"/>
              </a:rPr>
              <a:t>80</a:t>
            </a:r>
            <a:endParaRPr lang="en-US" sz="1600" b="1">
              <a:latin typeface="Arial" charset="0"/>
            </a:endParaRPr>
          </a:p>
        </p:txBody>
      </p:sp>
      <p:pic>
        <p:nvPicPr>
          <p:cNvPr id="22555" name="Picture 73" descr="lbox-mx80-frontwt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3825" y="4532313"/>
            <a:ext cx="16748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6" name="Text Box 76"/>
          <p:cNvSpPr txBox="1">
            <a:spLocks noChangeArrowheads="1"/>
          </p:cNvSpPr>
          <p:nvPr/>
        </p:nvSpPr>
        <p:spPr bwMode="auto">
          <a:xfrm>
            <a:off x="3081338" y="4227513"/>
            <a:ext cx="140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0033CC"/>
                </a:solidFill>
                <a:latin typeface="Arial" charset="0"/>
              </a:rPr>
              <a:t>High density 1GE, 10GE</a:t>
            </a:r>
            <a:endParaRPr lang="en-US" sz="16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50925" y="188639"/>
            <a:ext cx="6499225" cy="3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cs-CZ" b="1" kern="1200" dirty="0" err="1" smtClean="0">
                <a:sym typeface="Arial" charset="0"/>
              </a:rPr>
              <a:t>Routery</a:t>
            </a:r>
            <a:r>
              <a:rPr lang="cs-CZ" b="1" kern="1200" dirty="0" smtClean="0">
                <a:sym typeface="Arial" charset="0"/>
              </a:rPr>
              <a:t> </a:t>
            </a:r>
            <a:r>
              <a:rPr lang="cs-CZ" b="1" kern="1200" dirty="0" err="1" smtClean="0">
                <a:sym typeface="Arial" charset="0"/>
              </a:rPr>
              <a:t>Juniper</a:t>
            </a:r>
            <a:r>
              <a:rPr lang="cs-CZ" b="1" kern="1200" dirty="0" smtClean="0">
                <a:sym typeface="Arial" charset="0"/>
              </a:rPr>
              <a:t> - MX</a:t>
            </a:r>
            <a:endParaRPr lang="en-GB" b="1" kern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22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844925" y="1071563"/>
            <a:ext cx="803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       MX240</a:t>
            </a:r>
          </a:p>
        </p:txBody>
      </p:sp>
      <p:sp>
        <p:nvSpPr>
          <p:cNvPr id="6148" name="Rectangle 28"/>
          <p:cNvSpPr>
            <a:spLocks noChangeArrowheads="1"/>
          </p:cNvSpPr>
          <p:nvPr/>
        </p:nvSpPr>
        <p:spPr bwMode="auto">
          <a:xfrm>
            <a:off x="196850" y="2058988"/>
            <a:ext cx="1193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System Bandwidth</a:t>
            </a:r>
          </a:p>
        </p:txBody>
      </p:sp>
      <p:sp>
        <p:nvSpPr>
          <p:cNvPr id="6149" name="Rectangle 32"/>
          <p:cNvSpPr>
            <a:spLocks noChangeArrowheads="1"/>
          </p:cNvSpPr>
          <p:nvPr/>
        </p:nvSpPr>
        <p:spPr bwMode="auto">
          <a:xfrm>
            <a:off x="133350" y="1504950"/>
            <a:ext cx="11938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Network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Location</a:t>
            </a:r>
          </a:p>
        </p:txBody>
      </p:sp>
      <p:sp>
        <p:nvSpPr>
          <p:cNvPr id="6150" name="Rectangle 33"/>
          <p:cNvSpPr>
            <a:spLocks noChangeArrowheads="1"/>
          </p:cNvSpPr>
          <p:nvPr/>
        </p:nvSpPr>
        <p:spPr bwMode="auto">
          <a:xfrm>
            <a:off x="6889750" y="871538"/>
            <a:ext cx="844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     MX960</a:t>
            </a:r>
          </a:p>
        </p:txBody>
      </p:sp>
      <p:sp>
        <p:nvSpPr>
          <p:cNvPr id="6151" name="Line 39"/>
          <p:cNvSpPr>
            <a:spLocks noChangeShapeType="1"/>
          </p:cNvSpPr>
          <p:nvPr/>
        </p:nvSpPr>
        <p:spPr bwMode="auto">
          <a:xfrm>
            <a:off x="1374775" y="890588"/>
            <a:ext cx="14605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41"/>
          <p:cNvSpPr>
            <a:spLocks noChangeShapeType="1"/>
          </p:cNvSpPr>
          <p:nvPr/>
        </p:nvSpPr>
        <p:spPr bwMode="auto">
          <a:xfrm>
            <a:off x="2835275" y="890588"/>
            <a:ext cx="50641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Line 42"/>
          <p:cNvSpPr>
            <a:spLocks noChangeShapeType="1"/>
          </p:cNvSpPr>
          <p:nvPr/>
        </p:nvSpPr>
        <p:spPr bwMode="auto">
          <a:xfrm>
            <a:off x="8258175" y="1371600"/>
            <a:ext cx="0" cy="8969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Line 44"/>
          <p:cNvSpPr>
            <a:spLocks noChangeShapeType="1"/>
          </p:cNvSpPr>
          <p:nvPr/>
        </p:nvSpPr>
        <p:spPr bwMode="auto">
          <a:xfrm>
            <a:off x="8258175" y="2268538"/>
            <a:ext cx="0" cy="493712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Line 46"/>
          <p:cNvSpPr>
            <a:spLocks noChangeShapeType="1"/>
          </p:cNvSpPr>
          <p:nvPr/>
        </p:nvSpPr>
        <p:spPr bwMode="auto">
          <a:xfrm>
            <a:off x="8258175" y="2762250"/>
            <a:ext cx="0" cy="70008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Line 48"/>
          <p:cNvSpPr>
            <a:spLocks noChangeShapeType="1"/>
          </p:cNvSpPr>
          <p:nvPr/>
        </p:nvSpPr>
        <p:spPr bwMode="auto">
          <a:xfrm>
            <a:off x="8258175" y="3475038"/>
            <a:ext cx="0" cy="8969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Line 50"/>
          <p:cNvSpPr>
            <a:spLocks noChangeShapeType="1"/>
          </p:cNvSpPr>
          <p:nvPr/>
        </p:nvSpPr>
        <p:spPr bwMode="auto">
          <a:xfrm>
            <a:off x="8258175" y="4371975"/>
            <a:ext cx="0" cy="695325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Line 52"/>
          <p:cNvSpPr>
            <a:spLocks noChangeShapeType="1"/>
          </p:cNvSpPr>
          <p:nvPr/>
        </p:nvSpPr>
        <p:spPr bwMode="auto">
          <a:xfrm>
            <a:off x="8258175" y="5067300"/>
            <a:ext cx="0" cy="50006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Freeform 53"/>
          <p:cNvSpPr>
            <a:spLocks/>
          </p:cNvSpPr>
          <p:nvPr/>
        </p:nvSpPr>
        <p:spPr bwMode="blackWhite">
          <a:xfrm>
            <a:off x="254000" y="814388"/>
            <a:ext cx="8572500" cy="4948237"/>
          </a:xfrm>
          <a:custGeom>
            <a:avLst/>
            <a:gdLst>
              <a:gd name="T0" fmla="*/ 30 w 4096"/>
              <a:gd name="T1" fmla="*/ 108 h 3037"/>
              <a:gd name="T2" fmla="*/ 15 w 4096"/>
              <a:gd name="T3" fmla="*/ 767 h 3037"/>
              <a:gd name="T4" fmla="*/ 30 w 4096"/>
              <a:gd name="T5" fmla="*/ 1460 h 3037"/>
              <a:gd name="T6" fmla="*/ 45 w 4096"/>
              <a:gd name="T7" fmla="*/ 2805 h 3037"/>
              <a:gd name="T8" fmla="*/ 344 w 4096"/>
              <a:gd name="T9" fmla="*/ 2916 h 3037"/>
              <a:gd name="T10" fmla="*/ 966 w 4096"/>
              <a:gd name="T11" fmla="*/ 2934 h 3037"/>
              <a:gd name="T12" fmla="*/ 1684 w 4096"/>
              <a:gd name="T13" fmla="*/ 2911 h 3037"/>
              <a:gd name="T14" fmla="*/ 2501 w 4096"/>
              <a:gd name="T15" fmla="*/ 2952 h 3037"/>
              <a:gd name="T16" fmla="*/ 3300 w 4096"/>
              <a:gd name="T17" fmla="*/ 2991 h 3037"/>
              <a:gd name="T18" fmla="*/ 4032 w 4096"/>
              <a:gd name="T19" fmla="*/ 2931 h 3037"/>
              <a:gd name="T20" fmla="*/ 4086 w 4096"/>
              <a:gd name="T21" fmla="*/ 1815 h 3037"/>
              <a:gd name="T22" fmla="*/ 3995 w 4096"/>
              <a:gd name="T23" fmla="*/ 739 h 3037"/>
              <a:gd name="T24" fmla="*/ 3980 w 4096"/>
              <a:gd name="T25" fmla="*/ 90 h 3037"/>
              <a:gd name="T26" fmla="*/ 3466 w 4096"/>
              <a:gd name="T27" fmla="*/ 57 h 3037"/>
              <a:gd name="T28" fmla="*/ 2795 w 4096"/>
              <a:gd name="T29" fmla="*/ 66 h 3037"/>
              <a:gd name="T30" fmla="*/ 2143 w 4096"/>
              <a:gd name="T31" fmla="*/ 81 h 3037"/>
              <a:gd name="T32" fmla="*/ 1313 w 4096"/>
              <a:gd name="T33" fmla="*/ 85 h 3037"/>
              <a:gd name="T34" fmla="*/ 751 w 4096"/>
              <a:gd name="T35" fmla="*/ 66 h 3037"/>
              <a:gd name="T36" fmla="*/ 30 w 4096"/>
              <a:gd name="T37" fmla="*/ 108 h 30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96"/>
              <a:gd name="T58" fmla="*/ 0 h 3037"/>
              <a:gd name="T59" fmla="*/ 4096 w 4096"/>
              <a:gd name="T60" fmla="*/ 3037 h 30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96" h="3037">
                <a:moveTo>
                  <a:pt x="30" y="108"/>
                </a:moveTo>
                <a:cubicBezTo>
                  <a:pt x="10" y="243"/>
                  <a:pt x="0" y="578"/>
                  <a:pt x="15" y="767"/>
                </a:cubicBezTo>
                <a:cubicBezTo>
                  <a:pt x="19" y="994"/>
                  <a:pt x="10" y="1233"/>
                  <a:pt x="30" y="1460"/>
                </a:cubicBezTo>
                <a:cubicBezTo>
                  <a:pt x="35" y="1866"/>
                  <a:pt x="19" y="2411"/>
                  <a:pt x="45" y="2805"/>
                </a:cubicBezTo>
                <a:cubicBezTo>
                  <a:pt x="45" y="2989"/>
                  <a:pt x="200" y="2910"/>
                  <a:pt x="344" y="2916"/>
                </a:cubicBezTo>
                <a:cubicBezTo>
                  <a:pt x="561" y="2905"/>
                  <a:pt x="754" y="2967"/>
                  <a:pt x="966" y="2934"/>
                </a:cubicBezTo>
                <a:cubicBezTo>
                  <a:pt x="1203" y="2961"/>
                  <a:pt x="1446" y="2923"/>
                  <a:pt x="1684" y="2911"/>
                </a:cubicBezTo>
                <a:cubicBezTo>
                  <a:pt x="1980" y="2919"/>
                  <a:pt x="2214" y="2931"/>
                  <a:pt x="2501" y="2952"/>
                </a:cubicBezTo>
                <a:cubicBezTo>
                  <a:pt x="2772" y="2950"/>
                  <a:pt x="3049" y="3000"/>
                  <a:pt x="3300" y="2991"/>
                </a:cubicBezTo>
                <a:cubicBezTo>
                  <a:pt x="3538" y="3000"/>
                  <a:pt x="3800" y="3037"/>
                  <a:pt x="4032" y="2931"/>
                </a:cubicBezTo>
                <a:cubicBezTo>
                  <a:pt x="4062" y="2697"/>
                  <a:pt x="4096" y="2218"/>
                  <a:pt x="4086" y="1815"/>
                </a:cubicBezTo>
                <a:cubicBezTo>
                  <a:pt x="4071" y="1575"/>
                  <a:pt x="4014" y="986"/>
                  <a:pt x="3995" y="739"/>
                </a:cubicBezTo>
                <a:cubicBezTo>
                  <a:pt x="3985" y="588"/>
                  <a:pt x="4030" y="219"/>
                  <a:pt x="3980" y="90"/>
                </a:cubicBezTo>
                <a:cubicBezTo>
                  <a:pt x="3910" y="19"/>
                  <a:pt x="3713" y="70"/>
                  <a:pt x="3466" y="57"/>
                </a:cubicBezTo>
                <a:cubicBezTo>
                  <a:pt x="3249" y="81"/>
                  <a:pt x="3027" y="50"/>
                  <a:pt x="2795" y="66"/>
                </a:cubicBezTo>
                <a:cubicBezTo>
                  <a:pt x="2563" y="75"/>
                  <a:pt x="2385" y="73"/>
                  <a:pt x="2143" y="81"/>
                </a:cubicBezTo>
                <a:cubicBezTo>
                  <a:pt x="1896" y="61"/>
                  <a:pt x="1560" y="68"/>
                  <a:pt x="1313" y="85"/>
                </a:cubicBezTo>
                <a:cubicBezTo>
                  <a:pt x="1007" y="75"/>
                  <a:pt x="1106" y="81"/>
                  <a:pt x="751" y="66"/>
                </a:cubicBezTo>
                <a:cubicBezTo>
                  <a:pt x="529" y="83"/>
                  <a:pt x="144" y="0"/>
                  <a:pt x="30" y="108"/>
                </a:cubicBez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Freeform 54"/>
          <p:cNvSpPr>
            <a:spLocks/>
          </p:cNvSpPr>
          <p:nvPr/>
        </p:nvSpPr>
        <p:spPr bwMode="auto">
          <a:xfrm>
            <a:off x="2151063" y="912813"/>
            <a:ext cx="42862" cy="4692650"/>
          </a:xfrm>
          <a:custGeom>
            <a:avLst/>
            <a:gdLst>
              <a:gd name="T0" fmla="*/ 21 w 48"/>
              <a:gd name="T1" fmla="*/ 3170 h 3170"/>
              <a:gd name="T2" fmla="*/ 21 w 48"/>
              <a:gd name="T3" fmla="*/ 1291 h 3170"/>
              <a:gd name="T4" fmla="*/ 24 w 48"/>
              <a:gd name="T5" fmla="*/ 318 h 3170"/>
              <a:gd name="T6" fmla="*/ 25 w 48"/>
              <a:gd name="T7" fmla="*/ 0 h 317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170"/>
              <a:gd name="T14" fmla="*/ 48 w 48"/>
              <a:gd name="T15" fmla="*/ 3170 h 3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170">
                <a:moveTo>
                  <a:pt x="21" y="3170"/>
                </a:moveTo>
                <a:cubicBezTo>
                  <a:pt x="37" y="2751"/>
                  <a:pt x="5" y="1710"/>
                  <a:pt x="21" y="1291"/>
                </a:cubicBezTo>
                <a:cubicBezTo>
                  <a:pt x="9" y="972"/>
                  <a:pt x="48" y="636"/>
                  <a:pt x="24" y="318"/>
                </a:cubicBezTo>
                <a:cubicBezTo>
                  <a:pt x="0" y="209"/>
                  <a:pt x="25" y="109"/>
                  <a:pt x="25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1" name="Freeform 55"/>
          <p:cNvSpPr>
            <a:spLocks/>
          </p:cNvSpPr>
          <p:nvPr/>
        </p:nvSpPr>
        <p:spPr bwMode="auto">
          <a:xfrm>
            <a:off x="5254625" y="947738"/>
            <a:ext cx="193675" cy="4672012"/>
          </a:xfrm>
          <a:custGeom>
            <a:avLst/>
            <a:gdLst>
              <a:gd name="T0" fmla="*/ 122 w 122"/>
              <a:gd name="T1" fmla="*/ 2943 h 2943"/>
              <a:gd name="T2" fmla="*/ 80 w 122"/>
              <a:gd name="T3" fmla="*/ 1839 h 2943"/>
              <a:gd name="T4" fmla="*/ 44 w 122"/>
              <a:gd name="T5" fmla="*/ 1437 h 2943"/>
              <a:gd name="T6" fmla="*/ 45 w 122"/>
              <a:gd name="T7" fmla="*/ 822 h 2943"/>
              <a:gd name="T8" fmla="*/ 23 w 122"/>
              <a:gd name="T9" fmla="*/ 212 h 2943"/>
              <a:gd name="T10" fmla="*/ 0 w 122"/>
              <a:gd name="T11" fmla="*/ 0 h 29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2943"/>
              <a:gd name="T20" fmla="*/ 122 w 122"/>
              <a:gd name="T21" fmla="*/ 2943 h 29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2943">
                <a:moveTo>
                  <a:pt x="122" y="2943"/>
                </a:moveTo>
                <a:cubicBezTo>
                  <a:pt x="114" y="2852"/>
                  <a:pt x="97" y="2029"/>
                  <a:pt x="80" y="1839"/>
                </a:cubicBezTo>
                <a:cubicBezTo>
                  <a:pt x="74" y="1762"/>
                  <a:pt x="53" y="1514"/>
                  <a:pt x="44" y="1437"/>
                </a:cubicBezTo>
                <a:cubicBezTo>
                  <a:pt x="51" y="1171"/>
                  <a:pt x="39" y="1090"/>
                  <a:pt x="45" y="822"/>
                </a:cubicBezTo>
                <a:cubicBezTo>
                  <a:pt x="40" y="619"/>
                  <a:pt x="34" y="415"/>
                  <a:pt x="23" y="212"/>
                </a:cubicBezTo>
                <a:cubicBezTo>
                  <a:pt x="11" y="142"/>
                  <a:pt x="0" y="69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2" name="Freeform 56"/>
          <p:cNvSpPr>
            <a:spLocks/>
          </p:cNvSpPr>
          <p:nvPr/>
        </p:nvSpPr>
        <p:spPr bwMode="auto">
          <a:xfrm>
            <a:off x="358775" y="3321050"/>
            <a:ext cx="8377238" cy="100013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3" name="Freeform 57"/>
          <p:cNvSpPr>
            <a:spLocks/>
          </p:cNvSpPr>
          <p:nvPr/>
        </p:nvSpPr>
        <p:spPr bwMode="auto">
          <a:xfrm>
            <a:off x="298450" y="2079625"/>
            <a:ext cx="8304213" cy="66675"/>
          </a:xfrm>
          <a:custGeom>
            <a:avLst/>
            <a:gdLst>
              <a:gd name="T0" fmla="*/ 0 w 3973"/>
              <a:gd name="T1" fmla="*/ 10 h 44"/>
              <a:gd name="T2" fmla="*/ 371 w 3973"/>
              <a:gd name="T3" fmla="*/ 16 h 44"/>
              <a:gd name="T4" fmla="*/ 1142 w 3973"/>
              <a:gd name="T5" fmla="*/ 20 h 44"/>
              <a:gd name="T6" fmla="*/ 2310 w 3973"/>
              <a:gd name="T7" fmla="*/ 40 h 44"/>
              <a:gd name="T8" fmla="*/ 3480 w 3973"/>
              <a:gd name="T9" fmla="*/ 7 h 44"/>
              <a:gd name="T10" fmla="*/ 3973 w 3973"/>
              <a:gd name="T11" fmla="*/ 18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73"/>
              <a:gd name="T19" fmla="*/ 0 h 44"/>
              <a:gd name="T20" fmla="*/ 3973 w 3973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73" h="44">
                <a:moveTo>
                  <a:pt x="0" y="10"/>
                </a:moveTo>
                <a:cubicBezTo>
                  <a:pt x="173" y="15"/>
                  <a:pt x="8" y="6"/>
                  <a:pt x="371" y="16"/>
                </a:cubicBezTo>
                <a:cubicBezTo>
                  <a:pt x="516" y="19"/>
                  <a:pt x="996" y="14"/>
                  <a:pt x="1142" y="20"/>
                </a:cubicBezTo>
                <a:cubicBezTo>
                  <a:pt x="1651" y="16"/>
                  <a:pt x="1802" y="44"/>
                  <a:pt x="2310" y="40"/>
                </a:cubicBezTo>
                <a:cubicBezTo>
                  <a:pt x="2698" y="43"/>
                  <a:pt x="3092" y="0"/>
                  <a:pt x="3480" y="7"/>
                </a:cubicBezTo>
                <a:cubicBezTo>
                  <a:pt x="3612" y="13"/>
                  <a:pt x="3840" y="18"/>
                  <a:pt x="3973" y="1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Freeform 58"/>
          <p:cNvSpPr>
            <a:spLocks/>
          </p:cNvSpPr>
          <p:nvPr/>
        </p:nvSpPr>
        <p:spPr bwMode="auto">
          <a:xfrm>
            <a:off x="314325" y="2503488"/>
            <a:ext cx="8332788" cy="42862"/>
          </a:xfrm>
          <a:custGeom>
            <a:avLst/>
            <a:gdLst>
              <a:gd name="T0" fmla="*/ 0 w 5546"/>
              <a:gd name="T1" fmla="*/ 31 h 47"/>
              <a:gd name="T2" fmla="*/ 543 w 5546"/>
              <a:gd name="T3" fmla="*/ 39 h 47"/>
              <a:gd name="T4" fmla="*/ 1613 w 5546"/>
              <a:gd name="T5" fmla="*/ 47 h 47"/>
              <a:gd name="T6" fmla="*/ 3243 w 5546"/>
              <a:gd name="T7" fmla="*/ 0 h 47"/>
              <a:gd name="T8" fmla="*/ 4856 w 5546"/>
              <a:gd name="T9" fmla="*/ 23 h 47"/>
              <a:gd name="T10" fmla="*/ 5546 w 5546"/>
              <a:gd name="T11" fmla="*/ 39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46"/>
              <a:gd name="T19" fmla="*/ 0 h 47"/>
              <a:gd name="T20" fmla="*/ 5546 w 5546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46" h="47">
                <a:moveTo>
                  <a:pt x="0" y="31"/>
                </a:moveTo>
                <a:cubicBezTo>
                  <a:pt x="240" y="39"/>
                  <a:pt x="40" y="22"/>
                  <a:pt x="543" y="39"/>
                </a:cubicBezTo>
                <a:cubicBezTo>
                  <a:pt x="745" y="46"/>
                  <a:pt x="1411" y="37"/>
                  <a:pt x="1613" y="47"/>
                </a:cubicBezTo>
                <a:cubicBezTo>
                  <a:pt x="2319" y="39"/>
                  <a:pt x="2537" y="8"/>
                  <a:pt x="3243" y="0"/>
                </a:cubicBezTo>
                <a:cubicBezTo>
                  <a:pt x="3780" y="5"/>
                  <a:pt x="4318" y="12"/>
                  <a:pt x="4856" y="23"/>
                </a:cubicBezTo>
                <a:cubicBezTo>
                  <a:pt x="5040" y="35"/>
                  <a:pt x="5362" y="39"/>
                  <a:pt x="5546" y="39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Freeform 59"/>
          <p:cNvSpPr>
            <a:spLocks/>
          </p:cNvSpPr>
          <p:nvPr/>
        </p:nvSpPr>
        <p:spPr bwMode="auto">
          <a:xfrm>
            <a:off x="363538" y="3914775"/>
            <a:ext cx="8428037" cy="112713"/>
          </a:xfrm>
          <a:custGeom>
            <a:avLst/>
            <a:gdLst>
              <a:gd name="T0" fmla="*/ 0 w 5559"/>
              <a:gd name="T1" fmla="*/ 30 h 50"/>
              <a:gd name="T2" fmla="*/ 528 w 5559"/>
              <a:gd name="T3" fmla="*/ 28 h 50"/>
              <a:gd name="T4" fmla="*/ 1633 w 5559"/>
              <a:gd name="T5" fmla="*/ 36 h 50"/>
              <a:gd name="T6" fmla="*/ 3311 w 5559"/>
              <a:gd name="T7" fmla="*/ 42 h 50"/>
              <a:gd name="T8" fmla="*/ 4982 w 5559"/>
              <a:gd name="T9" fmla="*/ 12 h 50"/>
              <a:gd name="T10" fmla="*/ 5559 w 5559"/>
              <a:gd name="T11" fmla="*/ 36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59"/>
              <a:gd name="T19" fmla="*/ 0 h 50"/>
              <a:gd name="T20" fmla="*/ 5559 w 5559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59" h="50">
                <a:moveTo>
                  <a:pt x="0" y="30"/>
                </a:moveTo>
                <a:cubicBezTo>
                  <a:pt x="247" y="38"/>
                  <a:pt x="8" y="11"/>
                  <a:pt x="528" y="28"/>
                </a:cubicBezTo>
                <a:cubicBezTo>
                  <a:pt x="737" y="35"/>
                  <a:pt x="1424" y="25"/>
                  <a:pt x="1633" y="36"/>
                </a:cubicBezTo>
                <a:cubicBezTo>
                  <a:pt x="2362" y="28"/>
                  <a:pt x="2582" y="50"/>
                  <a:pt x="3311" y="42"/>
                </a:cubicBezTo>
                <a:cubicBezTo>
                  <a:pt x="3866" y="47"/>
                  <a:pt x="4426" y="0"/>
                  <a:pt x="4982" y="12"/>
                </a:cubicBezTo>
                <a:cubicBezTo>
                  <a:pt x="5171" y="24"/>
                  <a:pt x="5369" y="36"/>
                  <a:pt x="5559" y="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Freeform 60"/>
          <p:cNvSpPr>
            <a:spLocks/>
          </p:cNvSpPr>
          <p:nvPr/>
        </p:nvSpPr>
        <p:spPr bwMode="auto">
          <a:xfrm>
            <a:off x="6881813" y="892175"/>
            <a:ext cx="127000" cy="4792663"/>
          </a:xfrm>
          <a:custGeom>
            <a:avLst/>
            <a:gdLst>
              <a:gd name="T0" fmla="*/ 82 w 88"/>
              <a:gd name="T1" fmla="*/ 2907 h 2907"/>
              <a:gd name="T2" fmla="*/ 21 w 88"/>
              <a:gd name="T3" fmla="*/ 1820 h 2907"/>
              <a:gd name="T4" fmla="*/ 9 w 88"/>
              <a:gd name="T5" fmla="*/ 1418 h 2907"/>
              <a:gd name="T6" fmla="*/ 21 w 88"/>
              <a:gd name="T7" fmla="*/ 808 h 2907"/>
              <a:gd name="T8" fmla="*/ 42 w 88"/>
              <a:gd name="T9" fmla="*/ 208 h 2907"/>
              <a:gd name="T10" fmla="*/ 64 w 88"/>
              <a:gd name="T11" fmla="*/ 0 h 2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"/>
              <a:gd name="T19" fmla="*/ 0 h 2907"/>
              <a:gd name="T20" fmla="*/ 88 w 88"/>
              <a:gd name="T21" fmla="*/ 2907 h 2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" h="2907">
                <a:moveTo>
                  <a:pt x="82" y="2907"/>
                </a:moveTo>
                <a:cubicBezTo>
                  <a:pt x="88" y="2818"/>
                  <a:pt x="7" y="2007"/>
                  <a:pt x="21" y="1820"/>
                </a:cubicBezTo>
                <a:cubicBezTo>
                  <a:pt x="27" y="1745"/>
                  <a:pt x="0" y="1494"/>
                  <a:pt x="9" y="1418"/>
                </a:cubicBezTo>
                <a:cubicBezTo>
                  <a:pt x="2" y="1156"/>
                  <a:pt x="27" y="1070"/>
                  <a:pt x="21" y="808"/>
                </a:cubicBezTo>
                <a:cubicBezTo>
                  <a:pt x="27" y="607"/>
                  <a:pt x="33" y="408"/>
                  <a:pt x="42" y="208"/>
                </a:cubicBezTo>
                <a:cubicBezTo>
                  <a:pt x="53" y="140"/>
                  <a:pt x="64" y="69"/>
                  <a:pt x="64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Freeform 61"/>
          <p:cNvSpPr>
            <a:spLocks/>
          </p:cNvSpPr>
          <p:nvPr/>
        </p:nvSpPr>
        <p:spPr bwMode="auto">
          <a:xfrm>
            <a:off x="341313" y="4370388"/>
            <a:ext cx="8437562" cy="52387"/>
          </a:xfrm>
          <a:custGeom>
            <a:avLst/>
            <a:gdLst>
              <a:gd name="T0" fmla="*/ 0 w 5564"/>
              <a:gd name="T1" fmla="*/ 47 h 55"/>
              <a:gd name="T2" fmla="*/ 533 w 5564"/>
              <a:gd name="T3" fmla="*/ 40 h 55"/>
              <a:gd name="T4" fmla="*/ 1638 w 5564"/>
              <a:gd name="T5" fmla="*/ 48 h 55"/>
              <a:gd name="T6" fmla="*/ 3321 w 5564"/>
              <a:gd name="T7" fmla="*/ 0 h 55"/>
              <a:gd name="T8" fmla="*/ 4987 w 5564"/>
              <a:gd name="T9" fmla="*/ 24 h 55"/>
              <a:gd name="T10" fmla="*/ 5564 w 5564"/>
              <a:gd name="T11" fmla="*/ 48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64"/>
              <a:gd name="T19" fmla="*/ 0 h 55"/>
              <a:gd name="T20" fmla="*/ 5564 w 5564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64" h="55">
                <a:moveTo>
                  <a:pt x="0" y="47"/>
                </a:moveTo>
                <a:cubicBezTo>
                  <a:pt x="247" y="55"/>
                  <a:pt x="13" y="23"/>
                  <a:pt x="533" y="40"/>
                </a:cubicBezTo>
                <a:cubicBezTo>
                  <a:pt x="742" y="47"/>
                  <a:pt x="1429" y="37"/>
                  <a:pt x="1638" y="48"/>
                </a:cubicBezTo>
                <a:cubicBezTo>
                  <a:pt x="2367" y="40"/>
                  <a:pt x="2592" y="8"/>
                  <a:pt x="3321" y="0"/>
                </a:cubicBezTo>
                <a:cubicBezTo>
                  <a:pt x="3876" y="5"/>
                  <a:pt x="4431" y="12"/>
                  <a:pt x="4987" y="24"/>
                </a:cubicBezTo>
                <a:cubicBezTo>
                  <a:pt x="5176" y="36"/>
                  <a:pt x="5374" y="48"/>
                  <a:pt x="5564" y="4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Freeform 62"/>
          <p:cNvSpPr>
            <a:spLocks/>
          </p:cNvSpPr>
          <p:nvPr/>
        </p:nvSpPr>
        <p:spPr bwMode="auto">
          <a:xfrm>
            <a:off x="266700" y="1368425"/>
            <a:ext cx="8348663" cy="42863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Rectangle 64"/>
          <p:cNvSpPr>
            <a:spLocks noChangeArrowheads="1"/>
          </p:cNvSpPr>
          <p:nvPr/>
        </p:nvSpPr>
        <p:spPr bwMode="auto">
          <a:xfrm>
            <a:off x="5230813" y="871538"/>
            <a:ext cx="10001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        MX480</a:t>
            </a:r>
          </a:p>
        </p:txBody>
      </p:sp>
      <p:sp>
        <p:nvSpPr>
          <p:cNvPr id="6170" name="Rectangle 893"/>
          <p:cNvSpPr>
            <a:spLocks noChangeArrowheads="1"/>
          </p:cNvSpPr>
          <p:nvPr/>
        </p:nvSpPr>
        <p:spPr bwMode="auto">
          <a:xfrm>
            <a:off x="5435600" y="2078038"/>
            <a:ext cx="122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480 Gbps</a:t>
            </a:r>
          </a:p>
        </p:txBody>
      </p:sp>
      <p:sp>
        <p:nvSpPr>
          <p:cNvPr id="6171" name="Rectangle 894"/>
          <p:cNvSpPr>
            <a:spLocks noChangeArrowheads="1"/>
          </p:cNvSpPr>
          <p:nvPr/>
        </p:nvSpPr>
        <p:spPr bwMode="auto">
          <a:xfrm>
            <a:off x="7145338" y="2135188"/>
            <a:ext cx="12541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960 Gbps</a:t>
            </a:r>
          </a:p>
        </p:txBody>
      </p:sp>
      <p:sp>
        <p:nvSpPr>
          <p:cNvPr id="6172" name="Rectangle 895"/>
          <p:cNvSpPr>
            <a:spLocks noChangeArrowheads="1"/>
          </p:cNvSpPr>
          <p:nvPr/>
        </p:nvSpPr>
        <p:spPr bwMode="auto">
          <a:xfrm>
            <a:off x="3803650" y="215423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240 Gbps</a:t>
            </a:r>
          </a:p>
        </p:txBody>
      </p:sp>
      <p:sp>
        <p:nvSpPr>
          <p:cNvPr id="6173" name="Rectangle 896"/>
          <p:cNvSpPr>
            <a:spLocks noChangeArrowheads="1"/>
          </p:cNvSpPr>
          <p:nvPr/>
        </p:nvSpPr>
        <p:spPr bwMode="auto">
          <a:xfrm>
            <a:off x="914400" y="5767388"/>
            <a:ext cx="7356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 b="1">
                <a:latin typeface="Arial" charset="0"/>
              </a:rPr>
              <a:t>DPC – </a:t>
            </a:r>
            <a:r>
              <a:rPr lang="en-US" sz="1000" b="1" u="sng">
                <a:latin typeface="Arial" charset="0"/>
              </a:rPr>
              <a:t>D</a:t>
            </a:r>
            <a:r>
              <a:rPr lang="en-US" sz="1000" b="1">
                <a:latin typeface="Arial" charset="0"/>
              </a:rPr>
              <a:t>ense </a:t>
            </a:r>
            <a:r>
              <a:rPr lang="en-US" sz="1000" b="1" u="sng">
                <a:latin typeface="Arial" charset="0"/>
              </a:rPr>
              <a:t>P</a:t>
            </a:r>
            <a:r>
              <a:rPr lang="en-US" sz="1000" b="1">
                <a:latin typeface="Arial" charset="0"/>
              </a:rPr>
              <a:t>ort </a:t>
            </a:r>
            <a:r>
              <a:rPr lang="en-US" sz="1000" b="1" u="sng">
                <a:latin typeface="Arial" charset="0"/>
              </a:rPr>
              <a:t>C</a:t>
            </a:r>
            <a:r>
              <a:rPr lang="en-US" sz="1000" b="1">
                <a:latin typeface="Arial" charset="0"/>
              </a:rPr>
              <a:t>oncentrator </a:t>
            </a:r>
            <a:r>
              <a:rPr lang="en-US" sz="1000">
                <a:latin typeface="Arial" charset="0"/>
              </a:rPr>
              <a:t>(contains Packet Forwarding Engine &amp; physical Interfaces) – Ethernet ports support</a:t>
            </a:r>
            <a:endParaRPr lang="en-US" sz="1000" u="sng">
              <a:latin typeface="Arial" charset="0"/>
            </a:endParaRPr>
          </a:p>
        </p:txBody>
      </p:sp>
      <p:sp>
        <p:nvSpPr>
          <p:cNvPr id="6174" name="Rectangle 909"/>
          <p:cNvSpPr>
            <a:spLocks noChangeArrowheads="1"/>
          </p:cNvSpPr>
          <p:nvPr/>
        </p:nvSpPr>
        <p:spPr bwMode="auto">
          <a:xfrm>
            <a:off x="533400" y="3979863"/>
            <a:ext cx="1193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Density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Sweet Spot</a:t>
            </a:r>
          </a:p>
        </p:txBody>
      </p:sp>
      <p:sp>
        <p:nvSpPr>
          <p:cNvPr id="6175" name="Rectangle 912"/>
          <p:cNvSpPr>
            <a:spLocks noChangeArrowheads="1"/>
          </p:cNvSpPr>
          <p:nvPr/>
        </p:nvSpPr>
        <p:spPr bwMode="auto">
          <a:xfrm>
            <a:off x="152400" y="2603500"/>
            <a:ext cx="2181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Max. DPC (slots) / ports</a:t>
            </a:r>
            <a:endParaRPr lang="cs-CZ" sz="1200" b="1">
              <a:latin typeface="Arial" charset="0"/>
            </a:endParaRPr>
          </a:p>
        </p:txBody>
      </p:sp>
      <p:sp>
        <p:nvSpPr>
          <p:cNvPr id="6176" name="Rectangle 913"/>
          <p:cNvSpPr>
            <a:spLocks noChangeArrowheads="1"/>
          </p:cNvSpPr>
          <p:nvPr/>
        </p:nvSpPr>
        <p:spPr bwMode="auto">
          <a:xfrm>
            <a:off x="492125" y="3492500"/>
            <a:ext cx="11938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Maximum speed</a:t>
            </a:r>
          </a:p>
        </p:txBody>
      </p:sp>
      <p:sp>
        <p:nvSpPr>
          <p:cNvPr id="6177" name="Rectangle 914"/>
          <p:cNvSpPr>
            <a:spLocks noChangeArrowheads="1"/>
          </p:cNvSpPr>
          <p:nvPr/>
        </p:nvSpPr>
        <p:spPr bwMode="auto">
          <a:xfrm>
            <a:off x="552450" y="5154613"/>
            <a:ext cx="13747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Redundancy</a:t>
            </a:r>
          </a:p>
        </p:txBody>
      </p:sp>
      <p:sp>
        <p:nvSpPr>
          <p:cNvPr id="6178" name="Rectangle 915"/>
          <p:cNvSpPr>
            <a:spLocks noChangeArrowheads="1"/>
          </p:cNvSpPr>
          <p:nvPr/>
        </p:nvSpPr>
        <p:spPr bwMode="auto">
          <a:xfrm>
            <a:off x="3775075" y="2582863"/>
            <a:ext cx="1651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3 / 120xGE (12x10GE)</a:t>
            </a:r>
          </a:p>
        </p:txBody>
      </p:sp>
      <p:sp>
        <p:nvSpPr>
          <p:cNvPr id="6179" name="Rectangle 916"/>
          <p:cNvSpPr>
            <a:spLocks noChangeArrowheads="1"/>
          </p:cNvSpPr>
          <p:nvPr/>
        </p:nvSpPr>
        <p:spPr bwMode="auto">
          <a:xfrm>
            <a:off x="3917950" y="3452813"/>
            <a:ext cx="14605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 GE to 10 GE</a:t>
            </a:r>
          </a:p>
        </p:txBody>
      </p:sp>
      <p:sp>
        <p:nvSpPr>
          <p:cNvPr id="6180" name="Rectangle 917"/>
          <p:cNvSpPr>
            <a:spLocks noChangeArrowheads="1"/>
          </p:cNvSpPr>
          <p:nvPr/>
        </p:nvSpPr>
        <p:spPr bwMode="auto">
          <a:xfrm>
            <a:off x="3746500" y="4038600"/>
            <a:ext cx="14605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up to </a:t>
            </a:r>
            <a:r>
              <a:rPr lang="cs-CZ" sz="1100">
                <a:latin typeface="Arial" charset="0"/>
              </a:rPr>
              <a:t>48</a:t>
            </a:r>
            <a:r>
              <a:rPr lang="en-US" sz="1100">
                <a:latin typeface="Arial" charset="0"/>
              </a:rPr>
              <a:t> x 10Gbps</a:t>
            </a:r>
          </a:p>
        </p:txBody>
      </p:sp>
      <p:sp>
        <p:nvSpPr>
          <p:cNvPr id="6181" name="Rectangle 918"/>
          <p:cNvSpPr>
            <a:spLocks noChangeArrowheads="1"/>
          </p:cNvSpPr>
          <p:nvPr/>
        </p:nvSpPr>
        <p:spPr bwMode="auto">
          <a:xfrm>
            <a:off x="5327650" y="3455988"/>
            <a:ext cx="14605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 GE to 10 GE</a:t>
            </a:r>
          </a:p>
        </p:txBody>
      </p:sp>
      <p:sp>
        <p:nvSpPr>
          <p:cNvPr id="6182" name="Rectangle 919"/>
          <p:cNvSpPr>
            <a:spLocks noChangeArrowheads="1"/>
          </p:cNvSpPr>
          <p:nvPr/>
        </p:nvSpPr>
        <p:spPr bwMode="auto">
          <a:xfrm>
            <a:off x="7070725" y="3462338"/>
            <a:ext cx="14605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 GE to 10 GE</a:t>
            </a:r>
          </a:p>
        </p:txBody>
      </p:sp>
      <p:sp>
        <p:nvSpPr>
          <p:cNvPr id="6183" name="Rectangle 920"/>
          <p:cNvSpPr>
            <a:spLocks noChangeArrowheads="1"/>
          </p:cNvSpPr>
          <p:nvPr/>
        </p:nvSpPr>
        <p:spPr bwMode="auto">
          <a:xfrm>
            <a:off x="3973513" y="3695700"/>
            <a:ext cx="4519612" cy="211138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b="1">
                <a:solidFill>
                  <a:srgbClr val="FF9B2D"/>
                </a:solidFill>
                <a:latin typeface="Arial" charset="0"/>
              </a:rPr>
              <a:t>100Gb ready</a:t>
            </a:r>
          </a:p>
        </p:txBody>
      </p:sp>
      <p:sp>
        <p:nvSpPr>
          <p:cNvPr id="6184" name="Rectangle 921"/>
          <p:cNvSpPr>
            <a:spLocks noChangeArrowheads="1"/>
          </p:cNvSpPr>
          <p:nvPr/>
        </p:nvSpPr>
        <p:spPr bwMode="auto">
          <a:xfrm>
            <a:off x="476250" y="4459288"/>
            <a:ext cx="13747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MAC addresses</a:t>
            </a:r>
          </a:p>
        </p:txBody>
      </p:sp>
      <p:sp>
        <p:nvSpPr>
          <p:cNvPr id="6185" name="Freeform 922"/>
          <p:cNvSpPr>
            <a:spLocks/>
          </p:cNvSpPr>
          <p:nvPr/>
        </p:nvSpPr>
        <p:spPr bwMode="auto">
          <a:xfrm>
            <a:off x="354013" y="4713288"/>
            <a:ext cx="8443912" cy="42862"/>
          </a:xfrm>
          <a:custGeom>
            <a:avLst/>
            <a:gdLst>
              <a:gd name="T0" fmla="*/ 0 w 5564"/>
              <a:gd name="T1" fmla="*/ 47 h 55"/>
              <a:gd name="T2" fmla="*/ 533 w 5564"/>
              <a:gd name="T3" fmla="*/ 40 h 55"/>
              <a:gd name="T4" fmla="*/ 1638 w 5564"/>
              <a:gd name="T5" fmla="*/ 48 h 55"/>
              <a:gd name="T6" fmla="*/ 3321 w 5564"/>
              <a:gd name="T7" fmla="*/ 0 h 55"/>
              <a:gd name="T8" fmla="*/ 4987 w 5564"/>
              <a:gd name="T9" fmla="*/ 24 h 55"/>
              <a:gd name="T10" fmla="*/ 5564 w 5564"/>
              <a:gd name="T11" fmla="*/ 48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64"/>
              <a:gd name="T19" fmla="*/ 0 h 55"/>
              <a:gd name="T20" fmla="*/ 5564 w 5564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64" h="55">
                <a:moveTo>
                  <a:pt x="0" y="47"/>
                </a:moveTo>
                <a:cubicBezTo>
                  <a:pt x="247" y="55"/>
                  <a:pt x="13" y="23"/>
                  <a:pt x="533" y="40"/>
                </a:cubicBezTo>
                <a:cubicBezTo>
                  <a:pt x="742" y="47"/>
                  <a:pt x="1429" y="37"/>
                  <a:pt x="1638" y="48"/>
                </a:cubicBezTo>
                <a:cubicBezTo>
                  <a:pt x="2367" y="40"/>
                  <a:pt x="2592" y="8"/>
                  <a:pt x="3321" y="0"/>
                </a:cubicBezTo>
                <a:cubicBezTo>
                  <a:pt x="3876" y="5"/>
                  <a:pt x="4431" y="12"/>
                  <a:pt x="4987" y="24"/>
                </a:cubicBezTo>
                <a:cubicBezTo>
                  <a:pt x="5176" y="36"/>
                  <a:pt x="5374" y="48"/>
                  <a:pt x="5564" y="4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6" name="Freeform 923"/>
          <p:cNvSpPr>
            <a:spLocks/>
          </p:cNvSpPr>
          <p:nvPr/>
        </p:nvSpPr>
        <p:spPr bwMode="auto">
          <a:xfrm>
            <a:off x="354013" y="5000625"/>
            <a:ext cx="8361362" cy="93663"/>
          </a:xfrm>
          <a:custGeom>
            <a:avLst/>
            <a:gdLst>
              <a:gd name="T0" fmla="*/ 0 w 5559"/>
              <a:gd name="T1" fmla="*/ 30 h 50"/>
              <a:gd name="T2" fmla="*/ 528 w 5559"/>
              <a:gd name="T3" fmla="*/ 28 h 50"/>
              <a:gd name="T4" fmla="*/ 1633 w 5559"/>
              <a:gd name="T5" fmla="*/ 36 h 50"/>
              <a:gd name="T6" fmla="*/ 3311 w 5559"/>
              <a:gd name="T7" fmla="*/ 42 h 50"/>
              <a:gd name="T8" fmla="*/ 4982 w 5559"/>
              <a:gd name="T9" fmla="*/ 12 h 50"/>
              <a:gd name="T10" fmla="*/ 5559 w 5559"/>
              <a:gd name="T11" fmla="*/ 36 h 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59"/>
              <a:gd name="T19" fmla="*/ 0 h 50"/>
              <a:gd name="T20" fmla="*/ 5559 w 5559"/>
              <a:gd name="T21" fmla="*/ 50 h 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59" h="50">
                <a:moveTo>
                  <a:pt x="0" y="30"/>
                </a:moveTo>
                <a:cubicBezTo>
                  <a:pt x="247" y="38"/>
                  <a:pt x="8" y="11"/>
                  <a:pt x="528" y="28"/>
                </a:cubicBezTo>
                <a:cubicBezTo>
                  <a:pt x="737" y="35"/>
                  <a:pt x="1424" y="25"/>
                  <a:pt x="1633" y="36"/>
                </a:cubicBezTo>
                <a:cubicBezTo>
                  <a:pt x="2362" y="28"/>
                  <a:pt x="2582" y="50"/>
                  <a:pt x="3311" y="42"/>
                </a:cubicBezTo>
                <a:cubicBezTo>
                  <a:pt x="3866" y="47"/>
                  <a:pt x="4426" y="0"/>
                  <a:pt x="4982" y="12"/>
                </a:cubicBezTo>
                <a:cubicBezTo>
                  <a:pt x="5171" y="24"/>
                  <a:pt x="5369" y="36"/>
                  <a:pt x="5559" y="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87" name="Rectangle 924"/>
          <p:cNvSpPr>
            <a:spLocks noChangeArrowheads="1"/>
          </p:cNvSpPr>
          <p:nvPr/>
        </p:nvSpPr>
        <p:spPr bwMode="auto">
          <a:xfrm>
            <a:off x="3917950" y="5133975"/>
            <a:ext cx="15652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Yes (2x DPC slots for control redundancy</a:t>
            </a:r>
          </a:p>
        </p:txBody>
      </p:sp>
      <p:sp>
        <p:nvSpPr>
          <p:cNvPr id="6188" name="Rectangle 925"/>
          <p:cNvSpPr>
            <a:spLocks noChangeArrowheads="1"/>
          </p:cNvSpPr>
          <p:nvPr/>
        </p:nvSpPr>
        <p:spPr bwMode="auto">
          <a:xfrm>
            <a:off x="5365750" y="5162550"/>
            <a:ext cx="15652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Yes</a:t>
            </a:r>
          </a:p>
        </p:txBody>
      </p:sp>
      <p:sp>
        <p:nvSpPr>
          <p:cNvPr id="6189" name="Rectangle 926"/>
          <p:cNvSpPr>
            <a:spLocks noChangeArrowheads="1"/>
          </p:cNvSpPr>
          <p:nvPr/>
        </p:nvSpPr>
        <p:spPr bwMode="auto">
          <a:xfrm>
            <a:off x="7023100" y="5057775"/>
            <a:ext cx="15652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Yes (11x DPC slot for switch fabric redundancy)</a:t>
            </a:r>
          </a:p>
        </p:txBody>
      </p:sp>
      <p:sp>
        <p:nvSpPr>
          <p:cNvPr id="6190" name="Rectangle 927"/>
          <p:cNvSpPr>
            <a:spLocks noChangeArrowheads="1"/>
          </p:cNvSpPr>
          <p:nvPr/>
        </p:nvSpPr>
        <p:spPr bwMode="auto">
          <a:xfrm>
            <a:off x="352425" y="4764088"/>
            <a:ext cx="16033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Chassis per rack</a:t>
            </a:r>
          </a:p>
        </p:txBody>
      </p:sp>
      <p:sp>
        <p:nvSpPr>
          <p:cNvPr id="6191" name="Rectangle 928"/>
          <p:cNvSpPr>
            <a:spLocks noChangeArrowheads="1"/>
          </p:cNvSpPr>
          <p:nvPr/>
        </p:nvSpPr>
        <p:spPr bwMode="auto">
          <a:xfrm>
            <a:off x="4362450" y="4768850"/>
            <a:ext cx="355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9</a:t>
            </a:r>
          </a:p>
        </p:txBody>
      </p:sp>
      <p:sp>
        <p:nvSpPr>
          <p:cNvPr id="6192" name="Rectangle 929"/>
          <p:cNvSpPr>
            <a:spLocks noChangeArrowheads="1"/>
          </p:cNvSpPr>
          <p:nvPr/>
        </p:nvSpPr>
        <p:spPr bwMode="auto">
          <a:xfrm>
            <a:off x="5848350" y="4778375"/>
            <a:ext cx="355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6</a:t>
            </a:r>
          </a:p>
        </p:txBody>
      </p:sp>
      <p:sp>
        <p:nvSpPr>
          <p:cNvPr id="6193" name="Rectangle 930"/>
          <p:cNvSpPr>
            <a:spLocks noChangeArrowheads="1"/>
          </p:cNvSpPr>
          <p:nvPr/>
        </p:nvSpPr>
        <p:spPr bwMode="auto">
          <a:xfrm>
            <a:off x="7648575" y="4759325"/>
            <a:ext cx="355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3</a:t>
            </a:r>
          </a:p>
        </p:txBody>
      </p:sp>
      <p:sp>
        <p:nvSpPr>
          <p:cNvPr id="6194" name="Rectangle 931"/>
          <p:cNvSpPr>
            <a:spLocks noChangeArrowheads="1"/>
          </p:cNvSpPr>
          <p:nvPr/>
        </p:nvSpPr>
        <p:spPr bwMode="auto">
          <a:xfrm>
            <a:off x="4029075" y="4397375"/>
            <a:ext cx="1003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1 million</a:t>
            </a:r>
          </a:p>
        </p:txBody>
      </p:sp>
      <p:sp>
        <p:nvSpPr>
          <p:cNvPr id="6195" name="Rectangle 932"/>
          <p:cNvSpPr>
            <a:spLocks noChangeArrowheads="1"/>
          </p:cNvSpPr>
          <p:nvPr/>
        </p:nvSpPr>
        <p:spPr bwMode="auto">
          <a:xfrm>
            <a:off x="5591175" y="4406900"/>
            <a:ext cx="1003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1 million</a:t>
            </a:r>
          </a:p>
        </p:txBody>
      </p:sp>
      <p:sp>
        <p:nvSpPr>
          <p:cNvPr id="6196" name="Rectangle 933"/>
          <p:cNvSpPr>
            <a:spLocks noChangeArrowheads="1"/>
          </p:cNvSpPr>
          <p:nvPr/>
        </p:nvSpPr>
        <p:spPr bwMode="auto">
          <a:xfrm>
            <a:off x="7315200" y="4425950"/>
            <a:ext cx="1003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1 million</a:t>
            </a:r>
          </a:p>
        </p:txBody>
      </p:sp>
      <p:sp>
        <p:nvSpPr>
          <p:cNvPr id="6197" name="Rectangle 934"/>
          <p:cNvSpPr>
            <a:spLocks noChangeArrowheads="1"/>
          </p:cNvSpPr>
          <p:nvPr/>
        </p:nvSpPr>
        <p:spPr bwMode="auto">
          <a:xfrm>
            <a:off x="5251450" y="2544763"/>
            <a:ext cx="1651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6 / 240xGE (24x10GE)</a:t>
            </a:r>
          </a:p>
        </p:txBody>
      </p:sp>
      <p:sp>
        <p:nvSpPr>
          <p:cNvPr id="6198" name="Rectangle 935"/>
          <p:cNvSpPr>
            <a:spLocks noChangeArrowheads="1"/>
          </p:cNvSpPr>
          <p:nvPr/>
        </p:nvSpPr>
        <p:spPr bwMode="auto">
          <a:xfrm>
            <a:off x="6813550" y="2535238"/>
            <a:ext cx="19177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12 / 480xGE (48x10GE)</a:t>
            </a:r>
          </a:p>
        </p:txBody>
      </p:sp>
      <p:sp>
        <p:nvSpPr>
          <p:cNvPr id="6199" name="Rectangle 936"/>
          <p:cNvSpPr>
            <a:spLocks noChangeArrowheads="1"/>
          </p:cNvSpPr>
          <p:nvPr/>
        </p:nvSpPr>
        <p:spPr bwMode="auto">
          <a:xfrm>
            <a:off x="5337175" y="4076700"/>
            <a:ext cx="14605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up to  </a:t>
            </a:r>
            <a:r>
              <a:rPr lang="cs-CZ" sz="1100">
                <a:latin typeface="Arial" charset="0"/>
              </a:rPr>
              <a:t>96 </a:t>
            </a:r>
            <a:r>
              <a:rPr lang="en-US" sz="1100">
                <a:latin typeface="Arial" charset="0"/>
              </a:rPr>
              <a:t>x 10Gbps</a:t>
            </a:r>
          </a:p>
        </p:txBody>
      </p:sp>
      <p:sp>
        <p:nvSpPr>
          <p:cNvPr id="6200" name="Rectangle 937"/>
          <p:cNvSpPr>
            <a:spLocks noChangeArrowheads="1"/>
          </p:cNvSpPr>
          <p:nvPr/>
        </p:nvSpPr>
        <p:spPr bwMode="auto">
          <a:xfrm>
            <a:off x="7061200" y="4076700"/>
            <a:ext cx="14605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up to </a:t>
            </a:r>
            <a:r>
              <a:rPr lang="cs-CZ" sz="1100">
                <a:latin typeface="Arial" charset="0"/>
              </a:rPr>
              <a:t>192</a:t>
            </a:r>
            <a:r>
              <a:rPr lang="en-US" sz="1100">
                <a:latin typeface="Arial" charset="0"/>
              </a:rPr>
              <a:t> x 10Gbps</a:t>
            </a:r>
          </a:p>
        </p:txBody>
      </p:sp>
      <p:sp>
        <p:nvSpPr>
          <p:cNvPr id="6201" name="AutoShape 940"/>
          <p:cNvSpPr>
            <a:spLocks noChangeArrowheads="1"/>
          </p:cNvSpPr>
          <p:nvPr/>
        </p:nvSpPr>
        <p:spPr bwMode="auto">
          <a:xfrm>
            <a:off x="4946650" y="0"/>
            <a:ext cx="1193800" cy="250825"/>
          </a:xfrm>
          <a:prstGeom prst="curvedDownArrow">
            <a:avLst>
              <a:gd name="adj1" fmla="val 95080"/>
              <a:gd name="adj2" fmla="val 190270"/>
              <a:gd name="adj3" fmla="val 33333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02" name="Rectangle 941"/>
          <p:cNvSpPr>
            <a:spLocks noChangeArrowheads="1"/>
          </p:cNvSpPr>
          <p:nvPr/>
        </p:nvSpPr>
        <p:spPr bwMode="blackWhite">
          <a:xfrm>
            <a:off x="5280025" y="250825"/>
            <a:ext cx="6000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hlink"/>
                </a:solidFill>
                <a:latin typeface="Comic Sans MS" pitchFamily="66" charset="0"/>
              </a:rPr>
              <a:t>x2</a:t>
            </a:r>
            <a:endParaRPr lang="en-US" sz="20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203" name="Rectangle 942"/>
          <p:cNvSpPr>
            <a:spLocks noChangeArrowheads="1"/>
          </p:cNvSpPr>
          <p:nvPr/>
        </p:nvSpPr>
        <p:spPr bwMode="auto">
          <a:xfrm>
            <a:off x="3794125" y="142081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Small provider Eth. Edge</a:t>
            </a:r>
          </a:p>
        </p:txBody>
      </p:sp>
      <p:sp>
        <p:nvSpPr>
          <p:cNvPr id="6204" name="Rectangle 943"/>
          <p:cNvSpPr>
            <a:spLocks noChangeArrowheads="1"/>
          </p:cNvSpPr>
          <p:nvPr/>
        </p:nvSpPr>
        <p:spPr bwMode="auto">
          <a:xfrm>
            <a:off x="5289550" y="143986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Medium/ Large provider Eth. Edge</a:t>
            </a:r>
          </a:p>
        </p:txBody>
      </p:sp>
      <p:sp>
        <p:nvSpPr>
          <p:cNvPr id="6205" name="Rectangle 944"/>
          <p:cNvSpPr>
            <a:spLocks noChangeArrowheads="1"/>
          </p:cNvSpPr>
          <p:nvPr/>
        </p:nvSpPr>
        <p:spPr bwMode="auto">
          <a:xfrm>
            <a:off x="7013575" y="144938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Large provider Eth. Edge</a:t>
            </a:r>
          </a:p>
        </p:txBody>
      </p:sp>
      <p:sp>
        <p:nvSpPr>
          <p:cNvPr id="6206" name="Rectangle 945"/>
          <p:cNvSpPr>
            <a:spLocks noChangeArrowheads="1"/>
          </p:cNvSpPr>
          <p:nvPr/>
        </p:nvSpPr>
        <p:spPr bwMode="auto">
          <a:xfrm>
            <a:off x="3813175" y="1725613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Access Aggregation switch</a:t>
            </a:r>
          </a:p>
        </p:txBody>
      </p:sp>
      <p:sp>
        <p:nvSpPr>
          <p:cNvPr id="6207" name="Rectangle 946"/>
          <p:cNvSpPr>
            <a:spLocks noChangeArrowheads="1"/>
          </p:cNvSpPr>
          <p:nvPr/>
        </p:nvSpPr>
        <p:spPr bwMode="auto">
          <a:xfrm>
            <a:off x="7004050" y="179228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Core switch</a:t>
            </a:r>
          </a:p>
        </p:txBody>
      </p:sp>
      <p:sp>
        <p:nvSpPr>
          <p:cNvPr id="6208" name="Rectangle 947"/>
          <p:cNvSpPr>
            <a:spLocks noChangeArrowheads="1"/>
          </p:cNvSpPr>
          <p:nvPr/>
        </p:nvSpPr>
        <p:spPr bwMode="auto">
          <a:xfrm>
            <a:off x="5327650" y="1773238"/>
            <a:ext cx="1460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Access Aggregation / Core switch</a:t>
            </a:r>
          </a:p>
        </p:txBody>
      </p:sp>
      <p:sp>
        <p:nvSpPr>
          <p:cNvPr id="6209" name="Rectangle 948"/>
          <p:cNvSpPr>
            <a:spLocks noChangeArrowheads="1"/>
          </p:cNvSpPr>
          <p:nvPr/>
        </p:nvSpPr>
        <p:spPr bwMode="auto">
          <a:xfrm>
            <a:off x="771525" y="6402388"/>
            <a:ext cx="5108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 b="1">
                <a:latin typeface="Arial" charset="0"/>
              </a:rPr>
              <a:t>FPC – </a:t>
            </a:r>
            <a:r>
              <a:rPr lang="en-US" sz="1000" b="1" u="sng">
                <a:latin typeface="Arial" charset="0"/>
              </a:rPr>
              <a:t>F</a:t>
            </a:r>
            <a:r>
              <a:rPr lang="en-US" sz="1000" b="1">
                <a:latin typeface="Arial" charset="0"/>
              </a:rPr>
              <a:t>lexible </a:t>
            </a:r>
            <a:r>
              <a:rPr lang="en-US" sz="1000" b="1" u="sng">
                <a:latin typeface="Arial" charset="0"/>
              </a:rPr>
              <a:t>P</a:t>
            </a:r>
            <a:r>
              <a:rPr lang="en-US" sz="1000" b="1">
                <a:latin typeface="Arial" charset="0"/>
              </a:rPr>
              <a:t>IC </a:t>
            </a:r>
            <a:r>
              <a:rPr lang="en-US" sz="1000" b="1" u="sng">
                <a:latin typeface="Arial" charset="0"/>
              </a:rPr>
              <a:t>C</a:t>
            </a:r>
            <a:r>
              <a:rPr lang="en-US" sz="1000" b="1">
                <a:latin typeface="Arial" charset="0"/>
              </a:rPr>
              <a:t>oncentrator </a:t>
            </a:r>
            <a:r>
              <a:rPr lang="en-US" sz="1000">
                <a:latin typeface="Arial" charset="0"/>
              </a:rPr>
              <a:t>(contains Packet Forwarding Engine)</a:t>
            </a:r>
            <a:endParaRPr lang="en-US" sz="1000" u="sng">
              <a:latin typeface="Arial" charset="0"/>
            </a:endParaRPr>
          </a:p>
        </p:txBody>
      </p:sp>
      <p:sp>
        <p:nvSpPr>
          <p:cNvPr id="6210" name="Rectangle 949"/>
          <p:cNvSpPr>
            <a:spLocks noChangeArrowheads="1"/>
          </p:cNvSpPr>
          <p:nvPr/>
        </p:nvSpPr>
        <p:spPr bwMode="auto">
          <a:xfrm>
            <a:off x="698500" y="6581775"/>
            <a:ext cx="51085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>
                <a:latin typeface="Arial" charset="0"/>
              </a:rPr>
              <a:t>PIC – Physical Interface Concentrator (contains physical interfaces)</a:t>
            </a:r>
          </a:p>
        </p:txBody>
      </p:sp>
      <p:sp>
        <p:nvSpPr>
          <p:cNvPr id="6211" name="Rectangle 950"/>
          <p:cNvSpPr>
            <a:spLocks noChangeArrowheads="1"/>
          </p:cNvSpPr>
          <p:nvPr/>
        </p:nvSpPr>
        <p:spPr bwMode="auto">
          <a:xfrm>
            <a:off x="215900" y="3074988"/>
            <a:ext cx="151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Max. FPC / PICs </a:t>
            </a:r>
          </a:p>
        </p:txBody>
      </p:sp>
      <p:sp>
        <p:nvSpPr>
          <p:cNvPr id="6212" name="Rectangle 952"/>
          <p:cNvSpPr>
            <a:spLocks noChangeArrowheads="1"/>
          </p:cNvSpPr>
          <p:nvPr/>
        </p:nvSpPr>
        <p:spPr bwMode="auto">
          <a:xfrm>
            <a:off x="4051300" y="3059113"/>
            <a:ext cx="10890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1</a:t>
            </a:r>
            <a:r>
              <a:rPr lang="en-US" sz="1100">
                <a:latin typeface="Arial" charset="0"/>
              </a:rPr>
              <a:t>/ </a:t>
            </a:r>
            <a:r>
              <a:rPr lang="cs-CZ" sz="1100"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6213" name="Rectangle 953"/>
          <p:cNvSpPr>
            <a:spLocks noChangeArrowheads="1"/>
          </p:cNvSpPr>
          <p:nvPr/>
        </p:nvSpPr>
        <p:spPr bwMode="auto">
          <a:xfrm>
            <a:off x="5172075" y="3059113"/>
            <a:ext cx="1651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3 </a:t>
            </a:r>
            <a:r>
              <a:rPr lang="en-US" sz="1100">
                <a:latin typeface="Arial" charset="0"/>
              </a:rPr>
              <a:t>/ </a:t>
            </a:r>
            <a:r>
              <a:rPr lang="cs-CZ" sz="1100">
                <a:latin typeface="Arial" charset="0"/>
              </a:rPr>
              <a:t>6</a:t>
            </a:r>
            <a:endParaRPr lang="en-US" sz="1100">
              <a:latin typeface="Arial" charset="0"/>
            </a:endParaRPr>
          </a:p>
        </p:txBody>
      </p:sp>
      <p:sp>
        <p:nvSpPr>
          <p:cNvPr id="6214" name="Rectangle 954"/>
          <p:cNvSpPr>
            <a:spLocks noChangeArrowheads="1"/>
          </p:cNvSpPr>
          <p:nvPr/>
        </p:nvSpPr>
        <p:spPr bwMode="auto">
          <a:xfrm>
            <a:off x="6886575" y="3100388"/>
            <a:ext cx="1651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6 </a:t>
            </a:r>
            <a:r>
              <a:rPr lang="en-US" sz="1100">
                <a:latin typeface="Arial" charset="0"/>
              </a:rPr>
              <a:t>/ </a:t>
            </a:r>
            <a:r>
              <a:rPr lang="cs-CZ" sz="1100">
                <a:latin typeface="Arial" charset="0"/>
              </a:rPr>
              <a:t>12</a:t>
            </a:r>
            <a:endParaRPr lang="en-US" sz="1100">
              <a:latin typeface="Arial" charset="0"/>
            </a:endParaRPr>
          </a:p>
        </p:txBody>
      </p:sp>
      <p:sp>
        <p:nvSpPr>
          <p:cNvPr id="6215" name="AutoShape 955"/>
          <p:cNvSpPr>
            <a:spLocks/>
          </p:cNvSpPr>
          <p:nvPr/>
        </p:nvSpPr>
        <p:spPr bwMode="auto">
          <a:xfrm>
            <a:off x="5441950" y="6403975"/>
            <a:ext cx="88900" cy="330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16" name="Rectangle 957"/>
          <p:cNvSpPr>
            <a:spLocks noChangeArrowheads="1"/>
          </p:cNvSpPr>
          <p:nvPr/>
        </p:nvSpPr>
        <p:spPr bwMode="auto">
          <a:xfrm>
            <a:off x="5492750" y="6454775"/>
            <a:ext cx="1704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>
                <a:latin typeface="Arial" charset="0"/>
              </a:rPr>
              <a:t>Multiservice ports support</a:t>
            </a:r>
            <a:endParaRPr lang="en-US" sz="1000" u="sng">
              <a:latin typeface="Arial" charset="0"/>
            </a:endParaRPr>
          </a:p>
        </p:txBody>
      </p:sp>
      <p:sp>
        <p:nvSpPr>
          <p:cNvPr id="6217" name="AutoShape 958"/>
          <p:cNvSpPr>
            <a:spLocks noChangeArrowheads="1"/>
          </p:cNvSpPr>
          <p:nvPr/>
        </p:nvSpPr>
        <p:spPr bwMode="auto">
          <a:xfrm>
            <a:off x="6486525" y="0"/>
            <a:ext cx="1193800" cy="250825"/>
          </a:xfrm>
          <a:prstGeom prst="curvedDownArrow">
            <a:avLst>
              <a:gd name="adj1" fmla="val 95080"/>
              <a:gd name="adj2" fmla="val 190270"/>
              <a:gd name="adj3" fmla="val 33333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18" name="Rectangle 959"/>
          <p:cNvSpPr>
            <a:spLocks noChangeArrowheads="1"/>
          </p:cNvSpPr>
          <p:nvPr/>
        </p:nvSpPr>
        <p:spPr bwMode="blackWhite">
          <a:xfrm>
            <a:off x="6931025" y="276225"/>
            <a:ext cx="6000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hlink"/>
                </a:solidFill>
                <a:latin typeface="Comic Sans MS" pitchFamily="66" charset="0"/>
              </a:rPr>
              <a:t>x2</a:t>
            </a:r>
            <a:endParaRPr lang="en-US" sz="200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219" name="Rectangle 960"/>
          <p:cNvSpPr>
            <a:spLocks noChangeArrowheads="1"/>
          </p:cNvSpPr>
          <p:nvPr/>
        </p:nvSpPr>
        <p:spPr bwMode="auto">
          <a:xfrm>
            <a:off x="1122363" y="5975350"/>
            <a:ext cx="589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 b="1">
                <a:latin typeface="Arial" charset="0"/>
              </a:rPr>
              <a:t>M</a:t>
            </a:r>
            <a:r>
              <a:rPr lang="en-US" sz="1000" b="1">
                <a:latin typeface="Arial" charset="0"/>
              </a:rPr>
              <a:t>PC – </a:t>
            </a:r>
            <a:r>
              <a:rPr lang="cs-CZ" sz="1000" b="1" u="sng">
                <a:latin typeface="Arial" charset="0"/>
              </a:rPr>
              <a:t>M</a:t>
            </a:r>
            <a:r>
              <a:rPr lang="cs-CZ" sz="1000" b="1">
                <a:latin typeface="Arial" charset="0"/>
              </a:rPr>
              <a:t>odular</a:t>
            </a:r>
            <a:r>
              <a:rPr lang="en-US" sz="1000" b="1">
                <a:latin typeface="Arial" charset="0"/>
              </a:rPr>
              <a:t> </a:t>
            </a:r>
            <a:r>
              <a:rPr lang="en-US" sz="1000" b="1" u="sng">
                <a:latin typeface="Arial" charset="0"/>
              </a:rPr>
              <a:t>P</a:t>
            </a:r>
            <a:r>
              <a:rPr lang="en-US" sz="1000" b="1">
                <a:latin typeface="Arial" charset="0"/>
              </a:rPr>
              <a:t>ort </a:t>
            </a:r>
            <a:r>
              <a:rPr lang="en-US" sz="1000" b="1" u="sng">
                <a:latin typeface="Arial" charset="0"/>
              </a:rPr>
              <a:t>C</a:t>
            </a:r>
            <a:r>
              <a:rPr lang="en-US" sz="1000" b="1">
                <a:latin typeface="Arial" charset="0"/>
              </a:rPr>
              <a:t>oncentrator </a:t>
            </a:r>
            <a:r>
              <a:rPr lang="en-US" sz="1000">
                <a:latin typeface="Arial" charset="0"/>
              </a:rPr>
              <a:t>(contains Packet Forwarding Engine</a:t>
            </a:r>
            <a:r>
              <a:rPr lang="cs-CZ" sz="1000">
                <a:latin typeface="Arial" charset="0"/>
              </a:rPr>
              <a:t>)</a:t>
            </a:r>
            <a:r>
              <a:rPr lang="en-US" sz="1000">
                <a:latin typeface="Arial" charset="0"/>
              </a:rPr>
              <a:t> – Ethernet ports support</a:t>
            </a:r>
            <a:endParaRPr lang="en-US" sz="1000" u="sng">
              <a:latin typeface="Arial" charset="0"/>
            </a:endParaRPr>
          </a:p>
        </p:txBody>
      </p:sp>
      <p:sp>
        <p:nvSpPr>
          <p:cNvPr id="6220" name="Rectangle 961"/>
          <p:cNvSpPr>
            <a:spLocks noChangeArrowheads="1"/>
          </p:cNvSpPr>
          <p:nvPr/>
        </p:nvSpPr>
        <p:spPr bwMode="auto">
          <a:xfrm>
            <a:off x="858838" y="6170613"/>
            <a:ext cx="42418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>
                <a:latin typeface="Arial" charset="0"/>
              </a:rPr>
              <a:t>M</a:t>
            </a:r>
            <a:r>
              <a:rPr lang="en-US" sz="1000">
                <a:latin typeface="Arial" charset="0"/>
              </a:rPr>
              <a:t>IC – </a:t>
            </a:r>
            <a:r>
              <a:rPr lang="cs-CZ" sz="1000">
                <a:latin typeface="Arial" charset="0"/>
              </a:rPr>
              <a:t>Modular Interface Card</a:t>
            </a:r>
            <a:r>
              <a:rPr lang="en-US" sz="1000">
                <a:latin typeface="Arial" charset="0"/>
              </a:rPr>
              <a:t> (contains physical interfaces)</a:t>
            </a:r>
          </a:p>
        </p:txBody>
      </p:sp>
      <p:sp>
        <p:nvSpPr>
          <p:cNvPr id="6221" name="Rectangle 962"/>
          <p:cNvSpPr>
            <a:spLocks noChangeArrowheads="1"/>
          </p:cNvSpPr>
          <p:nvPr/>
        </p:nvSpPr>
        <p:spPr bwMode="auto">
          <a:xfrm>
            <a:off x="161925" y="2849563"/>
            <a:ext cx="2181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Max. </a:t>
            </a:r>
            <a:r>
              <a:rPr lang="cs-CZ" sz="1200" b="1">
                <a:latin typeface="Arial" charset="0"/>
              </a:rPr>
              <a:t>MPC</a:t>
            </a:r>
            <a:r>
              <a:rPr lang="en-US" sz="1200" b="1">
                <a:latin typeface="Arial" charset="0"/>
              </a:rPr>
              <a:t> (slots) / ports</a:t>
            </a:r>
            <a:endParaRPr lang="cs-CZ" sz="1200" b="1">
              <a:latin typeface="Arial" charset="0"/>
            </a:endParaRPr>
          </a:p>
        </p:txBody>
      </p:sp>
      <p:sp>
        <p:nvSpPr>
          <p:cNvPr id="6222" name="Freeform 963"/>
          <p:cNvSpPr>
            <a:spLocks/>
          </p:cNvSpPr>
          <p:nvPr/>
        </p:nvSpPr>
        <p:spPr bwMode="auto">
          <a:xfrm>
            <a:off x="3814763" y="908050"/>
            <a:ext cx="193675" cy="4672013"/>
          </a:xfrm>
          <a:custGeom>
            <a:avLst/>
            <a:gdLst>
              <a:gd name="T0" fmla="*/ 122 w 122"/>
              <a:gd name="T1" fmla="*/ 2943 h 2943"/>
              <a:gd name="T2" fmla="*/ 27 w 122"/>
              <a:gd name="T3" fmla="*/ 2296 h 2943"/>
              <a:gd name="T4" fmla="*/ 27 w 122"/>
              <a:gd name="T5" fmla="*/ 1774 h 2943"/>
              <a:gd name="T6" fmla="*/ 21 w 122"/>
              <a:gd name="T7" fmla="*/ 1492 h 2943"/>
              <a:gd name="T8" fmla="*/ 21 w 122"/>
              <a:gd name="T9" fmla="*/ 838 h 2943"/>
              <a:gd name="T10" fmla="*/ 23 w 122"/>
              <a:gd name="T11" fmla="*/ 212 h 2943"/>
              <a:gd name="T12" fmla="*/ 0 w 122"/>
              <a:gd name="T13" fmla="*/ 0 h 29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2"/>
              <a:gd name="T22" fmla="*/ 0 h 2943"/>
              <a:gd name="T23" fmla="*/ 122 w 122"/>
              <a:gd name="T24" fmla="*/ 2943 h 29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2" h="2943">
                <a:moveTo>
                  <a:pt x="122" y="2943"/>
                </a:moveTo>
                <a:cubicBezTo>
                  <a:pt x="115" y="2763"/>
                  <a:pt x="43" y="2491"/>
                  <a:pt x="27" y="2296"/>
                </a:cubicBezTo>
                <a:cubicBezTo>
                  <a:pt x="11" y="2101"/>
                  <a:pt x="28" y="1908"/>
                  <a:pt x="27" y="1774"/>
                </a:cubicBezTo>
                <a:cubicBezTo>
                  <a:pt x="21" y="1697"/>
                  <a:pt x="30" y="1569"/>
                  <a:pt x="21" y="1492"/>
                </a:cubicBezTo>
                <a:cubicBezTo>
                  <a:pt x="28" y="1226"/>
                  <a:pt x="15" y="1106"/>
                  <a:pt x="21" y="838"/>
                </a:cubicBezTo>
                <a:cubicBezTo>
                  <a:pt x="16" y="635"/>
                  <a:pt x="34" y="415"/>
                  <a:pt x="23" y="212"/>
                </a:cubicBezTo>
                <a:cubicBezTo>
                  <a:pt x="11" y="142"/>
                  <a:pt x="0" y="69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23" name="Rectangle 964"/>
          <p:cNvSpPr>
            <a:spLocks noChangeArrowheads="1"/>
          </p:cNvSpPr>
          <p:nvPr/>
        </p:nvSpPr>
        <p:spPr bwMode="auto">
          <a:xfrm>
            <a:off x="3773488" y="2838450"/>
            <a:ext cx="16510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3 / 120xGE (</a:t>
            </a:r>
            <a:r>
              <a:rPr lang="cs-CZ" sz="1100">
                <a:latin typeface="Arial" charset="0"/>
              </a:rPr>
              <a:t>24</a:t>
            </a:r>
            <a:r>
              <a:rPr lang="en-US" sz="1100">
                <a:latin typeface="Arial" charset="0"/>
              </a:rPr>
              <a:t>x10GE)</a:t>
            </a:r>
          </a:p>
        </p:txBody>
      </p:sp>
      <p:sp>
        <p:nvSpPr>
          <p:cNvPr id="6224" name="Rectangle 966"/>
          <p:cNvSpPr>
            <a:spLocks noChangeArrowheads="1"/>
          </p:cNvSpPr>
          <p:nvPr/>
        </p:nvSpPr>
        <p:spPr bwMode="auto">
          <a:xfrm>
            <a:off x="2376488" y="1060450"/>
            <a:ext cx="8032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       MX</a:t>
            </a:r>
            <a:r>
              <a:rPr lang="cs-CZ" sz="1200" b="1">
                <a:latin typeface="Arial" charset="0"/>
              </a:rPr>
              <a:t>8</a:t>
            </a:r>
            <a:r>
              <a:rPr lang="en-US" sz="1200" b="1">
                <a:latin typeface="Arial" charset="0"/>
              </a:rPr>
              <a:t>0</a:t>
            </a:r>
          </a:p>
        </p:txBody>
      </p:sp>
      <p:sp>
        <p:nvSpPr>
          <p:cNvPr id="6225" name="Rectangle 967"/>
          <p:cNvSpPr>
            <a:spLocks noChangeArrowheads="1"/>
          </p:cNvSpPr>
          <p:nvPr/>
        </p:nvSpPr>
        <p:spPr bwMode="auto">
          <a:xfrm>
            <a:off x="2316163" y="2181225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8</a:t>
            </a:r>
            <a:r>
              <a:rPr lang="en-US" sz="1100">
                <a:latin typeface="Arial" charset="0"/>
              </a:rPr>
              <a:t>0 Gbps</a:t>
            </a:r>
          </a:p>
        </p:txBody>
      </p:sp>
      <p:sp>
        <p:nvSpPr>
          <p:cNvPr id="6226" name="Rectangle 968"/>
          <p:cNvSpPr>
            <a:spLocks noChangeArrowheads="1"/>
          </p:cNvSpPr>
          <p:nvPr/>
        </p:nvSpPr>
        <p:spPr bwMode="auto">
          <a:xfrm>
            <a:off x="2525713" y="5122863"/>
            <a:ext cx="10128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Power </a:t>
            </a:r>
            <a:r>
              <a:rPr lang="en-GB" sz="1100">
                <a:latin typeface="Arial" charset="0"/>
              </a:rPr>
              <a:t>&amp; cooling</a:t>
            </a:r>
            <a:endParaRPr lang="en-US" sz="1100">
              <a:latin typeface="Arial" charset="0"/>
            </a:endParaRPr>
          </a:p>
        </p:txBody>
      </p:sp>
      <p:sp>
        <p:nvSpPr>
          <p:cNvPr id="6227" name="Rectangle 969"/>
          <p:cNvSpPr>
            <a:spLocks noChangeArrowheads="1"/>
          </p:cNvSpPr>
          <p:nvPr/>
        </p:nvSpPr>
        <p:spPr bwMode="auto">
          <a:xfrm>
            <a:off x="2754313" y="2619375"/>
            <a:ext cx="4318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NA</a:t>
            </a:r>
            <a:endParaRPr lang="en-US" sz="1100">
              <a:latin typeface="Arial" charset="0"/>
            </a:endParaRPr>
          </a:p>
        </p:txBody>
      </p:sp>
      <p:sp>
        <p:nvSpPr>
          <p:cNvPr id="6228" name="Rectangle 970"/>
          <p:cNvSpPr>
            <a:spLocks noChangeArrowheads="1"/>
          </p:cNvSpPr>
          <p:nvPr/>
        </p:nvSpPr>
        <p:spPr bwMode="auto">
          <a:xfrm>
            <a:off x="2752725" y="3084513"/>
            <a:ext cx="4318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NA</a:t>
            </a:r>
            <a:endParaRPr lang="en-US" sz="1100">
              <a:latin typeface="Arial" charset="0"/>
            </a:endParaRPr>
          </a:p>
        </p:txBody>
      </p:sp>
      <p:sp>
        <p:nvSpPr>
          <p:cNvPr id="6229" name="Rectangle 971"/>
          <p:cNvSpPr>
            <a:spLocks noChangeArrowheads="1"/>
          </p:cNvSpPr>
          <p:nvPr/>
        </p:nvSpPr>
        <p:spPr bwMode="auto">
          <a:xfrm>
            <a:off x="2141538" y="2854325"/>
            <a:ext cx="1651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inbuild with 2x MIC</a:t>
            </a:r>
            <a:endParaRPr lang="en-US" sz="1100">
              <a:latin typeface="Arial" charset="0"/>
            </a:endParaRPr>
          </a:p>
        </p:txBody>
      </p:sp>
      <p:sp>
        <p:nvSpPr>
          <p:cNvPr id="6230" name="Rectangle 972"/>
          <p:cNvSpPr>
            <a:spLocks noChangeArrowheads="1"/>
          </p:cNvSpPr>
          <p:nvPr/>
        </p:nvSpPr>
        <p:spPr bwMode="auto">
          <a:xfrm>
            <a:off x="2278063" y="3441700"/>
            <a:ext cx="1460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 GE to 10 GE</a:t>
            </a:r>
          </a:p>
        </p:txBody>
      </p:sp>
      <p:sp>
        <p:nvSpPr>
          <p:cNvPr id="6231" name="Rectangle 973"/>
          <p:cNvSpPr>
            <a:spLocks noChangeArrowheads="1"/>
          </p:cNvSpPr>
          <p:nvPr/>
        </p:nvSpPr>
        <p:spPr bwMode="auto">
          <a:xfrm>
            <a:off x="2259013" y="1438275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Small provider Eth. Edge</a:t>
            </a:r>
            <a:r>
              <a:rPr lang="cs-CZ" sz="1100">
                <a:latin typeface="Arial" charset="0"/>
              </a:rPr>
              <a:t> and PoP</a:t>
            </a:r>
            <a:endParaRPr lang="en-US" sz="1100">
              <a:latin typeface="Arial" charset="0"/>
            </a:endParaRPr>
          </a:p>
        </p:txBody>
      </p:sp>
      <p:sp>
        <p:nvSpPr>
          <p:cNvPr id="6232" name="Rectangle 974"/>
          <p:cNvSpPr>
            <a:spLocks noChangeArrowheads="1"/>
          </p:cNvSpPr>
          <p:nvPr/>
        </p:nvSpPr>
        <p:spPr bwMode="auto">
          <a:xfrm>
            <a:off x="2306638" y="1771650"/>
            <a:ext cx="1460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Access Aggregation switch</a:t>
            </a:r>
          </a:p>
        </p:txBody>
      </p:sp>
      <p:sp>
        <p:nvSpPr>
          <p:cNvPr id="6233" name="Rectangle 975"/>
          <p:cNvSpPr>
            <a:spLocks noChangeArrowheads="1"/>
          </p:cNvSpPr>
          <p:nvPr/>
        </p:nvSpPr>
        <p:spPr bwMode="auto">
          <a:xfrm>
            <a:off x="2513013" y="4452938"/>
            <a:ext cx="10033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256k</a:t>
            </a:r>
            <a:endParaRPr lang="en-US" sz="1100">
              <a:latin typeface="Arial" charset="0"/>
            </a:endParaRPr>
          </a:p>
        </p:txBody>
      </p:sp>
      <p:sp>
        <p:nvSpPr>
          <p:cNvPr id="6234" name="Rectangle 976"/>
          <p:cNvSpPr>
            <a:spLocks noChangeArrowheads="1"/>
          </p:cNvSpPr>
          <p:nvPr/>
        </p:nvSpPr>
        <p:spPr bwMode="auto">
          <a:xfrm>
            <a:off x="2325688" y="4094163"/>
            <a:ext cx="14605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up to </a:t>
            </a:r>
            <a:r>
              <a:rPr lang="cs-CZ" sz="1100">
                <a:latin typeface="Arial" charset="0"/>
              </a:rPr>
              <a:t>8</a:t>
            </a:r>
            <a:r>
              <a:rPr lang="en-US" sz="1100">
                <a:latin typeface="Arial" charset="0"/>
              </a:rPr>
              <a:t> x 10Gbps</a:t>
            </a:r>
          </a:p>
        </p:txBody>
      </p:sp>
      <p:sp>
        <p:nvSpPr>
          <p:cNvPr id="6235" name="Rectangle 977"/>
          <p:cNvSpPr>
            <a:spLocks noChangeArrowheads="1"/>
          </p:cNvSpPr>
          <p:nvPr/>
        </p:nvSpPr>
        <p:spPr bwMode="auto">
          <a:xfrm>
            <a:off x="2836863" y="4795838"/>
            <a:ext cx="3556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24</a:t>
            </a:r>
            <a:endParaRPr lang="en-US" sz="1100">
              <a:latin typeface="Arial" charset="0"/>
            </a:endParaRPr>
          </a:p>
        </p:txBody>
      </p:sp>
      <p:sp>
        <p:nvSpPr>
          <p:cNvPr id="6236" name="Rectangle 978"/>
          <p:cNvSpPr>
            <a:spLocks noChangeArrowheads="1"/>
          </p:cNvSpPr>
          <p:nvPr/>
        </p:nvSpPr>
        <p:spPr bwMode="auto">
          <a:xfrm>
            <a:off x="5257800" y="2865438"/>
            <a:ext cx="1651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6</a:t>
            </a:r>
            <a:r>
              <a:rPr lang="en-US" sz="1100">
                <a:latin typeface="Arial" charset="0"/>
              </a:rPr>
              <a:t> / </a:t>
            </a:r>
            <a:r>
              <a:rPr lang="cs-CZ" sz="1100">
                <a:latin typeface="Arial" charset="0"/>
              </a:rPr>
              <a:t>24</a:t>
            </a:r>
            <a:r>
              <a:rPr lang="en-US" sz="1100">
                <a:latin typeface="Arial" charset="0"/>
              </a:rPr>
              <a:t>0xGE (</a:t>
            </a:r>
            <a:r>
              <a:rPr lang="cs-CZ" sz="1100">
                <a:latin typeface="Arial" charset="0"/>
              </a:rPr>
              <a:t>48</a:t>
            </a:r>
            <a:r>
              <a:rPr lang="en-US" sz="1100">
                <a:latin typeface="Arial" charset="0"/>
              </a:rPr>
              <a:t>x10GE)</a:t>
            </a:r>
          </a:p>
        </p:txBody>
      </p:sp>
      <p:sp>
        <p:nvSpPr>
          <p:cNvPr id="6237" name="Rectangle 979"/>
          <p:cNvSpPr>
            <a:spLocks noChangeArrowheads="1"/>
          </p:cNvSpPr>
          <p:nvPr/>
        </p:nvSpPr>
        <p:spPr bwMode="auto">
          <a:xfrm>
            <a:off x="6904038" y="2863850"/>
            <a:ext cx="1803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12</a:t>
            </a:r>
            <a:r>
              <a:rPr lang="en-US" sz="1100">
                <a:latin typeface="Arial" charset="0"/>
              </a:rPr>
              <a:t> / </a:t>
            </a:r>
            <a:r>
              <a:rPr lang="cs-CZ" sz="1100">
                <a:latin typeface="Arial" charset="0"/>
              </a:rPr>
              <a:t>480</a:t>
            </a:r>
            <a:r>
              <a:rPr lang="en-US" sz="1100">
                <a:latin typeface="Arial" charset="0"/>
              </a:rPr>
              <a:t>xGE (</a:t>
            </a:r>
            <a:r>
              <a:rPr lang="cs-CZ" sz="1100">
                <a:latin typeface="Arial" charset="0"/>
              </a:rPr>
              <a:t>96</a:t>
            </a:r>
            <a:r>
              <a:rPr lang="en-US" sz="1100">
                <a:latin typeface="Arial" charset="0"/>
              </a:rPr>
              <a:t>x10GE)</a:t>
            </a:r>
          </a:p>
        </p:txBody>
      </p:sp>
      <p:pic>
        <p:nvPicPr>
          <p:cNvPr id="6238" name="Picture 103" descr="MX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223838"/>
            <a:ext cx="86677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9" name="Picture 104" descr="MX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13" y="328613"/>
            <a:ext cx="8969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0" name="Picture 83" descr="mx9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7000" y="0"/>
            <a:ext cx="919163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985"/>
          <p:cNvGraphicFramePr>
            <a:graphicFrameLocks noChangeAspect="1"/>
          </p:cNvGraphicFramePr>
          <p:nvPr/>
        </p:nvGraphicFramePr>
        <p:xfrm>
          <a:off x="2808288" y="495300"/>
          <a:ext cx="8524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7" imgW="3071241" imgH="2294382" progId="Visio.Drawing.11">
                  <p:embed/>
                </p:oleObj>
              </mc:Choice>
              <mc:Fallback>
                <p:oleObj name="Visio" r:id="rId7" imgW="3071241" imgH="22943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495300"/>
                        <a:ext cx="852487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1E3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306321" y="211023"/>
            <a:ext cx="6499225" cy="3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cs-CZ" b="1" kern="1200" dirty="0" err="1" smtClean="0">
                <a:sym typeface="Arial" charset="0"/>
              </a:rPr>
              <a:t>Routery</a:t>
            </a:r>
            <a:r>
              <a:rPr lang="cs-CZ" b="1" kern="1200" dirty="0" smtClean="0">
                <a:sym typeface="Arial" charset="0"/>
              </a:rPr>
              <a:t> </a:t>
            </a:r>
            <a:r>
              <a:rPr lang="cs-CZ" b="1" kern="1200" dirty="0" err="1" smtClean="0">
                <a:sym typeface="Arial" charset="0"/>
              </a:rPr>
              <a:t>Juniper</a:t>
            </a:r>
            <a:r>
              <a:rPr lang="cs-CZ" b="1" kern="1200" dirty="0" smtClean="0">
                <a:sym typeface="Arial" charset="0"/>
              </a:rPr>
              <a:t> - MX</a:t>
            </a:r>
            <a:endParaRPr lang="en-GB" b="1" kern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58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6"/>
          <p:cNvSpPr>
            <a:spLocks/>
          </p:cNvSpPr>
          <p:nvPr/>
        </p:nvSpPr>
        <p:spPr bwMode="blackWhite">
          <a:xfrm>
            <a:off x="915988" y="1981200"/>
            <a:ext cx="6361112" cy="3146425"/>
          </a:xfrm>
          <a:custGeom>
            <a:avLst/>
            <a:gdLst>
              <a:gd name="T0" fmla="*/ 3851 w 3851"/>
              <a:gd name="T1" fmla="*/ 0 h 1910"/>
              <a:gd name="T2" fmla="*/ 3656 w 3851"/>
              <a:gd name="T3" fmla="*/ 15 h 1910"/>
              <a:gd name="T4" fmla="*/ 3547 w 3851"/>
              <a:gd name="T5" fmla="*/ 21 h 1910"/>
              <a:gd name="T6" fmla="*/ 3411 w 3851"/>
              <a:gd name="T7" fmla="*/ 37 h 1910"/>
              <a:gd name="T8" fmla="*/ 3288 w 3851"/>
              <a:gd name="T9" fmla="*/ 82 h 1910"/>
              <a:gd name="T10" fmla="*/ 3509 w 3851"/>
              <a:gd name="T11" fmla="*/ 144 h 1910"/>
              <a:gd name="T12" fmla="*/ 1 w 3851"/>
              <a:gd name="T13" fmla="*/ 1782 h 1910"/>
              <a:gd name="T14" fmla="*/ 631 w 3851"/>
              <a:gd name="T15" fmla="*/ 1892 h 1910"/>
              <a:gd name="T16" fmla="*/ 3653 w 3851"/>
              <a:gd name="T17" fmla="*/ 174 h 1910"/>
              <a:gd name="T18" fmla="*/ 3833 w 3851"/>
              <a:gd name="T19" fmla="*/ 210 h 1910"/>
              <a:gd name="T20" fmla="*/ 3851 w 3851"/>
              <a:gd name="T21" fmla="*/ 0 h 19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51"/>
              <a:gd name="T34" fmla="*/ 0 h 1910"/>
              <a:gd name="T35" fmla="*/ 3851 w 3851"/>
              <a:gd name="T36" fmla="*/ 1910 h 19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51" h="1910">
                <a:moveTo>
                  <a:pt x="3851" y="0"/>
                </a:moveTo>
                <a:cubicBezTo>
                  <a:pt x="3737" y="12"/>
                  <a:pt x="3707" y="12"/>
                  <a:pt x="3656" y="15"/>
                </a:cubicBezTo>
                <a:cubicBezTo>
                  <a:pt x="3629" y="21"/>
                  <a:pt x="3573" y="19"/>
                  <a:pt x="3547" y="21"/>
                </a:cubicBezTo>
                <a:cubicBezTo>
                  <a:pt x="3498" y="27"/>
                  <a:pt x="3478" y="27"/>
                  <a:pt x="3411" y="37"/>
                </a:cubicBezTo>
                <a:cubicBezTo>
                  <a:pt x="3365" y="46"/>
                  <a:pt x="3301" y="41"/>
                  <a:pt x="3288" y="82"/>
                </a:cubicBezTo>
                <a:cubicBezTo>
                  <a:pt x="3285" y="117"/>
                  <a:pt x="3492" y="97"/>
                  <a:pt x="3509" y="144"/>
                </a:cubicBezTo>
                <a:cubicBezTo>
                  <a:pt x="3523" y="177"/>
                  <a:pt x="1" y="1769"/>
                  <a:pt x="1" y="1782"/>
                </a:cubicBezTo>
                <a:cubicBezTo>
                  <a:pt x="0" y="1799"/>
                  <a:pt x="587" y="1856"/>
                  <a:pt x="631" y="1892"/>
                </a:cubicBezTo>
                <a:cubicBezTo>
                  <a:pt x="646" y="1910"/>
                  <a:pt x="3587" y="162"/>
                  <a:pt x="3653" y="174"/>
                </a:cubicBezTo>
                <a:cubicBezTo>
                  <a:pt x="3719" y="186"/>
                  <a:pt x="3761" y="204"/>
                  <a:pt x="3833" y="210"/>
                </a:cubicBezTo>
                <a:cubicBezTo>
                  <a:pt x="3845" y="144"/>
                  <a:pt x="3851" y="114"/>
                  <a:pt x="3851" y="0"/>
                </a:cubicBezTo>
                <a:close/>
              </a:path>
            </a:pathLst>
          </a:custGeom>
          <a:noFill/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3555" name="Picture 5" descr="EX2500_FrontWtop_HR.jpg"/>
          <p:cNvPicPr>
            <a:picLocks noChangeAspect="1"/>
          </p:cNvPicPr>
          <p:nvPr/>
        </p:nvPicPr>
        <p:blipFill>
          <a:blip r:embed="rId3" cstate="print"/>
          <a:srcRect l="3012" t="16850" r="3185" b="25731"/>
          <a:stretch>
            <a:fillRect/>
          </a:stretch>
        </p:blipFill>
        <p:spPr bwMode="auto">
          <a:xfrm>
            <a:off x="4108450" y="3535363"/>
            <a:ext cx="1619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4" descr="EX3200-48C_48P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638" y="3927475"/>
            <a:ext cx="16192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reeform 39"/>
          <p:cNvSpPr>
            <a:spLocks/>
          </p:cNvSpPr>
          <p:nvPr/>
        </p:nvSpPr>
        <p:spPr bwMode="blackWhite">
          <a:xfrm rot="304776">
            <a:off x="5708650" y="161925"/>
            <a:ext cx="3203575" cy="2006600"/>
          </a:xfrm>
          <a:custGeom>
            <a:avLst/>
            <a:gdLst>
              <a:gd name="T0" fmla="*/ 5124 w 5124"/>
              <a:gd name="T1" fmla="*/ 0 h 2998"/>
              <a:gd name="T2" fmla="*/ 4897 w 5124"/>
              <a:gd name="T3" fmla="*/ 14 h 2998"/>
              <a:gd name="T4" fmla="*/ 4759 w 5124"/>
              <a:gd name="T5" fmla="*/ 33 h 2998"/>
              <a:gd name="T6" fmla="*/ 4618 w 5124"/>
              <a:gd name="T7" fmla="*/ 42 h 2998"/>
              <a:gd name="T8" fmla="*/ 4440 w 5124"/>
              <a:gd name="T9" fmla="*/ 68 h 2998"/>
              <a:gd name="T10" fmla="*/ 4280 w 5124"/>
              <a:gd name="T11" fmla="*/ 137 h 2998"/>
              <a:gd name="T12" fmla="*/ 4414 w 5124"/>
              <a:gd name="T13" fmla="*/ 307 h 2998"/>
              <a:gd name="T14" fmla="*/ 1 w 5124"/>
              <a:gd name="T15" fmla="*/ 2797 h 2998"/>
              <a:gd name="T16" fmla="*/ 821 w 5124"/>
              <a:gd name="T17" fmla="*/ 2970 h 2998"/>
              <a:gd name="T18" fmla="*/ 4570 w 5124"/>
              <a:gd name="T19" fmla="*/ 448 h 2998"/>
              <a:gd name="T20" fmla="*/ 4823 w 5124"/>
              <a:gd name="T21" fmla="*/ 552 h 2998"/>
              <a:gd name="T22" fmla="*/ 4943 w 5124"/>
              <a:gd name="T23" fmla="*/ 344 h 2998"/>
              <a:gd name="T24" fmla="*/ 5031 w 5124"/>
              <a:gd name="T25" fmla="*/ 192 h 2998"/>
              <a:gd name="T26" fmla="*/ 5124 w 5124"/>
              <a:gd name="T27" fmla="*/ 0 h 29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24"/>
              <a:gd name="T43" fmla="*/ 0 h 2998"/>
              <a:gd name="T44" fmla="*/ 5124 w 5124"/>
              <a:gd name="T45" fmla="*/ 2998 h 29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24" h="2998">
                <a:moveTo>
                  <a:pt x="5124" y="0"/>
                </a:moveTo>
                <a:cubicBezTo>
                  <a:pt x="5076" y="7"/>
                  <a:pt x="4942" y="12"/>
                  <a:pt x="4897" y="14"/>
                </a:cubicBezTo>
                <a:cubicBezTo>
                  <a:pt x="4845" y="27"/>
                  <a:pt x="4809" y="32"/>
                  <a:pt x="4759" y="33"/>
                </a:cubicBezTo>
                <a:cubicBezTo>
                  <a:pt x="4724" y="42"/>
                  <a:pt x="4651" y="39"/>
                  <a:pt x="4618" y="42"/>
                </a:cubicBezTo>
                <a:cubicBezTo>
                  <a:pt x="4554" y="51"/>
                  <a:pt x="4528" y="51"/>
                  <a:pt x="4440" y="68"/>
                </a:cubicBezTo>
                <a:cubicBezTo>
                  <a:pt x="4381" y="81"/>
                  <a:pt x="4297" y="74"/>
                  <a:pt x="4280" y="137"/>
                </a:cubicBezTo>
                <a:cubicBezTo>
                  <a:pt x="4276" y="192"/>
                  <a:pt x="4393" y="233"/>
                  <a:pt x="4414" y="307"/>
                </a:cubicBezTo>
                <a:cubicBezTo>
                  <a:pt x="4433" y="359"/>
                  <a:pt x="1" y="2777"/>
                  <a:pt x="1" y="2797"/>
                </a:cubicBezTo>
                <a:cubicBezTo>
                  <a:pt x="0" y="2825"/>
                  <a:pt x="764" y="2913"/>
                  <a:pt x="821" y="2970"/>
                </a:cubicBezTo>
                <a:cubicBezTo>
                  <a:pt x="841" y="2998"/>
                  <a:pt x="4554" y="391"/>
                  <a:pt x="4570" y="448"/>
                </a:cubicBezTo>
                <a:cubicBezTo>
                  <a:pt x="4585" y="510"/>
                  <a:pt x="4789" y="547"/>
                  <a:pt x="4823" y="552"/>
                </a:cubicBezTo>
                <a:cubicBezTo>
                  <a:pt x="4892" y="520"/>
                  <a:pt x="4898" y="413"/>
                  <a:pt x="4943" y="344"/>
                </a:cubicBezTo>
                <a:cubicBezTo>
                  <a:pt x="4926" y="388"/>
                  <a:pt x="4975" y="280"/>
                  <a:pt x="5031" y="192"/>
                </a:cubicBezTo>
                <a:cubicBezTo>
                  <a:pt x="5078" y="139"/>
                  <a:pt x="5116" y="30"/>
                  <a:pt x="5124" y="0"/>
                </a:cubicBezTo>
                <a:close/>
              </a:path>
            </a:pathLst>
          </a:custGeom>
          <a:noFill/>
          <a:ln w="508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485775" y="1123950"/>
            <a:ext cx="523875" cy="42862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2760663" y="5545138"/>
            <a:ext cx="3416300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Medium density Environment</a:t>
            </a:r>
            <a:r>
              <a:rPr lang="cs-CZ" sz="1200" b="1">
                <a:latin typeface="Arial" charset="0"/>
              </a:rPr>
              <a:t> / 10GE</a:t>
            </a:r>
            <a:endParaRPr lang="en-US" sz="1200" b="1">
              <a:latin typeface="Arial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819150" y="3117850"/>
            <a:ext cx="811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Up to 0,136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0" y="908050"/>
            <a:ext cx="839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Up to</a:t>
            </a:r>
          </a:p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600" b="1">
                <a:latin typeface="Arial" charset="0"/>
              </a:rPr>
              <a:t>6,2</a:t>
            </a:r>
            <a:endParaRPr lang="en-US" sz="1600" b="1">
              <a:latin typeface="Arial" charset="0"/>
            </a:endParaRPr>
          </a:p>
        </p:txBody>
      </p:sp>
      <p:sp>
        <p:nvSpPr>
          <p:cNvPr id="23562" name="Freeform 9"/>
          <p:cNvSpPr>
            <a:spLocks/>
          </p:cNvSpPr>
          <p:nvPr/>
        </p:nvSpPr>
        <p:spPr bwMode="auto">
          <a:xfrm>
            <a:off x="622300" y="560388"/>
            <a:ext cx="8235950" cy="4767262"/>
          </a:xfrm>
          <a:custGeom>
            <a:avLst/>
            <a:gdLst>
              <a:gd name="T0" fmla="*/ 5188 w 5188"/>
              <a:gd name="T1" fmla="*/ 2858 h 3003"/>
              <a:gd name="T2" fmla="*/ 2733 w 5188"/>
              <a:gd name="T3" fmla="*/ 2839 h 3003"/>
              <a:gd name="T4" fmla="*/ 1258 w 5188"/>
              <a:gd name="T5" fmla="*/ 2863 h 3003"/>
              <a:gd name="T6" fmla="*/ 39 w 5188"/>
              <a:gd name="T7" fmla="*/ 2827 h 3003"/>
              <a:gd name="T8" fmla="*/ 48 w 5188"/>
              <a:gd name="T9" fmla="*/ 1806 h 3003"/>
              <a:gd name="T10" fmla="*/ 35 w 5188"/>
              <a:gd name="T11" fmla="*/ 749 h 3003"/>
              <a:gd name="T12" fmla="*/ 0 w 5188"/>
              <a:gd name="T13" fmla="*/ 0 h 30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88"/>
              <a:gd name="T22" fmla="*/ 0 h 3003"/>
              <a:gd name="T23" fmla="*/ 5188 w 5188"/>
              <a:gd name="T24" fmla="*/ 3003 h 30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88" h="3003">
                <a:moveTo>
                  <a:pt x="5188" y="2858"/>
                </a:moveTo>
                <a:cubicBezTo>
                  <a:pt x="4779" y="2856"/>
                  <a:pt x="3388" y="2838"/>
                  <a:pt x="2733" y="2839"/>
                </a:cubicBezTo>
                <a:cubicBezTo>
                  <a:pt x="2078" y="2840"/>
                  <a:pt x="1707" y="2865"/>
                  <a:pt x="1258" y="2863"/>
                </a:cubicBezTo>
                <a:cubicBezTo>
                  <a:pt x="809" y="2861"/>
                  <a:pt x="241" y="3003"/>
                  <a:pt x="39" y="2827"/>
                </a:cubicBezTo>
                <a:cubicBezTo>
                  <a:pt x="67" y="2450"/>
                  <a:pt x="49" y="2152"/>
                  <a:pt x="48" y="1806"/>
                </a:cubicBezTo>
                <a:cubicBezTo>
                  <a:pt x="47" y="1461"/>
                  <a:pt x="43" y="1050"/>
                  <a:pt x="35" y="749"/>
                </a:cubicBezTo>
                <a:cubicBezTo>
                  <a:pt x="27" y="448"/>
                  <a:pt x="6" y="125"/>
                  <a:pt x="0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4140200" y="443230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EX3200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2017713" y="3817938"/>
            <a:ext cx="72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EX4200</a:t>
            </a:r>
          </a:p>
        </p:txBody>
      </p:sp>
      <p:pic>
        <p:nvPicPr>
          <p:cNvPr id="23565" name="Picture 13" descr="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4888" y="4352925"/>
            <a:ext cx="1171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AutoShape 15"/>
          <p:cNvSpPr>
            <a:spLocks noChangeArrowheads="1"/>
          </p:cNvSpPr>
          <p:nvPr/>
        </p:nvSpPr>
        <p:spPr bwMode="auto">
          <a:xfrm>
            <a:off x="620713" y="5216525"/>
            <a:ext cx="3560762" cy="293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Low density Environment</a:t>
            </a:r>
          </a:p>
        </p:txBody>
      </p:sp>
      <p:sp>
        <p:nvSpPr>
          <p:cNvPr id="23567" name="AutoShape 23"/>
          <p:cNvSpPr>
            <a:spLocks noChangeArrowheads="1"/>
          </p:cNvSpPr>
          <p:nvPr/>
        </p:nvSpPr>
        <p:spPr bwMode="auto">
          <a:xfrm>
            <a:off x="4224338" y="5211763"/>
            <a:ext cx="4049712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Large density Environment</a:t>
            </a:r>
            <a:r>
              <a:rPr lang="cs-CZ" sz="1200" b="1">
                <a:latin typeface="Arial" charset="0"/>
              </a:rPr>
              <a:t> / 10GE</a:t>
            </a:r>
            <a:endParaRPr lang="en-US" sz="1200" b="1">
              <a:latin typeface="Arial" charset="0"/>
            </a:endParaRPr>
          </a:p>
        </p:txBody>
      </p:sp>
      <p:sp>
        <p:nvSpPr>
          <p:cNvPr id="23568" name="AutoShape 24"/>
          <p:cNvSpPr>
            <a:spLocks noChangeArrowheads="1"/>
          </p:cNvSpPr>
          <p:nvPr/>
        </p:nvSpPr>
        <p:spPr bwMode="auto">
          <a:xfrm>
            <a:off x="601663" y="5891213"/>
            <a:ext cx="3554412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Ethernet CE</a:t>
            </a:r>
            <a:r>
              <a:rPr lang="cs-CZ" sz="12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/</a:t>
            </a:r>
            <a:r>
              <a:rPr lang="cs-CZ" sz="12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CPE</a:t>
            </a:r>
            <a:r>
              <a:rPr lang="cs-CZ" sz="12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/</a:t>
            </a:r>
            <a:r>
              <a:rPr lang="cs-CZ" sz="12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LAN</a:t>
            </a:r>
          </a:p>
        </p:txBody>
      </p:sp>
      <p:sp>
        <p:nvSpPr>
          <p:cNvPr id="23569" name="AutoShape 25"/>
          <p:cNvSpPr>
            <a:spLocks noChangeArrowheads="1"/>
          </p:cNvSpPr>
          <p:nvPr/>
        </p:nvSpPr>
        <p:spPr bwMode="auto">
          <a:xfrm>
            <a:off x="4202113" y="5881688"/>
            <a:ext cx="3995737" cy="293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6A51"/>
              </a:gs>
              <a:gs pos="50000">
                <a:srgbClr val="FEE4B0"/>
              </a:gs>
              <a:gs pos="100000">
                <a:srgbClr val="766A5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200" b="1">
                <a:latin typeface="Arial" charset="0"/>
              </a:rPr>
              <a:t>Data center aggr</a:t>
            </a:r>
            <a:r>
              <a:rPr lang="cs-CZ" sz="1200" b="1">
                <a:latin typeface="Arial" charset="0"/>
              </a:rPr>
              <a:t>. </a:t>
            </a:r>
            <a:r>
              <a:rPr lang="en-US" sz="1200" b="1">
                <a:latin typeface="Arial" charset="0"/>
              </a:rPr>
              <a:t>/</a:t>
            </a:r>
            <a:r>
              <a:rPr lang="cs-CZ" sz="12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LAN</a:t>
            </a:r>
            <a:r>
              <a:rPr lang="cs-CZ" sz="1200" b="1">
                <a:latin typeface="Arial" charset="0"/>
              </a:rPr>
              <a:t> / Metro aggr.</a:t>
            </a:r>
            <a:endParaRPr lang="en-US" sz="1200" b="1">
              <a:latin typeface="Arial" charset="0"/>
            </a:endParaRPr>
          </a:p>
        </p:txBody>
      </p:sp>
      <p:sp>
        <p:nvSpPr>
          <p:cNvPr id="23571" name="Text Box 28"/>
          <p:cNvSpPr txBox="1">
            <a:spLocks noChangeArrowheads="1"/>
          </p:cNvSpPr>
          <p:nvPr/>
        </p:nvSpPr>
        <p:spPr bwMode="auto">
          <a:xfrm>
            <a:off x="2967038" y="2579688"/>
            <a:ext cx="1258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EX4200</a:t>
            </a:r>
          </a:p>
          <a:p>
            <a:pPr algn="ctr"/>
            <a:r>
              <a:rPr lang="en-US" sz="1200" b="1">
                <a:latin typeface="Arial" charset="0"/>
              </a:rPr>
              <a:t>Virtual chassis</a:t>
            </a:r>
          </a:p>
        </p:txBody>
      </p:sp>
      <p:pic>
        <p:nvPicPr>
          <p:cNvPr id="23572" name="Picture 44" descr="EX3200-48C_48Po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4588" y="4216400"/>
            <a:ext cx="18129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85" descr="EX4200-48C-8PoE-[x2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6238" y="2924175"/>
            <a:ext cx="161448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69" descr="EX8200-Series-[x2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6175" y="117475"/>
            <a:ext cx="195421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Text Box 37"/>
          <p:cNvSpPr txBox="1">
            <a:spLocks noChangeArrowheads="1"/>
          </p:cNvSpPr>
          <p:nvPr/>
        </p:nvSpPr>
        <p:spPr bwMode="auto">
          <a:xfrm>
            <a:off x="0" y="179388"/>
            <a:ext cx="958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700" b="1" u="sng">
                <a:latin typeface="Arial" charset="0"/>
              </a:rPr>
              <a:t>Tbps</a:t>
            </a:r>
          </a:p>
        </p:txBody>
      </p:sp>
      <p:sp>
        <p:nvSpPr>
          <p:cNvPr id="23576" name="Text Box 38"/>
          <p:cNvSpPr txBox="1">
            <a:spLocks noChangeArrowheads="1"/>
          </p:cNvSpPr>
          <p:nvPr/>
        </p:nvSpPr>
        <p:spPr bwMode="auto">
          <a:xfrm>
            <a:off x="8185150" y="825500"/>
            <a:ext cx="91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33CC"/>
                </a:solidFill>
                <a:latin typeface="Arial" charset="0"/>
              </a:rPr>
              <a:t>100 Gig Ready</a:t>
            </a:r>
          </a:p>
        </p:txBody>
      </p:sp>
      <p:sp>
        <p:nvSpPr>
          <p:cNvPr id="23577" name="Text Box 12"/>
          <p:cNvSpPr txBox="1">
            <a:spLocks noChangeArrowheads="1"/>
          </p:cNvSpPr>
          <p:nvPr/>
        </p:nvSpPr>
        <p:spPr bwMode="auto">
          <a:xfrm>
            <a:off x="4819650" y="636588"/>
            <a:ext cx="14112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EX8200</a:t>
            </a:r>
          </a:p>
          <a:p>
            <a:pPr algn="ctr"/>
            <a:r>
              <a:rPr lang="en-US" sz="1200" b="1">
                <a:latin typeface="Arial" charset="0"/>
              </a:rPr>
              <a:t>8208/</a:t>
            </a:r>
            <a:endParaRPr lang="cs-CZ" sz="1200" b="1">
              <a:latin typeface="Arial" charset="0"/>
            </a:endParaRPr>
          </a:p>
          <a:p>
            <a:pPr algn="ctr"/>
            <a:r>
              <a:rPr lang="en-US" sz="1200" b="1">
                <a:latin typeface="Arial" charset="0"/>
              </a:rPr>
              <a:t>8216</a:t>
            </a:r>
            <a:endParaRPr lang="cs-CZ" sz="1200" b="1">
              <a:latin typeface="Arial" charset="0"/>
            </a:endParaRPr>
          </a:p>
          <a:p>
            <a:pPr algn="ctr"/>
            <a:r>
              <a:rPr lang="en-GB" sz="1200" b="1">
                <a:latin typeface="Arial" charset="0"/>
              </a:rPr>
              <a:t>&amp;</a:t>
            </a:r>
            <a:r>
              <a:rPr lang="cs-CZ" sz="1200" b="1">
                <a:latin typeface="Arial" charset="0"/>
              </a:rPr>
              <a:t> Virtual chassis</a:t>
            </a:r>
            <a:endParaRPr lang="en-US" sz="1200">
              <a:latin typeface="Arial" charset="0"/>
            </a:endParaRPr>
          </a:p>
        </p:txBody>
      </p:sp>
      <p:sp>
        <p:nvSpPr>
          <p:cNvPr id="23578" name="Text Box 40"/>
          <p:cNvSpPr txBox="1">
            <a:spLocks noChangeArrowheads="1"/>
          </p:cNvSpPr>
          <p:nvPr/>
        </p:nvSpPr>
        <p:spPr bwMode="auto">
          <a:xfrm>
            <a:off x="688975" y="2555875"/>
            <a:ext cx="1433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Up to 10xEX4200</a:t>
            </a:r>
          </a:p>
        </p:txBody>
      </p:sp>
      <p:pic>
        <p:nvPicPr>
          <p:cNvPr id="23579" name="Picture 12" descr="EX2200_48_HeroL.png"/>
          <p:cNvPicPr>
            <a:picLocks noChangeAspect="1"/>
          </p:cNvPicPr>
          <p:nvPr/>
        </p:nvPicPr>
        <p:blipFill>
          <a:blip r:embed="rId9" cstate="print"/>
          <a:srcRect l="5914" t="16129" r="7346" b="19353"/>
          <a:stretch>
            <a:fillRect/>
          </a:stretch>
        </p:blipFill>
        <p:spPr bwMode="auto">
          <a:xfrm>
            <a:off x="815975" y="4552950"/>
            <a:ext cx="1790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0" name="Text Box 44"/>
          <p:cNvSpPr txBox="1">
            <a:spLocks noChangeArrowheads="1"/>
          </p:cNvSpPr>
          <p:nvPr/>
        </p:nvSpPr>
        <p:spPr bwMode="auto">
          <a:xfrm>
            <a:off x="5718175" y="3690938"/>
            <a:ext cx="72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EX</a:t>
            </a:r>
            <a:r>
              <a:rPr lang="cs-CZ" sz="1200" b="1">
                <a:latin typeface="Arial" charset="0"/>
              </a:rPr>
              <a:t>2500</a:t>
            </a:r>
            <a:endParaRPr lang="en-US" sz="1200" b="1">
              <a:latin typeface="Arial" charset="0"/>
            </a:endParaRPr>
          </a:p>
        </p:txBody>
      </p:sp>
      <p:sp>
        <p:nvSpPr>
          <p:cNvPr id="23581" name="Text Box 47"/>
          <p:cNvSpPr txBox="1">
            <a:spLocks noChangeArrowheads="1"/>
          </p:cNvSpPr>
          <p:nvPr/>
        </p:nvSpPr>
        <p:spPr bwMode="auto">
          <a:xfrm>
            <a:off x="0" y="4641850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cs-CZ" sz="1600" b="1">
                <a:latin typeface="Arial" charset="0"/>
              </a:rPr>
              <a:t>0,104</a:t>
            </a:r>
            <a:endParaRPr lang="en-US" sz="1600" b="1">
              <a:latin typeface="Arial" charset="0"/>
            </a:endParaRPr>
          </a:p>
        </p:txBody>
      </p:sp>
      <p:sp>
        <p:nvSpPr>
          <p:cNvPr id="23582" name="Text Box 48"/>
          <p:cNvSpPr txBox="1">
            <a:spLocks noChangeArrowheads="1"/>
          </p:cNvSpPr>
          <p:nvPr/>
        </p:nvSpPr>
        <p:spPr bwMode="auto">
          <a:xfrm>
            <a:off x="2516188" y="4745038"/>
            <a:ext cx="723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EX2200</a:t>
            </a:r>
          </a:p>
        </p:txBody>
      </p:sp>
      <p:sp>
        <p:nvSpPr>
          <p:cNvPr id="23583" name="Text Box 59"/>
          <p:cNvSpPr txBox="1">
            <a:spLocks noChangeArrowheads="1"/>
          </p:cNvSpPr>
          <p:nvPr/>
        </p:nvSpPr>
        <p:spPr bwMode="auto">
          <a:xfrm>
            <a:off x="4117975" y="2149475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EX4</a:t>
            </a:r>
            <a:r>
              <a:rPr lang="cs-CZ" sz="1200" b="1">
                <a:latin typeface="Arial" charset="0"/>
              </a:rPr>
              <a:t>5</a:t>
            </a:r>
            <a:r>
              <a:rPr lang="en-US" sz="1200" b="1">
                <a:latin typeface="Arial" charset="0"/>
              </a:rPr>
              <a:t>00</a:t>
            </a:r>
          </a:p>
          <a:p>
            <a:pPr algn="ctr"/>
            <a:r>
              <a:rPr lang="en-US" sz="1200" b="1">
                <a:latin typeface="Arial" charset="0"/>
              </a:rPr>
              <a:t>Virtual chassis</a:t>
            </a:r>
          </a:p>
        </p:txBody>
      </p:sp>
      <p:sp>
        <p:nvSpPr>
          <p:cNvPr id="876604" name="Freeform 60"/>
          <p:cNvSpPr>
            <a:spLocks/>
          </p:cNvSpPr>
          <p:nvPr/>
        </p:nvSpPr>
        <p:spPr bwMode="auto">
          <a:xfrm>
            <a:off x="2811463" y="1666875"/>
            <a:ext cx="3713162" cy="1962150"/>
          </a:xfrm>
          <a:custGeom>
            <a:avLst/>
            <a:gdLst>
              <a:gd name="T0" fmla="*/ 2339 w 2339"/>
              <a:gd name="T1" fmla="*/ 1236 h 1236"/>
              <a:gd name="T2" fmla="*/ 851 w 2339"/>
              <a:gd name="T3" fmla="*/ 1074 h 1236"/>
              <a:gd name="T4" fmla="*/ 323 w 2339"/>
              <a:gd name="T5" fmla="*/ 1008 h 1236"/>
              <a:gd name="T6" fmla="*/ 89 w 2339"/>
              <a:gd name="T7" fmla="*/ 870 h 1236"/>
              <a:gd name="T8" fmla="*/ 5 w 2339"/>
              <a:gd name="T9" fmla="*/ 624 h 1236"/>
              <a:gd name="T10" fmla="*/ 119 w 2339"/>
              <a:gd name="T11" fmla="*/ 294 h 1236"/>
              <a:gd name="T12" fmla="*/ 431 w 2339"/>
              <a:gd name="T13" fmla="*/ 114 h 1236"/>
              <a:gd name="T14" fmla="*/ 827 w 2339"/>
              <a:gd name="T15" fmla="*/ 18 h 1236"/>
              <a:gd name="T16" fmla="*/ 989 w 2339"/>
              <a:gd name="T17" fmla="*/ 6 h 1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39"/>
              <a:gd name="T28" fmla="*/ 0 h 1236"/>
              <a:gd name="T29" fmla="*/ 2339 w 2339"/>
              <a:gd name="T30" fmla="*/ 1236 h 1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39" h="1236">
                <a:moveTo>
                  <a:pt x="2339" y="1236"/>
                </a:moveTo>
                <a:cubicBezTo>
                  <a:pt x="1763" y="1174"/>
                  <a:pt x="1187" y="1112"/>
                  <a:pt x="851" y="1074"/>
                </a:cubicBezTo>
                <a:cubicBezTo>
                  <a:pt x="515" y="1036"/>
                  <a:pt x="450" y="1042"/>
                  <a:pt x="323" y="1008"/>
                </a:cubicBezTo>
                <a:cubicBezTo>
                  <a:pt x="196" y="974"/>
                  <a:pt x="142" y="934"/>
                  <a:pt x="89" y="870"/>
                </a:cubicBezTo>
                <a:cubicBezTo>
                  <a:pt x="36" y="806"/>
                  <a:pt x="0" y="720"/>
                  <a:pt x="5" y="624"/>
                </a:cubicBezTo>
                <a:cubicBezTo>
                  <a:pt x="10" y="528"/>
                  <a:pt x="48" y="379"/>
                  <a:pt x="119" y="294"/>
                </a:cubicBezTo>
                <a:cubicBezTo>
                  <a:pt x="190" y="209"/>
                  <a:pt x="313" y="160"/>
                  <a:pt x="431" y="114"/>
                </a:cubicBezTo>
                <a:cubicBezTo>
                  <a:pt x="549" y="68"/>
                  <a:pt x="734" y="36"/>
                  <a:pt x="827" y="18"/>
                </a:cubicBezTo>
                <a:cubicBezTo>
                  <a:pt x="920" y="0"/>
                  <a:pt x="954" y="3"/>
                  <a:pt x="989" y="6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6605" name="Freeform 61"/>
          <p:cNvSpPr>
            <a:spLocks/>
          </p:cNvSpPr>
          <p:nvPr/>
        </p:nvSpPr>
        <p:spPr bwMode="auto">
          <a:xfrm>
            <a:off x="4362450" y="1652588"/>
            <a:ext cx="3022600" cy="1795462"/>
          </a:xfrm>
          <a:custGeom>
            <a:avLst/>
            <a:gdLst>
              <a:gd name="T0" fmla="*/ 0 w 1904"/>
              <a:gd name="T1" fmla="*/ 15 h 1131"/>
              <a:gd name="T2" fmla="*/ 270 w 1904"/>
              <a:gd name="T3" fmla="*/ 21 h 1131"/>
              <a:gd name="T4" fmla="*/ 936 w 1904"/>
              <a:gd name="T5" fmla="*/ 141 h 1131"/>
              <a:gd name="T6" fmla="*/ 1554 w 1904"/>
              <a:gd name="T7" fmla="*/ 327 h 1131"/>
              <a:gd name="T8" fmla="*/ 1836 w 1904"/>
              <a:gd name="T9" fmla="*/ 603 h 1131"/>
              <a:gd name="T10" fmla="*/ 1884 w 1904"/>
              <a:gd name="T11" fmla="*/ 933 h 1131"/>
              <a:gd name="T12" fmla="*/ 1716 w 1904"/>
              <a:gd name="T13" fmla="*/ 1095 h 1131"/>
              <a:gd name="T14" fmla="*/ 1230 w 1904"/>
              <a:gd name="T15" fmla="*/ 1131 h 11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4"/>
              <a:gd name="T25" fmla="*/ 0 h 1131"/>
              <a:gd name="T26" fmla="*/ 1904 w 1904"/>
              <a:gd name="T27" fmla="*/ 1131 h 11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4" h="1131">
                <a:moveTo>
                  <a:pt x="0" y="15"/>
                </a:moveTo>
                <a:cubicBezTo>
                  <a:pt x="57" y="7"/>
                  <a:pt x="114" y="0"/>
                  <a:pt x="270" y="21"/>
                </a:cubicBezTo>
                <a:cubicBezTo>
                  <a:pt x="426" y="42"/>
                  <a:pt x="722" y="90"/>
                  <a:pt x="936" y="141"/>
                </a:cubicBezTo>
                <a:cubicBezTo>
                  <a:pt x="1150" y="192"/>
                  <a:pt x="1404" y="250"/>
                  <a:pt x="1554" y="327"/>
                </a:cubicBezTo>
                <a:cubicBezTo>
                  <a:pt x="1704" y="404"/>
                  <a:pt x="1781" y="502"/>
                  <a:pt x="1836" y="603"/>
                </a:cubicBezTo>
                <a:cubicBezTo>
                  <a:pt x="1891" y="704"/>
                  <a:pt x="1904" y="851"/>
                  <a:pt x="1884" y="933"/>
                </a:cubicBezTo>
                <a:cubicBezTo>
                  <a:pt x="1864" y="1015"/>
                  <a:pt x="1825" y="1062"/>
                  <a:pt x="1716" y="1095"/>
                </a:cubicBezTo>
                <a:cubicBezTo>
                  <a:pt x="1607" y="1128"/>
                  <a:pt x="1331" y="1124"/>
                  <a:pt x="1230" y="1131"/>
                </a:cubicBezTo>
              </a:path>
            </a:pathLst>
          </a:custGeom>
          <a:noFill/>
          <a:ln w="3810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6606" name="Text Box 62"/>
          <p:cNvSpPr txBox="1">
            <a:spLocks noChangeArrowheads="1"/>
          </p:cNvSpPr>
          <p:nvPr/>
        </p:nvSpPr>
        <p:spPr bwMode="auto">
          <a:xfrm>
            <a:off x="6650038" y="3451225"/>
            <a:ext cx="1952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CC3300"/>
                </a:solidFill>
                <a:latin typeface="Arial" charset="0"/>
              </a:rPr>
              <a:t>Can be stacked together</a:t>
            </a:r>
          </a:p>
        </p:txBody>
      </p:sp>
      <p:sp>
        <p:nvSpPr>
          <p:cNvPr id="23587" name="Text Box 63"/>
          <p:cNvSpPr txBox="1">
            <a:spLocks noChangeArrowheads="1"/>
          </p:cNvSpPr>
          <p:nvPr/>
        </p:nvSpPr>
        <p:spPr bwMode="auto">
          <a:xfrm>
            <a:off x="687388" y="1935163"/>
            <a:ext cx="1433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Up to 10xEX4</a:t>
            </a:r>
            <a:r>
              <a:rPr lang="cs-CZ" sz="1600" b="1">
                <a:latin typeface="Arial" charset="0"/>
              </a:rPr>
              <a:t>5</a:t>
            </a:r>
            <a:r>
              <a:rPr lang="en-US" sz="1600" b="1">
                <a:latin typeface="Arial" charset="0"/>
              </a:rPr>
              <a:t>00</a:t>
            </a:r>
          </a:p>
        </p:txBody>
      </p:sp>
      <p:pic>
        <p:nvPicPr>
          <p:cNvPr id="23588" name="Picture 40" descr="EX4500_Fro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5750" y="2443163"/>
            <a:ext cx="14827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9" name="Text Box 66"/>
          <p:cNvSpPr txBox="1">
            <a:spLocks noChangeArrowheads="1"/>
          </p:cNvSpPr>
          <p:nvPr/>
        </p:nvSpPr>
        <p:spPr bwMode="auto">
          <a:xfrm>
            <a:off x="0" y="3602038"/>
            <a:ext cx="811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Up to 0,136</a:t>
            </a:r>
          </a:p>
        </p:txBody>
      </p:sp>
      <p:pic>
        <p:nvPicPr>
          <p:cNvPr id="23590" name="Picture 40" descr="EX4500_Fro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163" y="2136775"/>
            <a:ext cx="14827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953095" y="116632"/>
            <a:ext cx="6499225" cy="3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39688" indent="-396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968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540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4112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6848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F2F5F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cs-CZ" b="1" kern="1200" dirty="0" err="1" smtClean="0">
                <a:sym typeface="Arial" charset="0"/>
              </a:rPr>
              <a:t>Switche</a:t>
            </a:r>
            <a:r>
              <a:rPr lang="cs-CZ" b="1" kern="1200" dirty="0" smtClean="0">
                <a:sym typeface="Arial" charset="0"/>
              </a:rPr>
              <a:t> </a:t>
            </a:r>
            <a:r>
              <a:rPr lang="cs-CZ" b="1" kern="1200" dirty="0" err="1" smtClean="0">
                <a:sym typeface="Arial" charset="0"/>
              </a:rPr>
              <a:t>Juniper</a:t>
            </a:r>
            <a:r>
              <a:rPr lang="cs-CZ" b="1" kern="1200" dirty="0" smtClean="0">
                <a:sym typeface="Arial" charset="0"/>
              </a:rPr>
              <a:t> - EX</a:t>
            </a:r>
            <a:endParaRPr lang="en-GB" b="1" kern="1200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59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7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7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604" grpId="0" animBg="1"/>
      <p:bldP spid="876605" grpId="0" animBg="1"/>
      <p:bldP spid="8766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3108325" y="1698625"/>
            <a:ext cx="1006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EX3200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33425" y="2981325"/>
            <a:ext cx="1193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System Bandwidth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720725" y="2316163"/>
            <a:ext cx="1193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Network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Location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6794500" y="1457325"/>
            <a:ext cx="12763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EX4</a:t>
            </a:r>
            <a:r>
              <a:rPr lang="cs-CZ" sz="1200" b="1">
                <a:latin typeface="Arial" charset="0"/>
              </a:rPr>
              <a:t>500</a:t>
            </a:r>
            <a:endParaRPr lang="en-US" sz="1200" b="1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>
                <a:latin typeface="Arial" charset="0"/>
              </a:rPr>
              <a:t>StandAlone</a:t>
            </a:r>
            <a:endParaRPr lang="en-US" sz="1200" b="1">
              <a:latin typeface="Arial" charset="0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825500" y="1685925"/>
            <a:ext cx="14605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2476500" y="1685925"/>
            <a:ext cx="50641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>
            <a:off x="7004050" y="2166938"/>
            <a:ext cx="0" cy="8969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9" name="Line 9"/>
          <p:cNvSpPr>
            <a:spLocks noChangeShapeType="1"/>
          </p:cNvSpPr>
          <p:nvPr/>
        </p:nvSpPr>
        <p:spPr bwMode="auto">
          <a:xfrm>
            <a:off x="7004050" y="3063875"/>
            <a:ext cx="0" cy="49371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0" name="Line 10"/>
          <p:cNvSpPr>
            <a:spLocks noChangeShapeType="1"/>
          </p:cNvSpPr>
          <p:nvPr/>
        </p:nvSpPr>
        <p:spPr bwMode="auto">
          <a:xfrm>
            <a:off x="7004050" y="3862388"/>
            <a:ext cx="0" cy="70008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1" name="Freeform 14"/>
          <p:cNvSpPr>
            <a:spLocks/>
          </p:cNvSpPr>
          <p:nvPr/>
        </p:nvSpPr>
        <p:spPr bwMode="blackWhite">
          <a:xfrm>
            <a:off x="566738" y="1341438"/>
            <a:ext cx="7764462" cy="4897437"/>
          </a:xfrm>
          <a:custGeom>
            <a:avLst/>
            <a:gdLst>
              <a:gd name="T0" fmla="*/ 61 w 5683"/>
              <a:gd name="T1" fmla="*/ 109 h 2989"/>
              <a:gd name="T2" fmla="*/ 53 w 5683"/>
              <a:gd name="T3" fmla="*/ 773 h 2989"/>
              <a:gd name="T4" fmla="*/ 85 w 5683"/>
              <a:gd name="T5" fmla="*/ 1557 h 2989"/>
              <a:gd name="T6" fmla="*/ 37 w 5683"/>
              <a:gd name="T7" fmla="*/ 2804 h 2989"/>
              <a:gd name="T8" fmla="*/ 457 w 5683"/>
              <a:gd name="T9" fmla="*/ 2916 h 2989"/>
              <a:gd name="T10" fmla="*/ 1331 w 5683"/>
              <a:gd name="T11" fmla="*/ 2934 h 2989"/>
              <a:gd name="T12" fmla="*/ 2495 w 5683"/>
              <a:gd name="T13" fmla="*/ 2934 h 2989"/>
              <a:gd name="T14" fmla="*/ 3467 w 5683"/>
              <a:gd name="T15" fmla="*/ 2981 h 2989"/>
              <a:gd name="T16" fmla="*/ 4627 w 5683"/>
              <a:gd name="T17" fmla="*/ 2934 h 2989"/>
              <a:gd name="T18" fmla="*/ 5626 w 5683"/>
              <a:gd name="T19" fmla="*/ 2902 h 2989"/>
              <a:gd name="T20" fmla="*/ 5669 w 5683"/>
              <a:gd name="T21" fmla="*/ 1813 h 2989"/>
              <a:gd name="T22" fmla="*/ 5591 w 5683"/>
              <a:gd name="T23" fmla="*/ 728 h 2989"/>
              <a:gd name="T24" fmla="*/ 5570 w 5683"/>
              <a:gd name="T25" fmla="*/ 76 h 2989"/>
              <a:gd name="T26" fmla="*/ 4847 w 5683"/>
              <a:gd name="T27" fmla="*/ 42 h 2989"/>
              <a:gd name="T28" fmla="*/ 3903 w 5683"/>
              <a:gd name="T29" fmla="*/ 51 h 2989"/>
              <a:gd name="T30" fmla="*/ 2987 w 5683"/>
              <a:gd name="T31" fmla="*/ 66 h 2989"/>
              <a:gd name="T32" fmla="*/ 1819 w 5683"/>
              <a:gd name="T33" fmla="*/ 71 h 2989"/>
              <a:gd name="T34" fmla="*/ 1029 w 5683"/>
              <a:gd name="T35" fmla="*/ 51 h 2989"/>
              <a:gd name="T36" fmla="*/ 61 w 5683"/>
              <a:gd name="T37" fmla="*/ 109 h 29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83"/>
              <a:gd name="T58" fmla="*/ 0 h 2989"/>
              <a:gd name="T59" fmla="*/ 5683 w 5683"/>
              <a:gd name="T60" fmla="*/ 2989 h 29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83" h="2989">
                <a:moveTo>
                  <a:pt x="61" y="109"/>
                </a:moveTo>
                <a:cubicBezTo>
                  <a:pt x="33" y="244"/>
                  <a:pt x="32" y="583"/>
                  <a:pt x="53" y="773"/>
                </a:cubicBezTo>
                <a:cubicBezTo>
                  <a:pt x="59" y="1001"/>
                  <a:pt x="57" y="1329"/>
                  <a:pt x="85" y="1557"/>
                </a:cubicBezTo>
                <a:cubicBezTo>
                  <a:pt x="92" y="1965"/>
                  <a:pt x="0" y="2408"/>
                  <a:pt x="37" y="2804"/>
                </a:cubicBezTo>
                <a:cubicBezTo>
                  <a:pt x="37" y="2989"/>
                  <a:pt x="254" y="2910"/>
                  <a:pt x="457" y="2916"/>
                </a:cubicBezTo>
                <a:cubicBezTo>
                  <a:pt x="762" y="2905"/>
                  <a:pt x="1033" y="2967"/>
                  <a:pt x="1331" y="2934"/>
                </a:cubicBezTo>
                <a:cubicBezTo>
                  <a:pt x="1664" y="2961"/>
                  <a:pt x="2161" y="2946"/>
                  <a:pt x="2495" y="2934"/>
                </a:cubicBezTo>
                <a:cubicBezTo>
                  <a:pt x="2911" y="2942"/>
                  <a:pt x="3064" y="2960"/>
                  <a:pt x="3467" y="2981"/>
                </a:cubicBezTo>
                <a:cubicBezTo>
                  <a:pt x="3849" y="2979"/>
                  <a:pt x="4273" y="2943"/>
                  <a:pt x="4627" y="2934"/>
                </a:cubicBezTo>
                <a:cubicBezTo>
                  <a:pt x="4961" y="2943"/>
                  <a:pt x="5296" y="2950"/>
                  <a:pt x="5626" y="2902"/>
                </a:cubicBezTo>
                <a:cubicBezTo>
                  <a:pt x="5668" y="2667"/>
                  <a:pt x="5683" y="2218"/>
                  <a:pt x="5669" y="1813"/>
                </a:cubicBezTo>
                <a:cubicBezTo>
                  <a:pt x="5647" y="1572"/>
                  <a:pt x="5618" y="976"/>
                  <a:pt x="5591" y="728"/>
                </a:cubicBezTo>
                <a:cubicBezTo>
                  <a:pt x="5577" y="576"/>
                  <a:pt x="5640" y="205"/>
                  <a:pt x="5570" y="76"/>
                </a:cubicBezTo>
                <a:cubicBezTo>
                  <a:pt x="5471" y="4"/>
                  <a:pt x="5194" y="55"/>
                  <a:pt x="4847" y="42"/>
                </a:cubicBezTo>
                <a:cubicBezTo>
                  <a:pt x="4542" y="66"/>
                  <a:pt x="4230" y="35"/>
                  <a:pt x="3903" y="51"/>
                </a:cubicBezTo>
                <a:cubicBezTo>
                  <a:pt x="3578" y="60"/>
                  <a:pt x="3327" y="58"/>
                  <a:pt x="2987" y="66"/>
                </a:cubicBezTo>
                <a:cubicBezTo>
                  <a:pt x="2639" y="46"/>
                  <a:pt x="2167" y="53"/>
                  <a:pt x="1819" y="71"/>
                </a:cubicBezTo>
                <a:cubicBezTo>
                  <a:pt x="1389" y="60"/>
                  <a:pt x="1528" y="66"/>
                  <a:pt x="1029" y="51"/>
                </a:cubicBezTo>
                <a:cubicBezTo>
                  <a:pt x="717" y="69"/>
                  <a:pt x="222" y="0"/>
                  <a:pt x="61" y="109"/>
                </a:cubicBez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2" name="Freeform 15"/>
          <p:cNvSpPr>
            <a:spLocks/>
          </p:cNvSpPr>
          <p:nvPr/>
        </p:nvSpPr>
        <p:spPr bwMode="auto">
          <a:xfrm>
            <a:off x="1755775" y="1476375"/>
            <a:ext cx="184150" cy="4676775"/>
          </a:xfrm>
          <a:custGeom>
            <a:avLst/>
            <a:gdLst>
              <a:gd name="T0" fmla="*/ 113 w 116"/>
              <a:gd name="T1" fmla="*/ 2946 h 2946"/>
              <a:gd name="T2" fmla="*/ 8 w 116"/>
              <a:gd name="T3" fmla="*/ 1696 h 2946"/>
              <a:gd name="T4" fmla="*/ 64 w 116"/>
              <a:gd name="T5" fmla="*/ 1112 h 2946"/>
              <a:gd name="T6" fmla="*/ 72 w 116"/>
              <a:gd name="T7" fmla="*/ 272 h 2946"/>
              <a:gd name="T8" fmla="*/ 48 w 116"/>
              <a:gd name="T9" fmla="*/ 0 h 29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2946"/>
              <a:gd name="T17" fmla="*/ 116 w 116"/>
              <a:gd name="T18" fmla="*/ 2946 h 29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2946">
                <a:moveTo>
                  <a:pt x="113" y="2946"/>
                </a:moveTo>
                <a:cubicBezTo>
                  <a:pt x="116" y="2796"/>
                  <a:pt x="8" y="1988"/>
                  <a:pt x="8" y="1696"/>
                </a:cubicBezTo>
                <a:cubicBezTo>
                  <a:pt x="0" y="1390"/>
                  <a:pt x="53" y="1349"/>
                  <a:pt x="64" y="1112"/>
                </a:cubicBezTo>
                <a:cubicBezTo>
                  <a:pt x="57" y="814"/>
                  <a:pt x="85" y="568"/>
                  <a:pt x="72" y="272"/>
                </a:cubicBezTo>
                <a:cubicBezTo>
                  <a:pt x="58" y="170"/>
                  <a:pt x="48" y="102"/>
                  <a:pt x="48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3" name="Freeform 16"/>
          <p:cNvSpPr>
            <a:spLocks/>
          </p:cNvSpPr>
          <p:nvPr/>
        </p:nvSpPr>
        <p:spPr bwMode="auto">
          <a:xfrm>
            <a:off x="4297363" y="1473200"/>
            <a:ext cx="92075" cy="4664075"/>
          </a:xfrm>
          <a:custGeom>
            <a:avLst/>
            <a:gdLst>
              <a:gd name="T0" fmla="*/ 35 w 58"/>
              <a:gd name="T1" fmla="*/ 2938 h 2938"/>
              <a:gd name="T2" fmla="*/ 5 w 58"/>
              <a:gd name="T3" fmla="*/ 1809 h 2938"/>
              <a:gd name="T4" fmla="*/ 30 w 58"/>
              <a:gd name="T5" fmla="*/ 1416 h 2938"/>
              <a:gd name="T6" fmla="*/ 31 w 58"/>
              <a:gd name="T7" fmla="*/ 810 h 2938"/>
              <a:gd name="T8" fmla="*/ 49 w 58"/>
              <a:gd name="T9" fmla="*/ 209 h 2938"/>
              <a:gd name="T10" fmla="*/ 30 w 58"/>
              <a:gd name="T11" fmla="*/ 0 h 29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"/>
              <a:gd name="T19" fmla="*/ 0 h 2938"/>
              <a:gd name="T20" fmla="*/ 58 w 58"/>
              <a:gd name="T21" fmla="*/ 2938 h 29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" h="2938">
                <a:moveTo>
                  <a:pt x="35" y="2938"/>
                </a:moveTo>
                <a:cubicBezTo>
                  <a:pt x="28" y="2848"/>
                  <a:pt x="20" y="1995"/>
                  <a:pt x="5" y="1809"/>
                </a:cubicBezTo>
                <a:cubicBezTo>
                  <a:pt x="0" y="1733"/>
                  <a:pt x="38" y="1491"/>
                  <a:pt x="30" y="1416"/>
                </a:cubicBezTo>
                <a:cubicBezTo>
                  <a:pt x="36" y="1153"/>
                  <a:pt x="26" y="1073"/>
                  <a:pt x="31" y="810"/>
                </a:cubicBezTo>
                <a:cubicBezTo>
                  <a:pt x="27" y="610"/>
                  <a:pt x="58" y="408"/>
                  <a:pt x="49" y="209"/>
                </a:cubicBezTo>
                <a:cubicBezTo>
                  <a:pt x="39" y="139"/>
                  <a:pt x="30" y="69"/>
                  <a:pt x="3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4" name="Freeform 18"/>
          <p:cNvSpPr>
            <a:spLocks/>
          </p:cNvSpPr>
          <p:nvPr/>
        </p:nvSpPr>
        <p:spPr bwMode="auto">
          <a:xfrm>
            <a:off x="688975" y="2916238"/>
            <a:ext cx="7553325" cy="42862"/>
          </a:xfrm>
          <a:custGeom>
            <a:avLst/>
            <a:gdLst>
              <a:gd name="T0" fmla="*/ 0 w 5048"/>
              <a:gd name="T1" fmla="*/ 7 h 77"/>
              <a:gd name="T2" fmla="*/ 470 w 5048"/>
              <a:gd name="T3" fmla="*/ 18 h 77"/>
              <a:gd name="T4" fmla="*/ 1446 w 5048"/>
              <a:gd name="T5" fmla="*/ 25 h 77"/>
              <a:gd name="T6" fmla="*/ 2920 w 5048"/>
              <a:gd name="T7" fmla="*/ 21 h 77"/>
              <a:gd name="T8" fmla="*/ 4408 w 5048"/>
              <a:gd name="T9" fmla="*/ 29 h 77"/>
              <a:gd name="T10" fmla="*/ 5048 w 5048"/>
              <a:gd name="T11" fmla="*/ 7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8"/>
              <a:gd name="T19" fmla="*/ 0 h 77"/>
              <a:gd name="T20" fmla="*/ 5048 w 5048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8" h="77">
                <a:moveTo>
                  <a:pt x="0" y="7"/>
                </a:moveTo>
                <a:cubicBezTo>
                  <a:pt x="219" y="16"/>
                  <a:pt x="10" y="0"/>
                  <a:pt x="470" y="18"/>
                </a:cubicBezTo>
                <a:cubicBezTo>
                  <a:pt x="653" y="23"/>
                  <a:pt x="1261" y="14"/>
                  <a:pt x="1446" y="25"/>
                </a:cubicBezTo>
                <a:cubicBezTo>
                  <a:pt x="2091" y="18"/>
                  <a:pt x="2277" y="28"/>
                  <a:pt x="2920" y="21"/>
                </a:cubicBezTo>
                <a:cubicBezTo>
                  <a:pt x="3411" y="26"/>
                  <a:pt x="3916" y="17"/>
                  <a:pt x="4408" y="29"/>
                </a:cubicBezTo>
                <a:cubicBezTo>
                  <a:pt x="4575" y="39"/>
                  <a:pt x="4880" y="77"/>
                  <a:pt x="5048" y="7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5" name="Freeform 19"/>
          <p:cNvSpPr>
            <a:spLocks/>
          </p:cNvSpPr>
          <p:nvPr/>
        </p:nvSpPr>
        <p:spPr bwMode="auto">
          <a:xfrm>
            <a:off x="714375" y="3541713"/>
            <a:ext cx="7570788" cy="147637"/>
          </a:xfrm>
          <a:custGeom>
            <a:avLst/>
            <a:gdLst>
              <a:gd name="T0" fmla="*/ 0 w 5079"/>
              <a:gd name="T1" fmla="*/ 11 h 117"/>
              <a:gd name="T2" fmla="*/ 480 w 5079"/>
              <a:gd name="T3" fmla="*/ 27 h 117"/>
              <a:gd name="T4" fmla="*/ 1488 w 5079"/>
              <a:gd name="T5" fmla="*/ 59 h 117"/>
              <a:gd name="T6" fmla="*/ 2970 w 5079"/>
              <a:gd name="T7" fmla="*/ 55 h 117"/>
              <a:gd name="T8" fmla="*/ 4447 w 5079"/>
              <a:gd name="T9" fmla="*/ 92 h 117"/>
              <a:gd name="T10" fmla="*/ 5079 w 5079"/>
              <a:gd name="T11" fmla="*/ 11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79"/>
              <a:gd name="T19" fmla="*/ 0 h 117"/>
              <a:gd name="T20" fmla="*/ 5079 w 5079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79" h="117">
                <a:moveTo>
                  <a:pt x="0" y="11"/>
                </a:moveTo>
                <a:cubicBezTo>
                  <a:pt x="220" y="24"/>
                  <a:pt x="20" y="0"/>
                  <a:pt x="480" y="27"/>
                </a:cubicBezTo>
                <a:cubicBezTo>
                  <a:pt x="665" y="38"/>
                  <a:pt x="1303" y="43"/>
                  <a:pt x="1488" y="59"/>
                </a:cubicBezTo>
                <a:cubicBezTo>
                  <a:pt x="2135" y="46"/>
                  <a:pt x="2323" y="68"/>
                  <a:pt x="2970" y="55"/>
                </a:cubicBezTo>
                <a:cubicBezTo>
                  <a:pt x="3462" y="63"/>
                  <a:pt x="3954" y="74"/>
                  <a:pt x="4447" y="92"/>
                </a:cubicBezTo>
                <a:cubicBezTo>
                  <a:pt x="4616" y="111"/>
                  <a:pt x="4910" y="117"/>
                  <a:pt x="5079" y="11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6" name="Freeform 21"/>
          <p:cNvSpPr>
            <a:spLocks/>
          </p:cNvSpPr>
          <p:nvPr/>
        </p:nvSpPr>
        <p:spPr bwMode="auto">
          <a:xfrm>
            <a:off x="5511800" y="1395413"/>
            <a:ext cx="161925" cy="4833937"/>
          </a:xfrm>
          <a:custGeom>
            <a:avLst/>
            <a:gdLst>
              <a:gd name="T0" fmla="*/ 10 w 102"/>
              <a:gd name="T1" fmla="*/ 3003 h 3003"/>
              <a:gd name="T2" fmla="*/ 50 w 102"/>
              <a:gd name="T3" fmla="*/ 1907 h 3003"/>
              <a:gd name="T4" fmla="*/ 77 w 102"/>
              <a:gd name="T5" fmla="*/ 1489 h 3003"/>
              <a:gd name="T6" fmla="*/ 83 w 102"/>
              <a:gd name="T7" fmla="*/ 866 h 3003"/>
              <a:gd name="T8" fmla="*/ 42 w 102"/>
              <a:gd name="T9" fmla="*/ 251 h 3003"/>
              <a:gd name="T10" fmla="*/ 10 w 102"/>
              <a:gd name="T11" fmla="*/ 35 h 3003"/>
              <a:gd name="T12" fmla="*/ 102 w 102"/>
              <a:gd name="T13" fmla="*/ 40 h 30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3003"/>
              <a:gd name="T23" fmla="*/ 102 w 102"/>
              <a:gd name="T24" fmla="*/ 3003 h 30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3003">
                <a:moveTo>
                  <a:pt x="10" y="3003"/>
                </a:moveTo>
                <a:cubicBezTo>
                  <a:pt x="13" y="2912"/>
                  <a:pt x="43" y="2098"/>
                  <a:pt x="50" y="1907"/>
                </a:cubicBezTo>
                <a:cubicBezTo>
                  <a:pt x="52" y="1830"/>
                  <a:pt x="73" y="1567"/>
                  <a:pt x="77" y="1489"/>
                </a:cubicBezTo>
                <a:cubicBezTo>
                  <a:pt x="74" y="1221"/>
                  <a:pt x="85" y="1134"/>
                  <a:pt x="83" y="866"/>
                </a:cubicBezTo>
                <a:cubicBezTo>
                  <a:pt x="85" y="660"/>
                  <a:pt x="38" y="455"/>
                  <a:pt x="42" y="251"/>
                </a:cubicBezTo>
                <a:cubicBezTo>
                  <a:pt x="45" y="116"/>
                  <a:pt x="0" y="70"/>
                  <a:pt x="10" y="35"/>
                </a:cubicBezTo>
                <a:cubicBezTo>
                  <a:pt x="20" y="0"/>
                  <a:pt x="83" y="39"/>
                  <a:pt x="102" y="4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7" name="Freeform 23"/>
          <p:cNvSpPr>
            <a:spLocks/>
          </p:cNvSpPr>
          <p:nvPr/>
        </p:nvSpPr>
        <p:spPr bwMode="auto">
          <a:xfrm>
            <a:off x="679450" y="2125663"/>
            <a:ext cx="7551738" cy="42862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8" name="Rectangle 24"/>
          <p:cNvSpPr>
            <a:spLocks noChangeArrowheads="1"/>
          </p:cNvSpPr>
          <p:nvPr/>
        </p:nvSpPr>
        <p:spPr bwMode="auto">
          <a:xfrm>
            <a:off x="4157663" y="1698625"/>
            <a:ext cx="1514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EX4200</a:t>
            </a:r>
            <a:endParaRPr lang="cs-CZ" sz="1200" b="1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>
                <a:latin typeface="Arial" charset="0"/>
              </a:rPr>
              <a:t>StandAlone</a:t>
            </a:r>
            <a:endParaRPr lang="en-US" sz="1200" b="1">
              <a:latin typeface="Arial" charset="0"/>
            </a:endParaRPr>
          </a:p>
        </p:txBody>
      </p:sp>
      <p:sp>
        <p:nvSpPr>
          <p:cNvPr id="7189" name="Rectangle 28"/>
          <p:cNvSpPr>
            <a:spLocks noChangeArrowheads="1"/>
          </p:cNvSpPr>
          <p:nvPr/>
        </p:nvSpPr>
        <p:spPr bwMode="auto">
          <a:xfrm>
            <a:off x="4314825" y="2854325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1100">
              <a:latin typeface="Arial" charset="0"/>
            </a:endParaRPr>
          </a:p>
        </p:txBody>
      </p:sp>
      <p:sp>
        <p:nvSpPr>
          <p:cNvPr id="7190" name="Rectangle 30"/>
          <p:cNvSpPr>
            <a:spLocks noChangeArrowheads="1"/>
          </p:cNvSpPr>
          <p:nvPr/>
        </p:nvSpPr>
        <p:spPr bwMode="auto">
          <a:xfrm>
            <a:off x="3241675" y="3117850"/>
            <a:ext cx="889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88</a:t>
            </a:r>
            <a:r>
              <a:rPr lang="cs-CZ" sz="1100">
                <a:latin typeface="Arial" charset="0"/>
              </a:rPr>
              <a:t> / 136 Gbps</a:t>
            </a:r>
            <a:endParaRPr lang="en-US" sz="1100">
              <a:latin typeface="Arial" charset="0"/>
            </a:endParaRPr>
          </a:p>
        </p:txBody>
      </p:sp>
      <p:sp>
        <p:nvSpPr>
          <p:cNvPr id="7191" name="Rectangle 33"/>
          <p:cNvSpPr>
            <a:spLocks noChangeArrowheads="1"/>
          </p:cNvSpPr>
          <p:nvPr/>
        </p:nvSpPr>
        <p:spPr bwMode="auto">
          <a:xfrm>
            <a:off x="752475" y="3684588"/>
            <a:ext cx="1422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Design/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slots/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ports</a:t>
            </a:r>
          </a:p>
        </p:txBody>
      </p:sp>
      <p:sp>
        <p:nvSpPr>
          <p:cNvPr id="7192" name="Rectangle 35"/>
          <p:cNvSpPr>
            <a:spLocks noChangeArrowheads="1"/>
          </p:cNvSpPr>
          <p:nvPr/>
        </p:nvSpPr>
        <p:spPr bwMode="auto">
          <a:xfrm>
            <a:off x="688975" y="5181600"/>
            <a:ext cx="13747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Redundancy</a:t>
            </a:r>
          </a:p>
        </p:txBody>
      </p:sp>
      <p:sp>
        <p:nvSpPr>
          <p:cNvPr id="7193" name="Rectangle 36"/>
          <p:cNvSpPr>
            <a:spLocks noChangeArrowheads="1"/>
          </p:cNvSpPr>
          <p:nvPr/>
        </p:nvSpPr>
        <p:spPr bwMode="auto">
          <a:xfrm>
            <a:off x="3003550" y="3756025"/>
            <a:ext cx="1473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Pizza box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48GbE BTx, 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24GbE BTx, 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900">
                <a:latin typeface="Arial" charset="0"/>
              </a:rPr>
              <a:t>+ </a:t>
            </a:r>
            <a:r>
              <a:rPr lang="en-US" sz="900">
                <a:latin typeface="Arial" charset="0"/>
              </a:rPr>
              <a:t>4xGbE or 2x10GbE</a:t>
            </a:r>
          </a:p>
        </p:txBody>
      </p:sp>
      <p:sp>
        <p:nvSpPr>
          <p:cNvPr id="7194" name="Freeform 43"/>
          <p:cNvSpPr>
            <a:spLocks/>
          </p:cNvSpPr>
          <p:nvPr/>
        </p:nvSpPr>
        <p:spPr bwMode="auto">
          <a:xfrm>
            <a:off x="671513" y="4441825"/>
            <a:ext cx="7669212" cy="103188"/>
          </a:xfrm>
          <a:custGeom>
            <a:avLst/>
            <a:gdLst>
              <a:gd name="T0" fmla="*/ 0 w 5564"/>
              <a:gd name="T1" fmla="*/ 47 h 55"/>
              <a:gd name="T2" fmla="*/ 533 w 5564"/>
              <a:gd name="T3" fmla="*/ 40 h 55"/>
              <a:gd name="T4" fmla="*/ 1638 w 5564"/>
              <a:gd name="T5" fmla="*/ 48 h 55"/>
              <a:gd name="T6" fmla="*/ 3321 w 5564"/>
              <a:gd name="T7" fmla="*/ 0 h 55"/>
              <a:gd name="T8" fmla="*/ 4987 w 5564"/>
              <a:gd name="T9" fmla="*/ 24 h 55"/>
              <a:gd name="T10" fmla="*/ 5564 w 5564"/>
              <a:gd name="T11" fmla="*/ 48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64"/>
              <a:gd name="T19" fmla="*/ 0 h 55"/>
              <a:gd name="T20" fmla="*/ 5564 w 5564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64" h="55">
                <a:moveTo>
                  <a:pt x="0" y="47"/>
                </a:moveTo>
                <a:cubicBezTo>
                  <a:pt x="247" y="55"/>
                  <a:pt x="13" y="23"/>
                  <a:pt x="533" y="40"/>
                </a:cubicBezTo>
                <a:cubicBezTo>
                  <a:pt x="742" y="47"/>
                  <a:pt x="1429" y="37"/>
                  <a:pt x="1638" y="48"/>
                </a:cubicBezTo>
                <a:cubicBezTo>
                  <a:pt x="2367" y="40"/>
                  <a:pt x="2592" y="8"/>
                  <a:pt x="3321" y="0"/>
                </a:cubicBezTo>
                <a:cubicBezTo>
                  <a:pt x="3876" y="5"/>
                  <a:pt x="4431" y="12"/>
                  <a:pt x="4987" y="24"/>
                </a:cubicBezTo>
                <a:cubicBezTo>
                  <a:pt x="5176" y="36"/>
                  <a:pt x="5374" y="48"/>
                  <a:pt x="5564" y="4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95" name="Rectangle 64"/>
          <p:cNvSpPr>
            <a:spLocks noChangeArrowheads="1"/>
          </p:cNvSpPr>
          <p:nvPr/>
        </p:nvSpPr>
        <p:spPr bwMode="auto">
          <a:xfrm>
            <a:off x="3165475" y="2622550"/>
            <a:ext cx="1193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Access, </a:t>
            </a:r>
            <a:r>
              <a:rPr lang="en-US" sz="1100">
                <a:latin typeface="Arial" charset="0"/>
              </a:rPr>
              <a:t>Ethernet CE</a:t>
            </a:r>
          </a:p>
        </p:txBody>
      </p:sp>
      <p:sp>
        <p:nvSpPr>
          <p:cNvPr id="7196" name="Rectangle 66"/>
          <p:cNvSpPr>
            <a:spLocks noChangeArrowheads="1"/>
          </p:cNvSpPr>
          <p:nvPr/>
        </p:nvSpPr>
        <p:spPr bwMode="auto">
          <a:xfrm>
            <a:off x="4267200" y="2654300"/>
            <a:ext cx="14859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>
                <a:latin typeface="Arial" charset="0"/>
              </a:rPr>
              <a:t>Access Aggregation switch; CE/CPE</a:t>
            </a:r>
          </a:p>
        </p:txBody>
      </p:sp>
      <p:sp>
        <p:nvSpPr>
          <p:cNvPr id="7197" name="Rectangle 67"/>
          <p:cNvSpPr>
            <a:spLocks noChangeArrowheads="1"/>
          </p:cNvSpPr>
          <p:nvPr/>
        </p:nvSpPr>
        <p:spPr bwMode="auto">
          <a:xfrm>
            <a:off x="6483350" y="2578100"/>
            <a:ext cx="1714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Demarcation/Datacenter switch</a:t>
            </a:r>
          </a:p>
        </p:txBody>
      </p:sp>
      <p:pic>
        <p:nvPicPr>
          <p:cNvPr id="7198" name="Picture 72" descr="EX_3200-24port-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838" y="1133475"/>
            <a:ext cx="9032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29" descr="EX4200-se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288" y="1084263"/>
            <a:ext cx="9017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Rectangle 84"/>
          <p:cNvSpPr>
            <a:spLocks noChangeArrowheads="1"/>
          </p:cNvSpPr>
          <p:nvPr/>
        </p:nvSpPr>
        <p:spPr bwMode="auto">
          <a:xfrm>
            <a:off x="3124200" y="2260600"/>
            <a:ext cx="11049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Low density Environment</a:t>
            </a:r>
          </a:p>
        </p:txBody>
      </p:sp>
      <p:sp>
        <p:nvSpPr>
          <p:cNvPr id="7201" name="Rectangle 85"/>
          <p:cNvSpPr>
            <a:spLocks noChangeArrowheads="1"/>
          </p:cNvSpPr>
          <p:nvPr/>
        </p:nvSpPr>
        <p:spPr bwMode="auto">
          <a:xfrm>
            <a:off x="4279900" y="2273300"/>
            <a:ext cx="13589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Low/Medium density Environment</a:t>
            </a:r>
          </a:p>
        </p:txBody>
      </p:sp>
      <p:sp>
        <p:nvSpPr>
          <p:cNvPr id="7202" name="Rectangle 86"/>
          <p:cNvSpPr>
            <a:spLocks noChangeArrowheads="1"/>
          </p:cNvSpPr>
          <p:nvPr/>
        </p:nvSpPr>
        <p:spPr bwMode="auto">
          <a:xfrm>
            <a:off x="6477000" y="2247900"/>
            <a:ext cx="16383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High density Environment</a:t>
            </a:r>
          </a:p>
        </p:txBody>
      </p:sp>
      <p:sp>
        <p:nvSpPr>
          <p:cNvPr id="7203" name="Rectangle 89"/>
          <p:cNvSpPr>
            <a:spLocks noChangeArrowheads="1"/>
          </p:cNvSpPr>
          <p:nvPr/>
        </p:nvSpPr>
        <p:spPr bwMode="auto">
          <a:xfrm>
            <a:off x="4121150" y="3717925"/>
            <a:ext cx="1651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Pizza box</a:t>
            </a:r>
            <a:endParaRPr lang="cs-CZ" sz="11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48GbE BTx, 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GbE BTx,Fx, 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900">
                <a:latin typeface="Arial" charset="0"/>
              </a:rPr>
              <a:t>+ </a:t>
            </a:r>
            <a:r>
              <a:rPr lang="en-US" sz="900">
                <a:latin typeface="Arial" charset="0"/>
              </a:rPr>
              <a:t>4xGbE or 2x10GbE</a:t>
            </a:r>
          </a:p>
        </p:txBody>
      </p:sp>
      <p:sp>
        <p:nvSpPr>
          <p:cNvPr id="7204" name="Freeform 91"/>
          <p:cNvSpPr>
            <a:spLocks/>
          </p:cNvSpPr>
          <p:nvPr/>
        </p:nvSpPr>
        <p:spPr bwMode="auto">
          <a:xfrm>
            <a:off x="638175" y="5002213"/>
            <a:ext cx="7705725" cy="80962"/>
          </a:xfrm>
          <a:custGeom>
            <a:avLst/>
            <a:gdLst>
              <a:gd name="T0" fmla="*/ 0 w 5103"/>
              <a:gd name="T1" fmla="*/ 35 h 77"/>
              <a:gd name="T2" fmla="*/ 472 w 5103"/>
              <a:gd name="T3" fmla="*/ 27 h 77"/>
              <a:gd name="T4" fmla="*/ 1512 w 5103"/>
              <a:gd name="T5" fmla="*/ 19 h 77"/>
              <a:gd name="T6" fmla="*/ 2994 w 5103"/>
              <a:gd name="T7" fmla="*/ 15 h 77"/>
              <a:gd name="T8" fmla="*/ 4471 w 5103"/>
              <a:gd name="T9" fmla="*/ 52 h 77"/>
              <a:gd name="T10" fmla="*/ 5103 w 5103"/>
              <a:gd name="T11" fmla="*/ 7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03"/>
              <a:gd name="T19" fmla="*/ 0 h 77"/>
              <a:gd name="T20" fmla="*/ 5103 w 5103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03" h="77">
                <a:moveTo>
                  <a:pt x="0" y="35"/>
                </a:moveTo>
                <a:cubicBezTo>
                  <a:pt x="220" y="48"/>
                  <a:pt x="12" y="0"/>
                  <a:pt x="472" y="27"/>
                </a:cubicBezTo>
                <a:cubicBezTo>
                  <a:pt x="657" y="38"/>
                  <a:pt x="1327" y="3"/>
                  <a:pt x="1512" y="19"/>
                </a:cubicBezTo>
                <a:cubicBezTo>
                  <a:pt x="2159" y="6"/>
                  <a:pt x="2347" y="28"/>
                  <a:pt x="2994" y="15"/>
                </a:cubicBezTo>
                <a:cubicBezTo>
                  <a:pt x="3486" y="23"/>
                  <a:pt x="3978" y="34"/>
                  <a:pt x="4471" y="52"/>
                </a:cubicBezTo>
                <a:cubicBezTo>
                  <a:pt x="4640" y="71"/>
                  <a:pt x="4934" y="77"/>
                  <a:pt x="5103" y="7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205" name="Rectangle 92"/>
          <p:cNvSpPr>
            <a:spLocks noChangeArrowheads="1"/>
          </p:cNvSpPr>
          <p:nvPr/>
        </p:nvSpPr>
        <p:spPr bwMode="auto">
          <a:xfrm>
            <a:off x="3194050" y="5102225"/>
            <a:ext cx="1079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Not redundant</a:t>
            </a:r>
          </a:p>
        </p:txBody>
      </p:sp>
      <p:sp>
        <p:nvSpPr>
          <p:cNvPr id="7206" name="Rectangle 93"/>
          <p:cNvSpPr>
            <a:spLocks noChangeArrowheads="1"/>
          </p:cNvSpPr>
          <p:nvPr/>
        </p:nvSpPr>
        <p:spPr bwMode="auto">
          <a:xfrm>
            <a:off x="4171950" y="5000625"/>
            <a:ext cx="1473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Redundant PS, FANs</a:t>
            </a:r>
          </a:p>
        </p:txBody>
      </p:sp>
      <p:sp>
        <p:nvSpPr>
          <p:cNvPr id="7207" name="Rectangle 94"/>
          <p:cNvSpPr>
            <a:spLocks noChangeArrowheads="1"/>
          </p:cNvSpPr>
          <p:nvPr/>
        </p:nvSpPr>
        <p:spPr bwMode="auto">
          <a:xfrm>
            <a:off x="6708775" y="5216525"/>
            <a:ext cx="1473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Redundant PS, FANs</a:t>
            </a:r>
            <a:endParaRPr lang="en-US" sz="1100">
              <a:latin typeface="Arial" charset="0"/>
            </a:endParaRPr>
          </a:p>
        </p:txBody>
      </p:sp>
      <p:sp>
        <p:nvSpPr>
          <p:cNvPr id="7208" name="Rectangle 96"/>
          <p:cNvSpPr>
            <a:spLocks noChangeArrowheads="1"/>
          </p:cNvSpPr>
          <p:nvPr/>
        </p:nvSpPr>
        <p:spPr bwMode="auto">
          <a:xfrm>
            <a:off x="679450" y="4510088"/>
            <a:ext cx="1193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Maximum speed</a:t>
            </a:r>
          </a:p>
        </p:txBody>
      </p:sp>
      <p:sp>
        <p:nvSpPr>
          <p:cNvPr id="7209" name="Rectangle 97"/>
          <p:cNvSpPr>
            <a:spLocks noChangeArrowheads="1"/>
          </p:cNvSpPr>
          <p:nvPr/>
        </p:nvSpPr>
        <p:spPr bwMode="auto">
          <a:xfrm>
            <a:off x="3035300" y="4619625"/>
            <a:ext cx="12827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10Mbps to 10Gbps</a:t>
            </a:r>
          </a:p>
        </p:txBody>
      </p:sp>
      <p:sp>
        <p:nvSpPr>
          <p:cNvPr id="7210" name="Rectangle 98"/>
          <p:cNvSpPr>
            <a:spLocks noChangeArrowheads="1"/>
          </p:cNvSpPr>
          <p:nvPr/>
        </p:nvSpPr>
        <p:spPr bwMode="auto">
          <a:xfrm>
            <a:off x="4279900" y="4619625"/>
            <a:ext cx="1358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10Mbps to 10Gbps</a:t>
            </a:r>
          </a:p>
        </p:txBody>
      </p:sp>
      <p:sp>
        <p:nvSpPr>
          <p:cNvPr id="7211" name="Rectangle 99"/>
          <p:cNvSpPr>
            <a:spLocks noChangeArrowheads="1"/>
          </p:cNvSpPr>
          <p:nvPr/>
        </p:nvSpPr>
        <p:spPr bwMode="auto">
          <a:xfrm>
            <a:off x="6629400" y="4556125"/>
            <a:ext cx="1371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</a:t>
            </a:r>
            <a:r>
              <a:rPr lang="cs-CZ" sz="1100">
                <a:latin typeface="Arial" charset="0"/>
              </a:rPr>
              <a:t>1Gbp</a:t>
            </a:r>
            <a:r>
              <a:rPr lang="en-US" sz="1100">
                <a:latin typeface="Arial" charset="0"/>
              </a:rPr>
              <a:t> to 10Gbps</a:t>
            </a:r>
          </a:p>
        </p:txBody>
      </p:sp>
      <p:sp>
        <p:nvSpPr>
          <p:cNvPr id="7212" name="Rectangle 102"/>
          <p:cNvSpPr>
            <a:spLocks noChangeArrowheads="1"/>
          </p:cNvSpPr>
          <p:nvPr/>
        </p:nvSpPr>
        <p:spPr bwMode="auto">
          <a:xfrm>
            <a:off x="4449763" y="3119438"/>
            <a:ext cx="889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88</a:t>
            </a:r>
            <a:r>
              <a:rPr lang="cs-CZ" sz="1100">
                <a:latin typeface="Arial" charset="0"/>
              </a:rPr>
              <a:t> / 136 Gbps</a:t>
            </a:r>
            <a:endParaRPr lang="en-US" sz="1100">
              <a:latin typeface="Arial" charset="0"/>
            </a:endParaRPr>
          </a:p>
        </p:txBody>
      </p:sp>
      <p:sp>
        <p:nvSpPr>
          <p:cNvPr id="7213" name="Freeform 103"/>
          <p:cNvSpPr>
            <a:spLocks/>
          </p:cNvSpPr>
          <p:nvPr/>
        </p:nvSpPr>
        <p:spPr bwMode="auto">
          <a:xfrm>
            <a:off x="3063875" y="1462088"/>
            <a:ext cx="74613" cy="4675187"/>
          </a:xfrm>
          <a:custGeom>
            <a:avLst/>
            <a:gdLst>
              <a:gd name="T0" fmla="*/ 32 w 47"/>
              <a:gd name="T1" fmla="*/ 2945 h 2945"/>
              <a:gd name="T2" fmla="*/ 32 w 47"/>
              <a:gd name="T3" fmla="*/ 1881 h 2945"/>
              <a:gd name="T4" fmla="*/ 32 w 47"/>
              <a:gd name="T5" fmla="*/ 1441 h 2945"/>
              <a:gd name="T6" fmla="*/ 38 w 47"/>
              <a:gd name="T7" fmla="*/ 809 h 2945"/>
              <a:gd name="T8" fmla="*/ 19 w 47"/>
              <a:gd name="T9" fmla="*/ 209 h 2945"/>
              <a:gd name="T10" fmla="*/ 0 w 47"/>
              <a:gd name="T11" fmla="*/ 0 h 29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2945"/>
              <a:gd name="T20" fmla="*/ 47 w 47"/>
              <a:gd name="T21" fmla="*/ 2945 h 29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2945">
                <a:moveTo>
                  <a:pt x="32" y="2945"/>
                </a:moveTo>
                <a:cubicBezTo>
                  <a:pt x="25" y="2855"/>
                  <a:pt x="47" y="2067"/>
                  <a:pt x="32" y="1881"/>
                </a:cubicBezTo>
                <a:cubicBezTo>
                  <a:pt x="27" y="1805"/>
                  <a:pt x="40" y="1516"/>
                  <a:pt x="32" y="1441"/>
                </a:cubicBezTo>
                <a:cubicBezTo>
                  <a:pt x="38" y="1178"/>
                  <a:pt x="33" y="1072"/>
                  <a:pt x="38" y="809"/>
                </a:cubicBezTo>
                <a:cubicBezTo>
                  <a:pt x="34" y="609"/>
                  <a:pt x="28" y="408"/>
                  <a:pt x="19" y="209"/>
                </a:cubicBezTo>
                <a:cubicBezTo>
                  <a:pt x="9" y="139"/>
                  <a:pt x="0" y="69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214" name="Rectangle 104"/>
          <p:cNvSpPr>
            <a:spLocks noChangeArrowheads="1"/>
          </p:cNvSpPr>
          <p:nvPr/>
        </p:nvSpPr>
        <p:spPr bwMode="auto">
          <a:xfrm>
            <a:off x="2043113" y="1700213"/>
            <a:ext cx="1006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</a:t>
            </a:r>
            <a:r>
              <a:rPr lang="cs-CZ" sz="1200" b="1">
                <a:latin typeface="Arial" charset="0"/>
              </a:rPr>
              <a:t>2</a:t>
            </a:r>
            <a:r>
              <a:rPr lang="en-US" sz="1200" b="1">
                <a:latin typeface="Arial" charset="0"/>
              </a:rPr>
              <a:t>200</a:t>
            </a:r>
          </a:p>
        </p:txBody>
      </p:sp>
      <p:sp>
        <p:nvSpPr>
          <p:cNvPr id="7215" name="Rectangle 105"/>
          <p:cNvSpPr>
            <a:spLocks noChangeArrowheads="1"/>
          </p:cNvSpPr>
          <p:nvPr/>
        </p:nvSpPr>
        <p:spPr bwMode="auto">
          <a:xfrm>
            <a:off x="1985963" y="2624138"/>
            <a:ext cx="11938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Access, </a:t>
            </a:r>
            <a:r>
              <a:rPr lang="en-US" sz="1100">
                <a:latin typeface="Arial" charset="0"/>
              </a:rPr>
              <a:t>Ethernet CE</a:t>
            </a:r>
          </a:p>
        </p:txBody>
      </p:sp>
      <p:sp>
        <p:nvSpPr>
          <p:cNvPr id="7216" name="Rectangle 106"/>
          <p:cNvSpPr>
            <a:spLocks noChangeArrowheads="1"/>
          </p:cNvSpPr>
          <p:nvPr/>
        </p:nvSpPr>
        <p:spPr bwMode="auto">
          <a:xfrm>
            <a:off x="1944688" y="2262188"/>
            <a:ext cx="11049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Low density Environment</a:t>
            </a:r>
          </a:p>
        </p:txBody>
      </p:sp>
      <p:sp>
        <p:nvSpPr>
          <p:cNvPr id="7217" name="Rectangle 107"/>
          <p:cNvSpPr>
            <a:spLocks noChangeArrowheads="1"/>
          </p:cNvSpPr>
          <p:nvPr/>
        </p:nvSpPr>
        <p:spPr bwMode="auto">
          <a:xfrm>
            <a:off x="2062163" y="3144838"/>
            <a:ext cx="889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56 / 104 Gbps</a:t>
            </a:r>
            <a:endParaRPr lang="en-US" sz="1100">
              <a:latin typeface="Arial" charset="0"/>
            </a:endParaRPr>
          </a:p>
        </p:txBody>
      </p:sp>
      <p:sp>
        <p:nvSpPr>
          <p:cNvPr id="7218" name="Rectangle 108"/>
          <p:cNvSpPr>
            <a:spLocks noChangeArrowheads="1"/>
          </p:cNvSpPr>
          <p:nvPr/>
        </p:nvSpPr>
        <p:spPr bwMode="auto">
          <a:xfrm>
            <a:off x="1722438" y="3744913"/>
            <a:ext cx="1473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Pizza box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48GbE BTx,PoE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24GbE BTx,PoE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900">
                <a:latin typeface="Arial" charset="0"/>
              </a:rPr>
              <a:t>+ </a:t>
            </a:r>
            <a:r>
              <a:rPr lang="en-US" sz="900">
                <a:latin typeface="Arial" charset="0"/>
              </a:rPr>
              <a:t>4xGbE</a:t>
            </a:r>
          </a:p>
        </p:txBody>
      </p:sp>
      <p:sp>
        <p:nvSpPr>
          <p:cNvPr id="7219" name="Rectangle 109"/>
          <p:cNvSpPr>
            <a:spLocks noChangeArrowheads="1"/>
          </p:cNvSpPr>
          <p:nvPr/>
        </p:nvSpPr>
        <p:spPr bwMode="auto">
          <a:xfrm>
            <a:off x="1919288" y="4646613"/>
            <a:ext cx="12827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10Mbps to 1Gbps</a:t>
            </a:r>
          </a:p>
        </p:txBody>
      </p:sp>
      <p:sp>
        <p:nvSpPr>
          <p:cNvPr id="7220" name="Rectangle 110"/>
          <p:cNvSpPr>
            <a:spLocks noChangeArrowheads="1"/>
          </p:cNvSpPr>
          <p:nvPr/>
        </p:nvSpPr>
        <p:spPr bwMode="auto">
          <a:xfrm>
            <a:off x="1989138" y="5103813"/>
            <a:ext cx="10795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Not redundant</a:t>
            </a:r>
          </a:p>
        </p:txBody>
      </p:sp>
      <p:sp>
        <p:nvSpPr>
          <p:cNvPr id="7221" name="Rectangle 111"/>
          <p:cNvSpPr>
            <a:spLocks noChangeArrowheads="1"/>
          </p:cNvSpPr>
          <p:nvPr/>
        </p:nvSpPr>
        <p:spPr bwMode="auto">
          <a:xfrm>
            <a:off x="5380038" y="5014913"/>
            <a:ext cx="1473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Redundant PS, FANs</a:t>
            </a:r>
          </a:p>
        </p:txBody>
      </p:sp>
      <p:sp>
        <p:nvSpPr>
          <p:cNvPr id="7222" name="Rectangle 112"/>
          <p:cNvSpPr>
            <a:spLocks noChangeArrowheads="1"/>
          </p:cNvSpPr>
          <p:nvPr/>
        </p:nvSpPr>
        <p:spPr bwMode="auto">
          <a:xfrm>
            <a:off x="5638800" y="1576388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</a:t>
            </a:r>
            <a:r>
              <a:rPr lang="cs-CZ" sz="1200" b="1">
                <a:latin typeface="Arial" charset="0"/>
              </a:rPr>
              <a:t>2500</a:t>
            </a:r>
            <a:endParaRPr lang="en-US" sz="1200" b="1">
              <a:latin typeface="Arial" charset="0"/>
            </a:endParaRPr>
          </a:p>
        </p:txBody>
      </p:sp>
      <p:sp>
        <p:nvSpPr>
          <p:cNvPr id="7223" name="Rectangle 113"/>
          <p:cNvSpPr>
            <a:spLocks noChangeArrowheads="1"/>
          </p:cNvSpPr>
          <p:nvPr/>
        </p:nvSpPr>
        <p:spPr bwMode="auto">
          <a:xfrm>
            <a:off x="5551488" y="2211388"/>
            <a:ext cx="11049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Low density Environment</a:t>
            </a:r>
          </a:p>
        </p:txBody>
      </p:sp>
      <p:sp>
        <p:nvSpPr>
          <p:cNvPr id="7224" name="Rectangle 114"/>
          <p:cNvSpPr>
            <a:spLocks noChangeArrowheads="1"/>
          </p:cNvSpPr>
          <p:nvPr/>
        </p:nvSpPr>
        <p:spPr bwMode="auto">
          <a:xfrm>
            <a:off x="5538788" y="2617788"/>
            <a:ext cx="1066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>
                <a:latin typeface="Arial" charset="0"/>
              </a:rPr>
              <a:t>10GE aggregation</a:t>
            </a:r>
            <a:endParaRPr lang="en-US" sz="1000">
              <a:latin typeface="Arial" charset="0"/>
            </a:endParaRPr>
          </a:p>
        </p:txBody>
      </p:sp>
      <p:sp>
        <p:nvSpPr>
          <p:cNvPr id="7225" name="Rectangle 115"/>
          <p:cNvSpPr>
            <a:spLocks noChangeArrowheads="1"/>
          </p:cNvSpPr>
          <p:nvPr/>
        </p:nvSpPr>
        <p:spPr bwMode="auto">
          <a:xfrm>
            <a:off x="5632450" y="3133725"/>
            <a:ext cx="889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240 Gbps</a:t>
            </a:r>
            <a:endParaRPr lang="en-US" sz="1100">
              <a:latin typeface="Arial" charset="0"/>
            </a:endParaRPr>
          </a:p>
        </p:txBody>
      </p:sp>
      <p:sp>
        <p:nvSpPr>
          <p:cNvPr id="7226" name="Rectangle 116"/>
          <p:cNvSpPr>
            <a:spLocks noChangeArrowheads="1"/>
          </p:cNvSpPr>
          <p:nvPr/>
        </p:nvSpPr>
        <p:spPr bwMode="auto">
          <a:xfrm>
            <a:off x="5703888" y="4646613"/>
            <a:ext cx="7747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10Gbps</a:t>
            </a:r>
          </a:p>
        </p:txBody>
      </p:sp>
      <p:sp>
        <p:nvSpPr>
          <p:cNvPr id="7227" name="Rectangle 117"/>
          <p:cNvSpPr>
            <a:spLocks noChangeArrowheads="1"/>
          </p:cNvSpPr>
          <p:nvPr/>
        </p:nvSpPr>
        <p:spPr bwMode="auto">
          <a:xfrm>
            <a:off x="5468938" y="3719513"/>
            <a:ext cx="1308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Pizza box</a:t>
            </a:r>
            <a:endParaRPr lang="cs-CZ" sz="11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900">
                <a:latin typeface="Arial" charset="0"/>
              </a:rPr>
              <a:t>48</a:t>
            </a:r>
            <a:r>
              <a:rPr lang="cs-CZ" sz="900">
                <a:latin typeface="Arial" charset="0"/>
              </a:rPr>
              <a:t> 10GE (SFP+)</a:t>
            </a:r>
            <a:endParaRPr lang="en-US" sz="900">
              <a:latin typeface="Arial" charset="0"/>
            </a:endParaRPr>
          </a:p>
        </p:txBody>
      </p:sp>
      <p:sp>
        <p:nvSpPr>
          <p:cNvPr id="7228" name="Freeform 118"/>
          <p:cNvSpPr>
            <a:spLocks/>
          </p:cNvSpPr>
          <p:nvPr/>
        </p:nvSpPr>
        <p:spPr bwMode="auto">
          <a:xfrm>
            <a:off x="6492875" y="1435100"/>
            <a:ext cx="168275" cy="4746625"/>
          </a:xfrm>
          <a:custGeom>
            <a:avLst/>
            <a:gdLst>
              <a:gd name="T0" fmla="*/ 96 w 106"/>
              <a:gd name="T1" fmla="*/ 3002 h 3002"/>
              <a:gd name="T2" fmla="*/ 104 w 106"/>
              <a:gd name="T3" fmla="*/ 1930 h 3002"/>
              <a:gd name="T4" fmla="*/ 72 w 106"/>
              <a:gd name="T5" fmla="*/ 1458 h 3002"/>
              <a:gd name="T6" fmla="*/ 0 w 106"/>
              <a:gd name="T7" fmla="*/ 834 h 3002"/>
              <a:gd name="T8" fmla="*/ 27 w 106"/>
              <a:gd name="T9" fmla="*/ 213 h 3002"/>
              <a:gd name="T10" fmla="*/ 37 w 106"/>
              <a:gd name="T11" fmla="*/ 0 h 30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3002"/>
              <a:gd name="T20" fmla="*/ 106 w 106"/>
              <a:gd name="T21" fmla="*/ 3002 h 30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3002">
                <a:moveTo>
                  <a:pt x="96" y="3002"/>
                </a:moveTo>
                <a:cubicBezTo>
                  <a:pt x="99" y="2911"/>
                  <a:pt x="97" y="2121"/>
                  <a:pt x="104" y="1930"/>
                </a:cubicBezTo>
                <a:cubicBezTo>
                  <a:pt x="106" y="1853"/>
                  <a:pt x="68" y="1536"/>
                  <a:pt x="72" y="1458"/>
                </a:cubicBezTo>
                <a:cubicBezTo>
                  <a:pt x="69" y="1190"/>
                  <a:pt x="2" y="1102"/>
                  <a:pt x="0" y="834"/>
                </a:cubicBezTo>
                <a:cubicBezTo>
                  <a:pt x="2" y="628"/>
                  <a:pt x="23" y="417"/>
                  <a:pt x="27" y="213"/>
                </a:cubicBezTo>
                <a:cubicBezTo>
                  <a:pt x="32" y="143"/>
                  <a:pt x="37" y="71"/>
                  <a:pt x="37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170" name="Object 119"/>
          <p:cNvGraphicFramePr>
            <a:graphicFrameLocks noGrp="1" noChangeAspect="1"/>
          </p:cNvGraphicFramePr>
          <p:nvPr>
            <p:ph sz="half" idx="1"/>
          </p:nvPr>
        </p:nvGraphicFramePr>
        <p:xfrm>
          <a:off x="5586413" y="1084263"/>
          <a:ext cx="962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6" imgW="2269824" imgH="1427365" progId="Visio.Drawing.11">
                  <p:embed/>
                </p:oleObj>
              </mc:Choice>
              <mc:Fallback>
                <p:oleObj name="Visio" r:id="rId6" imgW="2269824" imgH="142736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1084263"/>
                        <a:ext cx="9620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21"/>
          <p:cNvGraphicFramePr>
            <a:graphicFrameLocks noGrp="1" noChangeAspect="1"/>
          </p:cNvGraphicFramePr>
          <p:nvPr>
            <p:ph sz="half" idx="2"/>
          </p:nvPr>
        </p:nvGraphicFramePr>
        <p:xfrm>
          <a:off x="2017713" y="1069975"/>
          <a:ext cx="9318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8" imgW="2269824" imgH="1427365" progId="Visio.Drawing.11">
                  <p:embed/>
                </p:oleObj>
              </mc:Choice>
              <mc:Fallback>
                <p:oleObj name="Visio" r:id="rId8" imgW="2269824" imgH="1427365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069975"/>
                        <a:ext cx="93186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" name="Rectangle 125"/>
          <p:cNvSpPr>
            <a:spLocks noChangeArrowheads="1"/>
          </p:cNvSpPr>
          <p:nvPr/>
        </p:nvSpPr>
        <p:spPr bwMode="blackWhite">
          <a:xfrm>
            <a:off x="146050" y="244476"/>
            <a:ext cx="5557838" cy="489364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Stand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rgbClr val="F2F5FF"/>
                </a:solidFill>
                <a:latin typeface="+mj-lt"/>
                <a:ea typeface="+mj-ea"/>
                <a:cs typeface="+mj-cs"/>
              </a:rPr>
              <a:t>Alone</a:t>
            </a: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“ řešení</a:t>
            </a:r>
            <a:endParaRPr lang="en-US" dirty="0">
              <a:solidFill>
                <a:srgbClr val="F2F5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30" name="Picture 127" descr="EX45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5138" y="876300"/>
            <a:ext cx="11144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1" name="Rectangle 128"/>
          <p:cNvSpPr>
            <a:spLocks noChangeArrowheads="1"/>
          </p:cNvSpPr>
          <p:nvPr/>
        </p:nvSpPr>
        <p:spPr bwMode="auto">
          <a:xfrm>
            <a:off x="6935788" y="3132138"/>
            <a:ext cx="889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480 Gbps</a:t>
            </a:r>
            <a:endParaRPr lang="en-US" sz="1100">
              <a:latin typeface="Arial" charset="0"/>
            </a:endParaRPr>
          </a:p>
        </p:txBody>
      </p:sp>
      <p:sp>
        <p:nvSpPr>
          <p:cNvPr id="7232" name="Rectangle 129"/>
          <p:cNvSpPr>
            <a:spLocks noChangeArrowheads="1"/>
          </p:cNvSpPr>
          <p:nvPr/>
        </p:nvSpPr>
        <p:spPr bwMode="auto">
          <a:xfrm>
            <a:off x="6681788" y="3763963"/>
            <a:ext cx="1651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2U </a:t>
            </a:r>
            <a:r>
              <a:rPr lang="en-US" sz="1100">
                <a:latin typeface="Arial" charset="0"/>
              </a:rPr>
              <a:t>Pizza box</a:t>
            </a:r>
            <a:endParaRPr lang="cs-CZ" sz="11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900">
                <a:latin typeface="Arial" charset="0"/>
              </a:rPr>
              <a:t>40x SFPP</a:t>
            </a:r>
            <a:endParaRPr lang="en-US" sz="9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900">
                <a:latin typeface="Arial" charset="0"/>
              </a:rPr>
              <a:t>+ 4xSFPP or 4xXFP</a:t>
            </a:r>
            <a:endParaRPr lang="en-US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6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590550" y="2990850"/>
            <a:ext cx="1193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System Bandwidth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77850" y="2325688"/>
            <a:ext cx="1193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Network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Location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060575" y="1524000"/>
            <a:ext cx="12763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EX4200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Virtual chassis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682625" y="1695450"/>
            <a:ext cx="14605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333625" y="1695450"/>
            <a:ext cx="5064125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70125" y="2233613"/>
            <a:ext cx="0" cy="89693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2270125" y="3130550"/>
            <a:ext cx="0" cy="49371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2270125" y="3929063"/>
            <a:ext cx="0" cy="700087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6" name="Freeform 11"/>
          <p:cNvSpPr>
            <a:spLocks/>
          </p:cNvSpPr>
          <p:nvPr/>
        </p:nvSpPr>
        <p:spPr bwMode="blackWhite">
          <a:xfrm>
            <a:off x="423863" y="1350963"/>
            <a:ext cx="8212137" cy="4868862"/>
          </a:xfrm>
          <a:custGeom>
            <a:avLst/>
            <a:gdLst>
              <a:gd name="T0" fmla="*/ 61 w 5683"/>
              <a:gd name="T1" fmla="*/ 109 h 2989"/>
              <a:gd name="T2" fmla="*/ 53 w 5683"/>
              <a:gd name="T3" fmla="*/ 773 h 2989"/>
              <a:gd name="T4" fmla="*/ 85 w 5683"/>
              <a:gd name="T5" fmla="*/ 1557 h 2989"/>
              <a:gd name="T6" fmla="*/ 37 w 5683"/>
              <a:gd name="T7" fmla="*/ 2804 h 2989"/>
              <a:gd name="T8" fmla="*/ 457 w 5683"/>
              <a:gd name="T9" fmla="*/ 2916 h 2989"/>
              <a:gd name="T10" fmla="*/ 1331 w 5683"/>
              <a:gd name="T11" fmla="*/ 2934 h 2989"/>
              <a:gd name="T12" fmla="*/ 2495 w 5683"/>
              <a:gd name="T13" fmla="*/ 2934 h 2989"/>
              <a:gd name="T14" fmla="*/ 3467 w 5683"/>
              <a:gd name="T15" fmla="*/ 2981 h 2989"/>
              <a:gd name="T16" fmla="*/ 4627 w 5683"/>
              <a:gd name="T17" fmla="*/ 2934 h 2989"/>
              <a:gd name="T18" fmla="*/ 5626 w 5683"/>
              <a:gd name="T19" fmla="*/ 2902 h 2989"/>
              <a:gd name="T20" fmla="*/ 5669 w 5683"/>
              <a:gd name="T21" fmla="*/ 1813 h 2989"/>
              <a:gd name="T22" fmla="*/ 5591 w 5683"/>
              <a:gd name="T23" fmla="*/ 728 h 2989"/>
              <a:gd name="T24" fmla="*/ 5570 w 5683"/>
              <a:gd name="T25" fmla="*/ 76 h 2989"/>
              <a:gd name="T26" fmla="*/ 4847 w 5683"/>
              <a:gd name="T27" fmla="*/ 42 h 2989"/>
              <a:gd name="T28" fmla="*/ 3903 w 5683"/>
              <a:gd name="T29" fmla="*/ 51 h 2989"/>
              <a:gd name="T30" fmla="*/ 2987 w 5683"/>
              <a:gd name="T31" fmla="*/ 66 h 2989"/>
              <a:gd name="T32" fmla="*/ 1819 w 5683"/>
              <a:gd name="T33" fmla="*/ 71 h 2989"/>
              <a:gd name="T34" fmla="*/ 1029 w 5683"/>
              <a:gd name="T35" fmla="*/ 51 h 2989"/>
              <a:gd name="T36" fmla="*/ 61 w 5683"/>
              <a:gd name="T37" fmla="*/ 109 h 29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83"/>
              <a:gd name="T58" fmla="*/ 0 h 2989"/>
              <a:gd name="T59" fmla="*/ 5683 w 5683"/>
              <a:gd name="T60" fmla="*/ 2989 h 298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83" h="2989">
                <a:moveTo>
                  <a:pt x="61" y="109"/>
                </a:moveTo>
                <a:cubicBezTo>
                  <a:pt x="33" y="244"/>
                  <a:pt x="32" y="583"/>
                  <a:pt x="53" y="773"/>
                </a:cubicBezTo>
                <a:cubicBezTo>
                  <a:pt x="59" y="1001"/>
                  <a:pt x="57" y="1329"/>
                  <a:pt x="85" y="1557"/>
                </a:cubicBezTo>
                <a:cubicBezTo>
                  <a:pt x="92" y="1965"/>
                  <a:pt x="0" y="2408"/>
                  <a:pt x="37" y="2804"/>
                </a:cubicBezTo>
                <a:cubicBezTo>
                  <a:pt x="37" y="2989"/>
                  <a:pt x="254" y="2910"/>
                  <a:pt x="457" y="2916"/>
                </a:cubicBezTo>
                <a:cubicBezTo>
                  <a:pt x="762" y="2905"/>
                  <a:pt x="1033" y="2967"/>
                  <a:pt x="1331" y="2934"/>
                </a:cubicBezTo>
                <a:cubicBezTo>
                  <a:pt x="1664" y="2961"/>
                  <a:pt x="2161" y="2946"/>
                  <a:pt x="2495" y="2934"/>
                </a:cubicBezTo>
                <a:cubicBezTo>
                  <a:pt x="2911" y="2942"/>
                  <a:pt x="3064" y="2960"/>
                  <a:pt x="3467" y="2981"/>
                </a:cubicBezTo>
                <a:cubicBezTo>
                  <a:pt x="3849" y="2979"/>
                  <a:pt x="4273" y="2943"/>
                  <a:pt x="4627" y="2934"/>
                </a:cubicBezTo>
                <a:cubicBezTo>
                  <a:pt x="4961" y="2943"/>
                  <a:pt x="5296" y="2950"/>
                  <a:pt x="5626" y="2902"/>
                </a:cubicBezTo>
                <a:cubicBezTo>
                  <a:pt x="5668" y="2667"/>
                  <a:pt x="5683" y="2218"/>
                  <a:pt x="5669" y="1813"/>
                </a:cubicBezTo>
                <a:cubicBezTo>
                  <a:pt x="5647" y="1572"/>
                  <a:pt x="5618" y="976"/>
                  <a:pt x="5591" y="728"/>
                </a:cubicBezTo>
                <a:cubicBezTo>
                  <a:pt x="5577" y="576"/>
                  <a:pt x="5640" y="205"/>
                  <a:pt x="5570" y="76"/>
                </a:cubicBezTo>
                <a:cubicBezTo>
                  <a:pt x="5471" y="4"/>
                  <a:pt x="5194" y="55"/>
                  <a:pt x="4847" y="42"/>
                </a:cubicBezTo>
                <a:cubicBezTo>
                  <a:pt x="4542" y="66"/>
                  <a:pt x="4230" y="35"/>
                  <a:pt x="3903" y="51"/>
                </a:cubicBezTo>
                <a:cubicBezTo>
                  <a:pt x="3578" y="60"/>
                  <a:pt x="3327" y="58"/>
                  <a:pt x="2987" y="66"/>
                </a:cubicBezTo>
                <a:cubicBezTo>
                  <a:pt x="2639" y="46"/>
                  <a:pt x="2167" y="53"/>
                  <a:pt x="1819" y="71"/>
                </a:cubicBezTo>
                <a:cubicBezTo>
                  <a:pt x="1389" y="60"/>
                  <a:pt x="1528" y="66"/>
                  <a:pt x="1029" y="51"/>
                </a:cubicBezTo>
                <a:cubicBezTo>
                  <a:pt x="717" y="69"/>
                  <a:pt x="222" y="0"/>
                  <a:pt x="61" y="109"/>
                </a:cubicBezTo>
                <a:close/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7" name="Freeform 12"/>
          <p:cNvSpPr>
            <a:spLocks/>
          </p:cNvSpPr>
          <p:nvPr/>
        </p:nvSpPr>
        <p:spPr bwMode="auto">
          <a:xfrm>
            <a:off x="1612900" y="1485900"/>
            <a:ext cx="184150" cy="4648200"/>
          </a:xfrm>
          <a:custGeom>
            <a:avLst/>
            <a:gdLst>
              <a:gd name="T0" fmla="*/ 113 w 116"/>
              <a:gd name="T1" fmla="*/ 2946 h 2946"/>
              <a:gd name="T2" fmla="*/ 8 w 116"/>
              <a:gd name="T3" fmla="*/ 1696 h 2946"/>
              <a:gd name="T4" fmla="*/ 64 w 116"/>
              <a:gd name="T5" fmla="*/ 1112 h 2946"/>
              <a:gd name="T6" fmla="*/ 72 w 116"/>
              <a:gd name="T7" fmla="*/ 272 h 2946"/>
              <a:gd name="T8" fmla="*/ 48 w 116"/>
              <a:gd name="T9" fmla="*/ 0 h 29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2946"/>
              <a:gd name="T17" fmla="*/ 116 w 116"/>
              <a:gd name="T18" fmla="*/ 2946 h 29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2946">
                <a:moveTo>
                  <a:pt x="113" y="2946"/>
                </a:moveTo>
                <a:cubicBezTo>
                  <a:pt x="116" y="2796"/>
                  <a:pt x="8" y="1988"/>
                  <a:pt x="8" y="1696"/>
                </a:cubicBezTo>
                <a:cubicBezTo>
                  <a:pt x="0" y="1390"/>
                  <a:pt x="53" y="1349"/>
                  <a:pt x="64" y="1112"/>
                </a:cubicBezTo>
                <a:cubicBezTo>
                  <a:pt x="57" y="814"/>
                  <a:pt x="85" y="568"/>
                  <a:pt x="72" y="272"/>
                </a:cubicBezTo>
                <a:cubicBezTo>
                  <a:pt x="58" y="170"/>
                  <a:pt x="48" y="102"/>
                  <a:pt x="48" y="0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Freeform 14"/>
          <p:cNvSpPr>
            <a:spLocks/>
          </p:cNvSpPr>
          <p:nvPr/>
        </p:nvSpPr>
        <p:spPr bwMode="auto">
          <a:xfrm>
            <a:off x="546100" y="2925763"/>
            <a:ext cx="8020050" cy="74612"/>
          </a:xfrm>
          <a:custGeom>
            <a:avLst/>
            <a:gdLst>
              <a:gd name="T0" fmla="*/ 0 w 5048"/>
              <a:gd name="T1" fmla="*/ 7 h 77"/>
              <a:gd name="T2" fmla="*/ 470 w 5048"/>
              <a:gd name="T3" fmla="*/ 18 h 77"/>
              <a:gd name="T4" fmla="*/ 1446 w 5048"/>
              <a:gd name="T5" fmla="*/ 25 h 77"/>
              <a:gd name="T6" fmla="*/ 2920 w 5048"/>
              <a:gd name="T7" fmla="*/ 21 h 77"/>
              <a:gd name="T8" fmla="*/ 4408 w 5048"/>
              <a:gd name="T9" fmla="*/ 29 h 77"/>
              <a:gd name="T10" fmla="*/ 5048 w 5048"/>
              <a:gd name="T11" fmla="*/ 7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48"/>
              <a:gd name="T19" fmla="*/ 0 h 77"/>
              <a:gd name="T20" fmla="*/ 5048 w 5048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48" h="77">
                <a:moveTo>
                  <a:pt x="0" y="7"/>
                </a:moveTo>
                <a:cubicBezTo>
                  <a:pt x="219" y="16"/>
                  <a:pt x="10" y="0"/>
                  <a:pt x="470" y="18"/>
                </a:cubicBezTo>
                <a:cubicBezTo>
                  <a:pt x="653" y="23"/>
                  <a:pt x="1261" y="14"/>
                  <a:pt x="1446" y="25"/>
                </a:cubicBezTo>
                <a:cubicBezTo>
                  <a:pt x="2091" y="18"/>
                  <a:pt x="2277" y="28"/>
                  <a:pt x="2920" y="21"/>
                </a:cubicBezTo>
                <a:cubicBezTo>
                  <a:pt x="3411" y="26"/>
                  <a:pt x="3916" y="17"/>
                  <a:pt x="4408" y="29"/>
                </a:cubicBezTo>
                <a:cubicBezTo>
                  <a:pt x="4575" y="39"/>
                  <a:pt x="4880" y="77"/>
                  <a:pt x="5048" y="7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9" name="Freeform 15"/>
          <p:cNvSpPr>
            <a:spLocks/>
          </p:cNvSpPr>
          <p:nvPr/>
        </p:nvSpPr>
        <p:spPr bwMode="auto">
          <a:xfrm>
            <a:off x="571500" y="3551238"/>
            <a:ext cx="7989888" cy="185737"/>
          </a:xfrm>
          <a:custGeom>
            <a:avLst/>
            <a:gdLst>
              <a:gd name="T0" fmla="*/ 0 w 5079"/>
              <a:gd name="T1" fmla="*/ 11 h 117"/>
              <a:gd name="T2" fmla="*/ 480 w 5079"/>
              <a:gd name="T3" fmla="*/ 27 h 117"/>
              <a:gd name="T4" fmla="*/ 1488 w 5079"/>
              <a:gd name="T5" fmla="*/ 59 h 117"/>
              <a:gd name="T6" fmla="*/ 2970 w 5079"/>
              <a:gd name="T7" fmla="*/ 55 h 117"/>
              <a:gd name="T8" fmla="*/ 4447 w 5079"/>
              <a:gd name="T9" fmla="*/ 92 h 117"/>
              <a:gd name="T10" fmla="*/ 5079 w 5079"/>
              <a:gd name="T11" fmla="*/ 11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79"/>
              <a:gd name="T19" fmla="*/ 0 h 117"/>
              <a:gd name="T20" fmla="*/ 5079 w 5079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79" h="117">
                <a:moveTo>
                  <a:pt x="0" y="11"/>
                </a:moveTo>
                <a:cubicBezTo>
                  <a:pt x="220" y="24"/>
                  <a:pt x="20" y="0"/>
                  <a:pt x="480" y="27"/>
                </a:cubicBezTo>
                <a:cubicBezTo>
                  <a:pt x="665" y="38"/>
                  <a:pt x="1303" y="43"/>
                  <a:pt x="1488" y="59"/>
                </a:cubicBezTo>
                <a:cubicBezTo>
                  <a:pt x="2135" y="46"/>
                  <a:pt x="2323" y="68"/>
                  <a:pt x="2970" y="55"/>
                </a:cubicBezTo>
                <a:cubicBezTo>
                  <a:pt x="3462" y="63"/>
                  <a:pt x="3954" y="74"/>
                  <a:pt x="4447" y="92"/>
                </a:cubicBezTo>
                <a:cubicBezTo>
                  <a:pt x="4616" y="111"/>
                  <a:pt x="4910" y="117"/>
                  <a:pt x="5079" y="11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0" name="Freeform 16"/>
          <p:cNvSpPr>
            <a:spLocks/>
          </p:cNvSpPr>
          <p:nvPr/>
        </p:nvSpPr>
        <p:spPr bwMode="auto">
          <a:xfrm>
            <a:off x="5765800" y="1452563"/>
            <a:ext cx="138113" cy="4738687"/>
          </a:xfrm>
          <a:custGeom>
            <a:avLst/>
            <a:gdLst>
              <a:gd name="T0" fmla="*/ 0 w 75"/>
              <a:gd name="T1" fmla="*/ 3015 h 3015"/>
              <a:gd name="T2" fmla="*/ 40 w 75"/>
              <a:gd name="T3" fmla="*/ 1901 h 3015"/>
              <a:gd name="T4" fmla="*/ 67 w 75"/>
              <a:gd name="T5" fmla="*/ 1477 h 3015"/>
              <a:gd name="T6" fmla="*/ 73 w 75"/>
              <a:gd name="T7" fmla="*/ 844 h 3015"/>
              <a:gd name="T8" fmla="*/ 32 w 75"/>
              <a:gd name="T9" fmla="*/ 219 h 3015"/>
              <a:gd name="T10" fmla="*/ 0 w 75"/>
              <a:gd name="T11" fmla="*/ 0 h 30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3015"/>
              <a:gd name="T20" fmla="*/ 75 w 75"/>
              <a:gd name="T21" fmla="*/ 3015 h 30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3015">
                <a:moveTo>
                  <a:pt x="0" y="3015"/>
                </a:moveTo>
                <a:cubicBezTo>
                  <a:pt x="3" y="2923"/>
                  <a:pt x="33" y="2096"/>
                  <a:pt x="40" y="1901"/>
                </a:cubicBezTo>
                <a:cubicBezTo>
                  <a:pt x="42" y="1823"/>
                  <a:pt x="63" y="1556"/>
                  <a:pt x="67" y="1477"/>
                </a:cubicBezTo>
                <a:cubicBezTo>
                  <a:pt x="64" y="1205"/>
                  <a:pt x="75" y="1116"/>
                  <a:pt x="73" y="844"/>
                </a:cubicBezTo>
                <a:cubicBezTo>
                  <a:pt x="75" y="635"/>
                  <a:pt x="28" y="426"/>
                  <a:pt x="32" y="219"/>
                </a:cubicBezTo>
                <a:cubicBezTo>
                  <a:pt x="35" y="82"/>
                  <a:pt x="5" y="36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1" name="Freeform 17"/>
          <p:cNvSpPr>
            <a:spLocks/>
          </p:cNvSpPr>
          <p:nvPr/>
        </p:nvSpPr>
        <p:spPr bwMode="auto">
          <a:xfrm>
            <a:off x="498475" y="2135188"/>
            <a:ext cx="8008938" cy="42862"/>
          </a:xfrm>
          <a:custGeom>
            <a:avLst/>
            <a:gdLst>
              <a:gd name="T0" fmla="*/ 0 w 5536"/>
              <a:gd name="T1" fmla="*/ 21 h 27"/>
              <a:gd name="T2" fmla="*/ 520 w 5536"/>
              <a:gd name="T3" fmla="*/ 22 h 27"/>
              <a:gd name="T4" fmla="*/ 1590 w 5536"/>
              <a:gd name="T5" fmla="*/ 27 h 27"/>
              <a:gd name="T6" fmla="*/ 3218 w 5536"/>
              <a:gd name="T7" fmla="*/ 0 h 27"/>
              <a:gd name="T8" fmla="*/ 4831 w 5536"/>
              <a:gd name="T9" fmla="*/ 13 h 27"/>
              <a:gd name="T10" fmla="*/ 5536 w 5536"/>
              <a:gd name="T11" fmla="*/ 2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36"/>
              <a:gd name="T19" fmla="*/ 0 h 27"/>
              <a:gd name="T20" fmla="*/ 5536 w 5536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36" h="27">
                <a:moveTo>
                  <a:pt x="0" y="21"/>
                </a:moveTo>
                <a:cubicBezTo>
                  <a:pt x="240" y="25"/>
                  <a:pt x="17" y="13"/>
                  <a:pt x="520" y="22"/>
                </a:cubicBezTo>
                <a:cubicBezTo>
                  <a:pt x="722" y="26"/>
                  <a:pt x="1387" y="21"/>
                  <a:pt x="1590" y="27"/>
                </a:cubicBezTo>
                <a:cubicBezTo>
                  <a:pt x="2295" y="22"/>
                  <a:pt x="2513" y="4"/>
                  <a:pt x="3218" y="0"/>
                </a:cubicBezTo>
                <a:cubicBezTo>
                  <a:pt x="3756" y="3"/>
                  <a:pt x="4294" y="7"/>
                  <a:pt x="4831" y="13"/>
                </a:cubicBezTo>
                <a:cubicBezTo>
                  <a:pt x="5015" y="20"/>
                  <a:pt x="5352" y="27"/>
                  <a:pt x="5536" y="2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4171950" y="286385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endParaRPr lang="cs-CZ" sz="1100">
              <a:latin typeface="Arial" charset="0"/>
            </a:endParaRPr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1995488" y="3822700"/>
            <a:ext cx="13049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Virtual chassis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Up to 10x 4200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Variety combinations</a:t>
            </a:r>
          </a:p>
        </p:txBody>
      </p:sp>
      <p:sp>
        <p:nvSpPr>
          <p:cNvPr id="24594" name="Rectangle 22"/>
          <p:cNvSpPr>
            <a:spLocks noChangeArrowheads="1"/>
          </p:cNvSpPr>
          <p:nvPr/>
        </p:nvSpPr>
        <p:spPr bwMode="auto">
          <a:xfrm>
            <a:off x="381000" y="3703638"/>
            <a:ext cx="1422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Design/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slots/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ports</a:t>
            </a:r>
          </a:p>
        </p:txBody>
      </p:sp>
      <p:sp>
        <p:nvSpPr>
          <p:cNvPr id="24595" name="Rectangle 23"/>
          <p:cNvSpPr>
            <a:spLocks noChangeArrowheads="1"/>
          </p:cNvSpPr>
          <p:nvPr/>
        </p:nvSpPr>
        <p:spPr bwMode="auto">
          <a:xfrm>
            <a:off x="546100" y="5191125"/>
            <a:ext cx="13747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Redundancy</a:t>
            </a:r>
          </a:p>
        </p:txBody>
      </p:sp>
      <p:sp>
        <p:nvSpPr>
          <p:cNvPr id="24596" name="Freeform 25"/>
          <p:cNvSpPr>
            <a:spLocks/>
          </p:cNvSpPr>
          <p:nvPr/>
        </p:nvSpPr>
        <p:spPr bwMode="auto">
          <a:xfrm>
            <a:off x="566738" y="4451350"/>
            <a:ext cx="8059737" cy="141288"/>
          </a:xfrm>
          <a:custGeom>
            <a:avLst/>
            <a:gdLst>
              <a:gd name="T0" fmla="*/ 0 w 5564"/>
              <a:gd name="T1" fmla="*/ 47 h 55"/>
              <a:gd name="T2" fmla="*/ 533 w 5564"/>
              <a:gd name="T3" fmla="*/ 40 h 55"/>
              <a:gd name="T4" fmla="*/ 1638 w 5564"/>
              <a:gd name="T5" fmla="*/ 48 h 55"/>
              <a:gd name="T6" fmla="*/ 3321 w 5564"/>
              <a:gd name="T7" fmla="*/ 0 h 55"/>
              <a:gd name="T8" fmla="*/ 4987 w 5564"/>
              <a:gd name="T9" fmla="*/ 24 h 55"/>
              <a:gd name="T10" fmla="*/ 5564 w 5564"/>
              <a:gd name="T11" fmla="*/ 48 h 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64"/>
              <a:gd name="T19" fmla="*/ 0 h 55"/>
              <a:gd name="T20" fmla="*/ 5564 w 5564"/>
              <a:gd name="T21" fmla="*/ 55 h 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64" h="55">
                <a:moveTo>
                  <a:pt x="0" y="47"/>
                </a:moveTo>
                <a:cubicBezTo>
                  <a:pt x="247" y="55"/>
                  <a:pt x="13" y="23"/>
                  <a:pt x="533" y="40"/>
                </a:cubicBezTo>
                <a:cubicBezTo>
                  <a:pt x="742" y="47"/>
                  <a:pt x="1429" y="37"/>
                  <a:pt x="1638" y="48"/>
                </a:cubicBezTo>
                <a:cubicBezTo>
                  <a:pt x="2367" y="40"/>
                  <a:pt x="2592" y="8"/>
                  <a:pt x="3321" y="0"/>
                </a:cubicBezTo>
                <a:cubicBezTo>
                  <a:pt x="3876" y="5"/>
                  <a:pt x="4431" y="12"/>
                  <a:pt x="4987" y="24"/>
                </a:cubicBezTo>
                <a:cubicBezTo>
                  <a:pt x="5176" y="36"/>
                  <a:pt x="5374" y="48"/>
                  <a:pt x="5564" y="48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1838325" y="2917825"/>
            <a:ext cx="1562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>
                <a:latin typeface="Arial" charset="0"/>
              </a:rPr>
              <a:t>Stackable via 128Gbps virtual backplane extendable by 10GbE uplinks</a:t>
            </a:r>
          </a:p>
        </p:txBody>
      </p:sp>
      <p:sp>
        <p:nvSpPr>
          <p:cNvPr id="24598" name="Rectangle 29"/>
          <p:cNvSpPr>
            <a:spLocks noChangeArrowheads="1"/>
          </p:cNvSpPr>
          <p:nvPr/>
        </p:nvSpPr>
        <p:spPr bwMode="auto">
          <a:xfrm>
            <a:off x="1682750" y="2635250"/>
            <a:ext cx="1714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Demarcation/Datacenter switch</a:t>
            </a:r>
          </a:p>
        </p:txBody>
      </p:sp>
      <p:sp>
        <p:nvSpPr>
          <p:cNvPr id="24599" name="Freeform 30"/>
          <p:cNvSpPr>
            <a:spLocks/>
          </p:cNvSpPr>
          <p:nvPr/>
        </p:nvSpPr>
        <p:spPr bwMode="auto">
          <a:xfrm>
            <a:off x="3451225" y="1489075"/>
            <a:ext cx="42863" cy="4676775"/>
          </a:xfrm>
          <a:custGeom>
            <a:avLst/>
            <a:gdLst>
              <a:gd name="T0" fmla="*/ 22 w 26"/>
              <a:gd name="T1" fmla="*/ 2970 h 2970"/>
              <a:gd name="T2" fmla="*/ 20 w 26"/>
              <a:gd name="T3" fmla="*/ 1805 h 2970"/>
              <a:gd name="T4" fmla="*/ 24 w 26"/>
              <a:gd name="T5" fmla="*/ 1408 h 2970"/>
              <a:gd name="T6" fmla="*/ 0 w 26"/>
              <a:gd name="T7" fmla="*/ 805 h 2970"/>
              <a:gd name="T8" fmla="*/ 12 w 26"/>
              <a:gd name="T9" fmla="*/ 207 h 2970"/>
              <a:gd name="T10" fmla="*/ 25 w 26"/>
              <a:gd name="T11" fmla="*/ 0 h 29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2970"/>
              <a:gd name="T20" fmla="*/ 26 w 26"/>
              <a:gd name="T21" fmla="*/ 2970 h 29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2970">
                <a:moveTo>
                  <a:pt x="22" y="2970"/>
                </a:moveTo>
                <a:cubicBezTo>
                  <a:pt x="26" y="2881"/>
                  <a:pt x="11" y="1990"/>
                  <a:pt x="20" y="1805"/>
                </a:cubicBezTo>
                <a:cubicBezTo>
                  <a:pt x="23" y="1730"/>
                  <a:pt x="19" y="1483"/>
                  <a:pt x="24" y="1408"/>
                </a:cubicBezTo>
                <a:cubicBezTo>
                  <a:pt x="20" y="1147"/>
                  <a:pt x="4" y="1066"/>
                  <a:pt x="0" y="805"/>
                </a:cubicBezTo>
                <a:cubicBezTo>
                  <a:pt x="3" y="605"/>
                  <a:pt x="6" y="406"/>
                  <a:pt x="12" y="207"/>
                </a:cubicBezTo>
                <a:cubicBezTo>
                  <a:pt x="19" y="139"/>
                  <a:pt x="25" y="68"/>
                  <a:pt x="2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4600" name="Group 32"/>
          <p:cNvGrpSpPr>
            <a:grpSpLocks/>
          </p:cNvGrpSpPr>
          <p:nvPr/>
        </p:nvGrpSpPr>
        <p:grpSpPr bwMode="auto">
          <a:xfrm>
            <a:off x="2171700" y="762000"/>
            <a:ext cx="968375" cy="887413"/>
            <a:chOff x="2152" y="1861"/>
            <a:chExt cx="754" cy="695"/>
          </a:xfrm>
        </p:grpSpPr>
        <p:pic>
          <p:nvPicPr>
            <p:cNvPr id="24627" name="Picture 33" descr="EX_4200-series-24-po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2" y="2112"/>
              <a:ext cx="75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34" descr="EX_4200-series-24-po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2" y="2029"/>
              <a:ext cx="75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35" descr="EX_4200-series-24-po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2" y="1945"/>
              <a:ext cx="75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0" name="Picture 36" descr="EX_4200-series-24-po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2" y="1861"/>
              <a:ext cx="75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01" name="Rectangle 37"/>
          <p:cNvSpPr>
            <a:spLocks noChangeArrowheads="1"/>
          </p:cNvSpPr>
          <p:nvPr/>
        </p:nvSpPr>
        <p:spPr bwMode="auto">
          <a:xfrm>
            <a:off x="6213475" y="1473200"/>
            <a:ext cx="12763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EX8208/8216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Chassis based</a:t>
            </a:r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6448425" y="3098800"/>
            <a:ext cx="9779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100">
                <a:latin typeface="Arial" charset="0"/>
              </a:rPr>
              <a:t>3,2</a:t>
            </a:r>
            <a:r>
              <a:rPr lang="en-US" sz="1100">
                <a:latin typeface="Arial" charset="0"/>
              </a:rPr>
              <a:t> / </a:t>
            </a:r>
            <a:r>
              <a:rPr lang="cs-CZ" sz="1100">
                <a:latin typeface="Arial" charset="0"/>
              </a:rPr>
              <a:t>6,4</a:t>
            </a:r>
            <a:r>
              <a:rPr lang="en-US" sz="1100">
                <a:latin typeface="Arial" charset="0"/>
              </a:rPr>
              <a:t> Tbps</a:t>
            </a:r>
          </a:p>
        </p:txBody>
      </p:sp>
      <p:sp>
        <p:nvSpPr>
          <p:cNvPr id="24603" name="Rectangle 42"/>
          <p:cNvSpPr>
            <a:spLocks noChangeArrowheads="1"/>
          </p:cNvSpPr>
          <p:nvPr/>
        </p:nvSpPr>
        <p:spPr bwMode="auto">
          <a:xfrm>
            <a:off x="1743075" y="2314575"/>
            <a:ext cx="16478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Medium/High density Environment</a:t>
            </a:r>
          </a:p>
        </p:txBody>
      </p:sp>
      <p:sp>
        <p:nvSpPr>
          <p:cNvPr id="24604" name="Rectangle 43"/>
          <p:cNvSpPr>
            <a:spLocks noChangeArrowheads="1"/>
          </p:cNvSpPr>
          <p:nvPr/>
        </p:nvSpPr>
        <p:spPr bwMode="auto">
          <a:xfrm>
            <a:off x="6235700" y="2212975"/>
            <a:ext cx="1320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High density Environment</a:t>
            </a:r>
          </a:p>
        </p:txBody>
      </p:sp>
      <p:sp>
        <p:nvSpPr>
          <p:cNvPr id="24605" name="Rectangle 44"/>
          <p:cNvSpPr>
            <a:spLocks noChangeArrowheads="1"/>
          </p:cNvSpPr>
          <p:nvPr/>
        </p:nvSpPr>
        <p:spPr bwMode="auto">
          <a:xfrm>
            <a:off x="6057900" y="2581275"/>
            <a:ext cx="17145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Datacenter</a:t>
            </a:r>
            <a:r>
              <a:rPr lang="cs-CZ" sz="1100">
                <a:latin typeface="Arial" charset="0"/>
              </a:rPr>
              <a:t> / </a:t>
            </a:r>
            <a:r>
              <a:rPr lang="en-US" sz="1100">
                <a:latin typeface="Arial" charset="0"/>
              </a:rPr>
              <a:t>aggregation switch</a:t>
            </a:r>
          </a:p>
        </p:txBody>
      </p:sp>
      <p:sp>
        <p:nvSpPr>
          <p:cNvPr id="24606" name="Rectangle 46"/>
          <p:cNvSpPr>
            <a:spLocks noChangeArrowheads="1"/>
          </p:cNvSpPr>
          <p:nvPr/>
        </p:nvSpPr>
        <p:spPr bwMode="auto">
          <a:xfrm>
            <a:off x="6129338" y="3743325"/>
            <a:ext cx="14573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Chassis based/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8/16 slots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Modules: 8x 10GbE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          48x 1GbE</a:t>
            </a:r>
          </a:p>
        </p:txBody>
      </p:sp>
      <p:sp>
        <p:nvSpPr>
          <p:cNvPr id="24607" name="Freeform 47"/>
          <p:cNvSpPr>
            <a:spLocks/>
          </p:cNvSpPr>
          <p:nvPr/>
        </p:nvSpPr>
        <p:spPr bwMode="auto">
          <a:xfrm>
            <a:off x="533400" y="5011738"/>
            <a:ext cx="8077200" cy="119062"/>
          </a:xfrm>
          <a:custGeom>
            <a:avLst/>
            <a:gdLst>
              <a:gd name="T0" fmla="*/ 0 w 5103"/>
              <a:gd name="T1" fmla="*/ 35 h 77"/>
              <a:gd name="T2" fmla="*/ 472 w 5103"/>
              <a:gd name="T3" fmla="*/ 27 h 77"/>
              <a:gd name="T4" fmla="*/ 1512 w 5103"/>
              <a:gd name="T5" fmla="*/ 19 h 77"/>
              <a:gd name="T6" fmla="*/ 2994 w 5103"/>
              <a:gd name="T7" fmla="*/ 15 h 77"/>
              <a:gd name="T8" fmla="*/ 4471 w 5103"/>
              <a:gd name="T9" fmla="*/ 52 h 77"/>
              <a:gd name="T10" fmla="*/ 5103 w 5103"/>
              <a:gd name="T11" fmla="*/ 7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03"/>
              <a:gd name="T19" fmla="*/ 0 h 77"/>
              <a:gd name="T20" fmla="*/ 5103 w 5103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03" h="77">
                <a:moveTo>
                  <a:pt x="0" y="35"/>
                </a:moveTo>
                <a:cubicBezTo>
                  <a:pt x="220" y="48"/>
                  <a:pt x="12" y="0"/>
                  <a:pt x="472" y="27"/>
                </a:cubicBezTo>
                <a:cubicBezTo>
                  <a:pt x="657" y="38"/>
                  <a:pt x="1327" y="3"/>
                  <a:pt x="1512" y="19"/>
                </a:cubicBezTo>
                <a:cubicBezTo>
                  <a:pt x="2159" y="6"/>
                  <a:pt x="2347" y="28"/>
                  <a:pt x="2994" y="15"/>
                </a:cubicBezTo>
                <a:cubicBezTo>
                  <a:pt x="3486" y="23"/>
                  <a:pt x="3978" y="34"/>
                  <a:pt x="4471" y="52"/>
                </a:cubicBezTo>
                <a:cubicBezTo>
                  <a:pt x="4640" y="71"/>
                  <a:pt x="4934" y="77"/>
                  <a:pt x="5103" y="7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608" name="Rectangle 50"/>
          <p:cNvSpPr>
            <a:spLocks noChangeArrowheads="1"/>
          </p:cNvSpPr>
          <p:nvPr/>
        </p:nvSpPr>
        <p:spPr bwMode="auto">
          <a:xfrm>
            <a:off x="1870075" y="5083175"/>
            <a:ext cx="3635375" cy="1011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Virtual chassis works like real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One box master RE,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One as backup RE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Other boxes like line cards</a:t>
            </a:r>
          </a:p>
        </p:txBody>
      </p:sp>
      <p:sp>
        <p:nvSpPr>
          <p:cNvPr id="24609" name="Rectangle 51"/>
          <p:cNvSpPr>
            <a:spLocks noChangeArrowheads="1"/>
          </p:cNvSpPr>
          <p:nvPr/>
        </p:nvSpPr>
        <p:spPr bwMode="auto">
          <a:xfrm>
            <a:off x="6127750" y="5165725"/>
            <a:ext cx="1473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Fully redundant chassis concept,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Distributed PFE</a:t>
            </a:r>
          </a:p>
        </p:txBody>
      </p:sp>
      <p:sp>
        <p:nvSpPr>
          <p:cNvPr id="24610" name="Rectangle 52"/>
          <p:cNvSpPr>
            <a:spLocks noChangeArrowheads="1"/>
          </p:cNvSpPr>
          <p:nvPr/>
        </p:nvSpPr>
        <p:spPr bwMode="auto">
          <a:xfrm>
            <a:off x="536575" y="4519613"/>
            <a:ext cx="11938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Maximum speed</a:t>
            </a:r>
          </a:p>
        </p:txBody>
      </p:sp>
      <p:sp>
        <p:nvSpPr>
          <p:cNvPr id="24611" name="Rectangle 54"/>
          <p:cNvSpPr>
            <a:spLocks noChangeArrowheads="1"/>
          </p:cNvSpPr>
          <p:nvPr/>
        </p:nvSpPr>
        <p:spPr bwMode="auto">
          <a:xfrm>
            <a:off x="3975100" y="4619625"/>
            <a:ext cx="1358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</a:t>
            </a:r>
            <a:r>
              <a:rPr lang="cs-CZ" sz="1100">
                <a:latin typeface="Arial" charset="0"/>
              </a:rPr>
              <a:t>Gbps</a:t>
            </a:r>
            <a:r>
              <a:rPr lang="en-US" sz="1100">
                <a:latin typeface="Arial" charset="0"/>
              </a:rPr>
              <a:t> to 10Gbps</a:t>
            </a:r>
          </a:p>
        </p:txBody>
      </p:sp>
      <p:sp>
        <p:nvSpPr>
          <p:cNvPr id="24612" name="Rectangle 55"/>
          <p:cNvSpPr>
            <a:spLocks noChangeArrowheads="1"/>
          </p:cNvSpPr>
          <p:nvPr/>
        </p:nvSpPr>
        <p:spPr bwMode="auto">
          <a:xfrm>
            <a:off x="1895475" y="4622800"/>
            <a:ext cx="1371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10Mbps to 10Gbps</a:t>
            </a:r>
          </a:p>
        </p:txBody>
      </p:sp>
      <p:sp>
        <p:nvSpPr>
          <p:cNvPr id="24613" name="Rectangle 56"/>
          <p:cNvSpPr>
            <a:spLocks noChangeArrowheads="1"/>
          </p:cNvSpPr>
          <p:nvPr/>
        </p:nvSpPr>
        <p:spPr bwMode="auto">
          <a:xfrm>
            <a:off x="6013450" y="4502150"/>
            <a:ext cx="15494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from 100Mbps to 10Gbps</a:t>
            </a:r>
          </a:p>
        </p:txBody>
      </p:sp>
      <p:sp>
        <p:nvSpPr>
          <p:cNvPr id="24614" name="Rectangle 57"/>
          <p:cNvSpPr>
            <a:spLocks noChangeArrowheads="1"/>
          </p:cNvSpPr>
          <p:nvPr/>
        </p:nvSpPr>
        <p:spPr bwMode="auto">
          <a:xfrm>
            <a:off x="6072188" y="4824413"/>
            <a:ext cx="14430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 b="1">
                <a:solidFill>
                  <a:srgbClr val="FF9B2D"/>
                </a:solidFill>
                <a:latin typeface="Arial" charset="0"/>
              </a:rPr>
              <a:t>100Gb ready</a:t>
            </a:r>
          </a:p>
        </p:txBody>
      </p:sp>
      <p:pic>
        <p:nvPicPr>
          <p:cNvPr id="24615" name="Picture 58" descr="EX8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25" y="0"/>
            <a:ext cx="10636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59" descr="EX8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25450"/>
            <a:ext cx="9540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7" name="Rectangle 79"/>
          <p:cNvSpPr>
            <a:spLocks noChangeArrowheads="1"/>
          </p:cNvSpPr>
          <p:nvPr/>
        </p:nvSpPr>
        <p:spPr bwMode="blackWhite">
          <a:xfrm>
            <a:off x="193675" y="234951"/>
            <a:ext cx="4589462" cy="313730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marL="39688" indent="-39688" algn="l" eaLnBrk="0" hangingPunct="0">
              <a:lnSpc>
                <a:spcPct val="90000"/>
              </a:lnSpc>
            </a:pPr>
            <a:r>
              <a:rPr lang="cs-CZ" dirty="0">
                <a:solidFill>
                  <a:srgbClr val="F2F5FF"/>
                </a:solidFill>
                <a:latin typeface="+mj-lt"/>
                <a:ea typeface="+mj-ea"/>
                <a:cs typeface="+mj-cs"/>
              </a:rPr>
              <a:t>„Chassis“ řešení</a:t>
            </a:r>
            <a:endParaRPr lang="en-US" dirty="0">
              <a:solidFill>
                <a:srgbClr val="F2F5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618" name="Picture 141" descr="EX4500chass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257175"/>
            <a:ext cx="10096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9" name="Rectangle 142"/>
          <p:cNvSpPr>
            <a:spLocks noChangeArrowheads="1"/>
          </p:cNvSpPr>
          <p:nvPr/>
        </p:nvSpPr>
        <p:spPr bwMode="auto">
          <a:xfrm>
            <a:off x="4119563" y="2230438"/>
            <a:ext cx="13208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High density Environment</a:t>
            </a:r>
          </a:p>
        </p:txBody>
      </p:sp>
      <p:sp>
        <p:nvSpPr>
          <p:cNvPr id="24620" name="Rectangle 143"/>
          <p:cNvSpPr>
            <a:spLocks noChangeArrowheads="1"/>
          </p:cNvSpPr>
          <p:nvPr/>
        </p:nvSpPr>
        <p:spPr bwMode="auto">
          <a:xfrm>
            <a:off x="3856038" y="2589213"/>
            <a:ext cx="17145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100">
                <a:latin typeface="Arial" charset="0"/>
              </a:rPr>
              <a:t>Datacenter</a:t>
            </a:r>
            <a:r>
              <a:rPr lang="cs-CZ" sz="1100">
                <a:latin typeface="Arial" charset="0"/>
              </a:rPr>
              <a:t> / </a:t>
            </a:r>
            <a:r>
              <a:rPr lang="en-US" sz="1100">
                <a:latin typeface="Arial" charset="0"/>
              </a:rPr>
              <a:t>aggregation switch</a:t>
            </a:r>
          </a:p>
        </p:txBody>
      </p:sp>
      <p:sp>
        <p:nvSpPr>
          <p:cNvPr id="24621" name="Rectangle 18"/>
          <p:cNvSpPr>
            <a:spLocks noChangeArrowheads="1"/>
          </p:cNvSpPr>
          <p:nvPr/>
        </p:nvSpPr>
        <p:spPr bwMode="auto">
          <a:xfrm>
            <a:off x="3995738" y="1584325"/>
            <a:ext cx="1514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200" b="1">
                <a:latin typeface="Arial" charset="0"/>
              </a:rPr>
              <a:t>EX4</a:t>
            </a:r>
            <a:r>
              <a:rPr lang="cs-CZ" sz="1200" b="1">
                <a:latin typeface="Arial" charset="0"/>
              </a:rPr>
              <a:t>5</a:t>
            </a:r>
            <a:r>
              <a:rPr lang="en-US" sz="1200" b="1">
                <a:latin typeface="Arial" charset="0"/>
              </a:rPr>
              <a:t>00</a:t>
            </a:r>
            <a:endParaRPr lang="cs-CZ" sz="1200" b="1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200" b="1">
                <a:latin typeface="Arial" charset="0"/>
              </a:rPr>
              <a:t>Virtual chassis</a:t>
            </a:r>
            <a:endParaRPr lang="en-US" sz="1200" b="1">
              <a:latin typeface="Arial" charset="0"/>
            </a:endParaRPr>
          </a:p>
        </p:txBody>
      </p:sp>
      <p:sp>
        <p:nvSpPr>
          <p:cNvPr id="24622" name="Rectangle 144"/>
          <p:cNvSpPr>
            <a:spLocks noChangeArrowheads="1"/>
          </p:cNvSpPr>
          <p:nvPr/>
        </p:nvSpPr>
        <p:spPr bwMode="auto">
          <a:xfrm>
            <a:off x="3627438" y="2916238"/>
            <a:ext cx="22383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en-US" sz="1000">
                <a:latin typeface="Arial" charset="0"/>
              </a:rPr>
              <a:t>Stackable via 128Gbps virtual backplane </a:t>
            </a:r>
            <a:r>
              <a:rPr lang="cs-CZ" sz="1000">
                <a:latin typeface="Arial" charset="0"/>
              </a:rPr>
              <a:t>to EX4200</a:t>
            </a:r>
            <a:r>
              <a:rPr lang="en-US" sz="1000">
                <a:latin typeface="Arial" charset="0"/>
              </a:rPr>
              <a:t>extendable</a:t>
            </a:r>
            <a:endParaRPr lang="cs-CZ" sz="100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>
                <a:latin typeface="Arial" charset="0"/>
              </a:rPr>
              <a:t>Stackable via optical virtual backplane </a:t>
            </a:r>
            <a:r>
              <a:rPr lang="en-GB" sz="1000">
                <a:latin typeface="Arial" charset="0"/>
              </a:rPr>
              <a:t>&amp;</a:t>
            </a:r>
            <a:r>
              <a:rPr lang="cs-CZ" sz="1000">
                <a:latin typeface="Arial" charset="0"/>
              </a:rPr>
              <a:t> 10GE ports</a:t>
            </a:r>
            <a:endParaRPr lang="en-US" sz="1000">
              <a:latin typeface="Arial" charset="0"/>
            </a:endParaRPr>
          </a:p>
        </p:txBody>
      </p:sp>
      <p:sp>
        <p:nvSpPr>
          <p:cNvPr id="24623" name="Rectangle 145"/>
          <p:cNvSpPr>
            <a:spLocks noChangeArrowheads="1"/>
          </p:cNvSpPr>
          <p:nvPr/>
        </p:nvSpPr>
        <p:spPr bwMode="auto">
          <a:xfrm>
            <a:off x="3951288" y="3706813"/>
            <a:ext cx="15621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10000"/>
            </a:pPr>
            <a:r>
              <a:rPr lang="cs-CZ" sz="1000">
                <a:latin typeface="Arial" charset="0"/>
              </a:rPr>
              <a:t>Stacking details</a:t>
            </a:r>
            <a:endParaRPr lang="en-US" sz="1000">
              <a:latin typeface="Arial" charset="0"/>
            </a:endParaRPr>
          </a:p>
        </p:txBody>
      </p:sp>
      <p:sp>
        <p:nvSpPr>
          <p:cNvPr id="24624" name="Rectangle 146"/>
          <p:cNvSpPr>
            <a:spLocks noChangeArrowheads="1"/>
          </p:cNvSpPr>
          <p:nvPr/>
        </p:nvSpPr>
        <p:spPr bwMode="auto">
          <a:xfrm>
            <a:off x="3463925" y="2932113"/>
            <a:ext cx="3873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sym typeface="Wingdings" pitchFamily="2" charset="2"/>
              </a:rPr>
              <a:t></a:t>
            </a:r>
            <a:endParaRPr lang="en-GB" b="1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24625" name="Rectangle 147"/>
          <p:cNvSpPr>
            <a:spLocks noChangeArrowheads="1"/>
          </p:cNvSpPr>
          <p:nvPr/>
        </p:nvSpPr>
        <p:spPr bwMode="auto">
          <a:xfrm>
            <a:off x="3462338" y="3235325"/>
            <a:ext cx="3873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sym typeface="Wingdings" pitchFamily="2" charset="2"/>
              </a:rPr>
              <a:t></a:t>
            </a:r>
            <a:endParaRPr lang="en-GB" b="1">
              <a:solidFill>
                <a:schemeClr val="bg2"/>
              </a:solidFill>
              <a:sym typeface="Wingdings" pitchFamily="2" charset="2"/>
            </a:endParaRPr>
          </a:p>
        </p:txBody>
      </p:sp>
      <p:sp>
        <p:nvSpPr>
          <p:cNvPr id="24626" name="Rectangle 148"/>
          <p:cNvSpPr>
            <a:spLocks noChangeArrowheads="1"/>
          </p:cNvSpPr>
          <p:nvPr/>
        </p:nvSpPr>
        <p:spPr bwMode="auto">
          <a:xfrm>
            <a:off x="3889375" y="3938588"/>
            <a:ext cx="3873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sym typeface="Wingdings" pitchFamily="2" charset="2"/>
              </a:rPr>
              <a:t></a:t>
            </a:r>
            <a:endParaRPr lang="en-GB" b="1">
              <a:solidFill>
                <a:schemeClr val="bg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0498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5"/>
          <a:stretch/>
        </p:blipFill>
        <p:spPr bwMode="auto">
          <a:xfrm>
            <a:off x="81721" y="4653136"/>
            <a:ext cx="2330039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5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ISP prostředí … není LAN</a:t>
            </a:r>
            <a:endParaRPr lang="cs-CZ" dirty="0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Transportní sítě – úloha a vlastnosti</a:t>
            </a:r>
            <a:endParaRPr lang="cs-CZ" sz="200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Transportovat a doručit </a:t>
            </a:r>
            <a:r>
              <a:rPr lang="cs-CZ" sz="1800" dirty="0" smtClean="0">
                <a:solidFill>
                  <a:srgbClr val="516A77"/>
                </a:solidFill>
              </a:rPr>
              <a:t>bezpečně</a:t>
            </a:r>
            <a:r>
              <a:rPr lang="cs-CZ" sz="1800" b="0" dirty="0" smtClean="0">
                <a:solidFill>
                  <a:srgbClr val="516A77"/>
                </a:solidFill>
              </a:rPr>
              <a:t> aplikace z jednoho hraničního rozhraní na druhé v požadované </a:t>
            </a:r>
            <a:r>
              <a:rPr lang="cs-CZ" sz="1800" dirty="0" smtClean="0">
                <a:solidFill>
                  <a:srgbClr val="516A77"/>
                </a:solidFill>
              </a:rPr>
              <a:t>kapacitě</a:t>
            </a:r>
            <a:r>
              <a:rPr lang="cs-CZ" sz="1800" b="0" dirty="0">
                <a:solidFill>
                  <a:srgbClr val="516A77"/>
                </a:solidFill>
              </a:rPr>
              <a:t> a</a:t>
            </a:r>
            <a:r>
              <a:rPr lang="cs-CZ" sz="1800" b="0" dirty="0" smtClean="0">
                <a:solidFill>
                  <a:srgbClr val="516A77"/>
                </a:solidFill>
              </a:rPr>
              <a:t>  s garantovanou úrovní </a:t>
            </a:r>
            <a:r>
              <a:rPr lang="cs-CZ" sz="1800" dirty="0" smtClean="0">
                <a:solidFill>
                  <a:srgbClr val="516A77"/>
                </a:solidFill>
              </a:rPr>
              <a:t>kvality</a:t>
            </a:r>
            <a:endParaRPr lang="cs-CZ" sz="1800" dirty="0" smtClean="0">
              <a:solidFill>
                <a:srgbClr val="516A77"/>
              </a:solidFill>
            </a:endParaRPr>
          </a:p>
          <a:p>
            <a:pPr marL="457200" lvl="1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…ostatní hraniční sítě nezajímá, jak to uděláte </a:t>
            </a:r>
            <a:r>
              <a:rPr lang="cs-CZ" sz="1800" b="0" dirty="0" smtClean="0">
                <a:solidFill>
                  <a:srgbClr val="516A77"/>
                </a:solidFill>
                <a:sym typeface="Wingdings" pitchFamily="2" charset="2"/>
              </a:rPr>
              <a:t>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  <a:sym typeface="Wingdings" pitchFamily="2" charset="2"/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  <a:sym typeface="Wingdings" pitchFamily="2" charset="2"/>
              </a:rPr>
              <a:t>Používají jinou architekturu, požadují rozdílné vlastnosti v odlišných stupních topologie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  <a:sym typeface="Wingdings" pitchFamily="2" charset="2"/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  <a:sym typeface="Wingdings" pitchFamily="2" charset="2"/>
              </a:rPr>
              <a:t>Prvky tvořící transportní síť jsou koncipovány na jiné provozní vlastnosti ( teplota, redundance, napájení (AC/DC), vyměnitelné větráky, zabezpečení konfigurace …apod.) </a:t>
            </a:r>
            <a:endParaRPr lang="cs-CZ" sz="1800" b="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  <a:p>
            <a:pPr lvl="1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 smtClean="0">
              <a:solidFill>
                <a:srgbClr val="516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5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prvky </a:t>
            </a:r>
            <a:r>
              <a:rPr lang="cs-CZ" dirty="0" err="1" smtClean="0"/>
              <a:t>trasnportních</a:t>
            </a:r>
            <a:r>
              <a:rPr lang="cs-CZ" dirty="0" smtClean="0"/>
              <a:t> sítí</a:t>
            </a:r>
            <a:endParaRPr lang="cs-CZ" dirty="0"/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8064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BE2F24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000" dirty="0" smtClean="0">
                <a:solidFill>
                  <a:srgbClr val="516A77"/>
                </a:solidFill>
              </a:rPr>
              <a:t>Než začnu vybírat…  </a:t>
            </a:r>
            <a:endParaRPr lang="cs-CZ" sz="2000" dirty="0">
              <a:solidFill>
                <a:srgbClr val="516A77"/>
              </a:solidFill>
            </a:endParaRPr>
          </a:p>
          <a:p>
            <a:pPr marL="457200" lvl="1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800" b="0" dirty="0" smtClean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Jaká je fyzická topologie</a:t>
            </a:r>
            <a:r>
              <a:rPr lang="cs-CZ" sz="1800" b="0" dirty="0" smtClean="0">
                <a:solidFill>
                  <a:srgbClr val="516A77"/>
                </a:solidFill>
              </a:rPr>
              <a:t>?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>
                <a:solidFill>
                  <a:srgbClr val="516A77"/>
                </a:solidFill>
              </a:rPr>
              <a:t>Často nejde ovlivnit</a:t>
            </a:r>
            <a:r>
              <a:rPr lang="cs-CZ" sz="1400" b="0" dirty="0" smtClean="0">
                <a:solidFill>
                  <a:srgbClr val="516A77"/>
                </a:solidFill>
              </a:rPr>
              <a:t>…</a:t>
            </a:r>
            <a:endParaRPr lang="cs-CZ" sz="16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Jaké jsou požadavky na dostupnost</a:t>
            </a:r>
            <a:r>
              <a:rPr lang="cs-CZ" sz="1800" b="0" dirty="0" smtClean="0">
                <a:solidFill>
                  <a:srgbClr val="516A77"/>
                </a:solidFill>
              </a:rPr>
              <a:t>?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smtClean="0">
                <a:solidFill>
                  <a:srgbClr val="516A77"/>
                </a:solidFill>
              </a:rPr>
              <a:t>…pozor na zbytečné navyšování ceny!</a:t>
            </a:r>
            <a:endParaRPr lang="cs-CZ" sz="18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Co se bude přenášet (charakter dat)? 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smtClean="0">
                <a:solidFill>
                  <a:srgbClr val="516A77"/>
                </a:solidFill>
              </a:rPr>
              <a:t>Zaškatulkování aplikací….včetně „servisních“ ( </a:t>
            </a:r>
            <a:r>
              <a:rPr lang="cs-CZ" sz="1400" b="0" dirty="0" err="1" smtClean="0">
                <a:solidFill>
                  <a:srgbClr val="516A77"/>
                </a:solidFill>
              </a:rPr>
              <a:t>netflow</a:t>
            </a:r>
            <a:r>
              <a:rPr lang="cs-CZ" sz="1400" b="0" dirty="0" smtClean="0">
                <a:solidFill>
                  <a:srgbClr val="516A77"/>
                </a:solidFill>
              </a:rPr>
              <a:t>, monitoring,…</a:t>
            </a:r>
            <a:r>
              <a:rPr lang="cs-CZ" sz="1400" b="0" dirty="0" err="1" smtClean="0">
                <a:solidFill>
                  <a:srgbClr val="516A77"/>
                </a:solidFill>
              </a:rPr>
              <a:t>apod</a:t>
            </a:r>
            <a:r>
              <a:rPr lang="cs-CZ" sz="1400" b="0" dirty="0" smtClean="0">
                <a:solidFill>
                  <a:srgbClr val="516A77"/>
                </a:solidFill>
              </a:rPr>
              <a:t>)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smtClean="0">
                <a:solidFill>
                  <a:srgbClr val="516A77"/>
                </a:solidFill>
              </a:rPr>
              <a:t>Nutno </a:t>
            </a:r>
            <a:r>
              <a:rPr lang="cs-CZ" sz="1400" b="0" dirty="0">
                <a:solidFill>
                  <a:srgbClr val="516A77"/>
                </a:solidFill>
              </a:rPr>
              <a:t>ujasnit L2 a L3 </a:t>
            </a:r>
            <a:r>
              <a:rPr lang="cs-CZ" sz="1400" b="0" dirty="0" smtClean="0">
                <a:solidFill>
                  <a:srgbClr val="516A77"/>
                </a:solidFill>
              </a:rPr>
              <a:t>mechanismy … co potřebuji</a:t>
            </a:r>
            <a:endParaRPr lang="cs-CZ" sz="14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 smtClean="0">
                <a:solidFill>
                  <a:srgbClr val="516A77"/>
                </a:solidFill>
              </a:rPr>
              <a:t>Jaké </a:t>
            </a:r>
            <a:r>
              <a:rPr lang="cs-CZ" sz="1800" b="0" dirty="0">
                <a:solidFill>
                  <a:srgbClr val="516A77"/>
                </a:solidFill>
              </a:rPr>
              <a:t>jsou typy </a:t>
            </a:r>
            <a:r>
              <a:rPr lang="cs-CZ" sz="1800" b="0" dirty="0" smtClean="0">
                <a:solidFill>
                  <a:srgbClr val="516A77"/>
                </a:solidFill>
              </a:rPr>
              <a:t>organizací? ( zákazníků )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>
                <a:solidFill>
                  <a:srgbClr val="516A77"/>
                </a:solidFill>
              </a:rPr>
              <a:t>Zaškatulkování </a:t>
            </a:r>
            <a:r>
              <a:rPr lang="cs-CZ" sz="1400" b="0" dirty="0" smtClean="0">
                <a:solidFill>
                  <a:srgbClr val="516A77"/>
                </a:solidFill>
              </a:rPr>
              <a:t>= 3-4 profily….</a:t>
            </a:r>
          </a:p>
          <a:p>
            <a:pPr lvl="2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400" b="0" dirty="0" smtClean="0">
                <a:solidFill>
                  <a:srgbClr val="516A77"/>
                </a:solidFill>
              </a:rPr>
              <a:t>Profil charakterizuje klíčové očekávání o „bezpečnosti“, „dostupnosti“ a „kvalitě“</a:t>
            </a:r>
            <a:endParaRPr lang="cs-CZ" sz="1400" b="0" dirty="0">
              <a:solidFill>
                <a:srgbClr val="516A77"/>
              </a:solidFill>
            </a:endParaRPr>
          </a:p>
          <a:p>
            <a:pPr marL="457200" lvl="1" indent="0" algn="l">
              <a:spcBef>
                <a:spcPct val="20000"/>
              </a:spcBef>
              <a:buClr>
                <a:srgbClr val="BE2F24"/>
              </a:buClr>
              <a:buSzPct val="120000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Jaká bude dynamika rozvoje?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r>
              <a:rPr lang="cs-CZ" sz="1800" b="0" dirty="0">
                <a:solidFill>
                  <a:srgbClr val="516A77"/>
                </a:solidFill>
              </a:rPr>
              <a:t>Jak bude zajištěn provoz?</a:t>
            </a: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  <a:p>
            <a:pPr lvl="1" algn="l">
              <a:spcBef>
                <a:spcPct val="20000"/>
              </a:spcBef>
              <a:buClr>
                <a:srgbClr val="BE2F24"/>
              </a:buClr>
              <a:buSzPct val="120000"/>
              <a:buFont typeface="Arial" pitchFamily="34" charset="0"/>
              <a:buChar char="•"/>
              <a:defRPr/>
            </a:pPr>
            <a:endParaRPr lang="cs-CZ" sz="1800" b="0" dirty="0">
              <a:solidFill>
                <a:srgbClr val="516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7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model …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" y="980728"/>
            <a:ext cx="8987886" cy="4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5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Hierarchie síťových uzlů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37"/>
          </a:xfrm>
        </p:spPr>
        <p:txBody>
          <a:bodyPr/>
          <a:lstStyle/>
          <a:p>
            <a:pPr eaLnBrk="1" hangingPunct="1"/>
            <a:r>
              <a:rPr lang="cs-CZ" smtClean="0"/>
              <a:t>Core-&gt;Agregace-&gt;Přístupové body-&gt;Organizace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FE1AC-E4C7-4DED-BE50-C2F6C4AD28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440487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85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Hierarchie síťových uzlů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60375" y="1055688"/>
            <a:ext cx="7327900" cy="4516437"/>
          </a:xfrm>
        </p:spPr>
        <p:txBody>
          <a:bodyPr/>
          <a:lstStyle/>
          <a:p>
            <a:pPr eaLnBrk="1" hangingPunct="1"/>
            <a:r>
              <a:rPr lang="cs-CZ" smtClean="0"/>
              <a:t>Core-&gt;Agregace-&gt;Organizace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F39E5-B981-4448-8C32-BA9396DB19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40873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4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Managed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 </a:t>
            </a:r>
            <a:r>
              <a:rPr lang="sk-SK" dirty="0" err="1" smtClean="0"/>
              <a:t>Unmanaged</a:t>
            </a:r>
            <a:r>
              <a:rPr lang="sk-SK" dirty="0" smtClean="0"/>
              <a:t> </a:t>
            </a:r>
            <a:r>
              <a:rPr lang="sk-SK" dirty="0" smtClean="0"/>
              <a:t>CE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64B334-F585-4864-AFAC-B1A703F5F6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2924944"/>
            <a:ext cx="5868144" cy="16291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/>
          <a:stretch/>
        </p:blipFill>
        <p:spPr>
          <a:xfrm>
            <a:off x="518491" y="927224"/>
            <a:ext cx="3909493" cy="1925712"/>
          </a:xfrm>
          <a:prstGeom prst="rect">
            <a:avLst/>
          </a:prstGeom>
        </p:spPr>
      </p:pic>
      <p:cxnSp>
        <p:nvCxnSpPr>
          <p:cNvPr id="35" name="Přímá spojnice se šipkou 34"/>
          <p:cNvCxnSpPr/>
          <p:nvPr/>
        </p:nvCxnSpPr>
        <p:spPr bwMode="auto">
          <a:xfrm flipV="1">
            <a:off x="2267744" y="2852936"/>
            <a:ext cx="0" cy="828000"/>
          </a:xfrm>
          <a:prstGeom prst="straightConnector1">
            <a:avLst/>
          </a:prstGeom>
          <a:solidFill>
            <a:srgbClr val="C0C0C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Přímá spojnice 12"/>
          <p:cNvCxnSpPr/>
          <p:nvPr/>
        </p:nvCxnSpPr>
        <p:spPr bwMode="auto">
          <a:xfrm>
            <a:off x="4572000" y="2969246"/>
            <a:ext cx="0" cy="3312368"/>
          </a:xfrm>
          <a:prstGeom prst="line">
            <a:avLst/>
          </a:prstGeom>
          <a:solidFill>
            <a:srgbClr val="C0C0C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bdélník 26"/>
          <p:cNvSpPr/>
          <p:nvPr/>
        </p:nvSpPr>
        <p:spPr>
          <a:xfrm>
            <a:off x="4572000" y="4819377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err="1" smtClean="0"/>
              <a:t>Policing</a:t>
            </a:r>
            <a:r>
              <a:rPr lang="sk-SK" sz="1400" dirty="0" smtClean="0"/>
              <a:t> + </a:t>
            </a:r>
            <a:r>
              <a:rPr lang="sk-SK" sz="1400" dirty="0" err="1" smtClean="0"/>
              <a:t>Marking</a:t>
            </a:r>
            <a:r>
              <a:rPr lang="sk-SK" sz="1400" dirty="0" smtClean="0"/>
              <a:t> na vstupnom porte PE</a:t>
            </a:r>
          </a:p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err="1"/>
              <a:t>Pakety</a:t>
            </a:r>
            <a:r>
              <a:rPr lang="sk-SK" sz="1400" dirty="0"/>
              <a:t> nad dohodnutú </a:t>
            </a:r>
            <a:r>
              <a:rPr lang="sk-SK" sz="1400" dirty="0" smtClean="0"/>
              <a:t>prenosovú </a:t>
            </a:r>
            <a:r>
              <a:rPr lang="sk-SK" sz="1400" dirty="0"/>
              <a:t>rýchlosť sú </a:t>
            </a:r>
            <a:r>
              <a:rPr lang="sk-SK" sz="1400" dirty="0" smtClean="0"/>
              <a:t>zahadzované</a:t>
            </a:r>
          </a:p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err="1" smtClean="0"/>
              <a:t>Obtiažne</a:t>
            </a:r>
            <a:r>
              <a:rPr lang="sk-SK" sz="1400" dirty="0" smtClean="0"/>
              <a:t> zabezpečiť kvalitu služby pre špecifické typy prenosu</a:t>
            </a:r>
            <a:endParaRPr lang="sk-SK" sz="1400" dirty="0"/>
          </a:p>
        </p:txBody>
      </p:sp>
      <p:sp>
        <p:nvSpPr>
          <p:cNvPr id="50" name="Obdélník 49"/>
          <p:cNvSpPr/>
          <p:nvPr/>
        </p:nvSpPr>
        <p:spPr>
          <a:xfrm>
            <a:off x="251520" y="4841865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err="1" smtClean="0"/>
              <a:t>Shaping</a:t>
            </a:r>
            <a:r>
              <a:rPr lang="sk-SK" sz="1400" dirty="0" smtClean="0"/>
              <a:t> + </a:t>
            </a:r>
            <a:r>
              <a:rPr lang="sk-SK" sz="1400" dirty="0" err="1" smtClean="0"/>
              <a:t>Marking</a:t>
            </a:r>
            <a:r>
              <a:rPr lang="sk-SK" sz="1400" dirty="0" smtClean="0"/>
              <a:t> na výstupnom porte CE</a:t>
            </a:r>
          </a:p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smtClean="0"/>
              <a:t>Možnosť použitia hierarchických </a:t>
            </a:r>
            <a:r>
              <a:rPr lang="sk-SK" sz="1400" dirty="0" err="1" smtClean="0"/>
              <a:t>QoS</a:t>
            </a:r>
            <a:r>
              <a:rPr lang="sk-SK" sz="1400" dirty="0" smtClean="0"/>
              <a:t> a klasifikácie na základe aplikácie (NBAR) </a:t>
            </a:r>
          </a:p>
          <a:p>
            <a:pPr marL="285750" indent="-1440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sk-SK" sz="1400" dirty="0" smtClean="0"/>
              <a:t>PE sa môže rozhodovať na základe DSCP/</a:t>
            </a:r>
            <a:r>
              <a:rPr lang="sk-SK" sz="1400" dirty="0" err="1" smtClean="0"/>
              <a:t>CoS</a:t>
            </a:r>
            <a:r>
              <a:rPr lang="sk-SK" sz="1400" dirty="0" smtClean="0"/>
              <a:t> značiek od CE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09368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0638"/>
            <a:ext cx="8856984" cy="749300"/>
          </a:xfrm>
        </p:spPr>
        <p:txBody>
          <a:bodyPr/>
          <a:lstStyle/>
          <a:p>
            <a:r>
              <a:rPr lang="cs-CZ" dirty="0" smtClean="0"/>
              <a:t>L3 VPN – příklad „aplikace“ v transportních sítích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49584" y="980728"/>
            <a:ext cx="8370888" cy="4470400"/>
            <a:chOff x="73025" y="1028700"/>
            <a:chExt cx="8772525" cy="4822825"/>
          </a:xfrm>
        </p:grpSpPr>
        <p:pic>
          <p:nvPicPr>
            <p:cNvPr id="11" name="Picture 2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913" y="2228850"/>
              <a:ext cx="4003675" cy="233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227"/>
            <p:cNvGrpSpPr>
              <a:grpSpLocks/>
            </p:cNvGrpSpPr>
            <p:nvPr/>
          </p:nvGrpSpPr>
          <p:grpSpPr bwMode="auto">
            <a:xfrm>
              <a:off x="2525713" y="3278188"/>
              <a:ext cx="514350" cy="515937"/>
              <a:chOff x="2498" y="3911"/>
              <a:chExt cx="1080" cy="1080"/>
            </a:xfrm>
          </p:grpSpPr>
          <p:sp>
            <p:nvSpPr>
              <p:cNvPr id="16" name="Oval 228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AutoShape 229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AutoShape 230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AutoShape 231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AutoShape 232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5840413" y="3798888"/>
              <a:ext cx="514350" cy="515937"/>
              <a:chOff x="2498" y="3911"/>
              <a:chExt cx="1080" cy="1080"/>
            </a:xfrm>
          </p:grpSpPr>
          <p:sp>
            <p:nvSpPr>
              <p:cNvPr id="22" name="Oval 258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AutoShape 259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AutoShape 260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AutoShape 261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AutoShape 262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263"/>
            <p:cNvGrpSpPr>
              <a:grpSpLocks/>
            </p:cNvGrpSpPr>
            <p:nvPr/>
          </p:nvGrpSpPr>
          <p:grpSpPr bwMode="auto">
            <a:xfrm>
              <a:off x="6094413" y="2478088"/>
              <a:ext cx="514350" cy="515937"/>
              <a:chOff x="2498" y="3911"/>
              <a:chExt cx="1080" cy="1080"/>
            </a:xfrm>
          </p:grpSpPr>
          <p:sp>
            <p:nvSpPr>
              <p:cNvPr id="29" name="Oval 264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AutoShape 265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AutoShape 266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AutoShape 267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AutoShape 268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269"/>
            <p:cNvGrpSpPr>
              <a:grpSpLocks/>
            </p:cNvGrpSpPr>
            <p:nvPr/>
          </p:nvGrpSpPr>
          <p:grpSpPr bwMode="auto">
            <a:xfrm>
              <a:off x="4900613" y="3163888"/>
              <a:ext cx="514350" cy="515937"/>
              <a:chOff x="2498" y="3911"/>
              <a:chExt cx="1080" cy="1080"/>
            </a:xfrm>
          </p:grpSpPr>
          <p:sp>
            <p:nvSpPr>
              <p:cNvPr id="36" name="Oval 270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AutoShape 271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AutoShape 272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AutoShape 273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AutoShape 274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Group 275"/>
            <p:cNvGrpSpPr>
              <a:grpSpLocks/>
            </p:cNvGrpSpPr>
            <p:nvPr/>
          </p:nvGrpSpPr>
          <p:grpSpPr bwMode="auto">
            <a:xfrm>
              <a:off x="3706813" y="2922588"/>
              <a:ext cx="514350" cy="515937"/>
              <a:chOff x="2498" y="3911"/>
              <a:chExt cx="1080" cy="1080"/>
            </a:xfrm>
          </p:grpSpPr>
          <p:sp>
            <p:nvSpPr>
              <p:cNvPr id="42" name="Oval 276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AutoShape 277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AutoShape 278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AutoShape 279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AutoShape 280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47" name="Picture 284" descr="med_grey_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575" y="3609975"/>
              <a:ext cx="1222375" cy="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85" descr="med_grey_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175" y="2187575"/>
              <a:ext cx="1222375" cy="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86" descr="med_grey_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2606675"/>
              <a:ext cx="1222375" cy="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233"/>
            <p:cNvGrpSpPr>
              <a:grpSpLocks/>
            </p:cNvGrpSpPr>
            <p:nvPr/>
          </p:nvGrpSpPr>
          <p:grpSpPr bwMode="auto">
            <a:xfrm>
              <a:off x="1319213" y="2846388"/>
              <a:ext cx="438150" cy="427037"/>
              <a:chOff x="2498" y="3911"/>
              <a:chExt cx="1080" cy="1080"/>
            </a:xfrm>
          </p:grpSpPr>
          <p:sp>
            <p:nvSpPr>
              <p:cNvPr id="52" name="Oval 234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AutoShape 235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AutoShape 236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AutoShape 237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AutoShape 238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pic>
          <p:nvPicPr>
            <p:cNvPr id="57" name="Picture 287" descr="med_grey_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75" y="3698875"/>
              <a:ext cx="1222375" cy="909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Line 288"/>
            <p:cNvSpPr>
              <a:spLocks noChangeShapeType="1"/>
            </p:cNvSpPr>
            <p:nvPr/>
          </p:nvSpPr>
          <p:spPr bwMode="auto">
            <a:xfrm flipV="1">
              <a:off x="3060700" y="3200400"/>
              <a:ext cx="660400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" name="Line 289"/>
            <p:cNvSpPr>
              <a:spLocks noChangeShapeType="1"/>
            </p:cNvSpPr>
            <p:nvPr/>
          </p:nvSpPr>
          <p:spPr bwMode="auto">
            <a:xfrm>
              <a:off x="4229100" y="3162300"/>
              <a:ext cx="711200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" name="Line 290"/>
            <p:cNvSpPr>
              <a:spLocks noChangeShapeType="1"/>
            </p:cNvSpPr>
            <p:nvPr/>
          </p:nvSpPr>
          <p:spPr bwMode="auto">
            <a:xfrm flipV="1">
              <a:off x="5435600" y="2844800"/>
              <a:ext cx="67310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Line 291"/>
            <p:cNvSpPr>
              <a:spLocks noChangeShapeType="1"/>
            </p:cNvSpPr>
            <p:nvPr/>
          </p:nvSpPr>
          <p:spPr bwMode="auto">
            <a:xfrm>
              <a:off x="5372100" y="3543300"/>
              <a:ext cx="520700" cy="36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2" name="Group 292"/>
            <p:cNvGrpSpPr>
              <a:grpSpLocks/>
            </p:cNvGrpSpPr>
            <p:nvPr/>
          </p:nvGrpSpPr>
          <p:grpSpPr bwMode="auto">
            <a:xfrm>
              <a:off x="1484313" y="3798888"/>
              <a:ext cx="438150" cy="427037"/>
              <a:chOff x="2498" y="3911"/>
              <a:chExt cx="1080" cy="1080"/>
            </a:xfrm>
          </p:grpSpPr>
          <p:sp>
            <p:nvSpPr>
              <p:cNvPr id="63" name="Oval 293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AutoShape 294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AutoShape 295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AutoShape 296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AutoShape 297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" name="Group 298"/>
            <p:cNvGrpSpPr>
              <a:grpSpLocks/>
            </p:cNvGrpSpPr>
            <p:nvPr/>
          </p:nvGrpSpPr>
          <p:grpSpPr bwMode="auto">
            <a:xfrm>
              <a:off x="7364413" y="2503488"/>
              <a:ext cx="438150" cy="427037"/>
              <a:chOff x="2498" y="3911"/>
              <a:chExt cx="1080" cy="1080"/>
            </a:xfrm>
          </p:grpSpPr>
          <p:sp>
            <p:nvSpPr>
              <p:cNvPr id="69" name="Oval 299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AutoShape 300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AutoShape 301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AutoShape 302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AutoShape 303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" name="Group 304"/>
            <p:cNvGrpSpPr>
              <a:grpSpLocks/>
            </p:cNvGrpSpPr>
            <p:nvPr/>
          </p:nvGrpSpPr>
          <p:grpSpPr bwMode="auto">
            <a:xfrm>
              <a:off x="7237413" y="3900488"/>
              <a:ext cx="438150" cy="427037"/>
              <a:chOff x="2498" y="3911"/>
              <a:chExt cx="1080" cy="1080"/>
            </a:xfrm>
          </p:grpSpPr>
          <p:sp>
            <p:nvSpPr>
              <p:cNvPr id="75" name="Oval 305"/>
              <p:cNvSpPr>
                <a:spLocks noChangeArrowheads="1"/>
              </p:cNvSpPr>
              <p:nvPr/>
            </p:nvSpPr>
            <p:spPr bwMode="auto">
              <a:xfrm>
                <a:off x="2498" y="3911"/>
                <a:ext cx="1080" cy="10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74053" dir="18057825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AutoShape 306"/>
              <p:cNvSpPr>
                <a:spLocks noChangeArrowheads="1"/>
              </p:cNvSpPr>
              <p:nvPr/>
            </p:nvSpPr>
            <p:spPr bwMode="auto">
              <a:xfrm rot="5400000" flipH="1">
                <a:off x="2656" y="405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AutoShape 307"/>
              <p:cNvSpPr>
                <a:spLocks noChangeArrowheads="1"/>
              </p:cNvSpPr>
              <p:nvPr/>
            </p:nvSpPr>
            <p:spPr bwMode="auto">
              <a:xfrm rot="10800000" flipH="1">
                <a:off x="3070" y="4091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AutoShape 308"/>
              <p:cNvSpPr>
                <a:spLocks noChangeArrowheads="1"/>
              </p:cNvSpPr>
              <p:nvPr/>
            </p:nvSpPr>
            <p:spPr bwMode="auto">
              <a:xfrm flipH="1">
                <a:off x="2652" y="4480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AutoShape 309"/>
              <p:cNvSpPr>
                <a:spLocks noChangeArrowheads="1"/>
              </p:cNvSpPr>
              <p:nvPr/>
            </p:nvSpPr>
            <p:spPr bwMode="auto">
              <a:xfrm rot="16200000" flipH="1">
                <a:off x="3062" y="4505"/>
                <a:ext cx="360" cy="360"/>
              </a:xfrm>
              <a:custGeom>
                <a:avLst/>
                <a:gdLst>
                  <a:gd name="G0" fmla="+- 14819 0 0"/>
                  <a:gd name="G1" fmla="+- 3660 0 0"/>
                  <a:gd name="G2" fmla="+- 12158 0 3660"/>
                  <a:gd name="G3" fmla="+- G2 0 3660"/>
                  <a:gd name="G4" fmla="*/ G3 32768 32059"/>
                  <a:gd name="G5" fmla="*/ G4 1 2"/>
                  <a:gd name="G6" fmla="+- 21600 0 14819"/>
                  <a:gd name="G7" fmla="*/ G6 3660 6079"/>
                  <a:gd name="G8" fmla="+- G7 14819 0"/>
                  <a:gd name="T0" fmla="*/ 14819 w 21600"/>
                  <a:gd name="T1" fmla="*/ 0 h 21600"/>
                  <a:gd name="T2" fmla="*/ 14819 w 21600"/>
                  <a:gd name="T3" fmla="*/ 12158 h 21600"/>
                  <a:gd name="T4" fmla="*/ 2473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819" y="0"/>
                    </a:lnTo>
                    <a:lnTo>
                      <a:pt x="14819" y="3660"/>
                    </a:lnTo>
                    <a:lnTo>
                      <a:pt x="12427" y="3660"/>
                    </a:lnTo>
                    <a:cubicBezTo>
                      <a:pt x="5564" y="3660"/>
                      <a:pt x="0" y="7465"/>
                      <a:pt x="0" y="12158"/>
                    </a:cubicBezTo>
                    <a:lnTo>
                      <a:pt x="0" y="21600"/>
                    </a:lnTo>
                    <a:lnTo>
                      <a:pt x="4945" y="21600"/>
                    </a:lnTo>
                    <a:lnTo>
                      <a:pt x="4945" y="12158"/>
                    </a:lnTo>
                    <a:cubicBezTo>
                      <a:pt x="4945" y="10137"/>
                      <a:pt x="8295" y="8498"/>
                      <a:pt x="12427" y="8498"/>
                    </a:cubicBezTo>
                    <a:lnTo>
                      <a:pt x="14819" y="8498"/>
                    </a:lnTo>
                    <a:lnTo>
                      <a:pt x="14819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0" name="Line 310"/>
            <p:cNvSpPr>
              <a:spLocks noChangeShapeType="1"/>
            </p:cNvSpPr>
            <p:nvPr/>
          </p:nvSpPr>
          <p:spPr bwMode="auto">
            <a:xfrm>
              <a:off x="1765300" y="3086100"/>
              <a:ext cx="812800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1" name="Line 311"/>
            <p:cNvSpPr>
              <a:spLocks noChangeShapeType="1"/>
            </p:cNvSpPr>
            <p:nvPr/>
          </p:nvSpPr>
          <p:spPr bwMode="auto">
            <a:xfrm flipV="1">
              <a:off x="1943100" y="3695700"/>
              <a:ext cx="647700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" name="Line 312"/>
            <p:cNvSpPr>
              <a:spLocks noChangeShapeType="1"/>
            </p:cNvSpPr>
            <p:nvPr/>
          </p:nvSpPr>
          <p:spPr bwMode="auto">
            <a:xfrm>
              <a:off x="6629400" y="2667000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" name="Line 313"/>
            <p:cNvSpPr>
              <a:spLocks noChangeShapeType="1"/>
            </p:cNvSpPr>
            <p:nvPr/>
          </p:nvSpPr>
          <p:spPr bwMode="auto">
            <a:xfrm>
              <a:off x="6362700" y="4102100"/>
              <a:ext cx="889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4" name="Text Box 314"/>
            <p:cNvSpPr txBox="1">
              <a:spLocks noChangeArrowheads="1"/>
            </p:cNvSpPr>
            <p:nvPr/>
          </p:nvSpPr>
          <p:spPr bwMode="auto">
            <a:xfrm>
              <a:off x="609600" y="2873375"/>
              <a:ext cx="633413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VPN A</a:t>
              </a:r>
            </a:p>
            <a:p>
              <a:pPr algn="ctr"/>
              <a:r>
                <a:rPr lang="en-US" sz="1000" b="1">
                  <a:latin typeface="Arial" charset="0"/>
                </a:rPr>
                <a:t>Site 1</a:t>
              </a:r>
              <a:endParaRPr lang="en-US"/>
            </a:p>
          </p:txBody>
        </p:sp>
        <p:sp>
          <p:nvSpPr>
            <p:cNvPr id="85" name="Text Box 315"/>
            <p:cNvSpPr txBox="1">
              <a:spLocks noChangeArrowheads="1"/>
            </p:cNvSpPr>
            <p:nvPr/>
          </p:nvSpPr>
          <p:spPr bwMode="auto">
            <a:xfrm>
              <a:off x="7810500" y="3854450"/>
              <a:ext cx="63341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VPN A</a:t>
              </a:r>
            </a:p>
            <a:p>
              <a:pPr algn="ctr"/>
              <a:r>
                <a:rPr lang="en-US" sz="1000" b="1">
                  <a:latin typeface="Arial" charset="0"/>
                </a:rPr>
                <a:t>Site2</a:t>
              </a:r>
              <a:endParaRPr lang="en-US"/>
            </a:p>
          </p:txBody>
        </p:sp>
        <p:sp>
          <p:nvSpPr>
            <p:cNvPr id="86" name="Text Box 316"/>
            <p:cNvSpPr txBox="1">
              <a:spLocks noChangeArrowheads="1"/>
            </p:cNvSpPr>
            <p:nvPr/>
          </p:nvSpPr>
          <p:spPr bwMode="auto">
            <a:xfrm>
              <a:off x="631825" y="3941763"/>
              <a:ext cx="6318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VPN B</a:t>
              </a:r>
            </a:p>
            <a:p>
              <a:pPr algn="ctr"/>
              <a:r>
                <a:rPr lang="en-US" sz="1000" b="1">
                  <a:latin typeface="Arial" charset="0"/>
                </a:rPr>
                <a:t>Site1</a:t>
              </a:r>
              <a:endParaRPr lang="en-US"/>
            </a:p>
          </p:txBody>
        </p:sp>
        <p:sp>
          <p:nvSpPr>
            <p:cNvPr id="87" name="Text Box 317"/>
            <p:cNvSpPr txBox="1">
              <a:spLocks noChangeArrowheads="1"/>
            </p:cNvSpPr>
            <p:nvPr/>
          </p:nvSpPr>
          <p:spPr bwMode="auto">
            <a:xfrm>
              <a:off x="7883525" y="2420938"/>
              <a:ext cx="631825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VPN B</a:t>
              </a:r>
            </a:p>
            <a:p>
              <a:pPr algn="ctr"/>
              <a:r>
                <a:rPr lang="en-US" sz="1000" b="1">
                  <a:latin typeface="Arial" charset="0"/>
                </a:rPr>
                <a:t>Site 2</a:t>
              </a:r>
              <a:endParaRPr lang="en-US"/>
            </a:p>
          </p:txBody>
        </p:sp>
        <p:sp>
          <p:nvSpPr>
            <p:cNvPr id="88" name="Rectangle 318" descr="20%"/>
            <p:cNvSpPr>
              <a:spLocks noChangeArrowheads="1"/>
            </p:cNvSpPr>
            <p:nvPr/>
          </p:nvSpPr>
          <p:spPr bwMode="auto">
            <a:xfrm>
              <a:off x="2413000" y="3213100"/>
              <a:ext cx="228600" cy="3048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9" name="Rectangle 319" descr="20%"/>
            <p:cNvSpPr>
              <a:spLocks noChangeArrowheads="1"/>
            </p:cNvSpPr>
            <p:nvPr/>
          </p:nvSpPr>
          <p:spPr bwMode="auto">
            <a:xfrm>
              <a:off x="6248400" y="3962400"/>
              <a:ext cx="228600" cy="3048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0" name="Rectangle 320" descr="Wide upward diagonal"/>
            <p:cNvSpPr>
              <a:spLocks noChangeArrowheads="1"/>
            </p:cNvSpPr>
            <p:nvPr/>
          </p:nvSpPr>
          <p:spPr bwMode="auto">
            <a:xfrm>
              <a:off x="2476500" y="3556000"/>
              <a:ext cx="228600" cy="3048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1" name="Rectangle 321" descr="Wide upward diagonal"/>
            <p:cNvSpPr>
              <a:spLocks noChangeArrowheads="1"/>
            </p:cNvSpPr>
            <p:nvPr/>
          </p:nvSpPr>
          <p:spPr bwMode="auto">
            <a:xfrm>
              <a:off x="6515100" y="2489200"/>
              <a:ext cx="228600" cy="3048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" name="Text Box 322"/>
            <p:cNvSpPr txBox="1">
              <a:spLocks noChangeArrowheads="1"/>
            </p:cNvSpPr>
            <p:nvPr/>
          </p:nvSpPr>
          <p:spPr bwMode="auto">
            <a:xfrm>
              <a:off x="1112838" y="5146675"/>
              <a:ext cx="238601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b="1" dirty="0">
                  <a:latin typeface="Arial" charset="0"/>
                </a:rPr>
                <a:t>CE</a:t>
              </a:r>
              <a:r>
                <a:rPr lang="en-US" sz="1000" dirty="0">
                  <a:latin typeface="Arial" charset="0"/>
                </a:rPr>
                <a:t> – </a:t>
              </a:r>
              <a:r>
                <a:rPr lang="en-US" sz="1000" b="1" dirty="0">
                  <a:latin typeface="Arial" charset="0"/>
                </a:rPr>
                <a:t>C</a:t>
              </a:r>
              <a:r>
                <a:rPr lang="en-US" sz="1000" dirty="0">
                  <a:latin typeface="Arial" charset="0"/>
                </a:rPr>
                <a:t>ustomer </a:t>
              </a:r>
              <a:r>
                <a:rPr lang="en-US" sz="1000" b="1" dirty="0">
                  <a:latin typeface="Arial" charset="0"/>
                </a:rPr>
                <a:t>E</a:t>
              </a:r>
              <a:r>
                <a:rPr lang="en-US" sz="1000" dirty="0">
                  <a:latin typeface="Arial" charset="0"/>
                </a:rPr>
                <a:t>dge routers</a:t>
              </a:r>
              <a:endParaRPr lang="en-US" sz="1000" b="1" dirty="0">
                <a:latin typeface="Arial" charset="0"/>
              </a:endParaRPr>
            </a:p>
            <a:p>
              <a:r>
                <a:rPr lang="en-US" sz="1000" dirty="0">
                  <a:latin typeface="Arial" charset="0"/>
                </a:rPr>
                <a:t>Je v </a:t>
              </a:r>
              <a:r>
                <a:rPr lang="en-US" sz="1000" dirty="0" err="1">
                  <a:latin typeface="Arial" charset="0"/>
                </a:rPr>
                <a:t>zákaznické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síti</a:t>
              </a:r>
              <a:endParaRPr lang="en-US" sz="1000" dirty="0">
                <a:latin typeface="Arial" charset="0"/>
              </a:endParaRPr>
            </a:p>
            <a:p>
              <a:r>
                <a:rPr lang="en-US" sz="1000" dirty="0" err="1">
                  <a:latin typeface="Arial" charset="0"/>
                </a:rPr>
                <a:t>Poskytuje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propojení</a:t>
              </a:r>
              <a:r>
                <a:rPr lang="en-US" sz="1000" dirty="0">
                  <a:latin typeface="Arial" charset="0"/>
                </a:rPr>
                <a:t> k </a:t>
              </a:r>
              <a:r>
                <a:rPr lang="en-US" sz="1000" dirty="0" err="1">
                  <a:latin typeface="Arial" charset="0"/>
                </a:rPr>
                <a:t>providerovi</a:t>
              </a:r>
              <a:endParaRPr lang="en-US" sz="1000" dirty="0">
                <a:latin typeface="Arial" charset="0"/>
              </a:endParaRPr>
            </a:p>
            <a:p>
              <a:r>
                <a:rPr lang="en-US" sz="1000" dirty="0">
                  <a:latin typeface="Arial" charset="0"/>
                </a:rPr>
                <a:t>IP routing </a:t>
              </a:r>
              <a:r>
                <a:rPr lang="en-US" sz="1000" dirty="0" err="1">
                  <a:latin typeface="Arial" charset="0"/>
                </a:rPr>
                <a:t>mezi</a:t>
              </a:r>
              <a:r>
                <a:rPr lang="en-US" sz="1000" dirty="0">
                  <a:latin typeface="Arial" charset="0"/>
                </a:rPr>
                <a:t> CE-PE</a:t>
              </a:r>
              <a:endParaRPr lang="en-US" dirty="0"/>
            </a:p>
          </p:txBody>
        </p:sp>
        <p:sp>
          <p:nvSpPr>
            <p:cNvPr id="93" name="Text Box 323"/>
            <p:cNvSpPr txBox="1">
              <a:spLocks noChangeArrowheads="1"/>
            </p:cNvSpPr>
            <p:nvPr/>
          </p:nvSpPr>
          <p:spPr bwMode="auto">
            <a:xfrm>
              <a:off x="3559175" y="5154613"/>
              <a:ext cx="2384425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b="1">
                  <a:latin typeface="Arial" charset="0"/>
                </a:rPr>
                <a:t>PE</a:t>
              </a:r>
              <a:r>
                <a:rPr lang="en-US" sz="1000">
                  <a:latin typeface="Arial" charset="0"/>
                </a:rPr>
                <a:t> – </a:t>
              </a:r>
              <a:r>
                <a:rPr lang="en-US" sz="1000" b="1">
                  <a:latin typeface="Arial" charset="0"/>
                </a:rPr>
                <a:t>P</a:t>
              </a:r>
              <a:r>
                <a:rPr lang="en-US" sz="1000">
                  <a:latin typeface="Arial" charset="0"/>
                </a:rPr>
                <a:t>rovider </a:t>
              </a:r>
              <a:r>
                <a:rPr lang="en-US" sz="1000" b="1">
                  <a:latin typeface="Arial" charset="0"/>
                </a:rPr>
                <a:t>E</a:t>
              </a:r>
              <a:r>
                <a:rPr lang="en-US" sz="1000">
                  <a:latin typeface="Arial" charset="0"/>
                </a:rPr>
                <a:t>dge routers</a:t>
              </a:r>
              <a:endParaRPr lang="en-US" sz="1000" b="1">
                <a:latin typeface="Arial" charset="0"/>
              </a:endParaRPr>
            </a:p>
            <a:p>
              <a:r>
                <a:rPr lang="en-US" sz="1000">
                  <a:latin typeface="Arial" charset="0"/>
                </a:rPr>
                <a:t>Na hraně provider sítě</a:t>
              </a:r>
            </a:p>
            <a:p>
              <a:r>
                <a:rPr lang="en-US" sz="1000">
                  <a:latin typeface="Arial" charset="0"/>
                </a:rPr>
                <a:t>Spravuje VRF tabulky</a:t>
              </a:r>
              <a:endParaRPr lang="en-US"/>
            </a:p>
          </p:txBody>
        </p:sp>
        <p:sp>
          <p:nvSpPr>
            <p:cNvPr id="94" name="Text Box 324"/>
            <p:cNvSpPr txBox="1">
              <a:spLocks noChangeArrowheads="1"/>
            </p:cNvSpPr>
            <p:nvPr/>
          </p:nvSpPr>
          <p:spPr bwMode="auto">
            <a:xfrm>
              <a:off x="4926013" y="1047750"/>
              <a:ext cx="28035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b="1" dirty="0">
                  <a:latin typeface="Arial" charset="0"/>
                </a:rPr>
                <a:t>VRF table – V</a:t>
              </a:r>
              <a:r>
                <a:rPr lang="en-US" sz="1000" dirty="0">
                  <a:latin typeface="Arial" charset="0"/>
                </a:rPr>
                <a:t>PN </a:t>
              </a:r>
              <a:r>
                <a:rPr lang="en-US" sz="1000" b="1" dirty="0">
                  <a:latin typeface="Arial" charset="0"/>
                </a:rPr>
                <a:t>R</a:t>
              </a:r>
              <a:r>
                <a:rPr lang="en-US" sz="1000" dirty="0">
                  <a:latin typeface="Arial" charset="0"/>
                </a:rPr>
                <a:t>oute and </a:t>
              </a:r>
              <a:r>
                <a:rPr lang="en-US" sz="1000" b="1" dirty="0">
                  <a:latin typeface="Arial" charset="0"/>
                </a:rPr>
                <a:t>F</a:t>
              </a:r>
              <a:r>
                <a:rPr lang="en-US" sz="1000" dirty="0">
                  <a:latin typeface="Arial" charset="0"/>
                </a:rPr>
                <a:t>orwarding</a:t>
              </a:r>
            </a:p>
            <a:p>
              <a:r>
                <a:rPr lang="en-US" sz="1000" dirty="0" err="1">
                  <a:latin typeface="Arial" charset="0"/>
                </a:rPr>
                <a:t>Specifické</a:t>
              </a:r>
              <a:r>
                <a:rPr lang="en-US" sz="1000" dirty="0">
                  <a:latin typeface="Arial" charset="0"/>
                </a:rPr>
                <a:t> routing </a:t>
              </a:r>
              <a:r>
                <a:rPr lang="en-US" sz="1000" dirty="0" err="1">
                  <a:latin typeface="Arial" charset="0"/>
                </a:rPr>
                <a:t>tabulky</a:t>
              </a:r>
              <a:r>
                <a:rPr lang="en-US" sz="1000" dirty="0">
                  <a:latin typeface="Arial" charset="0"/>
                </a:rPr>
                <a:t> pro </a:t>
              </a:r>
              <a:r>
                <a:rPr lang="en-US" sz="1000" dirty="0" err="1">
                  <a:latin typeface="Arial" charset="0"/>
                </a:rPr>
                <a:t>každou</a:t>
              </a:r>
              <a:r>
                <a:rPr lang="en-US" sz="1000" dirty="0">
                  <a:latin typeface="Arial" charset="0"/>
                </a:rPr>
                <a:t> VPN</a:t>
              </a:r>
            </a:p>
            <a:p>
              <a:r>
                <a:rPr lang="en-US" sz="1000" dirty="0" err="1">
                  <a:latin typeface="Arial" charset="0"/>
                </a:rPr>
                <a:t>Umožňuje</a:t>
              </a:r>
              <a:r>
                <a:rPr lang="en-US" sz="1000" dirty="0">
                  <a:latin typeface="Arial" charset="0"/>
                </a:rPr>
                <a:t> „</a:t>
              </a:r>
              <a:r>
                <a:rPr lang="en-US" sz="1000" dirty="0" err="1">
                  <a:latin typeface="Arial" charset="0"/>
                </a:rPr>
                <a:t>overlaping</a:t>
              </a:r>
              <a:r>
                <a:rPr lang="en-US" sz="1000" dirty="0">
                  <a:latin typeface="Arial" charset="0"/>
                </a:rPr>
                <a:t>“ </a:t>
              </a:r>
              <a:r>
                <a:rPr lang="en-US" sz="1000" dirty="0" err="1">
                  <a:latin typeface="Arial" charset="0"/>
                </a:rPr>
                <a:t>zákaznických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sítí</a:t>
              </a:r>
              <a:endParaRPr lang="en-US" sz="1000" dirty="0">
                <a:latin typeface="Arial" charset="0"/>
              </a:endParaRPr>
            </a:p>
            <a:p>
              <a:r>
                <a:rPr lang="en-US" sz="1000" dirty="0" err="1">
                  <a:latin typeface="Arial" charset="0"/>
                </a:rPr>
                <a:t>Obsahuje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naučené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routy</a:t>
              </a:r>
              <a:r>
                <a:rPr lang="en-US" sz="1000" dirty="0">
                  <a:latin typeface="Arial" charset="0"/>
                </a:rPr>
                <a:t> od:</a:t>
              </a:r>
            </a:p>
            <a:p>
              <a:r>
                <a:rPr lang="en-US" sz="1000" dirty="0">
                  <a:latin typeface="Arial" charset="0"/>
                </a:rPr>
                <a:t>	CE – routing </a:t>
              </a:r>
              <a:r>
                <a:rPr lang="en-US" sz="1000" dirty="0" err="1">
                  <a:latin typeface="Arial" charset="0"/>
                </a:rPr>
                <a:t>protokol</a:t>
              </a:r>
              <a:endParaRPr lang="en-US" sz="1000" dirty="0">
                <a:latin typeface="Arial" charset="0"/>
              </a:endParaRPr>
            </a:p>
            <a:p>
              <a:r>
                <a:rPr lang="en-US" sz="1000" dirty="0">
                  <a:latin typeface="Arial" charset="0"/>
                </a:rPr>
                <a:t>	PE – </a:t>
              </a:r>
              <a:r>
                <a:rPr lang="en-US" sz="1000" dirty="0" err="1">
                  <a:latin typeface="Arial" charset="0"/>
                </a:rPr>
                <a:t>naučené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přes</a:t>
              </a:r>
              <a:r>
                <a:rPr lang="en-US" sz="1000" dirty="0">
                  <a:latin typeface="Arial" charset="0"/>
                </a:rPr>
                <a:t> MPLS</a:t>
              </a:r>
              <a:endParaRPr lang="en-US" dirty="0"/>
            </a:p>
          </p:txBody>
        </p:sp>
        <p:sp>
          <p:nvSpPr>
            <p:cNvPr id="95" name="Text Box 325"/>
            <p:cNvSpPr txBox="1">
              <a:spLocks noChangeArrowheads="1"/>
            </p:cNvSpPr>
            <p:nvPr/>
          </p:nvSpPr>
          <p:spPr bwMode="auto">
            <a:xfrm>
              <a:off x="5781675" y="5146675"/>
              <a:ext cx="2386013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b="1">
                  <a:latin typeface="Arial" charset="0"/>
                </a:rPr>
                <a:t>P</a:t>
              </a:r>
              <a:r>
                <a:rPr lang="en-US" sz="1000">
                  <a:latin typeface="Arial" charset="0"/>
                </a:rPr>
                <a:t> – </a:t>
              </a:r>
              <a:r>
                <a:rPr lang="en-US" sz="1000" b="1">
                  <a:latin typeface="Arial" charset="0"/>
                </a:rPr>
                <a:t>P</a:t>
              </a:r>
              <a:r>
                <a:rPr lang="en-US" sz="1000">
                  <a:latin typeface="Arial" charset="0"/>
                </a:rPr>
                <a:t>rovider routers</a:t>
              </a:r>
              <a:endParaRPr lang="en-US" sz="1000" b="1">
                <a:latin typeface="Arial" charset="0"/>
              </a:endParaRPr>
            </a:p>
            <a:p>
              <a:r>
                <a:rPr lang="en-US" sz="1000">
                  <a:latin typeface="Arial" charset="0"/>
                </a:rPr>
                <a:t>Pouze LSR funkcionalita</a:t>
              </a:r>
              <a:endParaRPr lang="en-US"/>
            </a:p>
          </p:txBody>
        </p:sp>
        <p:sp>
          <p:nvSpPr>
            <p:cNvPr id="96" name="Text Box 326"/>
            <p:cNvSpPr txBox="1">
              <a:spLocks noChangeArrowheads="1"/>
            </p:cNvSpPr>
            <p:nvPr/>
          </p:nvSpPr>
          <p:spPr bwMode="auto">
            <a:xfrm>
              <a:off x="528638" y="1028700"/>
              <a:ext cx="3078162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b="1" dirty="0">
                  <a:latin typeface="Arial" charset="0"/>
                </a:rPr>
                <a:t>VPN site – </a:t>
              </a:r>
            </a:p>
            <a:p>
              <a:r>
                <a:rPr lang="en-US" sz="1000" dirty="0" err="1">
                  <a:latin typeface="Arial" charset="0"/>
                </a:rPr>
                <a:t>Skupina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zákaznických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zařízení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komunikujících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mezi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sebou</a:t>
              </a:r>
              <a:r>
                <a:rPr lang="en-US" sz="1000" dirty="0">
                  <a:latin typeface="Arial" charset="0"/>
                </a:rPr>
                <a:t>.</a:t>
              </a:r>
            </a:p>
            <a:p>
              <a:r>
                <a:rPr lang="en-US" sz="1000" dirty="0">
                  <a:latin typeface="Arial" charset="0"/>
                </a:rPr>
                <a:t>Pro </a:t>
              </a:r>
              <a:r>
                <a:rPr lang="en-US" sz="1000" dirty="0" err="1">
                  <a:latin typeface="Arial" charset="0"/>
                </a:rPr>
                <a:t>komunikaci</a:t>
              </a:r>
              <a:r>
                <a:rPr lang="en-US" sz="1000" dirty="0">
                  <a:latin typeface="Arial" charset="0"/>
                </a:rPr>
                <a:t> </a:t>
              </a:r>
              <a:r>
                <a:rPr lang="en-US" sz="1000" dirty="0" err="1">
                  <a:latin typeface="Arial" charset="0"/>
                </a:rPr>
                <a:t>mezi</a:t>
              </a:r>
              <a:r>
                <a:rPr lang="en-US" sz="1000" dirty="0">
                  <a:latin typeface="Arial" charset="0"/>
                </a:rPr>
                <a:t> „sites“ je </a:t>
              </a:r>
              <a:r>
                <a:rPr lang="en-US" sz="1000" dirty="0" err="1">
                  <a:latin typeface="Arial" charset="0"/>
                </a:rPr>
                <a:t>využita</a:t>
              </a:r>
              <a:r>
                <a:rPr lang="en-US" sz="1000" dirty="0">
                  <a:latin typeface="Arial" charset="0"/>
                </a:rPr>
                <a:t> provider </a:t>
              </a:r>
              <a:r>
                <a:rPr lang="en-US" sz="1000" dirty="0" err="1">
                  <a:latin typeface="Arial" charset="0"/>
                </a:rPr>
                <a:t>síť</a:t>
              </a:r>
              <a:r>
                <a:rPr lang="en-US" sz="1000" dirty="0">
                  <a:latin typeface="Arial" charset="0"/>
                </a:rPr>
                <a:t>.</a:t>
              </a:r>
            </a:p>
            <a:p>
              <a:r>
                <a:rPr lang="en-US" sz="1000" dirty="0">
                  <a:latin typeface="Arial" charset="0"/>
                </a:rPr>
                <a:t>VPN site je </a:t>
              </a:r>
              <a:r>
                <a:rPr lang="en-US" sz="1000" dirty="0" err="1">
                  <a:latin typeface="Arial" charset="0"/>
                </a:rPr>
                <a:t>mapován</a:t>
              </a:r>
              <a:r>
                <a:rPr lang="en-US" sz="1000" dirty="0">
                  <a:latin typeface="Arial" charset="0"/>
                </a:rPr>
                <a:t> do VRF table</a:t>
              </a:r>
              <a:endParaRPr lang="en-US" dirty="0"/>
            </a:p>
          </p:txBody>
        </p:sp>
        <p:sp>
          <p:nvSpPr>
            <p:cNvPr id="97" name="Freeform 329"/>
            <p:cNvSpPr>
              <a:spLocks/>
            </p:cNvSpPr>
            <p:nvPr/>
          </p:nvSpPr>
          <p:spPr bwMode="auto">
            <a:xfrm>
              <a:off x="73025" y="1171575"/>
              <a:ext cx="688975" cy="1733550"/>
            </a:xfrm>
            <a:custGeom>
              <a:avLst/>
              <a:gdLst>
                <a:gd name="T0" fmla="*/ 284 w 434"/>
                <a:gd name="T1" fmla="*/ 0 h 1092"/>
                <a:gd name="T2" fmla="*/ 98 w 434"/>
                <a:gd name="T3" fmla="*/ 192 h 1092"/>
                <a:gd name="T4" fmla="*/ 8 w 434"/>
                <a:gd name="T5" fmla="*/ 552 h 1092"/>
                <a:gd name="T6" fmla="*/ 146 w 434"/>
                <a:gd name="T7" fmla="*/ 876 h 1092"/>
                <a:gd name="T8" fmla="*/ 434 w 434"/>
                <a:gd name="T9" fmla="*/ 109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1092">
                  <a:moveTo>
                    <a:pt x="284" y="0"/>
                  </a:moveTo>
                  <a:cubicBezTo>
                    <a:pt x="214" y="50"/>
                    <a:pt x="144" y="100"/>
                    <a:pt x="98" y="192"/>
                  </a:cubicBezTo>
                  <a:cubicBezTo>
                    <a:pt x="52" y="284"/>
                    <a:pt x="0" y="438"/>
                    <a:pt x="8" y="552"/>
                  </a:cubicBezTo>
                  <a:cubicBezTo>
                    <a:pt x="16" y="666"/>
                    <a:pt x="75" y="786"/>
                    <a:pt x="146" y="876"/>
                  </a:cubicBezTo>
                  <a:cubicBezTo>
                    <a:pt x="217" y="966"/>
                    <a:pt x="325" y="1029"/>
                    <a:pt x="434" y="1092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1E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8" name="Freeform 330"/>
            <p:cNvSpPr>
              <a:spLocks/>
            </p:cNvSpPr>
            <p:nvPr/>
          </p:nvSpPr>
          <p:spPr bwMode="auto">
            <a:xfrm>
              <a:off x="2420938" y="1179513"/>
              <a:ext cx="2541587" cy="2020887"/>
            </a:xfrm>
            <a:custGeom>
              <a:avLst/>
              <a:gdLst>
                <a:gd name="T0" fmla="*/ 1601 w 1601"/>
                <a:gd name="T1" fmla="*/ 7 h 1273"/>
                <a:gd name="T2" fmla="*/ 1517 w 1601"/>
                <a:gd name="T3" fmla="*/ 7 h 1273"/>
                <a:gd name="T4" fmla="*/ 1355 w 1601"/>
                <a:gd name="T5" fmla="*/ 49 h 1273"/>
                <a:gd name="T6" fmla="*/ 1223 w 1601"/>
                <a:gd name="T7" fmla="*/ 205 h 1273"/>
                <a:gd name="T8" fmla="*/ 1127 w 1601"/>
                <a:gd name="T9" fmla="*/ 427 h 1273"/>
                <a:gd name="T10" fmla="*/ 857 w 1601"/>
                <a:gd name="T11" fmla="*/ 619 h 1273"/>
                <a:gd name="T12" fmla="*/ 485 w 1601"/>
                <a:gd name="T13" fmla="*/ 673 h 1273"/>
                <a:gd name="T14" fmla="*/ 227 w 1601"/>
                <a:gd name="T15" fmla="*/ 697 h 1273"/>
                <a:gd name="T16" fmla="*/ 65 w 1601"/>
                <a:gd name="T17" fmla="*/ 811 h 1273"/>
                <a:gd name="T18" fmla="*/ 5 w 1601"/>
                <a:gd name="T19" fmla="*/ 973 h 1273"/>
                <a:gd name="T20" fmla="*/ 35 w 1601"/>
                <a:gd name="T21" fmla="*/ 1177 h 1273"/>
                <a:gd name="T22" fmla="*/ 83 w 1601"/>
                <a:gd name="T23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1" h="1273">
                  <a:moveTo>
                    <a:pt x="1601" y="7"/>
                  </a:moveTo>
                  <a:cubicBezTo>
                    <a:pt x="1576" y="3"/>
                    <a:pt x="1558" y="0"/>
                    <a:pt x="1517" y="7"/>
                  </a:cubicBezTo>
                  <a:cubicBezTo>
                    <a:pt x="1476" y="14"/>
                    <a:pt x="1404" y="16"/>
                    <a:pt x="1355" y="49"/>
                  </a:cubicBezTo>
                  <a:cubicBezTo>
                    <a:pt x="1306" y="82"/>
                    <a:pt x="1261" y="142"/>
                    <a:pt x="1223" y="205"/>
                  </a:cubicBezTo>
                  <a:cubicBezTo>
                    <a:pt x="1185" y="268"/>
                    <a:pt x="1188" y="358"/>
                    <a:pt x="1127" y="427"/>
                  </a:cubicBezTo>
                  <a:cubicBezTo>
                    <a:pt x="1066" y="496"/>
                    <a:pt x="964" y="578"/>
                    <a:pt x="857" y="619"/>
                  </a:cubicBezTo>
                  <a:cubicBezTo>
                    <a:pt x="750" y="660"/>
                    <a:pt x="590" y="660"/>
                    <a:pt x="485" y="673"/>
                  </a:cubicBezTo>
                  <a:cubicBezTo>
                    <a:pt x="380" y="686"/>
                    <a:pt x="297" y="674"/>
                    <a:pt x="227" y="697"/>
                  </a:cubicBezTo>
                  <a:cubicBezTo>
                    <a:pt x="157" y="720"/>
                    <a:pt x="102" y="765"/>
                    <a:pt x="65" y="811"/>
                  </a:cubicBezTo>
                  <a:cubicBezTo>
                    <a:pt x="28" y="857"/>
                    <a:pt x="10" y="912"/>
                    <a:pt x="5" y="973"/>
                  </a:cubicBezTo>
                  <a:cubicBezTo>
                    <a:pt x="0" y="1034"/>
                    <a:pt x="22" y="1127"/>
                    <a:pt x="35" y="1177"/>
                  </a:cubicBezTo>
                  <a:cubicBezTo>
                    <a:pt x="48" y="1227"/>
                    <a:pt x="65" y="1250"/>
                    <a:pt x="83" y="1273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1E3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9" name="Line 331"/>
            <p:cNvSpPr>
              <a:spLocks noChangeShapeType="1"/>
            </p:cNvSpPr>
            <p:nvPr/>
          </p:nvSpPr>
          <p:spPr bwMode="auto">
            <a:xfrm flipV="1">
              <a:off x="1314450" y="4267200"/>
              <a:ext cx="342900" cy="9048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0" name="Line 332"/>
            <p:cNvSpPr>
              <a:spLocks noChangeShapeType="1"/>
            </p:cNvSpPr>
            <p:nvPr/>
          </p:nvSpPr>
          <p:spPr bwMode="auto">
            <a:xfrm flipH="1" flipV="1">
              <a:off x="2867025" y="3810000"/>
              <a:ext cx="838200" cy="1371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" name="Line 333"/>
            <p:cNvSpPr>
              <a:spLocks noChangeShapeType="1"/>
            </p:cNvSpPr>
            <p:nvPr/>
          </p:nvSpPr>
          <p:spPr bwMode="auto">
            <a:xfrm flipH="1" flipV="1">
              <a:off x="4067175" y="3438525"/>
              <a:ext cx="1800225" cy="17240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" name="Text Box 334"/>
            <p:cNvSpPr txBox="1">
              <a:spLocks noChangeArrowheads="1"/>
            </p:cNvSpPr>
            <p:nvPr/>
          </p:nvSpPr>
          <p:spPr bwMode="auto">
            <a:xfrm>
              <a:off x="2965450" y="3636963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PE</a:t>
              </a:r>
              <a:endParaRPr lang="en-US"/>
            </a:p>
          </p:txBody>
        </p:sp>
        <p:sp>
          <p:nvSpPr>
            <p:cNvPr id="103" name="Text Box 335"/>
            <p:cNvSpPr txBox="1">
              <a:spLocks noChangeArrowheads="1"/>
            </p:cNvSpPr>
            <p:nvPr/>
          </p:nvSpPr>
          <p:spPr bwMode="auto">
            <a:xfrm>
              <a:off x="6042025" y="3008313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PE</a:t>
              </a:r>
              <a:endParaRPr lang="en-US"/>
            </a:p>
          </p:txBody>
        </p:sp>
        <p:sp>
          <p:nvSpPr>
            <p:cNvPr id="104" name="Text Box 336"/>
            <p:cNvSpPr txBox="1">
              <a:spLocks noChangeArrowheads="1"/>
            </p:cNvSpPr>
            <p:nvPr/>
          </p:nvSpPr>
          <p:spPr bwMode="auto">
            <a:xfrm>
              <a:off x="6280150" y="3579813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PE</a:t>
              </a:r>
              <a:endParaRPr lang="en-US"/>
            </a:p>
          </p:txBody>
        </p:sp>
        <p:sp>
          <p:nvSpPr>
            <p:cNvPr id="105" name="Text Box 337"/>
            <p:cNvSpPr txBox="1">
              <a:spLocks noChangeArrowheads="1"/>
            </p:cNvSpPr>
            <p:nvPr/>
          </p:nvSpPr>
          <p:spPr bwMode="auto">
            <a:xfrm>
              <a:off x="1555750" y="322738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CE</a:t>
              </a:r>
              <a:endParaRPr lang="en-US"/>
            </a:p>
          </p:txBody>
        </p:sp>
        <p:sp>
          <p:nvSpPr>
            <p:cNvPr id="106" name="Text Box 338"/>
            <p:cNvSpPr txBox="1">
              <a:spLocks noChangeArrowheads="1"/>
            </p:cNvSpPr>
            <p:nvPr/>
          </p:nvSpPr>
          <p:spPr bwMode="auto">
            <a:xfrm>
              <a:off x="1803400" y="410368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CE</a:t>
              </a:r>
              <a:endParaRPr lang="en-US"/>
            </a:p>
          </p:txBody>
        </p:sp>
        <p:sp>
          <p:nvSpPr>
            <p:cNvPr id="107" name="Text Box 339"/>
            <p:cNvSpPr txBox="1">
              <a:spLocks noChangeArrowheads="1"/>
            </p:cNvSpPr>
            <p:nvPr/>
          </p:nvSpPr>
          <p:spPr bwMode="auto">
            <a:xfrm>
              <a:off x="7445375" y="220503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CE</a:t>
              </a:r>
              <a:endParaRPr lang="en-US"/>
            </a:p>
          </p:txBody>
        </p:sp>
        <p:sp>
          <p:nvSpPr>
            <p:cNvPr id="108" name="Text Box 340"/>
            <p:cNvSpPr txBox="1">
              <a:spLocks noChangeArrowheads="1"/>
            </p:cNvSpPr>
            <p:nvPr/>
          </p:nvSpPr>
          <p:spPr bwMode="auto">
            <a:xfrm>
              <a:off x="7346950" y="360838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CE</a:t>
              </a:r>
              <a:endParaRPr lang="en-US"/>
            </a:p>
          </p:txBody>
        </p:sp>
        <p:sp>
          <p:nvSpPr>
            <p:cNvPr id="109" name="Text Box 341"/>
            <p:cNvSpPr txBox="1">
              <a:spLocks noChangeArrowheads="1"/>
            </p:cNvSpPr>
            <p:nvPr/>
          </p:nvSpPr>
          <p:spPr bwMode="auto">
            <a:xfrm>
              <a:off x="3870325" y="261778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P</a:t>
              </a:r>
              <a:endParaRPr lang="en-US"/>
            </a:p>
          </p:txBody>
        </p:sp>
        <p:sp>
          <p:nvSpPr>
            <p:cNvPr id="110" name="Text Box 342"/>
            <p:cNvSpPr txBox="1">
              <a:spLocks noChangeArrowheads="1"/>
            </p:cNvSpPr>
            <p:nvPr/>
          </p:nvSpPr>
          <p:spPr bwMode="auto">
            <a:xfrm>
              <a:off x="4937125" y="3684588"/>
              <a:ext cx="3746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000" b="1">
                  <a:latin typeface="Arial" charset="0"/>
                </a:rPr>
                <a:t>P</a:t>
              </a:r>
              <a:endParaRPr lang="en-US"/>
            </a:p>
          </p:txBody>
        </p:sp>
        <p:sp>
          <p:nvSpPr>
            <p:cNvPr id="111" name="Text Box 343"/>
            <p:cNvSpPr txBox="1">
              <a:spLocks noChangeArrowheads="1"/>
            </p:cNvSpPr>
            <p:nvPr/>
          </p:nvSpPr>
          <p:spPr bwMode="auto">
            <a:xfrm>
              <a:off x="708025" y="2430463"/>
              <a:ext cx="6318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>
                  <a:latin typeface="Arial" charset="0"/>
                </a:rPr>
                <a:t>10.1/16</a:t>
              </a:r>
              <a:endParaRPr lang="en-US" sz="800"/>
            </a:p>
          </p:txBody>
        </p:sp>
        <p:sp>
          <p:nvSpPr>
            <p:cNvPr id="112" name="Text Box 344"/>
            <p:cNvSpPr txBox="1">
              <a:spLocks noChangeArrowheads="1"/>
            </p:cNvSpPr>
            <p:nvPr/>
          </p:nvSpPr>
          <p:spPr bwMode="auto">
            <a:xfrm>
              <a:off x="669925" y="4551363"/>
              <a:ext cx="6318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>
                  <a:latin typeface="Arial" charset="0"/>
                </a:rPr>
                <a:t>10.1/16</a:t>
              </a:r>
              <a:endParaRPr lang="en-US" sz="800"/>
            </a:p>
          </p:txBody>
        </p:sp>
        <p:sp>
          <p:nvSpPr>
            <p:cNvPr id="113" name="Text Box 345"/>
            <p:cNvSpPr txBox="1">
              <a:spLocks noChangeArrowheads="1"/>
            </p:cNvSpPr>
            <p:nvPr/>
          </p:nvSpPr>
          <p:spPr bwMode="auto">
            <a:xfrm>
              <a:off x="7807325" y="2011363"/>
              <a:ext cx="6318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>
                  <a:latin typeface="Arial" charset="0"/>
                </a:rPr>
                <a:t>10.1/16</a:t>
              </a:r>
              <a:endParaRPr lang="en-US" sz="800"/>
            </a:p>
          </p:txBody>
        </p:sp>
        <p:sp>
          <p:nvSpPr>
            <p:cNvPr id="114" name="Text Box 346"/>
            <p:cNvSpPr txBox="1">
              <a:spLocks noChangeArrowheads="1"/>
            </p:cNvSpPr>
            <p:nvPr/>
          </p:nvSpPr>
          <p:spPr bwMode="auto">
            <a:xfrm>
              <a:off x="7781925" y="3421063"/>
              <a:ext cx="6318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800">
                  <a:latin typeface="Arial" charset="0"/>
                </a:rPr>
                <a:t>10.1/16</a:t>
              </a:r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23011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A">
  <a:themeElements>
    <a:clrScheme name="Vlastní 1">
      <a:dk1>
        <a:srgbClr val="2A2A2A"/>
      </a:dk1>
      <a:lt1>
        <a:srgbClr val="FFFFFF"/>
      </a:lt1>
      <a:dk2>
        <a:srgbClr val="EE2B22"/>
      </a:dk2>
      <a:lt2>
        <a:srgbClr val="FFFFFF"/>
      </a:lt2>
      <a:accent1>
        <a:srgbClr val="C00000"/>
      </a:accent1>
      <a:accent2>
        <a:srgbClr val="DCDCDC"/>
      </a:accent2>
      <a:accent3>
        <a:srgbClr val="EE2B22"/>
      </a:accent3>
      <a:accent4>
        <a:srgbClr val="2A2A2A"/>
      </a:accent4>
      <a:accent5>
        <a:srgbClr val="FBD4D2"/>
      </a:accent5>
      <a:accent6>
        <a:srgbClr val="F47F7A"/>
      </a:accent6>
      <a:hlink>
        <a:srgbClr val="373737"/>
      </a:hlink>
      <a:folHlink>
        <a:srgbClr val="7030A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lnDef>
  </a:objectDefaults>
  <a:extraClrSchemeLst>
    <a:extraClrScheme>
      <a:clrScheme name="MASTER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ulka">
  <a:themeElements>
    <a:clrScheme name="Vlastní 1">
      <a:dk1>
        <a:srgbClr val="2A2A2A"/>
      </a:dk1>
      <a:lt1>
        <a:srgbClr val="FFFFFF"/>
      </a:lt1>
      <a:dk2>
        <a:srgbClr val="EE2B22"/>
      </a:dk2>
      <a:lt2>
        <a:srgbClr val="FFFFFF"/>
      </a:lt2>
      <a:accent1>
        <a:srgbClr val="C00000"/>
      </a:accent1>
      <a:accent2>
        <a:srgbClr val="DCDCDC"/>
      </a:accent2>
      <a:accent3>
        <a:srgbClr val="EE2B22"/>
      </a:accent3>
      <a:accent4>
        <a:srgbClr val="2A2A2A"/>
      </a:accent4>
      <a:accent5>
        <a:srgbClr val="FFFFFF"/>
      </a:accent5>
      <a:accent6>
        <a:srgbClr val="FF7F7F"/>
      </a:accent6>
      <a:hlink>
        <a:srgbClr val="373737"/>
      </a:hlink>
      <a:folHlink>
        <a:srgbClr val="7030A0"/>
      </a:folHlink>
    </a:clrScheme>
    <a:fontScheme name="Titulka">
      <a:majorFont>
        <a:latin typeface="Calibri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lnDef>
  </a:objectDefaults>
  <a:extraClrSchemeLst>
    <a:extraClrScheme>
      <a:clrScheme name="Titul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slední">
  <a:themeElements>
    <a:clrScheme name="Vlastní 1">
      <a:dk1>
        <a:srgbClr val="2A2A2A"/>
      </a:dk1>
      <a:lt1>
        <a:srgbClr val="FFFFFF"/>
      </a:lt1>
      <a:dk2>
        <a:srgbClr val="EE2B22"/>
      </a:dk2>
      <a:lt2>
        <a:srgbClr val="FFFFFF"/>
      </a:lt2>
      <a:accent1>
        <a:srgbClr val="C00000"/>
      </a:accent1>
      <a:accent2>
        <a:srgbClr val="DCDCDC"/>
      </a:accent2>
      <a:accent3>
        <a:srgbClr val="EE2B22"/>
      </a:accent3>
      <a:accent4>
        <a:srgbClr val="2A2A2A"/>
      </a:accent4>
      <a:accent5>
        <a:srgbClr val="FFFFFF"/>
      </a:accent5>
      <a:accent6>
        <a:srgbClr val="FF7F7F"/>
      </a:accent6>
      <a:hlink>
        <a:srgbClr val="373737"/>
      </a:hlink>
      <a:folHlink>
        <a:srgbClr val="7030A0"/>
      </a:folHlink>
    </a:clrScheme>
    <a:fontScheme name="Poslední">
      <a:majorFont>
        <a:latin typeface="Calibri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465A6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ヒラギノ角ゴ ProN W6" charset="0"/>
            <a:cs typeface="ヒラギノ角ゴ ProN W6" charset="0"/>
            <a:sym typeface="Arial" charset="0"/>
          </a:defRPr>
        </a:defPPr>
      </a:lstStyle>
    </a:lnDef>
  </a:objectDefaults>
  <a:extraClrSchemeLst>
    <a:extraClrScheme>
      <a:clrScheme name="Posledn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Pages>0</Pages>
  <Words>1832</Words>
  <Characters>0</Characters>
  <Application>Microsoft Office PowerPoint</Application>
  <PresentationFormat>Předvádění na obrazovce (4:3)</PresentationFormat>
  <Lines>0</Lines>
  <Paragraphs>512</Paragraphs>
  <Slides>25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MASTER A</vt:lpstr>
      <vt:lpstr>Titulka</vt:lpstr>
      <vt:lpstr>Poslední</vt:lpstr>
      <vt:lpstr>Visio</vt:lpstr>
      <vt:lpstr>Aktivní prvky Juniper  v kontextu budování regionálních a metropolitních sítí </vt:lpstr>
      <vt:lpstr>Úvod</vt:lpstr>
      <vt:lpstr>ISP prostředí … není LAN</vt:lpstr>
      <vt:lpstr>Aktivní prvky trasnportních sítí</vt:lpstr>
      <vt:lpstr>Komunikační model …</vt:lpstr>
      <vt:lpstr>Hierarchie síťových uzlů</vt:lpstr>
      <vt:lpstr>Hierarchie síťových uzlů</vt:lpstr>
      <vt:lpstr>Managed vs Unmanaged CE </vt:lpstr>
      <vt:lpstr>L3 VPN – příklad „aplikace“ v transportních sítích</vt:lpstr>
      <vt:lpstr>Aplikace – co a komu „nabízet“</vt:lpstr>
      <vt:lpstr>Agenda Juniper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Grigar Martin</dc:creator>
  <cp:lastModifiedBy>Vejmělek Petr</cp:lastModifiedBy>
  <cp:revision>145</cp:revision>
  <dcterms:modified xsi:type="dcterms:W3CDTF">2011-06-21T12:36:30Z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Zuzana Červenková</vt:lpwstr>
  </property>
  <property fmtid="{D5CDD505-2E9C-101B-9397-08002B2CF9AE}" pid="3" name="SPSDescription">
    <vt:lpwstr/>
  </property>
  <property fmtid="{D5CDD505-2E9C-101B-9397-08002B2CF9AE}" pid="4" name="Status">
    <vt:lpwstr/>
  </property>
</Properties>
</file>