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1" r:id="rId3"/>
    <p:sldId id="292" r:id="rId4"/>
    <p:sldId id="294" r:id="rId5"/>
    <p:sldId id="295" r:id="rId6"/>
    <p:sldId id="309" r:id="rId7"/>
    <p:sldId id="296" r:id="rId8"/>
    <p:sldId id="308" r:id="rId9"/>
    <p:sldId id="297" r:id="rId10"/>
    <p:sldId id="310" r:id="rId11"/>
    <p:sldId id="311" r:id="rId12"/>
    <p:sldId id="302" r:id="rId13"/>
    <p:sldId id="303" r:id="rId14"/>
    <p:sldId id="298" r:id="rId15"/>
    <p:sldId id="314" r:id="rId16"/>
    <p:sldId id="315" r:id="rId17"/>
    <p:sldId id="316" r:id="rId18"/>
    <p:sldId id="317" r:id="rId19"/>
    <p:sldId id="318" r:id="rId20"/>
    <p:sldId id="319" r:id="rId21"/>
    <p:sldId id="299" r:id="rId22"/>
    <p:sldId id="304" r:id="rId23"/>
    <p:sldId id="305" r:id="rId24"/>
    <p:sldId id="306" r:id="rId25"/>
    <p:sldId id="307" r:id="rId26"/>
    <p:sldId id="320" r:id="rId27"/>
  </p:sldIdLst>
  <p:sldSz cx="9144000" cy="6858000" type="screen4x3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7" autoAdjust="0"/>
    <p:restoredTop sz="82867" autoAdjust="0"/>
  </p:normalViewPr>
  <p:slideViewPr>
    <p:cSldViewPr showGuides="1">
      <p:cViewPr>
        <p:scale>
          <a:sx n="80" d="100"/>
          <a:sy n="80" d="100"/>
        </p:scale>
        <p:origin x="-768" y="-21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62BED-9731-4F41-B85B-F5308387AD93}" type="datetimeFigureOut">
              <a:rPr lang="cs-CZ" smtClean="0"/>
              <a:t>29.6.2016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6901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376901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34A6F-05FC-43A3-9714-954175C73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87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6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29.6.2016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89517"/>
            <a:ext cx="5438140" cy="44426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36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36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586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050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0048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19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zensky-kraj.cz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marketa.stehlikova@plzensky-kraj.cz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03648" y="2132856"/>
            <a:ext cx="7272000" cy="1296144"/>
          </a:xfrm>
        </p:spPr>
        <p:txBody>
          <a:bodyPr/>
          <a:lstStyle/>
          <a:p>
            <a:r>
              <a:rPr lang="cs-CZ" sz="2400" dirty="0" smtClean="0"/>
              <a:t>seminář  pro příjemce – dotační program </a:t>
            </a:r>
            <a:r>
              <a:rPr lang="cs-CZ" sz="2400" dirty="0"/>
              <a:t>„Podpora sociálních služeb v rámci individuálního projektu Podpora sociálních služeb v Plzeňském kraji 2016 - 2019“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403648" y="4089600"/>
            <a:ext cx="7379651" cy="540000"/>
          </a:xfrm>
        </p:spPr>
        <p:txBody>
          <a:bodyPr/>
          <a:lstStyle/>
          <a:p>
            <a:r>
              <a:rPr lang="cs-CZ" sz="2000" dirty="0" smtClean="0"/>
              <a:t>Odbor sociálních věcí, oddělení správní a realizace projektů </a:t>
            </a:r>
            <a:endParaRPr lang="cs-CZ" sz="20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403648" y="4885200"/>
            <a:ext cx="7380352" cy="540000"/>
          </a:xfrm>
        </p:spPr>
        <p:txBody>
          <a:bodyPr/>
          <a:lstStyle/>
          <a:p>
            <a:r>
              <a:rPr lang="cs-CZ" sz="2000" b="1" dirty="0" smtClean="0"/>
              <a:t>29. 6. 2016, Plzeň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MONITOROVACÍ INDIKÁTORY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22522" y="2060848"/>
            <a:ext cx="85539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Přílohy Zprávy o realizaci projektu: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Příloha č. </a:t>
            </a:r>
            <a:r>
              <a:rPr lang="cs-CZ" sz="2000" dirty="0"/>
              <a:t>1 - výkaz indikátorů </a:t>
            </a:r>
            <a:r>
              <a:rPr lang="cs-CZ" sz="2000" dirty="0" smtClean="0"/>
              <a:t>– účastníci (včetně osob s bagatelní podporou)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Příloha č. </a:t>
            </a:r>
            <a:r>
              <a:rPr lang="cs-CZ" sz="2000" dirty="0"/>
              <a:t>2 - výkaz indikátorů - anonymní</a:t>
            </a: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Příloha č. </a:t>
            </a:r>
            <a:r>
              <a:rPr lang="cs-CZ" sz="2000" dirty="0"/>
              <a:t>3 </a:t>
            </a:r>
            <a:r>
              <a:rPr lang="cs-CZ" sz="2000" dirty="0" smtClean="0"/>
              <a:t>- </a:t>
            </a:r>
            <a:r>
              <a:rPr lang="cs-CZ" sz="2000" dirty="0"/>
              <a:t>výkaz indikátorů </a:t>
            </a:r>
            <a:r>
              <a:rPr lang="cs-CZ" sz="2000" dirty="0" smtClean="0"/>
              <a:t>– kapacita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Monitorovací list podpořené osoby – zápis: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charakteristik při vstupu do projektu (pohlaví, postavení na trhu práce, nejvyšší dosažené vzdělání, </a:t>
            </a:r>
            <a:r>
              <a:rPr lang="cs-CZ" sz="2000" i="1" dirty="0" smtClean="0"/>
              <a:t>typ znevýhodnění, </a:t>
            </a:r>
            <a:r>
              <a:rPr lang="cs-CZ" sz="2000" dirty="0" smtClean="0"/>
              <a:t>přístup k bydlení, osoby sdílející stejnou domácnost, sektor ekonomiky, v němž je osoba ekonomicky aktivní, specifikace působení ve veřejném sektoru, vazba na vymezené území)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většinu těchto charakteristik bude uváděna v Šabloně pro import podpořených osob do IS ESF 2014+</a:t>
            </a:r>
          </a:p>
        </p:txBody>
      </p:sp>
    </p:spTree>
    <p:extLst>
      <p:ext uri="{BB962C8B-B14F-4D97-AF65-F5344CB8AC3E}">
        <p14:creationId xmlns:p14="http://schemas.microsoft.com/office/powerpoint/2010/main" val="299548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MONITOROVACÍ INDIKÁTORY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22522" y="2060848"/>
            <a:ext cx="85539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některé údaje ale v šabloně chybí, proto nutné vyplňovat i přílohy Zprávy o realizaci projektu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Šablona </a:t>
            </a:r>
            <a:r>
              <a:rPr lang="cs-CZ" sz="2000" dirty="0"/>
              <a:t>pro import dat a </a:t>
            </a:r>
            <a:r>
              <a:rPr lang="cs-CZ" sz="2000" dirty="0" smtClean="0"/>
              <a:t>příloha </a:t>
            </a:r>
            <a:r>
              <a:rPr lang="cs-CZ" sz="2000" dirty="0"/>
              <a:t>č. 1 Zprávy o realizaci projektu  </a:t>
            </a:r>
            <a:r>
              <a:rPr lang="cs-CZ" sz="2000" dirty="0" smtClean="0"/>
              <a:t>bude vyplňována i pro podpořené osoby s bagatelní podporou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Různí příjemci jsou zavázáni k různým typům indikátorů (uvedeny ve Smlouvě), stanoveno na základě osobních jednání při přípravě projektu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Všichni příjemci vykazují indikátor kapacity a k němu další, tj. účastníky a/nebo anonymní podpořené osoby a/nebo osoby s bagatelní podporou.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Veškeré materiály k vykazování MI (monitorovací list podpořené osoby, přílohy zprávy o realizaci projektu), k přípravě zprávy o realizaci projektu a k vyúčtování dotace a vyrovnávací platby </a:t>
            </a:r>
            <a:r>
              <a:rPr lang="cs-CZ" sz="2000" dirty="0"/>
              <a:t>- </a:t>
            </a:r>
            <a:r>
              <a:rPr lang="cs-CZ" sz="2000" dirty="0">
                <a:hlinkClick r:id="rId3"/>
              </a:rPr>
              <a:t>http://www.plzensky-kraj.cz</a:t>
            </a:r>
            <a:r>
              <a:rPr lang="cs-CZ" sz="2000" dirty="0" smtClean="0">
                <a:hlinkClick r:id="rId3"/>
              </a:rPr>
              <a:t>/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506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3"/>
          <a:stretch>
            <a:fillRect/>
          </a:stretch>
        </p:blipFill>
        <p:spPr>
          <a:xfrm>
            <a:off x="727381" y="2204864"/>
            <a:ext cx="6696744" cy="418740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99592" y="1628800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ZPRÁVY O REALIZACI 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64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/>
          <p:nvPr/>
        </p:nvPicPr>
        <p:blipFill>
          <a:blip r:embed="rId3"/>
          <a:stretch>
            <a:fillRect/>
          </a:stretch>
        </p:blipFill>
        <p:spPr>
          <a:xfrm>
            <a:off x="827584" y="1539141"/>
            <a:ext cx="7235762" cy="465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33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92088"/>
          </a:xfrm>
        </p:spPr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esf</a:t>
            </a:r>
            <a:r>
              <a:rPr lang="cs-CZ" dirty="0" smtClean="0"/>
              <a:t> 2014+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0531" y="2197313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Informační systém ESF 2014+ </a:t>
            </a:r>
            <a:r>
              <a:rPr lang="cs-CZ" sz="2000" dirty="0" smtClean="0"/>
              <a:t>slouží </a:t>
            </a:r>
            <a:r>
              <a:rPr lang="cs-CZ" sz="2000" dirty="0"/>
              <a:t>zástupcům příjemců k evidenci podpořených osob a výpočtu indikátorů pro potřeby zpracování zpráv o realizaci </a:t>
            </a:r>
            <a:r>
              <a:rPr lang="cs-CZ" sz="2000" dirty="0" smtClean="0"/>
              <a:t>projektu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47029" y="5229200"/>
            <a:ext cx="7983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Pokyny pro evidenci podpory poskytnuté účastníkům projektů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0531" y="3222860"/>
            <a:ext cx="7992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dirty="0"/>
              <a:t>Při vykazování typu a rozsahu podpory se Příjemce řídí dokumentem „Systém záznamu rozsahu a typu podpory poskytnuté cílovým skupinám projektů“ (dále jen Systém záznamu) vydaný řídícím orgánem OPZ (MPSV), který je k dispozici na </a:t>
            </a:r>
            <a:r>
              <a:rPr lang="cs-CZ" u="sng" dirty="0">
                <a:hlinkClick r:id="rId3"/>
              </a:rPr>
              <a:t>www.esfcr.cz</a:t>
            </a:r>
            <a:r>
              <a:rPr lang="cs-CZ" dirty="0"/>
              <a:t> v sekci OPZ - dokumenty. Příjemce je povinen řídit se aktuálním zněním Systému záznamu publikovaným na </a:t>
            </a:r>
            <a:r>
              <a:rPr lang="cs-CZ" dirty="0">
                <a:hlinkClick r:id="rId3"/>
              </a:rPr>
              <a:t>www.esfcr.cz</a:t>
            </a:r>
            <a:r>
              <a:rPr lang="cs-CZ" dirty="0" smtClean="0"/>
              <a:t>. ŘO „aktualizoval znění“, zapracoval Systém záznamu... do nového dokumentu: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8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92088"/>
          </a:xfrm>
        </p:spPr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esf</a:t>
            </a:r>
            <a:r>
              <a:rPr lang="cs-CZ" dirty="0" smtClean="0"/>
              <a:t> 2014+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5399" y="2060848"/>
            <a:ext cx="798390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u="sng" dirty="0" smtClean="0"/>
              <a:t>založení nové podpořené osoby</a:t>
            </a:r>
          </a:p>
          <a:p>
            <a:pPr algn="just"/>
            <a:r>
              <a:rPr lang="cs-CZ" sz="2000" dirty="0" smtClean="0"/>
              <a:t>zápis charakteristik platných  k zahájení účasti v projektu (příjemce bude uvádět v šabloně pro import dat, zvýrazněné charakteristiky i u anonymních uživatelů v příloze č. 2 Zprávy o realizaci projektu):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Pohlaví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Postavení na trhu práce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Nejvyšší dosažené vzdělání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Typ znevýhodnění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Přístup k bydlení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Situace osob sdílejících stejnou domácnost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Sektor ekonomiky, v němž je osoba ekonomicky aktivní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Specifikace působení ve veřejném sektoru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Vazba na vymezené území </a:t>
            </a:r>
          </a:p>
          <a:p>
            <a:pPr marL="457200" indent="-457200" algn="just">
              <a:buFont typeface="+mj-lt"/>
              <a:buAutoNum type="arabicPeriod"/>
            </a:pPr>
            <a:endParaRPr lang="cs-CZ" sz="2000" b="1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 úvodu jméno, příjmení, adresa,....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8203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92088"/>
          </a:xfrm>
        </p:spPr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esf</a:t>
            </a:r>
            <a:r>
              <a:rPr lang="cs-CZ" dirty="0" smtClean="0"/>
              <a:t> 2014+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0531" y="2197313"/>
            <a:ext cx="798390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u="sng" dirty="0" smtClean="0"/>
              <a:t>zápis charakteristik vyjadřujících stav po </a:t>
            </a:r>
            <a:r>
              <a:rPr lang="cs-CZ" sz="2000" u="sng" dirty="0" err="1" smtClean="0"/>
              <a:t>ukočení</a:t>
            </a:r>
            <a:r>
              <a:rPr lang="cs-CZ" sz="2000" u="sng" dirty="0" smtClean="0"/>
              <a:t> účasti osoby v projektu</a:t>
            </a:r>
            <a:r>
              <a:rPr lang="cs-CZ" sz="2000" dirty="0" smtClean="0"/>
              <a:t> (příjemce bude uvádět v šabloně pro import dat u účastníků, u anonymních klientů v příloze č. 2 Zprávy o realizaci projektu):</a:t>
            </a:r>
          </a:p>
          <a:p>
            <a:pPr algn="just"/>
            <a:r>
              <a:rPr lang="cs-CZ" sz="2000" dirty="0" smtClean="0"/>
              <a:t> = indikátory </a:t>
            </a:r>
            <a:r>
              <a:rPr lang="cs-CZ" sz="2000" dirty="0"/>
              <a:t>6 24 00, 6 25 00, 6 26 00, 6 27 00, 6 73 </a:t>
            </a:r>
            <a:r>
              <a:rPr lang="cs-CZ" sz="2000" dirty="0" smtClean="0"/>
              <a:t>15</a:t>
            </a:r>
            <a:endParaRPr lang="cs-CZ" sz="2000" dirty="0"/>
          </a:p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u="sng" dirty="0" smtClean="0"/>
              <a:t>zápis podpor, které účastníci získali</a:t>
            </a:r>
          </a:p>
          <a:p>
            <a:pPr algn="just"/>
            <a:r>
              <a:rPr lang="cs-CZ" sz="2000" dirty="0" smtClean="0"/>
              <a:t>neanonymní účastníci – zapisuje se do přílohy č. 1 Zprávy o realizaci projektu, PK posléze doplní do IS ESF 2014+</a:t>
            </a:r>
          </a:p>
          <a:p>
            <a:pPr algn="just"/>
            <a:r>
              <a:rPr lang="cs-CZ" sz="2000" dirty="0" smtClean="0"/>
              <a:t>anonymní uživatelé - </a:t>
            </a:r>
            <a:r>
              <a:rPr lang="cs-CZ" sz="2000" dirty="0"/>
              <a:t>zapisuje se do přílohy č. </a:t>
            </a:r>
            <a:r>
              <a:rPr lang="cs-CZ" sz="2000" dirty="0" smtClean="0"/>
              <a:t>2 </a:t>
            </a:r>
            <a:r>
              <a:rPr lang="cs-CZ" sz="2000" dirty="0"/>
              <a:t>Zprávy o realizaci </a:t>
            </a:r>
            <a:r>
              <a:rPr lang="cs-CZ" sz="2000" dirty="0" smtClean="0"/>
              <a:t>projektu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808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92088"/>
          </a:xfrm>
        </p:spPr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esf</a:t>
            </a:r>
            <a:r>
              <a:rPr lang="cs-CZ" dirty="0" smtClean="0"/>
              <a:t> 2014+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0531" y="2197313"/>
            <a:ext cx="798390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u="sng" dirty="0"/>
              <a:t>zápis podpor, které účastníci </a:t>
            </a:r>
            <a:r>
              <a:rPr lang="cs-CZ" sz="2000" u="sng" dirty="0" smtClean="0"/>
              <a:t>získali</a:t>
            </a:r>
          </a:p>
          <a:p>
            <a:pPr algn="just"/>
            <a:r>
              <a:rPr lang="cs-CZ" sz="2000" dirty="0"/>
              <a:t>zápis ke každé osobě:</a:t>
            </a:r>
          </a:p>
          <a:p>
            <a:pPr algn="just"/>
            <a:r>
              <a:rPr lang="cs-CZ" sz="2000" dirty="0" smtClean="0"/>
              <a:t>a/ jakých </a:t>
            </a:r>
            <a:r>
              <a:rPr lang="cs-CZ" sz="2000" dirty="0"/>
              <a:t>podpor v rámci projektu využila</a:t>
            </a:r>
          </a:p>
          <a:p>
            <a:pPr algn="just"/>
            <a:r>
              <a:rPr lang="cs-CZ" sz="2000" dirty="0"/>
              <a:t>kombinace 2 číselníků (1/ typ podpory, 2/ specifikace)</a:t>
            </a:r>
          </a:p>
          <a:p>
            <a:pPr algn="just"/>
            <a:r>
              <a:rPr lang="cs-CZ" sz="2000" dirty="0" smtClean="0"/>
              <a:t>b/ v </a:t>
            </a:r>
            <a:r>
              <a:rPr lang="cs-CZ" sz="2000" dirty="0"/>
              <a:t>jakém </a:t>
            </a:r>
            <a:r>
              <a:rPr lang="cs-CZ" sz="2000" dirty="0" smtClean="0"/>
              <a:t>rozsahu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jednotka pro zadání rozsahu – obvykle hodina  (60 minut), s výjimkou pobytových služeb: Převod </a:t>
            </a:r>
            <a:r>
              <a:rPr lang="cs-CZ" sz="2000" dirty="0"/>
              <a:t>podpory nevyjadřované v </a:t>
            </a:r>
            <a:r>
              <a:rPr lang="cs-CZ" sz="2000" dirty="0" smtClean="0"/>
              <a:t>hodinách: </a:t>
            </a:r>
            <a:r>
              <a:rPr lang="cs-CZ" sz="2000" dirty="0"/>
              <a:t>1 den (noc) = 1 hodina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cs-CZ" sz="2000" dirty="0"/>
          </a:p>
          <a:p>
            <a:pPr algn="just"/>
            <a:r>
              <a:rPr lang="cs-CZ" sz="2000" dirty="0"/>
              <a:t>z dokumentů dokládajících aktivity projektu musí být </a:t>
            </a:r>
            <a:r>
              <a:rPr lang="cs-CZ" sz="2000" b="1" dirty="0"/>
              <a:t>doložitelné</a:t>
            </a:r>
            <a:r>
              <a:rPr lang="cs-CZ" sz="2000" dirty="0"/>
              <a:t>, že daná osoba získala podporu větší než bagatelní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8884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92088"/>
          </a:xfrm>
        </p:spPr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esf</a:t>
            </a:r>
            <a:r>
              <a:rPr lang="cs-CZ" dirty="0" smtClean="0"/>
              <a:t> 2014+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0531" y="2197313"/>
            <a:ext cx="798390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u="sng" dirty="0"/>
              <a:t>zápis podpor, které účastníci </a:t>
            </a:r>
            <a:r>
              <a:rPr lang="cs-CZ" sz="2000" u="sng" dirty="0" smtClean="0"/>
              <a:t>získali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číselné údaje se zapisují s přesností na 1 desetinné místo, zaokrouhlování matematicky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doporučení zapisovat poskytnutou podporu v okamžiku, kdy je považována za </a:t>
            </a:r>
            <a:r>
              <a:rPr lang="cs-CZ" sz="2000" b="1" dirty="0"/>
              <a:t>ukončenou</a:t>
            </a:r>
            <a:r>
              <a:rPr lang="cs-CZ" sz="2000" dirty="0"/>
              <a:t>, při průběžném záznamu se daný indikátor nebere v potaz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2294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92088"/>
          </a:xfrm>
        </p:spPr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esf</a:t>
            </a:r>
            <a:r>
              <a:rPr lang="cs-CZ" dirty="0" smtClean="0"/>
              <a:t> 2014+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0531" y="2197313"/>
            <a:ext cx="798390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Typy podpory rozlišované v IS ESF 2014+</a:t>
            </a:r>
          </a:p>
          <a:p>
            <a:pPr algn="just"/>
            <a:r>
              <a:rPr lang="cs-CZ" sz="2000" dirty="0" smtClean="0"/>
              <a:t>celkem 12 typů podpor </a:t>
            </a:r>
          </a:p>
          <a:p>
            <a:pPr algn="just"/>
            <a:r>
              <a:rPr lang="cs-CZ" sz="2000" dirty="0" smtClean="0"/>
              <a:t>pro IP relevantní 7 (7.1. a 7.4), 8 (8.1, 8.4, 8.6), 9 (9.1 až 9.4):</a:t>
            </a:r>
          </a:p>
          <a:p>
            <a:pPr algn="just"/>
            <a:endParaRPr lang="cs-CZ" sz="2000" dirty="0" smtClean="0"/>
          </a:p>
          <a:p>
            <a:pPr marL="457200" indent="-457200" algn="just">
              <a:buFont typeface="+mj-lt"/>
              <a:buAutoNum type="arabicPeriod" startAt="7"/>
            </a:pPr>
            <a:r>
              <a:rPr lang="cs-CZ" sz="2000" u="sng" dirty="0" smtClean="0"/>
              <a:t>Krizové, azylové a přechodové ubytování </a:t>
            </a:r>
          </a:p>
          <a:p>
            <a:pPr algn="just"/>
            <a:r>
              <a:rPr lang="cs-CZ" sz="2000" dirty="0" smtClean="0"/>
              <a:t>7.1 </a:t>
            </a:r>
            <a:r>
              <a:rPr lang="cs-CZ" sz="2000" i="1" dirty="0" smtClean="0"/>
              <a:t>pobyt v azylovém domu, domu na půl cesty</a:t>
            </a:r>
          </a:p>
          <a:p>
            <a:pPr marL="450850" algn="just"/>
            <a:r>
              <a:rPr lang="cs-CZ" sz="2000" dirty="0" smtClean="0"/>
              <a:t>jednotka pro záznam podpory: délka </a:t>
            </a:r>
            <a:r>
              <a:rPr lang="cs-CZ" sz="2000" dirty="0"/>
              <a:t>ve </a:t>
            </a:r>
            <a:r>
              <a:rPr lang="cs-CZ" sz="2000" b="1" dirty="0"/>
              <a:t>dnech, resp. nocích</a:t>
            </a:r>
            <a:r>
              <a:rPr lang="cs-CZ" sz="2000" dirty="0"/>
              <a:t>, </a:t>
            </a:r>
            <a:r>
              <a:rPr lang="cs-CZ" sz="2000" dirty="0" smtClean="0"/>
              <a:t>(1 </a:t>
            </a:r>
            <a:r>
              <a:rPr lang="cs-CZ" sz="2000" dirty="0"/>
              <a:t>den </a:t>
            </a:r>
            <a:r>
              <a:rPr lang="cs-CZ" sz="2000" dirty="0" smtClean="0"/>
              <a:t>/resp</a:t>
            </a:r>
            <a:r>
              <a:rPr lang="cs-CZ" sz="2000" dirty="0"/>
              <a:t>. </a:t>
            </a:r>
            <a:r>
              <a:rPr lang="cs-CZ" sz="2000" dirty="0" smtClean="0"/>
              <a:t>noc </a:t>
            </a:r>
            <a:r>
              <a:rPr lang="cs-CZ" sz="2000" dirty="0"/>
              <a:t>= 1 </a:t>
            </a:r>
            <a:r>
              <a:rPr lang="cs-CZ" sz="2000" dirty="0" smtClean="0"/>
              <a:t>hodina); </a:t>
            </a:r>
          </a:p>
          <a:p>
            <a:pPr algn="just"/>
            <a:r>
              <a:rPr lang="cs-CZ" sz="2000" dirty="0" smtClean="0"/>
              <a:t>7. 4 </a:t>
            </a:r>
            <a:r>
              <a:rPr lang="cs-CZ" sz="2000" i="1" dirty="0" smtClean="0"/>
              <a:t>poskytování </a:t>
            </a:r>
            <a:r>
              <a:rPr lang="cs-CZ" sz="2000" i="1" dirty="0"/>
              <a:t>základních činností </a:t>
            </a:r>
          </a:p>
          <a:p>
            <a:pPr marL="534988" algn="just"/>
            <a:r>
              <a:rPr lang="cs-CZ" sz="2000" dirty="0"/>
              <a:t>jednotka pro záznam podpory: délka </a:t>
            </a:r>
            <a:r>
              <a:rPr lang="cs-CZ" sz="2000" dirty="0" smtClean="0"/>
              <a:t>v </a:t>
            </a:r>
            <a:r>
              <a:rPr lang="cs-CZ" sz="2000" dirty="0"/>
              <a:t>hodinách (60 minut</a:t>
            </a:r>
            <a:r>
              <a:rPr lang="cs-CZ" sz="2000" dirty="0" smtClean="0"/>
              <a:t>)</a:t>
            </a:r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12566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20080"/>
          </a:xfrm>
        </p:spPr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41437" y="2067092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1/ PŘEDSTAVENÍ IP 2016 </a:t>
            </a:r>
            <a:r>
              <a:rPr lang="cs-CZ" dirty="0"/>
              <a:t>- 2019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47564" y="2397760"/>
            <a:ext cx="78128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2/ POVINNOSTI PŘÍJEMCŮ </a:t>
            </a:r>
            <a:r>
              <a:rPr lang="cs-CZ" dirty="0"/>
              <a:t>DOTACE	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indikátory</a:t>
            </a:r>
          </a:p>
          <a:p>
            <a:r>
              <a:rPr lang="cs-CZ" dirty="0" smtClean="0"/>
              <a:t>	ZPRÁVY </a:t>
            </a:r>
            <a:r>
              <a:rPr lang="cs-CZ" dirty="0"/>
              <a:t>O REALIZACI PROJEKTU</a:t>
            </a:r>
            <a:br>
              <a:rPr lang="cs-CZ" dirty="0"/>
            </a:br>
            <a:r>
              <a:rPr lang="cs-CZ" dirty="0"/>
              <a:t>	IS ESF 2014+</a:t>
            </a:r>
            <a:br>
              <a:rPr lang="cs-CZ" dirty="0"/>
            </a:br>
            <a:r>
              <a:rPr lang="cs-CZ" dirty="0"/>
              <a:t> 	ochrana osobních údajů, prohlášení o mlčenlivosti</a:t>
            </a:r>
            <a:br>
              <a:rPr lang="cs-CZ" dirty="0"/>
            </a:br>
            <a:r>
              <a:rPr lang="cs-CZ" dirty="0"/>
              <a:t>	PUBLICITA</a:t>
            </a:r>
            <a:br>
              <a:rPr lang="cs-CZ" dirty="0"/>
            </a:br>
            <a:r>
              <a:rPr lang="cs-CZ" dirty="0"/>
              <a:t>	VEŘEJNÉ ZAKÁZKY</a:t>
            </a:r>
            <a:br>
              <a:rPr lang="cs-CZ" dirty="0"/>
            </a:br>
            <a:r>
              <a:rPr lang="cs-CZ" dirty="0"/>
              <a:t>	</a:t>
            </a:r>
            <a:br>
              <a:rPr lang="cs-CZ" dirty="0"/>
            </a:b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41437" y="4465497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3/ UZNATELNÉ </a:t>
            </a:r>
            <a:r>
              <a:rPr lang="cs-CZ" dirty="0"/>
              <a:t>A </a:t>
            </a:r>
            <a:r>
              <a:rPr lang="cs-CZ" dirty="0" smtClean="0"/>
              <a:t>NEUZNATELNÉ VÝDAJE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47564" y="4834829"/>
            <a:ext cx="745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4/ FINANCOVÁNÍ PROJEKTŮ – ZÁLOHOVÉ PLATBY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7564" y="5202167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5/ VYÚČTOVÁNÍ DOTACE A VYROVNÁVACÍ PLATBY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48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92088"/>
          </a:xfrm>
        </p:spPr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esf</a:t>
            </a:r>
            <a:r>
              <a:rPr lang="cs-CZ" dirty="0" smtClean="0"/>
              <a:t> 2014+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0531" y="2060848"/>
            <a:ext cx="857793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 smtClean="0"/>
          </a:p>
          <a:p>
            <a:pPr marL="457200" indent="-457200" algn="just">
              <a:buFont typeface="+mj-lt"/>
              <a:buAutoNum type="arabicPeriod" startAt="8"/>
            </a:pPr>
            <a:r>
              <a:rPr lang="cs-CZ" sz="2000" u="sng" dirty="0" smtClean="0"/>
              <a:t>Ambulantní služby </a:t>
            </a:r>
            <a:r>
              <a:rPr lang="cs-CZ" sz="2000" dirty="0" smtClean="0"/>
              <a:t>- </a:t>
            </a:r>
            <a:r>
              <a:rPr lang="cs-CZ" sz="2000" dirty="0"/>
              <a:t>jednotka pro záznam podpory: </a:t>
            </a:r>
            <a:r>
              <a:rPr lang="cs-CZ" sz="2000" dirty="0" smtClean="0"/>
              <a:t>hodina(60 </a:t>
            </a:r>
            <a:r>
              <a:rPr lang="cs-CZ" sz="2000" dirty="0"/>
              <a:t>minut</a:t>
            </a:r>
            <a:r>
              <a:rPr lang="cs-CZ" sz="2000" dirty="0" smtClean="0"/>
              <a:t>)</a:t>
            </a:r>
          </a:p>
          <a:p>
            <a:pPr algn="just"/>
            <a:r>
              <a:rPr lang="cs-CZ" sz="2000" dirty="0" smtClean="0"/>
              <a:t>8.1 Využití sociální rehabilitace, sociálně terapeutické dílny</a:t>
            </a:r>
          </a:p>
          <a:p>
            <a:pPr algn="just"/>
            <a:r>
              <a:rPr lang="cs-CZ" sz="2000" dirty="0" smtClean="0"/>
              <a:t>8.4 Využití nízkoprahového zařízení (tj. nízkoprahové denní centrum)</a:t>
            </a:r>
          </a:p>
          <a:p>
            <a:pPr marL="450850" indent="-450850" algn="just"/>
            <a:r>
              <a:rPr lang="cs-CZ" sz="2000" dirty="0" smtClean="0"/>
              <a:t>8.6 Jiné (ambulantní formy intervenčních center a sociálně aktivizačních služeb pro rodiny s dětmi)</a:t>
            </a:r>
          </a:p>
          <a:p>
            <a:pPr marL="457200" indent="-457200" algn="just">
              <a:buFont typeface="+mj-lt"/>
              <a:buAutoNum type="arabicPeriod" startAt="9"/>
            </a:pPr>
            <a:r>
              <a:rPr lang="cs-CZ" sz="2000" u="sng" dirty="0" smtClean="0"/>
              <a:t>Terénní programy </a:t>
            </a:r>
            <a:r>
              <a:rPr lang="cs-CZ" sz="2000" dirty="0" smtClean="0"/>
              <a:t>- </a:t>
            </a:r>
            <a:r>
              <a:rPr lang="cs-CZ" sz="2000" dirty="0"/>
              <a:t>jednotka pro záznam podpory: hodina(60 minut)</a:t>
            </a:r>
            <a:endParaRPr lang="cs-CZ" sz="2000" u="sng" dirty="0" smtClean="0"/>
          </a:p>
          <a:p>
            <a:pPr marL="450850" indent="-450850" algn="just"/>
            <a:r>
              <a:rPr lang="cs-CZ" sz="2000" dirty="0" smtClean="0"/>
              <a:t>9.1 Využití sociálně aktivizačních služeb pro rodiny (terénní forma sociálně </a:t>
            </a:r>
            <a:r>
              <a:rPr lang="cs-CZ" sz="2000" dirty="0"/>
              <a:t>aktivizačních služeb pro rodiny s </a:t>
            </a:r>
            <a:r>
              <a:rPr lang="cs-CZ" sz="2000" dirty="0" smtClean="0"/>
              <a:t>dětmi)</a:t>
            </a:r>
          </a:p>
          <a:p>
            <a:pPr marL="450850" indent="-450850" algn="just"/>
            <a:r>
              <a:rPr lang="cs-CZ" sz="2000" dirty="0" smtClean="0"/>
              <a:t>9.2 Využití služeb osobního asistenta (osobní asistence)</a:t>
            </a:r>
          </a:p>
          <a:p>
            <a:pPr marL="450850" indent="-450850" algn="just"/>
            <a:r>
              <a:rPr lang="cs-CZ" sz="2000" dirty="0" smtClean="0"/>
              <a:t>9.3 Využití terénní práce (terénní programy)</a:t>
            </a:r>
          </a:p>
          <a:p>
            <a:pPr marL="450850" indent="-450850" algn="just"/>
            <a:r>
              <a:rPr lang="cs-CZ" sz="2000" dirty="0" smtClean="0"/>
              <a:t>9.4 Jiné (terénní formy </a:t>
            </a:r>
            <a:r>
              <a:rPr lang="cs-CZ" sz="2000" dirty="0"/>
              <a:t>intervenčních </a:t>
            </a:r>
            <a:r>
              <a:rPr lang="cs-CZ" sz="2000" dirty="0" smtClean="0"/>
              <a:t>center </a:t>
            </a:r>
            <a:r>
              <a:rPr lang="cs-CZ" sz="2000" dirty="0"/>
              <a:t>a </a:t>
            </a:r>
            <a:r>
              <a:rPr lang="cs-CZ" sz="2000" dirty="0" smtClean="0"/>
              <a:t>sociální rehabilitace, podpora samostatného bydlení)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46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92088"/>
          </a:xfrm>
        </p:spPr>
        <p:txBody>
          <a:bodyPr/>
          <a:lstStyle/>
          <a:p>
            <a:r>
              <a:rPr lang="cs-CZ" dirty="0" smtClean="0"/>
              <a:t>OCHRANA OSOBNÍCH ÚDAJŮ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0531" y="2197313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Systém zpracování osobních údajů příjemcem – článek VIII. Smlouvy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0531" y="2597423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Z</a:t>
            </a:r>
            <a:r>
              <a:rPr lang="cs-CZ" sz="2000" dirty="0" smtClean="0"/>
              <a:t>aměstnanci </a:t>
            </a:r>
            <a:r>
              <a:rPr lang="cs-CZ" sz="2000" dirty="0"/>
              <a:t>Příjemce, kterým bude umožněn přístup ke zpracovávaným osobním údajům, budou Příjemcem doložitelně poučeni o povinnosti zachovávat mlčenlivost </a:t>
            </a:r>
            <a:r>
              <a:rPr lang="cs-CZ" sz="2000" dirty="0" smtClean="0"/>
              <a:t>– podpis Prohlášení o mlčenlivosti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Příjemce</a:t>
            </a:r>
            <a:r>
              <a:rPr lang="cs-CZ" sz="2000" b="1" dirty="0"/>
              <a:t> </a:t>
            </a:r>
            <a:r>
              <a:rPr lang="cs-CZ" sz="2000" dirty="0"/>
              <a:t>vyplňuje s uživateli služeb Monitorovací listy podpořené osoby – podepisuje uživatel, příjemce uschová pro případ kontroly na místě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osobní údaje ve fyzické </a:t>
            </a:r>
            <a:r>
              <a:rPr lang="cs-CZ" sz="2000" dirty="0" smtClean="0"/>
              <a:t>podobě budou </a:t>
            </a:r>
            <a:r>
              <a:rPr lang="cs-CZ" sz="2000" dirty="0"/>
              <a:t>uchovávány v uzamykatelných schránkách, a to po celou dobu realizace </a:t>
            </a:r>
            <a:r>
              <a:rPr lang="cs-CZ" sz="2000" dirty="0" smtClean="0"/>
              <a:t>Projektu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osobní údaje v elektronické podobě budou zpracovávány v IS ESF </a:t>
            </a:r>
            <a:r>
              <a:rPr lang="cs-CZ" sz="2000" dirty="0" smtClean="0"/>
              <a:t>2014+ (....v šabloně pro import dat a přílohách </a:t>
            </a:r>
            <a:r>
              <a:rPr lang="cs-CZ" sz="2000" dirty="0" err="1" smtClean="0"/>
              <a:t>ZoR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7788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92088"/>
          </a:xfrm>
        </p:spPr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0531" y="2197313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obecná část pravidel pro žadatele a příjemce, kapitola 19 „Pravidla pro informování a komunikaci a vizuální identita OPZ“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0531" y="3068960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dirty="0" smtClean="0"/>
              <a:t>Povinným nástrojem publicity zejména: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informace uvedené na internetových stránkách příjemce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povinný plakát – min. A3, k dispozici </a:t>
            </a:r>
            <a:r>
              <a:rPr lang="cs-CZ" dirty="0"/>
              <a:t>na http://www.plzensky-kraj.cz/</a:t>
            </a:r>
          </a:p>
        </p:txBody>
      </p:sp>
      <p:pic>
        <p:nvPicPr>
          <p:cNvPr id="6" name="Obrázek 5"/>
          <p:cNvPicPr/>
          <p:nvPr/>
        </p:nvPicPr>
        <p:blipFill>
          <a:blip r:embed="rId3"/>
          <a:stretch>
            <a:fillRect/>
          </a:stretch>
        </p:blipFill>
        <p:spPr>
          <a:xfrm>
            <a:off x="527990" y="4007466"/>
            <a:ext cx="3312408" cy="248659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227108" y="4007466"/>
            <a:ext cx="3735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místě realizace projektu - snadno viditelné pro veřejnost (vstupní prostor budovy,...)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79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92088"/>
          </a:xfrm>
        </p:spPr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0531" y="2197313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Další povinné nástroje publicity: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propagační předměty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inzerce (internet, tisk)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komunikační akce (semináře, workshopy, konference, tiskové konference, výstavy,  veletrhy)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 výstupy (tiskové správy, informace pro média)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dokumenty určené pro veřejnost či cílové skupiny (prezenční listiny, certifikáty, analýzy)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výzva k podání nabídek / zadávací dokumentace zakázek se zapojením zdrojů OPZ</a:t>
            </a:r>
          </a:p>
        </p:txBody>
      </p:sp>
    </p:spTree>
    <p:extLst>
      <p:ext uri="{BB962C8B-B14F-4D97-AF65-F5344CB8AC3E}">
        <p14:creationId xmlns:p14="http://schemas.microsoft.com/office/powerpoint/2010/main" val="224775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92088"/>
          </a:xfrm>
        </p:spPr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0531" y="2197313"/>
            <a:ext cx="8136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Vizuální identitu OPZ není nutné používat například: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interní dokumenty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archivační šanony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elektronická i listinná komunikace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pracovní smlouvy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veškeré smlouvy s dodavateli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účetní doklady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vybavení pořízené z prostředků projektu </a:t>
            </a:r>
            <a:r>
              <a:rPr lang="cs-CZ" sz="2000" dirty="0" smtClean="0"/>
              <a:t>(s výjimkou propagačních předmětů)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povinností publicity – Obecná část pravidel pro žadatele a příjemce, kapitola 19.4., sankce při neplnění – ve Smlouvě (30 – 60 % Dotace)</a:t>
            </a:r>
          </a:p>
        </p:txBody>
      </p:sp>
    </p:spTree>
    <p:extLst>
      <p:ext uri="{BB962C8B-B14F-4D97-AF65-F5344CB8AC3E}">
        <p14:creationId xmlns:p14="http://schemas.microsoft.com/office/powerpoint/2010/main" val="405367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92088"/>
          </a:xfrm>
        </p:spPr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0531" y="2197313"/>
            <a:ext cx="81369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zákon 137 /2006 Sb., o veřejných zakázkách</a:t>
            </a:r>
          </a:p>
          <a:p>
            <a:pPr algn="just"/>
            <a:r>
              <a:rPr lang="cs-CZ" sz="2000" dirty="0" smtClean="0"/>
              <a:t>zákon 134/2016 Sb., o zadávání veřejných zakázek, účinnost </a:t>
            </a:r>
            <a:br>
              <a:rPr lang="cs-CZ" sz="2000" dirty="0" smtClean="0"/>
            </a:br>
            <a:r>
              <a:rPr lang="cs-CZ" sz="2000" dirty="0" smtClean="0"/>
              <a:t>od 1. 10. 2016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ZADÁVÁNÍ ZAKÁZEK, NA KTERÉ SE </a:t>
            </a:r>
            <a:r>
              <a:rPr lang="cs-CZ" sz="2000" b="1" dirty="0" smtClean="0"/>
              <a:t>NEVZTAHUJÍ</a:t>
            </a:r>
            <a:r>
              <a:rPr lang="cs-CZ" sz="2000" dirty="0" smtClean="0"/>
              <a:t> POSTUPY PODLE ZÁKONA - předpokládaná hodnota:</a:t>
            </a:r>
          </a:p>
          <a:p>
            <a:pPr algn="just"/>
            <a:r>
              <a:rPr lang="cs-CZ" sz="2000" dirty="0" smtClean="0"/>
              <a:t>1/ nižší než 400 000 /500 000 Kč – nemusí provádět výběrové řízení (VŘ), není třeba písemná smlouva</a:t>
            </a:r>
          </a:p>
          <a:p>
            <a:pPr algn="just"/>
            <a:r>
              <a:rPr lang="cs-CZ" sz="2000" dirty="0" smtClean="0"/>
              <a:t>2/ od 400 000 / 500 000 Kč nedosahující 2 000 000 / 6 000 000 Kč – zjednodušený postup podle kapitoly </a:t>
            </a:r>
            <a:r>
              <a:rPr lang="cs-CZ" sz="2000" b="1" dirty="0" smtClean="0"/>
              <a:t>20.5 Obecné části pravidel pro žadatele a příjemce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dirty="0"/>
              <a:t>ZADÁVÁNÍ ZAKÁZEK, NA KTERÉ SE </a:t>
            </a:r>
            <a:r>
              <a:rPr lang="cs-CZ" sz="2000" b="1" dirty="0" smtClean="0"/>
              <a:t>VZTAHUJÍ</a:t>
            </a:r>
            <a:r>
              <a:rPr lang="cs-CZ" sz="2000" dirty="0" smtClean="0"/>
              <a:t> </a:t>
            </a:r>
            <a:r>
              <a:rPr lang="cs-CZ" sz="2000" dirty="0"/>
              <a:t>POSTUPY PODLE </a:t>
            </a:r>
            <a:r>
              <a:rPr lang="cs-CZ" sz="2000" dirty="0" smtClean="0"/>
              <a:t>ZÁKONA </a:t>
            </a:r>
            <a:r>
              <a:rPr lang="cs-CZ" sz="2000" dirty="0"/>
              <a:t>- předpokládaná hodnota</a:t>
            </a:r>
            <a:r>
              <a:rPr lang="cs-CZ" sz="2000" dirty="0" smtClean="0"/>
              <a:t>: nad 2 000 </a:t>
            </a:r>
            <a:r>
              <a:rPr lang="cs-CZ" sz="2000" smtClean="0"/>
              <a:t>000 / 6 000 000 Kč</a:t>
            </a:r>
            <a:endParaRPr lang="cs-CZ" sz="2000" dirty="0"/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2600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0531" y="2197313"/>
            <a:ext cx="813690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Děkuji za pozornost</a:t>
            </a:r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r>
              <a:rPr lang="cs-CZ" sz="2000" dirty="0" smtClean="0"/>
              <a:t>Markéta Stehlíková</a:t>
            </a:r>
          </a:p>
          <a:p>
            <a:r>
              <a:rPr lang="cs-CZ" sz="2000" dirty="0"/>
              <a:t>Oddělení správní a realizace projektů</a:t>
            </a:r>
          </a:p>
          <a:p>
            <a:r>
              <a:rPr lang="cs-CZ" sz="2000" dirty="0" smtClean="0"/>
              <a:t>Odbor </a:t>
            </a:r>
            <a:r>
              <a:rPr lang="cs-CZ" sz="2000" dirty="0"/>
              <a:t>sociálních věcí</a:t>
            </a:r>
            <a:br>
              <a:rPr lang="cs-CZ" sz="2000" dirty="0"/>
            </a:br>
            <a:r>
              <a:rPr lang="cs-CZ" sz="2000" dirty="0"/>
              <a:t>tel.: 377 195 465</a:t>
            </a:r>
            <a:br>
              <a:rPr lang="cs-CZ" sz="2000" dirty="0"/>
            </a:br>
            <a:r>
              <a:rPr lang="cs-CZ" sz="2000" dirty="0"/>
              <a:t>e-mail: </a:t>
            </a:r>
            <a:r>
              <a:rPr lang="cs-CZ" sz="2000" u="sng" dirty="0">
                <a:hlinkClick r:id="rId3"/>
              </a:rPr>
              <a:t>marketa.stehlikova@plzensky-kraj.cz</a:t>
            </a:r>
            <a:endParaRPr lang="cs-CZ" sz="2000" dirty="0" smtClean="0"/>
          </a:p>
          <a:p>
            <a:pPr algn="ctr"/>
            <a:endParaRPr lang="cs-CZ" sz="2000" dirty="0"/>
          </a:p>
          <a:p>
            <a:pPr algn="just"/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16345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20080"/>
          </a:xfrm>
        </p:spPr>
        <p:txBody>
          <a:bodyPr/>
          <a:lstStyle/>
          <a:p>
            <a:r>
              <a:rPr lang="cs-CZ" dirty="0"/>
              <a:t>PŘEDSTAVENÍ IP 2016 - 2019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95536" y="2276872"/>
            <a:ext cx="8136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CELKOVÝ ROZPOČET: </a:t>
            </a:r>
            <a:r>
              <a:rPr lang="cs-CZ" sz="2000" b="1" dirty="0" smtClean="0"/>
              <a:t>315 899 999,64</a:t>
            </a:r>
          </a:p>
          <a:p>
            <a:r>
              <a:rPr lang="cs-CZ" sz="2000" dirty="0" smtClean="0"/>
              <a:t>Z TOHO NA SLUŽBY: </a:t>
            </a:r>
            <a:r>
              <a:rPr lang="cs-CZ" sz="2000" b="1" dirty="0" smtClean="0"/>
              <a:t>304 192 882 Kč</a:t>
            </a:r>
          </a:p>
          <a:p>
            <a:r>
              <a:rPr lang="cs-CZ" sz="2000" dirty="0" smtClean="0"/>
              <a:t>POČET POSKYTOVATELŮ: 23</a:t>
            </a:r>
          </a:p>
          <a:p>
            <a:r>
              <a:rPr lang="cs-CZ" sz="2000" dirty="0" smtClean="0"/>
              <a:t>POČET SLUŽEB: 53</a:t>
            </a:r>
          </a:p>
          <a:p>
            <a:pPr marL="2695575" indent="-2695575"/>
            <a:r>
              <a:rPr lang="cs-CZ" sz="2000" dirty="0" smtClean="0"/>
              <a:t>OBDOBÍ REALIZACE: 1. 2. 2016 – 28. 2. 2019, do konce dubna 2019 závěrečná zpráva o realizaci projektu</a:t>
            </a:r>
          </a:p>
          <a:p>
            <a:r>
              <a:rPr lang="cs-CZ" sz="2000" dirty="0" smtClean="0"/>
              <a:t>DOBA PODPORY SLUŽEB: 1. 7. 2016 – 31. 12. 2018</a:t>
            </a:r>
          </a:p>
          <a:p>
            <a:r>
              <a:rPr lang="cs-CZ" sz="2000" dirty="0" smtClean="0"/>
              <a:t>KLÍČOVÉ AKTIVITY: </a:t>
            </a:r>
          </a:p>
          <a:p>
            <a:r>
              <a:rPr lang="cs-CZ" sz="2000" dirty="0" smtClean="0"/>
              <a:t>KA 1: Podpora vybraných druhů sociálních služeb</a:t>
            </a:r>
          </a:p>
          <a:p>
            <a:pPr marL="712788" indent="-712788"/>
            <a:r>
              <a:rPr lang="cs-CZ" sz="2000" dirty="0" smtClean="0"/>
              <a:t>KA 2: Roční a průběžná kontrola podmínek služeb obecného hospodářského zájmu</a:t>
            </a:r>
          </a:p>
          <a:p>
            <a:pPr marL="628650" indent="-628650"/>
            <a:r>
              <a:rPr lang="cs-CZ" sz="2000" dirty="0" smtClean="0"/>
              <a:t>KA 3: Průběžná a závěrečná evaluace projektu</a:t>
            </a:r>
          </a:p>
        </p:txBody>
      </p:sp>
    </p:spTree>
    <p:extLst>
      <p:ext uri="{BB962C8B-B14F-4D97-AF65-F5344CB8AC3E}">
        <p14:creationId xmlns:p14="http://schemas.microsoft.com/office/powerpoint/2010/main" val="391575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1872208"/>
          </a:xfrm>
        </p:spPr>
        <p:txBody>
          <a:bodyPr/>
          <a:lstStyle/>
          <a:p>
            <a:r>
              <a:rPr lang="cs-CZ" dirty="0" smtClean="0"/>
              <a:t>POVINNOSTI PŘÍJEMCŮ DOTACE - MONITOROVACÍ INDIKÁTORY  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87311" y="3933056"/>
            <a:ext cx="813690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u="sng" dirty="0" smtClean="0"/>
              <a:t>CELKOVÝ POČET ÚČASTNÍKŮ (6 00 00)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jednoznačná identifikace (jméno, příjmení, datum narození, adresa trvalého pobytu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podpora více než 40 hodin za trvání projektu (max. 20 hodin elektronické vzdělávání).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err="1" smtClean="0"/>
              <a:t>unicita</a:t>
            </a:r>
            <a:r>
              <a:rPr lang="cs-CZ" sz="2000" dirty="0" smtClean="0"/>
              <a:t> za celý projekt </a:t>
            </a:r>
          </a:p>
          <a:p>
            <a:pPr algn="just"/>
            <a:r>
              <a:rPr lang="cs-CZ" sz="2000" dirty="0" smtClean="0"/>
              <a:t>VE SMLOUVÁCH NAHLÁŠENÉ HODNOTY PONÍŽENY NA </a:t>
            </a:r>
            <a:r>
              <a:rPr lang="cs-CZ" sz="2800" b="1" dirty="0" smtClean="0"/>
              <a:t>½</a:t>
            </a:r>
            <a:r>
              <a:rPr lang="cs-CZ" sz="2000" dirty="0" smtClean="0"/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79750" y="3263114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Obecná část pravidel pro žadatele a příjemce, kapitola 18.2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4009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20080"/>
          </a:xfrm>
        </p:spPr>
        <p:txBody>
          <a:bodyPr/>
          <a:lstStyle/>
          <a:p>
            <a:r>
              <a:rPr lang="cs-CZ" dirty="0" smtClean="0"/>
              <a:t>MONITOROVACÍ INDIKÁTORY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2149019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000" u="sng" dirty="0"/>
              <a:t>POVINNOST VYKAZOVAT </a:t>
            </a:r>
            <a:r>
              <a:rPr lang="cs-CZ" sz="2000" b="1" u="sng" dirty="0"/>
              <a:t>CHARAKTERISTIKY ÚČASTNÍKŮ </a:t>
            </a:r>
            <a:r>
              <a:rPr lang="cs-CZ" sz="2000" u="sng" dirty="0"/>
              <a:t>PROJEKTU </a:t>
            </a:r>
            <a:r>
              <a:rPr lang="cs-CZ" sz="2000" u="sng" dirty="0" smtClean="0"/>
              <a:t>PLATNÝCH K </a:t>
            </a:r>
            <a:r>
              <a:rPr lang="cs-CZ" sz="2000" b="1" u="sng" dirty="0" smtClean="0"/>
              <a:t>ZAHÁJENÍ</a:t>
            </a:r>
            <a:r>
              <a:rPr lang="cs-CZ" sz="2000" u="sng" dirty="0" smtClean="0"/>
              <a:t> ÚČASTI OSOBY V PROJEKTU </a:t>
            </a:r>
            <a:r>
              <a:rPr lang="cs-CZ" sz="2000" dirty="0" smtClean="0"/>
              <a:t>(věk</a:t>
            </a:r>
            <a:r>
              <a:rPr lang="cs-CZ" sz="2000" dirty="0"/>
              <a:t>, postavení na trhu práce, </a:t>
            </a:r>
            <a:r>
              <a:rPr lang="cs-CZ" sz="2000" dirty="0" smtClean="0"/>
              <a:t>nejvyšší dosažené vzdělání, typ </a:t>
            </a:r>
            <a:r>
              <a:rPr lang="cs-CZ" sz="2000" dirty="0"/>
              <a:t>znevýhodnění</a:t>
            </a:r>
            <a:r>
              <a:rPr lang="cs-CZ" sz="2000" dirty="0" smtClean="0"/>
              <a:t>, přístup k bydlení, situace osob sdílejících stejnou domácnost, sektor ekonomiky, v němž je osoba aktivní, specifikace působení ve veřejném sektoru)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9195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20080"/>
          </a:xfrm>
        </p:spPr>
        <p:txBody>
          <a:bodyPr/>
          <a:lstStyle/>
          <a:p>
            <a:r>
              <a:rPr lang="cs-CZ" dirty="0" smtClean="0"/>
              <a:t>MONITOROVACÍ INDIKÁTORY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2149019"/>
            <a:ext cx="813690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cs-CZ" sz="2000" u="sng" dirty="0" smtClean="0"/>
              <a:t>POVINNOST </a:t>
            </a:r>
            <a:r>
              <a:rPr lang="cs-CZ" sz="2000" u="sng" dirty="0"/>
              <a:t>SLEDOVAT </a:t>
            </a:r>
            <a:r>
              <a:rPr lang="cs-CZ" sz="2000" b="1" u="sng" dirty="0"/>
              <a:t>DALŠÍ INDIKÁTORY </a:t>
            </a:r>
            <a:r>
              <a:rPr lang="cs-CZ" sz="2000" b="1" u="sng" dirty="0" smtClean="0"/>
              <a:t>ÚČASTNÍKŮ </a:t>
            </a:r>
            <a:r>
              <a:rPr lang="cs-CZ" sz="2000" u="sng" dirty="0" smtClean="0"/>
              <a:t>(CHARAKTERISTIKY ÚČASTNÍKŮ </a:t>
            </a:r>
            <a:r>
              <a:rPr lang="cs-CZ" sz="2000" b="1" u="sng" dirty="0" smtClean="0"/>
              <a:t>PO UKONČENÍ </a:t>
            </a:r>
            <a:r>
              <a:rPr lang="cs-CZ" sz="2000" u="sng" dirty="0" smtClean="0"/>
              <a:t>ÚČASTI V RPOJEKTU)</a:t>
            </a:r>
            <a:r>
              <a:rPr lang="cs-CZ" sz="2000" dirty="0" smtClean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po ukončení své účasti = do </a:t>
            </a:r>
            <a:r>
              <a:rPr lang="cs-CZ" sz="2000" dirty="0"/>
              <a:t>4 týdnů od data ukončení účasti v </a:t>
            </a:r>
            <a:r>
              <a:rPr lang="cs-CZ" sz="2000" dirty="0" smtClean="0"/>
              <a:t>projektu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sledují se jako charakteristiky účastníka po ukončení účasti v projektu v monitorovacím listě podpořené osoby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6 </a:t>
            </a:r>
            <a:r>
              <a:rPr lang="cs-CZ" sz="2000" b="1" dirty="0"/>
              <a:t>24 </a:t>
            </a:r>
            <a:r>
              <a:rPr lang="cs-CZ" sz="2000" b="1" dirty="0" smtClean="0"/>
              <a:t>00 </a:t>
            </a:r>
            <a:r>
              <a:rPr lang="cs-CZ" sz="2000" dirty="0" smtClean="0"/>
              <a:t>- Neaktivní </a:t>
            </a:r>
            <a:r>
              <a:rPr lang="cs-CZ" sz="2000" dirty="0"/>
              <a:t>účastníci, kteří znovu začali hledat zaměstnání po ukončení své </a:t>
            </a:r>
            <a:r>
              <a:rPr lang="cs-CZ" sz="2000" dirty="0" smtClean="0"/>
              <a:t>účasti = </a:t>
            </a:r>
            <a:r>
              <a:rPr lang="cs-CZ" sz="2000" dirty="0"/>
              <a:t>nově zaregistrovaní na </a:t>
            </a:r>
            <a:r>
              <a:rPr lang="cs-CZ" sz="2000" dirty="0" smtClean="0"/>
              <a:t>ÚP</a:t>
            </a:r>
          </a:p>
          <a:p>
            <a:pPr algn="just" defTabSz="355600"/>
            <a:r>
              <a:rPr lang="cs-CZ" sz="2000" dirty="0" smtClean="0"/>
              <a:t>	neaktivní = nezaměstnaní – nehledají zaměstnání (nejsou v 	evidenci ÚP) a nejsou ani v procesu vzdělávání nebo odborné 	přípravy</a:t>
            </a:r>
          </a:p>
        </p:txBody>
      </p:sp>
    </p:spTree>
    <p:extLst>
      <p:ext uri="{BB962C8B-B14F-4D97-AF65-F5344CB8AC3E}">
        <p14:creationId xmlns:p14="http://schemas.microsoft.com/office/powerpoint/2010/main" val="331453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MONITOROVACÍ INDIKÁTORY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94282" y="2204864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6 25 00 </a:t>
            </a:r>
            <a:r>
              <a:rPr lang="cs-CZ" sz="2000" dirty="0"/>
              <a:t>- Účastníci v procesu vzdělávání / odborné přípravy po ukončení své účasti = nově zapojení do </a:t>
            </a:r>
            <a:r>
              <a:rPr lang="cs-CZ" sz="2000" dirty="0" smtClean="0"/>
              <a:t>vzdělávání</a:t>
            </a: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6 27 00 </a:t>
            </a:r>
            <a:r>
              <a:rPr lang="cs-CZ" sz="2000" dirty="0"/>
              <a:t>- Účastníci zaměstnaní po ukončení své účasti, včetně OSVČ = původně nezaměstnaní nebo </a:t>
            </a:r>
            <a:r>
              <a:rPr lang="cs-CZ" sz="2000" dirty="0" smtClean="0"/>
              <a:t>neaktivní</a:t>
            </a:r>
            <a:endParaRPr lang="cs-CZ" sz="20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6 73 15 </a:t>
            </a:r>
            <a:r>
              <a:rPr lang="cs-CZ" sz="2000" dirty="0" smtClean="0"/>
              <a:t>- </a:t>
            </a:r>
            <a:r>
              <a:rPr lang="cs-CZ" sz="2000" dirty="0"/>
              <a:t>Bývalí účastníci projektů v oblasti </a:t>
            </a:r>
            <a:r>
              <a:rPr lang="cs-CZ" sz="2000" i="1" dirty="0"/>
              <a:t>sociálních služeb</a:t>
            </a:r>
            <a:r>
              <a:rPr lang="cs-CZ" sz="2000" dirty="0"/>
              <a:t>, u nichž služba naplnila svůj </a:t>
            </a:r>
            <a:r>
              <a:rPr lang="cs-CZ" sz="2000" dirty="0" smtClean="0"/>
              <a:t>účel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6 26 00 </a:t>
            </a:r>
            <a:r>
              <a:rPr lang="cs-CZ" sz="2000" dirty="0" smtClean="0"/>
              <a:t>- </a:t>
            </a:r>
            <a:r>
              <a:rPr lang="cs-CZ" sz="2000" dirty="0"/>
              <a:t>Účastníci, kteří získali kvalifikaci po ukončení své </a:t>
            </a:r>
            <a:r>
              <a:rPr lang="cs-CZ" sz="2000" dirty="0" smtClean="0"/>
              <a:t>účasti = obdrželi certifikát (osvědčení) na základě přezkoušení podle předem stanovených standardů </a:t>
            </a:r>
          </a:p>
        </p:txBody>
      </p:sp>
    </p:spTree>
    <p:extLst>
      <p:ext uri="{BB962C8B-B14F-4D97-AF65-F5344CB8AC3E}">
        <p14:creationId xmlns:p14="http://schemas.microsoft.com/office/powerpoint/2010/main" val="293379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648072"/>
          </a:xfrm>
        </p:spPr>
        <p:txBody>
          <a:bodyPr/>
          <a:lstStyle/>
          <a:p>
            <a:r>
              <a:rPr lang="cs-CZ" dirty="0" smtClean="0"/>
              <a:t>MONITOROVACÍ INDIKÁTORY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22522" y="2060848"/>
            <a:ext cx="85539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 startAt="3"/>
            </a:pPr>
            <a:r>
              <a:rPr lang="cs-CZ" sz="2000" u="sng" dirty="0"/>
              <a:t>POVINNOST VYKAZOVAT </a:t>
            </a:r>
            <a:r>
              <a:rPr lang="cs-CZ" sz="2000" b="1" u="sng" dirty="0" smtClean="0"/>
              <a:t>ROZSAH PODORY, </a:t>
            </a:r>
            <a:r>
              <a:rPr lang="cs-CZ" sz="2000" u="sng" dirty="0" smtClean="0"/>
              <a:t>KTEROU ÚČASTNÍCI PROJEKTU ZÍSKALY</a:t>
            </a:r>
          </a:p>
          <a:p>
            <a:pPr algn="just"/>
            <a:r>
              <a:rPr lang="cs-CZ" sz="2000" dirty="0" smtClean="0"/>
              <a:t>uvedeno dále v kapitolách o IS ESF 2014+</a:t>
            </a:r>
          </a:p>
        </p:txBody>
      </p:sp>
    </p:spTree>
    <p:extLst>
      <p:ext uri="{BB962C8B-B14F-4D97-AF65-F5344CB8AC3E}">
        <p14:creationId xmlns:p14="http://schemas.microsoft.com/office/powerpoint/2010/main" val="189589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992" y="1412776"/>
            <a:ext cx="8244448" cy="792088"/>
          </a:xfrm>
        </p:spPr>
        <p:txBody>
          <a:bodyPr/>
          <a:lstStyle/>
          <a:p>
            <a:r>
              <a:rPr lang="cs-CZ" dirty="0" smtClean="0"/>
              <a:t>MONITOROVACÍ INDIKÁTORY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70531" y="2197313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KAPACITA PODPOŘENÝCH SLUŽEB (6 70 01)</a:t>
            </a:r>
            <a:endParaRPr lang="cs-CZ" sz="20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maximální počet osob, které může podpořený služba v </a:t>
            </a:r>
            <a:r>
              <a:rPr lang="cs-CZ" sz="2000" b="1" dirty="0" smtClean="0"/>
              <a:t>danou chvíli </a:t>
            </a:r>
            <a:r>
              <a:rPr lang="cs-CZ" sz="2000" dirty="0" smtClean="0"/>
              <a:t>obsloužit, tj. </a:t>
            </a:r>
            <a:r>
              <a:rPr lang="cs-CZ" sz="2000" b="1" dirty="0" smtClean="0"/>
              <a:t>okamžitá kapacita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měrná jednotka = místa = lůžka nebo uživatelé (klienti)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70531" y="3894038"/>
            <a:ext cx="798390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VYUŽÍVÁNÍ PODOŘENÝCH SLUŽEB (6 70 10)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anonymní uživatelé sociálních služeb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41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4527</TotalTime>
  <Words>1654</Words>
  <Application>Microsoft Office PowerPoint</Application>
  <PresentationFormat>Předvádění na obrazovce (4:3)</PresentationFormat>
  <Paragraphs>202</Paragraphs>
  <Slides>26</Slides>
  <Notes>26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prezentace</vt:lpstr>
      <vt:lpstr>seminář  pro příjemce – dotační program „Podpora sociálních služeb v rámci individuálního projektu Podpora sociálních služeb v Plzeňském kraji 2016 - 2019“ </vt:lpstr>
      <vt:lpstr>PROGRAM</vt:lpstr>
      <vt:lpstr>PŘEDSTAVENÍ IP 2016 - 2019</vt:lpstr>
      <vt:lpstr>POVINNOSTI PŘÍJEMCŮ DOTACE - MONITOROVACÍ INDIKÁTORY   </vt:lpstr>
      <vt:lpstr>MONITOROVACÍ INDIKÁTORY</vt:lpstr>
      <vt:lpstr>MONITOROVACÍ INDIKÁTORY</vt:lpstr>
      <vt:lpstr>MONITOROVACÍ INDIKÁTORY</vt:lpstr>
      <vt:lpstr>MONITOROVACÍ INDIKÁTORY</vt:lpstr>
      <vt:lpstr>MONITOROVACÍ INDIKÁTORY </vt:lpstr>
      <vt:lpstr>MONITOROVACÍ INDIKÁTORY </vt:lpstr>
      <vt:lpstr>MONITOROVACÍ INDIKÁTORY</vt:lpstr>
      <vt:lpstr>Prezentace aplikace PowerPoint</vt:lpstr>
      <vt:lpstr>Prezentace aplikace PowerPoint</vt:lpstr>
      <vt:lpstr>is esf 2014+</vt:lpstr>
      <vt:lpstr>is esf 2014+</vt:lpstr>
      <vt:lpstr>is esf 2014+</vt:lpstr>
      <vt:lpstr>is esf 2014+</vt:lpstr>
      <vt:lpstr>is esf 2014+</vt:lpstr>
      <vt:lpstr>is esf 2014+</vt:lpstr>
      <vt:lpstr>is esf 2014+</vt:lpstr>
      <vt:lpstr>OCHRANA OSOBNÍCH ÚDAJŮ</vt:lpstr>
      <vt:lpstr>publicita</vt:lpstr>
      <vt:lpstr>publicita</vt:lpstr>
      <vt:lpstr>publicita</vt:lpstr>
      <vt:lpstr>VEŘEJNÉ ZAKÁZKY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Petroková Helena (MPSV)</dc:creator>
  <cp:lastModifiedBy>Markéta Stehlíková</cp:lastModifiedBy>
  <cp:revision>181</cp:revision>
  <cp:lastPrinted>2016-06-27T10:02:06Z</cp:lastPrinted>
  <dcterms:created xsi:type="dcterms:W3CDTF">2015-02-20T08:23:15Z</dcterms:created>
  <dcterms:modified xsi:type="dcterms:W3CDTF">2016-06-29T05:07:08Z</dcterms:modified>
</cp:coreProperties>
</file>