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22F08-E9A0-49E1-B76C-FC68BA8CAE92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75E34-C753-453C-95E6-FA8A9EDF7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789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03448-9BC1-4305-AA62-67F8B27C98DE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2194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324C54-BFD9-495D-BF09-E6DCCCB4D490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1353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47BA35-6041-4F7D-B509-01667A0D916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2646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04F64-8E50-47D1-A15C-CFACF2C386F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6731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3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14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4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221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217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877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14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79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53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3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4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8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77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09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43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70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080B3-16A6-4D82-A87B-75557ADBE4D7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4D2B-A3AC-4EA9-9CF7-A165C3A67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358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38300" y="1122363"/>
            <a:ext cx="9029700" cy="1074737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Dětská centra – moderní forma komplexní péče o ohrožené děti a jejich rodiny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992438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 smtClean="0"/>
              <a:t>MUDr. František </a:t>
            </a:r>
            <a:r>
              <a:rPr lang="cs-CZ" dirty="0" err="1" smtClean="0"/>
              <a:t>Schneiberg</a:t>
            </a:r>
            <a:endParaRPr lang="cs-CZ" dirty="0" smtClean="0"/>
          </a:p>
          <a:p>
            <a:endParaRPr lang="cs-CZ" dirty="0" smtClean="0"/>
          </a:p>
          <a:p>
            <a:r>
              <a:rPr lang="cs-CZ" sz="1600" dirty="0" smtClean="0"/>
              <a:t>Mezinárodní konference „Náhradní péče o ohrožené děti v některých evropských zemích“</a:t>
            </a:r>
          </a:p>
          <a:p>
            <a:r>
              <a:rPr lang="cs-CZ" sz="1600" dirty="0" smtClean="0"/>
              <a:t>Plzeň 7.6.2017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00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586573"/>
            <a:ext cx="8610600" cy="1293028"/>
          </a:xfrm>
        </p:spPr>
        <p:txBody>
          <a:bodyPr>
            <a:normAutofit/>
          </a:bodyPr>
          <a:lstStyle/>
          <a:p>
            <a:r>
              <a:rPr lang="cs-CZ" altLang="cs-CZ" dirty="0"/>
              <a:t>Dětská centra </a:t>
            </a:r>
            <a:br>
              <a:rPr lang="cs-CZ" altLang="cs-CZ" dirty="0"/>
            </a:br>
            <a:r>
              <a:rPr lang="cs-CZ" altLang="cs-CZ" sz="3200" dirty="0"/>
              <a:t>(na bázi bývalých KÚ a DD)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095500" y="2194560"/>
            <a:ext cx="10820400" cy="40241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Znojmo (1990</a:t>
            </a:r>
            <a:r>
              <a:rPr lang="cs-CZ" altLang="cs-CZ" sz="2400" dirty="0" smtClean="0"/>
              <a:t>)                                          Kladno, Kolín (2012)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Veská u Pardubic (</a:t>
            </a:r>
            <a:r>
              <a:rPr lang="cs-CZ" altLang="cs-CZ" sz="2400" dirty="0" smtClean="0"/>
              <a:t>1992)                         Opava (2013)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Jihlava (1992</a:t>
            </a:r>
            <a:r>
              <a:rPr lang="cs-CZ" altLang="cs-CZ" sz="2400" dirty="0" smtClean="0"/>
              <a:t>)                                           Olomouc (2013)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Zlín (1992</a:t>
            </a:r>
            <a:r>
              <a:rPr lang="cs-CZ" altLang="cs-CZ" sz="2400" dirty="0" smtClean="0"/>
              <a:t>)                                                  Brno (2014)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Praha – Krč (2007</a:t>
            </a:r>
            <a:r>
              <a:rPr lang="cs-CZ" altLang="cs-CZ" sz="2400" dirty="0" smtClean="0"/>
              <a:t>)                                    Plzeň (2015)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Brno (2008</a:t>
            </a:r>
            <a:r>
              <a:rPr lang="cs-CZ" altLang="cs-CZ" sz="2400" dirty="0" smtClean="0"/>
              <a:t>)                                                atd.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Ostrava (2008)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Opava (2008)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Šumperk (2008)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Dvůr Králové nad Labem (2009)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Liberec (2010)</a:t>
            </a:r>
          </a:p>
        </p:txBody>
      </p:sp>
    </p:spTree>
    <p:extLst>
      <p:ext uri="{BB962C8B-B14F-4D97-AF65-F5344CB8AC3E}">
        <p14:creationId xmlns:p14="http://schemas.microsoft.com/office/powerpoint/2010/main" val="3689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38973"/>
            <a:ext cx="8610600" cy="1293028"/>
          </a:xfrm>
        </p:spPr>
        <p:txBody>
          <a:bodyPr/>
          <a:lstStyle/>
          <a:p>
            <a:r>
              <a:rPr lang="cs-CZ" dirty="0" smtClean="0"/>
              <a:t>Proces transformace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9500" y="2321560"/>
            <a:ext cx="10820400" cy="4024125"/>
          </a:xfrm>
        </p:spPr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tevření se zařízení navenek</a:t>
            </a:r>
          </a:p>
          <a:p>
            <a:endParaRPr lang="cs-CZ" dirty="0" smtClean="0"/>
          </a:p>
          <a:p>
            <a:r>
              <a:rPr lang="cs-CZ" dirty="0"/>
              <a:t>r</a:t>
            </a:r>
            <a:r>
              <a:rPr lang="cs-CZ" dirty="0" smtClean="0"/>
              <a:t>ozvoj ambulantních služeb</a:t>
            </a:r>
          </a:p>
          <a:p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řijímání dětí s matkou (rodiči)</a:t>
            </a:r>
          </a:p>
          <a:p>
            <a:endParaRPr lang="cs-CZ" dirty="0" smtClean="0"/>
          </a:p>
          <a:p>
            <a:r>
              <a:rPr lang="cs-CZ" dirty="0"/>
              <a:t>t</a:t>
            </a:r>
            <a:r>
              <a:rPr lang="cs-CZ" dirty="0" smtClean="0"/>
              <a:t>ým, vyjíždějící do rodiny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00873"/>
            <a:ext cx="8610600" cy="1293028"/>
          </a:xfrm>
        </p:spPr>
        <p:txBody>
          <a:bodyPr/>
          <a:lstStyle/>
          <a:p>
            <a:r>
              <a:rPr lang="cs-CZ" altLang="cs-CZ" dirty="0"/>
              <a:t>Obsah návrhu věcného </a:t>
            </a:r>
            <a:r>
              <a:rPr lang="cs-CZ" altLang="cs-CZ" dirty="0" smtClean="0"/>
              <a:t>záměru zákona </a:t>
            </a:r>
            <a:r>
              <a:rPr lang="cs-CZ" altLang="cs-CZ" dirty="0"/>
              <a:t>I.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>
                <a:schemeClr val="tx1"/>
              </a:buClr>
              <a:buFontTx/>
              <a:buChar char="•"/>
            </a:pPr>
            <a:r>
              <a:rPr lang="cs-CZ" altLang="cs-CZ" dirty="0"/>
              <a:t>definice dětského centra (</a:t>
            </a:r>
            <a:r>
              <a:rPr lang="cs-CZ" altLang="cs-CZ" sz="2000" dirty="0"/>
              <a:t>popis jeho obligatorních i fakultativních součástí a druhu poskytovaných služeb</a:t>
            </a:r>
            <a:r>
              <a:rPr lang="cs-CZ" altLang="cs-CZ" dirty="0"/>
              <a:t>)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cs-CZ" altLang="cs-CZ" dirty="0"/>
              <a:t>dvoustupňový typ zařízení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cs-CZ" altLang="cs-CZ" sz="1800" dirty="0"/>
              <a:t>    </a:t>
            </a:r>
            <a:r>
              <a:rPr lang="cs-CZ" altLang="cs-CZ" sz="2000" dirty="0"/>
              <a:t>- II. typ (krajský) – povinné součásti a  služby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            - </a:t>
            </a:r>
            <a:r>
              <a:rPr lang="cs-CZ" altLang="cs-CZ" sz="2000" dirty="0" err="1"/>
              <a:t>I.typ</a:t>
            </a:r>
            <a:r>
              <a:rPr lang="cs-CZ" altLang="cs-CZ" sz="2000" dirty="0"/>
              <a:t> (místní) – jen některé součásti a služby, veden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                                      metodicky   DC </a:t>
            </a:r>
            <a:r>
              <a:rPr lang="cs-CZ" altLang="cs-CZ" sz="2000" dirty="0" err="1"/>
              <a:t>II.typu</a:t>
            </a:r>
            <a:endParaRPr lang="cs-CZ" altLang="cs-CZ" sz="2400" dirty="0"/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cs-CZ" altLang="cs-CZ" sz="1800" dirty="0"/>
              <a:t> </a:t>
            </a:r>
            <a:r>
              <a:rPr lang="cs-CZ" altLang="cs-CZ" dirty="0"/>
              <a:t>povinnost kraje zřídit zařízení II. typu  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cs-CZ" altLang="cs-CZ" dirty="0"/>
              <a:t> každé dítě, detekované jako ohrožené, musí takovým </a:t>
            </a:r>
            <a:r>
              <a:rPr lang="cs-CZ" altLang="cs-CZ" sz="2000" dirty="0"/>
              <a:t>zařízením projít, </a:t>
            </a:r>
            <a:r>
              <a:rPr lang="cs-CZ" altLang="cs-CZ" sz="1800" dirty="0"/>
              <a:t>(alespoň ke krátkodobému diagnostickému  pobytu)</a:t>
            </a:r>
          </a:p>
          <a:p>
            <a:pPr>
              <a:buClr>
                <a:schemeClr val="tx1"/>
              </a:buClr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8885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65200" y="675473"/>
            <a:ext cx="8610600" cy="1293028"/>
          </a:xfrm>
        </p:spPr>
        <p:txBody>
          <a:bodyPr/>
          <a:lstStyle/>
          <a:p>
            <a:r>
              <a:rPr lang="cs-CZ" altLang="cs-CZ" dirty="0"/>
              <a:t>Obsah návrhu věcného záměru II.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717800" y="2258060"/>
            <a:ext cx="10820400" cy="40241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b="1"/>
              <a:t>vícezdrojové financování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  - </a:t>
            </a:r>
            <a:r>
              <a:rPr lang="cs-CZ" altLang="cs-CZ" sz="2400"/>
              <a:t>příspěvky zřizovatele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- zdravotní pojištění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- úhrada zákonných zástupců (či jiných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 výživou povinných)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- příspěvek na zařízení pro děti, vyžadující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 okamžitou pomoc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- příspěvek z MŠMT na mateřinku aj.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- sponzorské dary</a:t>
            </a:r>
          </a:p>
        </p:txBody>
      </p:sp>
    </p:spTree>
    <p:extLst>
      <p:ext uri="{BB962C8B-B14F-4D97-AF65-F5344CB8AC3E}">
        <p14:creationId xmlns:p14="http://schemas.microsoft.com/office/powerpoint/2010/main" val="3456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00400" y="4561673"/>
            <a:ext cx="8610600" cy="1293028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4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0200" y="765176"/>
            <a:ext cx="8229600" cy="1420813"/>
          </a:xfrm>
        </p:spPr>
        <p:txBody>
          <a:bodyPr/>
          <a:lstStyle/>
          <a:p>
            <a:r>
              <a:rPr lang="cs-CZ" altLang="cs-CZ"/>
              <a:t>Dětská centra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00" y="2806700"/>
            <a:ext cx="9309100" cy="2324099"/>
          </a:xfrm>
        </p:spPr>
        <p:txBody>
          <a:bodyPr>
            <a:noAutofit/>
          </a:bodyPr>
          <a:lstStyle/>
          <a:p>
            <a:r>
              <a:rPr lang="cs-CZ" altLang="cs-CZ" sz="2800" dirty="0"/>
              <a:t>Vhodný institucionální nástroj po vzoru sociálně – pediatrických center v Německu</a:t>
            </a:r>
          </a:p>
        </p:txBody>
      </p:sp>
    </p:spTree>
    <p:extLst>
      <p:ext uri="{BB962C8B-B14F-4D97-AF65-F5344CB8AC3E}">
        <p14:creationId xmlns:p14="http://schemas.microsoft.com/office/powerpoint/2010/main" val="39916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08400" y="609600"/>
            <a:ext cx="7772400" cy="1143000"/>
          </a:xfrm>
        </p:spPr>
        <p:txBody>
          <a:bodyPr>
            <a:normAutofit/>
          </a:bodyPr>
          <a:lstStyle/>
          <a:p>
            <a:r>
              <a:rPr lang="cs-CZ" altLang="cs-CZ"/>
              <a:t>Definice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1905000"/>
            <a:ext cx="6400800" cy="3733800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sz="2800" dirty="0"/>
              <a:t>Dětské centrum je zařízení, poskytující komplexní interdisciplinární péči dětem, jakkoliv ohroženým ve svém vývoji, včetně pomoci jejich rodinám</a:t>
            </a:r>
          </a:p>
        </p:txBody>
      </p:sp>
    </p:spTree>
    <p:extLst>
      <p:ext uri="{BB962C8B-B14F-4D97-AF65-F5344CB8AC3E}">
        <p14:creationId xmlns:p14="http://schemas.microsoft.com/office/powerpoint/2010/main" val="398543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4600" y="497673"/>
            <a:ext cx="8610600" cy="1293028"/>
          </a:xfrm>
        </p:spPr>
        <p:txBody>
          <a:bodyPr/>
          <a:lstStyle/>
          <a:p>
            <a:r>
              <a:rPr lang="cs-CZ" altLang="cs-CZ" dirty="0" smtClean="0"/>
              <a:t>Principy dětského centra</a:t>
            </a:r>
            <a:endParaRPr lang="cs-CZ" altLang="cs-CZ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včasná detekce, diagnosa, terapie ohrožení či postižení</a:t>
            </a:r>
          </a:p>
          <a:p>
            <a:endParaRPr lang="cs-CZ" altLang="cs-CZ" sz="2800" dirty="0" smtClean="0"/>
          </a:p>
          <a:p>
            <a:r>
              <a:rPr lang="cs-CZ" altLang="cs-CZ" sz="2800" dirty="0" err="1" smtClean="0"/>
              <a:t>zavzetí</a:t>
            </a:r>
            <a:r>
              <a:rPr lang="cs-CZ" altLang="cs-CZ" sz="2800" dirty="0" smtClean="0"/>
              <a:t> rodiny do aktivní péče o dítě – permanentní doprovázení, vedení a poradenství</a:t>
            </a:r>
          </a:p>
          <a:p>
            <a:endParaRPr lang="cs-CZ" altLang="cs-CZ" sz="2800" dirty="0" smtClean="0"/>
          </a:p>
          <a:p>
            <a:r>
              <a:rPr lang="cs-CZ" altLang="cs-CZ" sz="2800" dirty="0" err="1"/>
              <a:t>m</a:t>
            </a:r>
            <a:r>
              <a:rPr lang="cs-CZ" altLang="cs-CZ" sz="2800" dirty="0" err="1" smtClean="0"/>
              <a:t>ultisciplinární</a:t>
            </a:r>
            <a:r>
              <a:rPr lang="cs-CZ" altLang="cs-CZ" sz="2800" dirty="0" smtClean="0"/>
              <a:t> spolupráce – sociálně pediatrický tým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4437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611973"/>
            <a:ext cx="8610600" cy="1293028"/>
          </a:xfrm>
        </p:spPr>
        <p:txBody>
          <a:bodyPr/>
          <a:lstStyle/>
          <a:p>
            <a:r>
              <a:rPr lang="cs-CZ" altLang="cs-CZ" dirty="0"/>
              <a:t>Úkoly dětského centra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349500" y="2412999"/>
            <a:ext cx="7861301" cy="3717925"/>
          </a:xfrm>
        </p:spPr>
        <p:txBody>
          <a:bodyPr/>
          <a:lstStyle/>
          <a:p>
            <a:r>
              <a:rPr lang="cs-CZ" altLang="cs-CZ" sz="2800" dirty="0" smtClean="0"/>
              <a:t>zdravotní </a:t>
            </a:r>
            <a:r>
              <a:rPr lang="cs-CZ" altLang="cs-CZ" sz="2800" dirty="0"/>
              <a:t>a sociální </a:t>
            </a:r>
            <a:r>
              <a:rPr lang="cs-CZ" altLang="cs-CZ" sz="2800" dirty="0" err="1" smtClean="0"/>
              <a:t>prognosa</a:t>
            </a:r>
            <a:endParaRPr lang="cs-CZ" altLang="cs-CZ" sz="2800" dirty="0" smtClean="0"/>
          </a:p>
          <a:p>
            <a:r>
              <a:rPr lang="cs-CZ" altLang="cs-CZ" sz="2800" dirty="0"/>
              <a:t>d</a:t>
            </a:r>
            <a:r>
              <a:rPr lang="cs-CZ" altLang="cs-CZ" sz="2800" dirty="0" smtClean="0"/>
              <a:t>iferenciální diagnóza</a:t>
            </a:r>
            <a:endParaRPr lang="cs-CZ" altLang="cs-CZ" sz="2800" dirty="0"/>
          </a:p>
          <a:p>
            <a:r>
              <a:rPr lang="cs-CZ" altLang="cs-CZ" sz="2800" dirty="0"/>
              <a:t>terapie</a:t>
            </a:r>
          </a:p>
          <a:p>
            <a:r>
              <a:rPr lang="cs-CZ" altLang="cs-CZ" sz="2800" dirty="0"/>
              <a:t>poradenství</a:t>
            </a:r>
          </a:p>
          <a:p>
            <a:r>
              <a:rPr lang="cs-CZ" altLang="cs-CZ" sz="2800" dirty="0"/>
              <a:t>sociálně právní ochrana</a:t>
            </a:r>
          </a:p>
          <a:p>
            <a:r>
              <a:rPr lang="cs-CZ" altLang="cs-CZ" sz="2800" dirty="0" err="1"/>
              <a:t>pre</a:t>
            </a:r>
            <a:r>
              <a:rPr lang="cs-CZ" altLang="cs-CZ" sz="2800" dirty="0"/>
              <a:t>- a postgraduální vzdělávání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880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1" y="751673"/>
            <a:ext cx="8610600" cy="1293028"/>
          </a:xfrm>
        </p:spPr>
        <p:txBody>
          <a:bodyPr/>
          <a:lstStyle/>
          <a:p>
            <a:r>
              <a:rPr lang="cs-CZ" altLang="cs-CZ" dirty="0"/>
              <a:t>Sociálně – pediatrický tým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590800" y="2501899"/>
            <a:ext cx="7620001" cy="3629025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lékař (sociální pediatr, popř. další odborník)</a:t>
            </a:r>
          </a:p>
          <a:p>
            <a:r>
              <a:rPr lang="cs-CZ" altLang="cs-CZ" sz="2800" dirty="0"/>
              <a:t>psycholog </a:t>
            </a:r>
          </a:p>
          <a:p>
            <a:r>
              <a:rPr lang="cs-CZ" altLang="cs-CZ" sz="2800" dirty="0"/>
              <a:t>pedagog (speciální)</a:t>
            </a:r>
          </a:p>
          <a:p>
            <a:r>
              <a:rPr lang="cs-CZ" altLang="cs-CZ" sz="2800" dirty="0"/>
              <a:t>terapeut (dle druhu ohrožení či postižení)</a:t>
            </a:r>
          </a:p>
        </p:txBody>
      </p:sp>
    </p:spTree>
    <p:extLst>
      <p:ext uri="{BB962C8B-B14F-4D97-AF65-F5344CB8AC3E}">
        <p14:creationId xmlns:p14="http://schemas.microsoft.com/office/powerpoint/2010/main" val="27514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599273"/>
            <a:ext cx="8610600" cy="1293028"/>
          </a:xfrm>
        </p:spPr>
        <p:txBody>
          <a:bodyPr/>
          <a:lstStyle/>
          <a:p>
            <a:r>
              <a:rPr lang="cs-CZ" altLang="cs-CZ" dirty="0"/>
              <a:t>Součásti dětského centra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43100" y="1892301"/>
            <a:ext cx="4033838" cy="45307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OBLIGATORNÍ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-   ambulantní část (všechny nutné odbornosti)</a:t>
            </a:r>
          </a:p>
          <a:p>
            <a:pPr>
              <a:buFontTx/>
              <a:buChar char="-"/>
            </a:pPr>
            <a:r>
              <a:rPr lang="cs-CZ" altLang="cs-CZ" sz="2400" dirty="0"/>
              <a:t>lůžková část (včetně kapacity pro matky či rodiny s dětmi)</a:t>
            </a:r>
          </a:p>
          <a:p>
            <a:pPr>
              <a:buFontTx/>
              <a:buChar char="-"/>
            </a:pPr>
            <a:r>
              <a:rPr lang="cs-CZ" altLang="cs-CZ" sz="2400" dirty="0"/>
              <a:t>společenská část ( pro skupinové akce)</a:t>
            </a:r>
          </a:p>
          <a:p>
            <a:pPr>
              <a:buFontTx/>
              <a:buChar char="-"/>
            </a:pPr>
            <a:r>
              <a:rPr lang="cs-CZ" altLang="cs-CZ" sz="2400" dirty="0"/>
              <a:t>zařízení pro denní pobyt děti (aktivní čekání na vyšetření, přijetí apod.)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89664" y="1917702"/>
            <a:ext cx="4033837" cy="45307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FAKULTATIVNÍ</a:t>
            </a:r>
          </a:p>
          <a:p>
            <a:pPr>
              <a:buFontTx/>
              <a:buChar char="-"/>
            </a:pPr>
            <a:r>
              <a:rPr lang="cs-CZ" altLang="cs-CZ" sz="2400" dirty="0"/>
              <a:t>poradenské pracoviště různé specializace</a:t>
            </a:r>
          </a:p>
          <a:p>
            <a:pPr>
              <a:buFontTx/>
              <a:buChar char="-"/>
            </a:pPr>
            <a:r>
              <a:rPr lang="cs-CZ" altLang="cs-CZ" sz="2400" dirty="0"/>
              <a:t>specializované výchovně vzdělávací zařízení</a:t>
            </a:r>
          </a:p>
          <a:p>
            <a:pPr>
              <a:buFontTx/>
              <a:buChar char="-"/>
            </a:pPr>
            <a:r>
              <a:rPr lang="cs-CZ" altLang="cs-CZ" sz="2400" dirty="0"/>
              <a:t>vzdělávací institut</a:t>
            </a:r>
          </a:p>
          <a:p>
            <a:pPr>
              <a:buFontTx/>
              <a:buChar char="-"/>
            </a:pPr>
            <a:r>
              <a:rPr lang="cs-CZ" altLang="cs-CZ" sz="2400" dirty="0" err="1"/>
              <a:t>vědecko</a:t>
            </a:r>
            <a:r>
              <a:rPr lang="cs-CZ" altLang="cs-CZ" sz="2400" dirty="0"/>
              <a:t> – výzkumný institut</a:t>
            </a:r>
          </a:p>
        </p:txBody>
      </p:sp>
    </p:spTree>
    <p:extLst>
      <p:ext uri="{BB962C8B-B14F-4D97-AF65-F5344CB8AC3E}">
        <p14:creationId xmlns:p14="http://schemas.microsoft.com/office/powerpoint/2010/main" val="300273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38973"/>
            <a:ext cx="8610600" cy="1293028"/>
          </a:xfrm>
        </p:spPr>
        <p:txBody>
          <a:bodyPr/>
          <a:lstStyle/>
          <a:p>
            <a:r>
              <a:rPr lang="cs-CZ" altLang="cs-CZ" dirty="0"/>
              <a:t>Dětské centrum v Česku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smtClean="0"/>
              <a:t>vznik na bázi kojeneckých ústavů a dětských domovů pro děti do 3 let</a:t>
            </a:r>
          </a:p>
          <a:p>
            <a:pPr marL="0" indent="0">
              <a:buNone/>
            </a:pPr>
            <a:endParaRPr lang="cs-CZ" altLang="cs-CZ" sz="2800" dirty="0" smtClean="0"/>
          </a:p>
          <a:p>
            <a:r>
              <a:rPr lang="cs-CZ" altLang="cs-CZ" sz="2800" dirty="0" smtClean="0"/>
              <a:t>v těchto zařízeních se odborný tým blíží ideální představě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první zkušenosti jsou k dispozici</a:t>
            </a:r>
          </a:p>
          <a:p>
            <a:endParaRPr lang="cs-CZ" altLang="cs-CZ" sz="2800" dirty="0" smtClean="0"/>
          </a:p>
          <a:p>
            <a:pPr marL="0" indent="0">
              <a:buNone/>
            </a:pPr>
            <a:r>
              <a:rPr lang="cs-CZ" altLang="cs-CZ" sz="2800" dirty="0" smtClean="0"/>
              <a:t>  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08631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484973"/>
            <a:ext cx="8610600" cy="1293028"/>
          </a:xfrm>
        </p:spPr>
        <p:txBody>
          <a:bodyPr/>
          <a:lstStyle/>
          <a:p>
            <a:r>
              <a:rPr lang="cs-CZ" altLang="cs-CZ" sz="3600"/>
              <a:t>Součásti dětského centra v našich podmínkách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2000"/>
              <a:t>lůžková část – pro děti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                       -  pro rodiče s dětmi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ambulantní část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kojenecký ústav (resp.dětský domov) rodinného typu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zařízení pro děti, vyžadující okamžitou pomoc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denní zařízení (mateřinka)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ubytovací zařízení pro matky (rodiče), včetně cvičných místností, s možností přijetí matky před porodem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rodinná poradna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výjezdní tým pro péči přímo v rodině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příprava žadatelů o NRP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setkávání rodin (pěstouni, osvojitelé)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altLang="cs-CZ" sz="2000"/>
              <a:t>jiné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54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46</TotalTime>
  <Words>555</Words>
  <Application>Microsoft Office PowerPoint</Application>
  <PresentationFormat>Širokoúhlá obrazovka</PresentationFormat>
  <Paragraphs>104</Paragraphs>
  <Slides>14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Kondenzační stopa</vt:lpstr>
      <vt:lpstr>Dětská centra – moderní forma komplexní péče o ohrožené děti a jejich rodiny</vt:lpstr>
      <vt:lpstr>Dětská centra</vt:lpstr>
      <vt:lpstr>Definice</vt:lpstr>
      <vt:lpstr>Principy dětského centra</vt:lpstr>
      <vt:lpstr>Úkoly dětského centra</vt:lpstr>
      <vt:lpstr>Sociálně – pediatrický tým</vt:lpstr>
      <vt:lpstr>Součásti dětského centra</vt:lpstr>
      <vt:lpstr>Dětské centrum v Česku</vt:lpstr>
      <vt:lpstr>Součásti dětského centra v našich podmínkách</vt:lpstr>
      <vt:lpstr>Dětská centra  (na bázi bývalých KÚ a DD)</vt:lpstr>
      <vt:lpstr>Proces transformace</vt:lpstr>
      <vt:lpstr>Obsah návrhu věcného záměru zákona I.</vt:lpstr>
      <vt:lpstr>Obsah návrhu věcného záměru II.</vt:lpstr>
      <vt:lpstr>Děkuji za pozornost</vt:lpstr>
    </vt:vector>
  </TitlesOfParts>
  <Company>1.LF.UK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Dětská centra – moderní forma komplexní péče o ohrožené děti a jejich rodiny</dc:title>
  <dc:creator>User</dc:creator>
  <cp:lastModifiedBy>Šašková Věra</cp:lastModifiedBy>
  <cp:revision>6</cp:revision>
  <dcterms:created xsi:type="dcterms:W3CDTF">2017-06-05T08:09:53Z</dcterms:created>
  <dcterms:modified xsi:type="dcterms:W3CDTF">2017-06-05T10:29:52Z</dcterms:modified>
</cp:coreProperties>
</file>