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91" r:id="rId4"/>
    <p:sldId id="293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mr.cz/getmedia/d917debd-685f-4d48-8818-630aeb4e5e20/MMR-48589_2021_81-Zavazna-stanoviska-4-vydani-2022-10-07.pdf.aspx?ext=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57848" y="3740725"/>
            <a:ext cx="4900352" cy="109819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a aktualizované metodiky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Nečtiny 10. - 11. 11.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313411"/>
            <a:ext cx="8307532" cy="6242858"/>
          </a:xfrm>
        </p:spPr>
        <p:txBody>
          <a:bodyPr>
            <a:normAutofit/>
          </a:bodyPr>
          <a:lstStyle/>
          <a:p>
            <a:r>
              <a:rPr lang="cs-CZ" sz="2800" u="sng" dirty="0" smtClean="0"/>
              <a:t>Fiktivní ZS</a:t>
            </a:r>
            <a:br>
              <a:rPr lang="cs-CZ" sz="2800" u="sng" dirty="0" smtClean="0"/>
            </a:br>
            <a:r>
              <a:rPr lang="cs-CZ" sz="2800" u="sng" dirty="0" smtClean="0"/>
              <a:t> </a:t>
            </a:r>
            <a:br>
              <a:rPr lang="cs-CZ" sz="2800" u="sng" dirty="0" smtClean="0"/>
            </a:br>
            <a:r>
              <a:rPr lang="cs-CZ" sz="2800" dirty="0" smtClean="0"/>
              <a:t>- naštěstí zatím bez přezkumu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- děkujeme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38470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956" y="4854"/>
            <a:ext cx="6741622" cy="686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2999279"/>
            <a:ext cx="8307532" cy="4864560"/>
          </a:xfrm>
        </p:spPr>
        <p:txBody>
          <a:bodyPr>
            <a:normAutofit fontScale="90000"/>
          </a:bodyPr>
          <a:lstStyle/>
          <a:p>
            <a:r>
              <a:rPr lang="cs-CZ" sz="2800" u="sng" dirty="0" smtClean="0"/>
              <a:t>Studny</a:t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200" dirty="0" smtClean="0"/>
              <a:t>„</a:t>
            </a:r>
            <a:r>
              <a:rPr lang="cs-CZ" sz="2200" dirty="0"/>
              <a:t>studna individuálního zásobování vodou</a:t>
            </a:r>
            <a:r>
              <a:rPr lang="cs-CZ" sz="2200" dirty="0" smtClean="0"/>
              <a:t>“ -  § 96b odst. 1 písm. e) SZ</a:t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„</a:t>
            </a:r>
            <a:r>
              <a:rPr lang="cs-CZ" sz="2200" dirty="0"/>
              <a:t>individuální zásobování domácností pitnou </a:t>
            </a:r>
            <a:r>
              <a:rPr lang="cs-CZ" sz="2200" dirty="0" smtClean="0"/>
              <a:t>vodou“ - § 127 odst. 7 vodního zákona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200" dirty="0" smtClean="0"/>
              <a:t>Pro </a:t>
            </a:r>
            <a:r>
              <a:rPr lang="cs-CZ" sz="2200" dirty="0"/>
              <a:t>potřeby stavebního zákona je „studna individuálního zásobování vodou“ studna určená </a:t>
            </a:r>
            <a:r>
              <a:rPr lang="cs-CZ" sz="2200" u="sng" dirty="0"/>
              <a:t>pro zásobování jednotlivých fyzických osob, jednotlivých domácností nebo jejich malých skupin, zásobování z jednotlivých odběrů pro podnikatelskou činnost nebo zásobování jednotlivé právnické osoby, pokud není zajišťováno vodovodem </a:t>
            </a:r>
            <a:r>
              <a:rPr lang="cs-CZ" sz="2200" dirty="0"/>
              <a:t>pro </a:t>
            </a:r>
            <a:r>
              <a:rPr lang="cs-CZ" sz="2200" dirty="0" smtClean="0"/>
              <a:t>veřejnou potřebu </a:t>
            </a:r>
            <a:r>
              <a:rPr lang="cs-CZ" sz="2200" dirty="0"/>
              <a:t>nebo s ním provozně spojeno</a:t>
            </a:r>
            <a:r>
              <a:rPr lang="cs-CZ" sz="2200" dirty="0" smtClean="0"/>
              <a:t>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Na studny se ZS nepíše.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27790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236" y="3877545"/>
            <a:ext cx="8307532" cy="927213"/>
          </a:xfrm>
        </p:spPr>
        <p:txBody>
          <a:bodyPr>
            <a:normAutofit fontScale="90000"/>
          </a:bodyPr>
          <a:lstStyle/>
          <a:p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>Statistika</a:t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700" dirty="0" smtClean="0"/>
              <a:t>rok 2020 </a:t>
            </a:r>
            <a:r>
              <a:rPr lang="cs-CZ" sz="2800" dirty="0" smtClean="0"/>
              <a:t>- </a:t>
            </a:r>
            <a:r>
              <a:rPr lang="cs-CZ" sz="2200" dirty="0" smtClean="0"/>
              <a:t>44 podnětů, 15 zrušeno, </a:t>
            </a:r>
            <a:r>
              <a:rPr lang="cs-CZ" sz="2200" dirty="0"/>
              <a:t>6 </a:t>
            </a:r>
            <a:r>
              <a:rPr lang="cs-CZ" sz="2200" dirty="0" smtClean="0"/>
              <a:t>změněno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rok 2021 - </a:t>
            </a:r>
            <a:r>
              <a:rPr lang="cs-CZ" sz="2200" dirty="0" smtClean="0"/>
              <a:t>39 podnětů v odvolacím řízení, 4 změněny</a:t>
            </a:r>
            <a:br>
              <a:rPr lang="cs-CZ" sz="2200" dirty="0" smtClean="0"/>
            </a:br>
            <a:r>
              <a:rPr lang="cs-CZ" sz="2200" dirty="0"/>
              <a:t>	 </a:t>
            </a:r>
            <a:r>
              <a:rPr lang="cs-CZ" sz="2200" dirty="0" smtClean="0"/>
              <a:t>       15 v přezkumném řízení, 8 zrušeno, 4 změněny</a:t>
            </a:r>
            <a:r>
              <a:rPr lang="cs-CZ" dirty="0"/>
              <a:t/>
            </a:r>
            <a:br>
              <a:rPr lang="cs-CZ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>Kdo vlastně vykládá územní plán?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23379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Personální změny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3"/>
            <a:ext cx="7886700" cy="5128952"/>
          </a:xfrm>
        </p:spPr>
        <p:txBody>
          <a:bodyPr>
            <a:normAutofit/>
          </a:bodyPr>
          <a:lstStyle/>
          <a:p>
            <a:r>
              <a:rPr lang="cs-CZ" sz="2700" u="sng" dirty="0"/>
              <a:t>Závazná stanoviska orgánů územního plánování </a:t>
            </a:r>
            <a:r>
              <a:rPr lang="cs-CZ" sz="2700" u="sng" dirty="0" smtClean="0"/>
              <a:t/>
            </a:r>
            <a:br>
              <a:rPr lang="cs-CZ" sz="2700" u="sng" dirty="0" smtClean="0"/>
            </a:br>
            <a:r>
              <a:rPr lang="cs-CZ" sz="2700" u="sng" dirty="0" smtClean="0"/>
              <a:t>Metodický </a:t>
            </a:r>
            <a:r>
              <a:rPr lang="cs-CZ" sz="2700" u="sng" dirty="0"/>
              <a:t>pokyn - 4. vydání AKTUALIZACE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200" dirty="0" smtClean="0"/>
              <a:t>1</a:t>
            </a:r>
            <a:r>
              <a:rPr lang="cs-CZ" sz="2200" dirty="0"/>
              <a:t>. Vydání 01/2018, další revize 2018 a 2019, poslední revize 2021-2022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4</a:t>
            </a:r>
            <a:r>
              <a:rPr lang="cs-CZ" sz="2200" dirty="0"/>
              <a:t>. vydání zveřejněno 11. 10. 2022 na webu </a:t>
            </a:r>
            <a:r>
              <a:rPr lang="cs-CZ" sz="2200" dirty="0" smtClean="0"/>
              <a:t>MMR a ÚÚR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400" dirty="0">
                <a:hlinkClick r:id="rId2"/>
              </a:rPr>
              <a:t>Závazná stanoviska orgánů územního plánování (mmr.cz)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>  </a:t>
            </a:r>
            <a:br>
              <a:rPr lang="cs-CZ" sz="2200" u="sng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3"/>
            <a:ext cx="7886700" cy="5128952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Úpravy </a:t>
            </a:r>
            <a:r>
              <a:rPr lang="cs-CZ" sz="2800" dirty="0"/>
              <a:t>doplnění, </a:t>
            </a:r>
            <a:r>
              <a:rPr lang="cs-CZ" sz="2800" dirty="0" smtClean="0"/>
              <a:t>zejména: 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200" dirty="0" smtClean="0"/>
              <a:t>Podkapitola </a:t>
            </a:r>
            <a:r>
              <a:rPr lang="cs-CZ" sz="2200" u="sng" dirty="0"/>
              <a:t>2.3 Kdy se nevydává závazné stanovisko </a:t>
            </a:r>
            <a:r>
              <a:rPr lang="cs-CZ" sz="2200" dirty="0"/>
              <a:t>orgánu územního plánování doplněna a nově rozčleněna na 3 </a:t>
            </a:r>
            <a:r>
              <a:rPr lang="cs-CZ" sz="2200" dirty="0" smtClean="0"/>
              <a:t>části: 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2.3.1 </a:t>
            </a:r>
            <a:r>
              <a:rPr lang="cs-CZ" sz="2200" dirty="0"/>
              <a:t>Závazné stanovisko orgánu územního plánování se nevydává, pokud neslouží jako podklad pro vydání rozhodnutí nebo jiného úkonu podle části třetí hlavy III dílů 4 a 5, § 126, § 127, § 129 odst. 2 a 3 stavebního zákona nebo podle zvláštního zákona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2.3.2 </a:t>
            </a:r>
            <a:r>
              <a:rPr lang="cs-CZ" sz="2200" dirty="0"/>
              <a:t>Závazné stanovisko orgánu územního plánování se nevydává pro níže uvedené změny v území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2.3.3 </a:t>
            </a:r>
            <a:r>
              <a:rPr lang="cs-CZ" sz="2200" dirty="0"/>
              <a:t>Závazné stanovisko orgánu územního plánování se nevydává, není-li záměr změnou v území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174221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3"/>
            <a:ext cx="7886700" cy="5128952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Úpravy </a:t>
            </a:r>
            <a:r>
              <a:rPr lang="cs-CZ" sz="2800" dirty="0"/>
              <a:t>doplnění, </a:t>
            </a:r>
            <a:r>
              <a:rPr lang="cs-CZ" sz="2800" dirty="0" smtClean="0"/>
              <a:t>zejména: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200" dirty="0" smtClean="0"/>
              <a:t>Podkapitola </a:t>
            </a:r>
            <a:r>
              <a:rPr lang="cs-CZ" sz="2200" dirty="0"/>
              <a:t>2.4 Jak se obstarává závazné stanovisko orgánu územního plánování – doplněna </a:t>
            </a:r>
            <a:r>
              <a:rPr lang="cs-CZ" sz="2200" u="sng" dirty="0"/>
              <a:t>2.4.1 Koordinované závazné stanovisko 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Podkapitola </a:t>
            </a:r>
            <a:r>
              <a:rPr lang="cs-CZ" sz="2200" dirty="0"/>
              <a:t>2.5 Lhůta pro vydání závazného stanoviska a fikce souhlasného závazného stanoviska bez podmínek – doplněna a dále členěna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u="sng" dirty="0" smtClean="0"/>
              <a:t>2.5.1 </a:t>
            </a:r>
            <a:r>
              <a:rPr lang="cs-CZ" sz="2200" u="sng" dirty="0"/>
              <a:t>Fikce </a:t>
            </a:r>
            <a:r>
              <a:rPr lang="cs-CZ" sz="2200" dirty="0"/>
              <a:t>souhlasného závazného stanoviska bez podmínek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2.5.2 </a:t>
            </a:r>
            <a:r>
              <a:rPr lang="cs-CZ" sz="2200" dirty="0"/>
              <a:t>Lhůta a fikce u koordinovaného závazného stanoviska nová Podkapitola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2.12 </a:t>
            </a:r>
            <a:r>
              <a:rPr lang="cs-CZ" sz="2200" dirty="0"/>
              <a:t>Aktuálnost závazného stanoviska (původní podkapitola 2.12 „Vztah více závazných stanovisek orgánů územního plánování v jednom území“ – nyní označena jako 2.13)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426536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3"/>
            <a:ext cx="7886700" cy="5128952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Úpravy doplnění, </a:t>
            </a:r>
            <a:r>
              <a:rPr lang="cs-CZ" sz="2800" dirty="0" smtClean="0"/>
              <a:t>zejména: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200" dirty="0" smtClean="0"/>
              <a:t>Posun </a:t>
            </a:r>
            <a:r>
              <a:rPr lang="cs-CZ" sz="2200" dirty="0"/>
              <a:t>a změna názvu původní podkapitoly „2.13 Přezkum závazných stanovisek orgánů územního plánování“ – nyní nově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Podkapitola </a:t>
            </a:r>
            <a:r>
              <a:rPr lang="cs-CZ" sz="2200" u="sng" dirty="0"/>
              <a:t>2.14 Opravné prostředky vůči závazným stanoviskům orgánů územního plánování </a:t>
            </a:r>
            <a:r>
              <a:rPr lang="cs-CZ" sz="2200" dirty="0"/>
              <a:t>+ doplněna a dále členěna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2.14.1 </a:t>
            </a:r>
            <a:r>
              <a:rPr lang="cs-CZ" sz="2200" dirty="0"/>
              <a:t>Opravné prostředky vůči závaznému stanovisku vydanému v zákonné lhůtě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2.14.2 </a:t>
            </a:r>
            <a:r>
              <a:rPr lang="cs-CZ" sz="2200" dirty="0"/>
              <a:t>Postup nadřízeného orgánu v případě fiktivního souhlasného závazného stanoviska bez podmínek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2.14.3 </a:t>
            </a:r>
            <a:r>
              <a:rPr lang="cs-CZ" sz="2200" dirty="0"/>
              <a:t>Přehledná tabulka k odvolání a přezkumu závazného stanoviska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18659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713330"/>
            <a:ext cx="7886700" cy="6236110"/>
          </a:xfrm>
        </p:spPr>
        <p:txBody>
          <a:bodyPr>
            <a:normAutofit fontScale="90000"/>
          </a:bodyPr>
          <a:lstStyle/>
          <a:p>
            <a:r>
              <a:rPr lang="cs-CZ" sz="2700" u="sng" dirty="0" smtClean="0"/>
              <a:t>ZS z pohledu KÚ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>odvolací </a:t>
            </a:r>
            <a:r>
              <a:rPr lang="cs-CZ" sz="2200" u="sng" dirty="0" smtClean="0"/>
              <a:t>řízení x přezkumné řízení</a:t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/>
              <a:t>zákonnost x věcná správnost</a:t>
            </a:r>
            <a:br>
              <a:rPr lang="cs-CZ" sz="2200" u="sng" dirty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/>
              <a:t>lhůty u přezkumného </a:t>
            </a:r>
            <a:r>
              <a:rPr lang="cs-CZ" sz="2200" u="sng" dirty="0" smtClean="0"/>
              <a:t>řízení</a:t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err="1" smtClean="0"/>
              <a:t>samooprava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>fikce</a:t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>oplocení (metodika)</a:t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>studny (metodika)</a:t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>statistika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>kdo vlastně vykládá územní </a:t>
            </a:r>
            <a:r>
              <a:rPr lang="cs-CZ" sz="2200" u="sng" dirty="0" smtClean="0"/>
              <a:t>plán?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13194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794842"/>
            <a:ext cx="8307532" cy="6179535"/>
          </a:xfrm>
        </p:spPr>
        <p:txBody>
          <a:bodyPr>
            <a:normAutofit/>
          </a:bodyPr>
          <a:lstStyle/>
          <a:p>
            <a:r>
              <a:rPr lang="cs-CZ" sz="2800" u="sng" dirty="0" smtClean="0"/>
              <a:t>odvolací řízení </a:t>
            </a:r>
            <a:r>
              <a:rPr lang="cs-CZ" sz="2800" u="sng" dirty="0" smtClean="0"/>
              <a:t>	x 	přezkumné řízení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dirty="0" smtClean="0"/>
              <a:t>§ 149 odst. 7 SŘ	x 	§ 149 odst. 8 SŘ</a:t>
            </a:r>
            <a:br>
              <a:rPr lang="cs-CZ" sz="2200" dirty="0" smtClean="0"/>
            </a:br>
            <a:r>
              <a:rPr lang="cs-CZ" sz="2200" u="sng" dirty="0"/>
              <a:t/>
            </a:r>
            <a:br>
              <a:rPr lang="cs-CZ" sz="2200" u="sng" dirty="0"/>
            </a:br>
            <a:r>
              <a:rPr lang="cs-CZ" sz="2200" dirty="0" smtClean="0"/>
              <a:t>potvrzení</a:t>
            </a:r>
            <a:r>
              <a:rPr lang="cs-CZ" sz="2200" dirty="0" smtClean="0"/>
              <a:t>, </a:t>
            </a:r>
            <a:r>
              <a:rPr lang="cs-CZ" sz="2200" dirty="0" smtClean="0"/>
              <a:t>změna</a:t>
            </a:r>
            <a:r>
              <a:rPr lang="cs-CZ" sz="2200" dirty="0"/>
              <a:t> </a:t>
            </a:r>
            <a:r>
              <a:rPr lang="cs-CZ" sz="2200" dirty="0" smtClean="0"/>
              <a:t>	x 	</a:t>
            </a:r>
            <a:r>
              <a:rPr lang="cs-CZ" sz="2200" dirty="0" smtClean="0"/>
              <a:t>„potvrzení</a:t>
            </a:r>
            <a:r>
              <a:rPr lang="cs-CZ" sz="2200" dirty="0" smtClean="0"/>
              <a:t>“, změna, </a:t>
            </a:r>
            <a:r>
              <a:rPr lang="cs-CZ" sz="2200" dirty="0" smtClean="0"/>
              <a:t>zrušení</a:t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ZS 			x 	sdělení, rozhodnutí (povaha ZS)</a:t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lhůta 15 dní 		x	podnět kdykoliv, do </a:t>
            </a:r>
            <a:r>
              <a:rPr lang="cs-CZ" sz="2200" dirty="0"/>
              <a:t>1 </a:t>
            </a:r>
            <a:r>
              <a:rPr lang="cs-CZ" sz="2200" dirty="0" smtClean="0"/>
              <a:t>roku, 					zároveň do </a:t>
            </a:r>
            <a:r>
              <a:rPr lang="cs-CZ" sz="2200" dirty="0"/>
              <a:t>2 </a:t>
            </a:r>
            <a:r>
              <a:rPr lang="cs-CZ" sz="2200" dirty="0" smtClean="0"/>
              <a:t>měsíců,</a:t>
            </a:r>
            <a:br>
              <a:rPr lang="cs-CZ" sz="2200" dirty="0" smtClean="0"/>
            </a:br>
            <a:r>
              <a:rPr lang="cs-CZ" sz="2200" dirty="0"/>
              <a:t>	</a:t>
            </a:r>
            <a:r>
              <a:rPr lang="cs-CZ" sz="2200" dirty="0" smtClean="0"/>
              <a:t>			KÚ koná do 15 měsíců od 					rozhodnutí  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zákonnost, </a:t>
            </a:r>
            <a:br>
              <a:rPr lang="cs-CZ" sz="2200" dirty="0" smtClean="0"/>
            </a:br>
            <a:r>
              <a:rPr lang="cs-CZ" sz="2200" dirty="0" smtClean="0"/>
              <a:t>i věcná správnost 	x 	zákonnost</a:t>
            </a: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32044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794842"/>
            <a:ext cx="8307532" cy="6179535"/>
          </a:xfrm>
        </p:spPr>
        <p:txBody>
          <a:bodyPr>
            <a:normAutofit fontScale="90000"/>
          </a:bodyPr>
          <a:lstStyle/>
          <a:p>
            <a:r>
              <a:rPr lang="cs-CZ" sz="2800" u="sng" dirty="0" smtClean="0"/>
              <a:t>Lhůty</a:t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dirty="0"/>
              <a:t>Přezkum lze zahájit </a:t>
            </a:r>
            <a:r>
              <a:rPr lang="cs-CZ" sz="2800" u="sng" dirty="0">
                <a:solidFill>
                  <a:srgbClr val="FF0000"/>
                </a:solidFill>
              </a:rPr>
              <a:t>kdykoliv od vydání </a:t>
            </a:r>
            <a:r>
              <a:rPr lang="cs-CZ" sz="2800" dirty="0"/>
              <a:t>závazného stanoviska nejpozději </a:t>
            </a:r>
            <a:r>
              <a:rPr lang="cs-CZ" sz="2800" u="sng" dirty="0">
                <a:solidFill>
                  <a:srgbClr val="FF0000"/>
                </a:solidFill>
              </a:rPr>
              <a:t>do 1 roku od právní moci rozhodnutí ve věci</a:t>
            </a:r>
            <a:r>
              <a:rPr lang="cs-CZ" sz="2800" dirty="0"/>
              <a:t> a zároveň do 2 měsíců ode dne, kdy se jako příslušný správní orgán o důvodu zahájení přezkumného řízení dozvěděl (§ 96 odst. 1 správního řádu).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Krajský </a:t>
            </a:r>
            <a:r>
              <a:rPr lang="cs-CZ" sz="2800" dirty="0"/>
              <a:t>úřad </a:t>
            </a:r>
            <a:r>
              <a:rPr lang="cs-CZ" sz="2800" dirty="0" smtClean="0"/>
              <a:t>změní </a:t>
            </a:r>
            <a:r>
              <a:rPr lang="cs-CZ" sz="2800" dirty="0"/>
              <a:t>závazné </a:t>
            </a:r>
            <a:r>
              <a:rPr lang="cs-CZ" sz="2800" dirty="0" smtClean="0"/>
              <a:t>stanovisko, </a:t>
            </a:r>
            <a:r>
              <a:rPr lang="cs-CZ" sz="2800" dirty="0"/>
              <a:t>nebo zruší závazné </a:t>
            </a:r>
            <a:r>
              <a:rPr lang="cs-CZ" sz="2800" dirty="0" smtClean="0"/>
              <a:t>stanovisko </a:t>
            </a:r>
            <a:r>
              <a:rPr lang="cs-CZ" sz="2800" dirty="0"/>
              <a:t>ve lhůtě </a:t>
            </a:r>
            <a:r>
              <a:rPr lang="cs-CZ" sz="2800" u="sng" dirty="0">
                <a:solidFill>
                  <a:srgbClr val="FF0000"/>
                </a:solidFill>
              </a:rPr>
              <a:t>do 15 měsíců od právní moci rozhodnutí. </a:t>
            </a: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41834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794843"/>
            <a:ext cx="7886700" cy="2122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Metodiky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313411"/>
            <a:ext cx="8307532" cy="6242858"/>
          </a:xfrm>
        </p:spPr>
        <p:txBody>
          <a:bodyPr>
            <a:normAutofit fontScale="90000"/>
          </a:bodyPr>
          <a:lstStyle/>
          <a:p>
            <a:r>
              <a:rPr lang="cs-CZ" sz="2800" u="sng" dirty="0" err="1" smtClean="0"/>
              <a:t>Samooprava</a:t>
            </a: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> </a:t>
            </a:r>
            <a:br>
              <a:rPr lang="cs-CZ" sz="2800" u="sng" dirty="0" smtClean="0"/>
            </a:br>
            <a:r>
              <a:rPr lang="cs-CZ" sz="2400" dirty="0" smtClean="0"/>
              <a:t>- § 156 odst. 1 SŘ</a:t>
            </a:r>
            <a:br>
              <a:rPr lang="cs-CZ" sz="2400" dirty="0" smtClean="0"/>
            </a:br>
            <a:r>
              <a:rPr lang="cs-CZ" sz="2400" dirty="0" smtClean="0"/>
              <a:t>- § 149 odst. 8 je speciální pouze vůči § 156 odst. 2, ale ne 1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u="sng" dirty="0" smtClean="0"/>
              <a:t>Závěr</a:t>
            </a:r>
            <a:r>
              <a:rPr lang="cs-CZ" sz="2400" dirty="0" smtClean="0"/>
              <a:t>: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ZS si můžete sami opravit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opravou nesmíte způsobit újmu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nesmíte si ZS zrušit</a:t>
            </a:r>
            <a:br>
              <a:rPr lang="cs-CZ" sz="2400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/>
              <a:t/>
            </a:r>
            <a:br>
              <a:rPr lang="cs-CZ" sz="2800" u="sng" dirty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/>
              <a:t/>
            </a:r>
            <a:br>
              <a:rPr lang="cs-CZ" sz="2800" u="sng" dirty="0" smtClean="0"/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800" u="sng" dirty="0" smtClean="0">
                <a:solidFill>
                  <a:srgbClr val="FF0000"/>
                </a:solidFill>
              </a:rPr>
              <a:t/>
            </a:r>
            <a:br>
              <a:rPr lang="cs-CZ" sz="2800" u="sng" dirty="0" smtClean="0">
                <a:solidFill>
                  <a:srgbClr val="FF0000"/>
                </a:solidFill>
              </a:rPr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r>
              <a:rPr lang="cs-CZ" sz="2200" u="sng" dirty="0" smtClean="0"/>
              <a:t/>
            </a:r>
            <a:br>
              <a:rPr lang="cs-CZ" sz="2200" u="sng" dirty="0" smtClean="0"/>
            </a:b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4044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1433</TotalTime>
  <Words>941</Words>
  <Application>Microsoft Office PowerPoint</Application>
  <PresentationFormat>Předvádění na obrazovce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Office</vt:lpstr>
      <vt:lpstr>Nové a aktualizované metodiky</vt:lpstr>
      <vt:lpstr>Závazná stanoviska orgánů územního plánování  Metodický pokyn - 4. vydání AKTUALIZACE    1. Vydání 01/2018, další revize 2018 a 2019, poslední revize 2021-2022   4. vydání zveřejněno 11. 10. 2022 na webu MMR a ÚÚR  Závazná stanoviska orgánů územního plánování (mmr.cz)      </vt:lpstr>
      <vt:lpstr>Úpravy doplnění, zejména:   Podkapitola 2.3 Kdy se nevydává závazné stanovisko orgánu územního plánování doplněna a nově rozčleněna na 3 části:   2.3.1 Závazné stanovisko orgánu územního plánování se nevydává, pokud neslouží jako podklad pro vydání rozhodnutí nebo jiného úkonu podle části třetí hlavy III dílů 4 a 5, § 126, § 127, § 129 odst. 2 a 3 stavebního zákona nebo podle zvláštního zákona   2.3.2 Závazné stanovisko orgánu územního plánování se nevydává pro níže uvedené změny v území   2.3.3 Závazné stanovisko orgánu územního plánování se nevydává, není-li záměr změnou v území </vt:lpstr>
      <vt:lpstr>Úpravy doplnění, zejména:   Podkapitola 2.4 Jak se obstarává závazné stanovisko orgánu územního plánování – doplněna 2.4.1 Koordinované závazné stanovisko   Podkapitola 2.5 Lhůta pro vydání závazného stanoviska a fikce souhlasného závazného stanoviska bez podmínek – doplněna a dále členěna   2.5.1 Fikce souhlasného závazného stanoviska bez podmínek   2.5.2 Lhůta a fikce u koordinovaného závazného stanoviska nová Podkapitola   2.12 Aktuálnost závazného stanoviska (původní podkapitola 2.12 „Vztah více závazných stanovisek orgánů územního plánování v jednom území“ – nyní označena jako 2.13) </vt:lpstr>
      <vt:lpstr>Úpravy doplnění, zejména:  Posun a změna názvu původní podkapitoly „2.13 Přezkum závazných stanovisek orgánů územního plánování“ – nyní nově   Podkapitola 2.14 Opravné prostředky vůči závazným stanoviskům orgánů územního plánování + doplněna a dále členěna   2.14.1 Opravné prostředky vůči závaznému stanovisku vydanému v zákonné lhůtě   2.14.2 Postup nadřízeného orgánu v případě fiktivního souhlasného závazného stanoviska bez podmínek   2.14.3 Přehledná tabulka k odvolání a přezkumu závazného stanoviska </vt:lpstr>
      <vt:lpstr>ZS z pohledu KÚ  odvolací řízení x přezkumné řízení  zákonnost x věcná správnost  lhůty u přezkumného řízení  samooprava  fikce  oplocení (metodika)  studny (metodika)  statistika  kdo vlastně vykládá územní plán?   </vt:lpstr>
      <vt:lpstr>odvolací řízení  x  přezkumné řízení  § 149 odst. 7 SŘ x  § 149 odst. 8 SŘ  potvrzení, změna  x  „potvrzení“, změna, zrušení  ZS    x  sdělení, rozhodnutí (povaha ZS)  lhůta 15 dní   x podnět kdykoliv, do 1 roku,      zároveň do 2 měsíců,     KÚ koná do 15 měsíců od      rozhodnutí    zákonnost,  i věcná správnost  x  zákonnost   </vt:lpstr>
      <vt:lpstr>Lhůty  Přezkum lze zahájit kdykoliv od vydání závazného stanoviska nejpozději do 1 roku od právní moci rozhodnutí ve věci a zároveň do 2 měsíců ode dne, kdy se jako příslušný správní orgán o důvodu zahájení přezkumného řízení dozvěděl (§ 96 odst. 1 správního řádu).   Krajský úřad změní závazné stanovisko, nebo zruší závazné stanovisko ve lhůtě do 15 měsíců od právní moci rozhodnutí.      </vt:lpstr>
      <vt:lpstr>Samooprava   - § 156 odst. 1 SŘ - § 149 odst. 8 je speciální pouze vůči § 156 odst. 2, ale ne 1  Závěr:  - ZS si můžete sami opravit  - opravou nesmíte způsobit újmu  - nesmíte si ZS zrušit          </vt:lpstr>
      <vt:lpstr>Fiktivní ZS   - naštěstí zatím bez přezkumu  - děkujeme          </vt:lpstr>
      <vt:lpstr>Prezentace aplikace PowerPoint</vt:lpstr>
      <vt:lpstr>Studny  „studna individuálního zásobování vodou“ -  § 96b odst. 1 písm. e) SZ  „individuální zásobování domácností pitnou vodou“ - § 127 odst. 7 vodního zákona   Pro potřeby stavebního zákona je „studna individuálního zásobování vodou“ studna určená pro zásobování jednotlivých fyzických osob, jednotlivých domácností nebo jejich malých skupin, zásobování z jednotlivých odběrů pro podnikatelskou činnost nebo zásobování jednotlivé právnické osoby, pokud není zajišťováno vodovodem pro veřejnou potřebu nebo s ním provozně spojeno.  Na studny se ZS nepíše.             </vt:lpstr>
      <vt:lpstr>  Statistika  rok 2020 - 44 podnětů, 15 zrušeno, 6 změněno  rok 2021 - 39 podnětů v odvolacím řízení, 4 změněny          15 v přezkumném řízení, 8 zrušeno, 4 změněny    Kdo vlastně vykládá územní plán?             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122</cp:revision>
  <dcterms:created xsi:type="dcterms:W3CDTF">2017-11-24T07:47:20Z</dcterms:created>
  <dcterms:modified xsi:type="dcterms:W3CDTF">2022-11-09T15:11:07Z</dcterms:modified>
</cp:coreProperties>
</file>