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99" r:id="rId3"/>
    <p:sldId id="302" r:id="rId4"/>
    <p:sldId id="259" r:id="rId5"/>
    <p:sldId id="301" r:id="rId6"/>
    <p:sldId id="265" r:id="rId7"/>
    <p:sldId id="303" r:id="rId8"/>
    <p:sldId id="298" r:id="rId9"/>
    <p:sldId id="258" r:id="rId10"/>
    <p:sldId id="279" r:id="rId11"/>
    <p:sldId id="266" r:id="rId12"/>
    <p:sldId id="288" r:id="rId13"/>
    <p:sldId id="295" r:id="rId14"/>
    <p:sldId id="297" r:id="rId15"/>
    <p:sldId id="289" r:id="rId16"/>
    <p:sldId id="290" r:id="rId17"/>
    <p:sldId id="276" r:id="rId18"/>
    <p:sldId id="275" r:id="rId19"/>
    <p:sldId id="268" r:id="rId20"/>
    <p:sldId id="273" r:id="rId21"/>
    <p:sldId id="274" r:id="rId22"/>
    <p:sldId id="277" r:id="rId23"/>
    <p:sldId id="260" r:id="rId24"/>
    <p:sldId id="291" r:id="rId25"/>
    <p:sldId id="269" r:id="rId26"/>
    <p:sldId id="292" r:id="rId27"/>
    <p:sldId id="293" r:id="rId28"/>
    <p:sldId id="287" r:id="rId29"/>
    <p:sldId id="261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Filip\Desktop\PROJEKTY\plzensky-kraj\prezentace\pozadi-uvod-znak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1" y="0"/>
            <a:ext cx="9137599" cy="5910224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>
            <a:lvl1pPr algn="l">
              <a:defRPr>
                <a:solidFill>
                  <a:srgbClr val="005EA8"/>
                </a:solidFill>
                <a:latin typeface="Myriad Pro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3888432"/>
          </a:xfrm>
        </p:spPr>
        <p:txBody>
          <a:bodyPr/>
          <a:lstStyle>
            <a:lvl1pPr>
              <a:buClr>
                <a:srgbClr val="FFCB00"/>
              </a:buClr>
              <a:defRPr>
                <a:latin typeface="Myriad Pro" pitchFamily="34" charset="0"/>
              </a:defRPr>
            </a:lvl1pPr>
            <a:lvl2pPr>
              <a:buClr>
                <a:srgbClr val="FFCB00"/>
              </a:buClr>
              <a:defRPr>
                <a:latin typeface="Myriad Pro" pitchFamily="34" charset="0"/>
              </a:defRPr>
            </a:lvl2pPr>
            <a:lvl3pPr>
              <a:buClr>
                <a:srgbClr val="FFCB00"/>
              </a:buClr>
              <a:defRPr>
                <a:latin typeface="Myriad Pro" pitchFamily="34" charset="0"/>
              </a:defRPr>
            </a:lvl3pPr>
            <a:lvl4pPr>
              <a:buClr>
                <a:srgbClr val="FFCB00"/>
              </a:buClr>
              <a:defRPr>
                <a:latin typeface="Myriad Pro" pitchFamily="34" charset="0"/>
              </a:defRPr>
            </a:lvl4pPr>
            <a:lvl5pPr>
              <a:buClr>
                <a:srgbClr val="FFCB00"/>
              </a:buClr>
              <a:defRPr>
                <a:latin typeface="Myriad Pro" pitchFamily="34" charset="0"/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9" name="Zástupný symbol pro datum 3"/>
          <p:cNvSpPr txBox="1">
            <a:spLocks/>
          </p:cNvSpPr>
          <p:nvPr userDrawn="1"/>
        </p:nvSpPr>
        <p:spPr>
          <a:xfrm>
            <a:off x="6444208" y="61602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 b="1">
                <a:solidFill>
                  <a:srgbClr val="005EA8"/>
                </a:solidFill>
                <a:latin typeface="Myriad Pro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EA8"/>
                </a:solidFill>
                <a:effectLst/>
                <a:uLnTx/>
                <a:uFillTx/>
                <a:latin typeface="Myriad Pro" pitchFamily="34" charset="0"/>
                <a:ea typeface="+mn-ea"/>
                <a:cs typeface="+mn-cs"/>
              </a:rPr>
              <a:t>www.</a:t>
            </a:r>
            <a:r>
              <a:rPr kumimoji="0" lang="cs-CZ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5EA8"/>
                </a:solidFill>
                <a:effectLst/>
                <a:uLnTx/>
                <a:uFillTx/>
                <a:latin typeface="Myriad Pro" pitchFamily="34" charset="0"/>
                <a:ea typeface="+mn-ea"/>
                <a:cs typeface="+mn-cs"/>
              </a:rPr>
              <a:t>plzensky</a:t>
            </a: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EA8"/>
                </a:solidFill>
                <a:effectLst/>
                <a:uLnTx/>
                <a:uFillTx/>
                <a:latin typeface="Myriad Pro" pitchFamily="34" charset="0"/>
                <a:ea typeface="+mn-ea"/>
                <a:cs typeface="+mn-cs"/>
              </a:rPr>
              <a:t>-kraj.</a:t>
            </a:r>
            <a:r>
              <a:rPr kumimoji="0" lang="cs-CZ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5EA8"/>
                </a:solidFill>
                <a:effectLst/>
                <a:uLnTx/>
                <a:uFillTx/>
                <a:latin typeface="Myriad Pro" pitchFamily="34" charset="0"/>
                <a:ea typeface="+mn-ea"/>
                <a:cs typeface="+mn-cs"/>
              </a:rPr>
              <a:t>cz</a:t>
            </a:r>
            <a:endParaRPr kumimoji="0" lang="cs-CZ" sz="1400" b="1" i="0" u="none" strike="noStrike" kern="1200" cap="none" spc="0" normalizeH="0" baseline="0" noProof="0" dirty="0" smtClean="0">
              <a:ln>
                <a:noFill/>
              </a:ln>
              <a:solidFill>
                <a:srgbClr val="005EA8"/>
              </a:solidFill>
              <a:effectLst/>
              <a:uLnTx/>
              <a:uFillTx/>
              <a:latin typeface="Myriad Pro" pitchFamily="34" charset="0"/>
              <a:ea typeface="+mn-ea"/>
              <a:cs typeface="+mn-cs"/>
            </a:endParaRPr>
          </a:p>
        </p:txBody>
      </p:sp>
      <p:sp>
        <p:nvSpPr>
          <p:cNvPr id="10" name="Zástupný symbol pro datum 3"/>
          <p:cNvSpPr txBox="1">
            <a:spLocks/>
          </p:cNvSpPr>
          <p:nvPr userDrawn="1"/>
        </p:nvSpPr>
        <p:spPr>
          <a:xfrm>
            <a:off x="539552" y="61602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 b="1">
                <a:solidFill>
                  <a:srgbClr val="005EA8"/>
                </a:solidFill>
                <a:latin typeface="Myriad Pro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A981DD-7FF5-4FC1-A482-7ED0A0AA2410}" type="datetime1">
              <a:rPr kumimoji="0" lang="cs-CZ" sz="1400" b="1" i="0" u="none" strike="noStrike" kern="1200" cap="none" spc="0" normalizeH="0" baseline="0" noProof="0" smtClean="0">
                <a:ln>
                  <a:noFill/>
                </a:ln>
                <a:solidFill>
                  <a:srgbClr val="005EA8"/>
                </a:solidFill>
                <a:effectLst/>
                <a:uLnTx/>
                <a:uFillTx/>
                <a:latin typeface="Myriad Pro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16.11.2022</a:t>
            </a:fld>
            <a:endParaRPr kumimoji="0" lang="cs-CZ" sz="1400" b="1" i="0" u="none" strike="noStrike" kern="1200" cap="none" spc="0" normalizeH="0" baseline="0" noProof="0" dirty="0" smtClean="0">
              <a:ln>
                <a:noFill/>
              </a:ln>
              <a:solidFill>
                <a:srgbClr val="005EA8"/>
              </a:solidFill>
              <a:effectLst/>
              <a:uLnTx/>
              <a:uFillTx/>
              <a:latin typeface="Myriad Pro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882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luzby.plzensky-kraj.cz/" TargetMode="Externa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helpdesk.plzensky-kraj.cz/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jitsi.plzensky-kraj.cz/" TargetMode="Externa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koleni.plzensky-kraj.cz/" TargetMode="Externa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elearning.plzensky-kraj.cz/" TargetMode="Externa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melnet.cz/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geoportal.plzensky-kraj.cz/gs/vydej-dtm-pk" TargetMode="External"/><Relationship Id="rId2" Type="http://schemas.openxmlformats.org/officeDocument/2006/relationships/hyperlink" Target="http://geoportal.plzensky-kraj.cz/gs/" TargetMode="Externa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sluzby.plzensky-kraj.cz/?sluzba=105" TargetMode="External"/><Relationship Id="rId2" Type="http://schemas.openxmlformats.org/officeDocument/2006/relationships/hyperlink" Target="http://geoportal.plzensky-kraj.cz/gs/vydej-dtm-pk" TargetMode="Externa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Podpora.it@plzensky-kraj.cz" TargetMode="Externa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dotace.plzensky-kraj.cz/verejnost" TargetMode="Externa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eliska.pecenkova@plzensky-kraj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jedatovaschranka.cz/" TargetMode="External"/><Relationship Id="rId2" Type="http://schemas.openxmlformats.org/officeDocument/2006/relationships/hyperlink" Target="https://www.czechpoint.cz/as/login?uri=https%3a%2f%2fwww.czechpoint.cz%2fspravadat%2f&amp;status=NCOO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luzby.plzensky-kraj.cz/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Setkání nově zvolených starostů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Listopad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 ICT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Nabídka služeb:</a:t>
            </a:r>
          </a:p>
          <a:p>
            <a:pPr lvl="1"/>
            <a:r>
              <a:rPr lang="cs-CZ" sz="2800" dirty="0" smtClean="0"/>
              <a:t>elektronicky</a:t>
            </a:r>
          </a:p>
          <a:p>
            <a:pPr lvl="1"/>
            <a:r>
              <a:rPr lang="cs-CZ" sz="2800" dirty="0" smtClean="0"/>
              <a:t>na jednom místě</a:t>
            </a:r>
          </a:p>
          <a:p>
            <a:pPr lvl="1"/>
            <a:r>
              <a:rPr lang="cs-CZ" sz="2800" dirty="0" smtClean="0"/>
              <a:t>jedním kliknutím </a:t>
            </a:r>
            <a:r>
              <a:rPr lang="cs-CZ" sz="2800" b="1" dirty="0" smtClean="0"/>
              <a:t>statutárního zástupce</a:t>
            </a:r>
          </a:p>
          <a:p>
            <a:pPr lvl="1"/>
            <a:endParaRPr lang="cs-CZ" b="1" dirty="0" smtClean="0"/>
          </a:p>
          <a:p>
            <a:r>
              <a:rPr lang="cs-CZ" dirty="0" smtClean="0"/>
              <a:t>Přístupný všem po přihlášení účtem </a:t>
            </a:r>
            <a:r>
              <a:rPr lang="cs-CZ" dirty="0" err="1" smtClean="0"/>
              <a:t>ePusa</a:t>
            </a:r>
            <a:endParaRPr lang="cs-CZ" dirty="0" smtClean="0"/>
          </a:p>
          <a:p>
            <a:r>
              <a:rPr lang="cs-CZ" dirty="0" smtClean="0"/>
              <a:t>Žádost může podat statutární zástupce</a:t>
            </a:r>
          </a:p>
          <a:p>
            <a:r>
              <a:rPr lang="cs-CZ" dirty="0" smtClean="0">
                <a:hlinkClick r:id="rId2"/>
              </a:rPr>
              <a:t>sluzby.plzensky-kraj.cz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80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Příklady sdílených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10445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Hostovaná spisová služba </a:t>
            </a:r>
            <a:r>
              <a:rPr lang="cs-CZ" dirty="0" err="1" smtClean="0"/>
              <a:t>AthenA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(integrace DS, el. podepisování, časová razítka)</a:t>
            </a:r>
          </a:p>
          <a:p>
            <a:r>
              <a:rPr lang="cs-CZ" dirty="0" smtClean="0"/>
              <a:t>Připojení k sítí </a:t>
            </a:r>
            <a:r>
              <a:rPr lang="cs-CZ" dirty="0" err="1" smtClean="0"/>
              <a:t>CamelNET</a:t>
            </a:r>
            <a:endParaRPr lang="cs-CZ" dirty="0" smtClean="0"/>
          </a:p>
          <a:p>
            <a:r>
              <a:rPr lang="cs-CZ" dirty="0" smtClean="0"/>
              <a:t>Zálohování</a:t>
            </a:r>
            <a:endParaRPr lang="cs-CZ" dirty="0"/>
          </a:p>
          <a:p>
            <a:r>
              <a:rPr lang="cs-CZ" dirty="0"/>
              <a:t>Virtuální </a:t>
            </a:r>
            <a:r>
              <a:rPr lang="cs-CZ" dirty="0" err="1" smtClean="0"/>
              <a:t>serverovna</a:t>
            </a:r>
            <a:endParaRPr lang="cs-CZ" dirty="0" smtClean="0"/>
          </a:p>
          <a:p>
            <a:r>
              <a:rPr lang="cs-CZ" dirty="0" smtClean="0"/>
              <a:t>Mapové služby</a:t>
            </a:r>
          </a:p>
          <a:p>
            <a:r>
              <a:rPr lang="cs-CZ" dirty="0"/>
              <a:t>Videokonference </a:t>
            </a:r>
            <a:r>
              <a:rPr lang="cs-CZ" dirty="0" err="1" smtClean="0"/>
              <a:t>Jitsi</a:t>
            </a:r>
            <a:endParaRPr lang="cs-CZ" dirty="0" smtClean="0"/>
          </a:p>
          <a:p>
            <a:r>
              <a:rPr lang="cs-CZ" dirty="0" smtClean="0"/>
              <a:t>Školení prezenční, distanční</a:t>
            </a:r>
            <a:endParaRPr lang="cs-CZ" dirty="0"/>
          </a:p>
          <a:p>
            <a:r>
              <a:rPr lang="cs-CZ" dirty="0" smtClean="0"/>
              <a:t>Individuální konzultace</a:t>
            </a:r>
          </a:p>
          <a:p>
            <a:r>
              <a:rPr lang="cs-CZ" dirty="0" err="1" smtClean="0"/>
              <a:t>HelpDesk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7365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Helpdesk</a:t>
            </a:r>
            <a:r>
              <a:rPr lang="cs-CZ" dirty="0" smtClean="0"/>
              <a:t> (externí)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91681"/>
            <a:ext cx="8572500" cy="3696748"/>
          </a:xfrm>
        </p:spPr>
        <p:txBody>
          <a:bodyPr>
            <a:normAutofit/>
          </a:bodyPr>
          <a:lstStyle/>
          <a:p>
            <a:r>
              <a:rPr lang="cs-CZ" dirty="0" smtClean="0"/>
              <a:t>Automaticky přiřazená služba</a:t>
            </a:r>
          </a:p>
          <a:p>
            <a:r>
              <a:rPr lang="cs-CZ" dirty="0" smtClean="0"/>
              <a:t>Plněná dle aktivovaných služeb subjektu </a:t>
            </a:r>
          </a:p>
          <a:p>
            <a:endParaRPr lang="cs-CZ" dirty="0"/>
          </a:p>
          <a:p>
            <a:r>
              <a:rPr lang="cs-CZ" dirty="0" smtClean="0">
                <a:hlinkClick r:id="rId2"/>
              </a:rPr>
              <a:t>helpdesk.plzensky-kraj.cz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858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0849" y="548680"/>
            <a:ext cx="6847656" cy="522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28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43173"/>
            <a:ext cx="7015592" cy="530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51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Videokonference – rezervační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49400"/>
            <a:ext cx="8229600" cy="4255865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Jitsi.plzensky-kraj.cz</a:t>
            </a:r>
            <a:r>
              <a:rPr lang="cs-CZ" dirty="0" smtClean="0"/>
              <a:t> – přidat rezervaci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2059053"/>
            <a:ext cx="6507770" cy="374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60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2047382"/>
            <a:ext cx="8305800" cy="314691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Jitsi</a:t>
            </a:r>
            <a:r>
              <a:rPr lang="cs-CZ" dirty="0" smtClean="0"/>
              <a:t> - seznam rezervací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03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Prezenční školení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>
                <a:hlinkClick r:id="rId2"/>
              </a:rPr>
              <a:t>skoleni.plzensky-kraj.cz</a:t>
            </a:r>
            <a:endParaRPr lang="cs-CZ" altLang="cs-CZ" dirty="0" smtClean="0"/>
          </a:p>
          <a:p>
            <a:r>
              <a:rPr lang="cs-CZ" altLang="cs-CZ" dirty="0" smtClean="0"/>
              <a:t>stálá nabídka kurzů</a:t>
            </a:r>
          </a:p>
          <a:p>
            <a:r>
              <a:rPr lang="cs-CZ" altLang="cs-CZ" dirty="0" smtClean="0"/>
              <a:t>kurzy na míru, jen pro obec, organizaci </a:t>
            </a:r>
            <a:br>
              <a:rPr lang="cs-CZ" altLang="cs-CZ" dirty="0" smtClean="0"/>
            </a:br>
            <a:r>
              <a:rPr lang="cs-CZ" altLang="cs-CZ" dirty="0" smtClean="0"/>
              <a:t>po domluvě </a:t>
            </a:r>
            <a:br>
              <a:rPr lang="cs-CZ" altLang="cs-CZ" dirty="0" smtClean="0"/>
            </a:br>
            <a:r>
              <a:rPr lang="cs-CZ" altLang="cs-CZ" dirty="0" smtClean="0"/>
              <a:t>dle Vašich požadavků a našich možností</a:t>
            </a:r>
          </a:p>
        </p:txBody>
      </p:sp>
    </p:spTree>
    <p:extLst>
      <p:ext uri="{BB962C8B-B14F-4D97-AF65-F5344CB8AC3E}">
        <p14:creationId xmlns:p14="http://schemas.microsoft.com/office/powerpoint/2010/main" val="206465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E-</a:t>
            </a:r>
            <a:r>
              <a:rPr lang="cs-CZ" dirty="0" err="1" smtClean="0"/>
              <a:t>learningové</a:t>
            </a:r>
            <a:r>
              <a:rPr lang="cs-CZ" dirty="0" smtClean="0"/>
              <a:t> kurzy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>
                <a:hlinkClick r:id="rId2"/>
              </a:rPr>
              <a:t>elearning.plzensky-kraj.cz</a:t>
            </a:r>
            <a:endParaRPr lang="cs-CZ" dirty="0" smtClean="0"/>
          </a:p>
          <a:p>
            <a:pPr algn="just"/>
            <a:r>
              <a:rPr lang="cs-CZ" altLang="cs-CZ" dirty="0" smtClean="0"/>
              <a:t>volně </a:t>
            </a:r>
            <a:r>
              <a:rPr lang="cs-CZ" altLang="cs-CZ" dirty="0"/>
              <a:t>přístupné kurzy MS Office</a:t>
            </a:r>
          </a:p>
          <a:p>
            <a:pPr algn="just"/>
            <a:r>
              <a:rPr lang="cs-CZ" altLang="cs-CZ" dirty="0"/>
              <a:t>možnost rozdělení (povinné, doporučené)</a:t>
            </a:r>
          </a:p>
          <a:p>
            <a:r>
              <a:rPr lang="cs-CZ" altLang="cs-CZ" dirty="0"/>
              <a:t>přehled (zapsaný, nezapsaný, absolvovaný)</a:t>
            </a:r>
          </a:p>
          <a:p>
            <a:pPr algn="just"/>
            <a:r>
              <a:rPr lang="cs-CZ" altLang="cs-CZ" dirty="0" smtClean="0"/>
              <a:t>viditelné </a:t>
            </a:r>
            <a:r>
              <a:rPr lang="cs-CZ" altLang="cs-CZ" dirty="0"/>
              <a:t>kurzy jen pro úředníky konkrétních obcí, organizací</a:t>
            </a:r>
          </a:p>
          <a:p>
            <a:pPr algn="just"/>
            <a:r>
              <a:rPr lang="cs-CZ" dirty="0"/>
              <a:t>tvorba kurzů na míru</a:t>
            </a:r>
          </a:p>
          <a:p>
            <a:pPr algn="just"/>
            <a:endParaRPr lang="cs-CZ" altLang="cs-CZ" dirty="0">
              <a:latin typeface="+mn-lt"/>
              <a:cs typeface="Arial" panose="020B0604020202020204" pitchFamily="34" charset="0"/>
            </a:endParaRPr>
          </a:p>
          <a:p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807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CamelNET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10445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Regionální komunikační infrastruktura Plzeňského kraje (optická síť)</a:t>
            </a:r>
          </a:p>
          <a:p>
            <a:r>
              <a:rPr lang="cs-CZ" dirty="0" smtClean="0"/>
              <a:t>Propojení </a:t>
            </a:r>
            <a:r>
              <a:rPr lang="cs-CZ" dirty="0"/>
              <a:t>složek </a:t>
            </a:r>
            <a:r>
              <a:rPr lang="cs-CZ" dirty="0" smtClean="0"/>
              <a:t>IZS, státu, kraje, měst a obcí</a:t>
            </a:r>
          </a:p>
          <a:p>
            <a:r>
              <a:rPr lang="cs-CZ" dirty="0" smtClean="0"/>
              <a:t>Připojení k centrálnímu místu služeb (CMS 2) prostřednictvím krajského konektoru (KK)</a:t>
            </a:r>
          </a:p>
          <a:p>
            <a:r>
              <a:rPr lang="cs-CZ" dirty="0">
                <a:hlinkClick r:id="rId2"/>
              </a:rPr>
              <a:t>camelnet.cz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Podpora výstavby metropolitních sítí prostřednictvím dotačního titulu</a:t>
            </a:r>
          </a:p>
        </p:txBody>
      </p:sp>
    </p:spTree>
    <p:extLst>
      <p:ext uri="{BB962C8B-B14F-4D97-AF65-F5344CB8AC3E}">
        <p14:creationId xmlns:p14="http://schemas.microsoft.com/office/powerpoint/2010/main" val="261959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7" y="1744133"/>
            <a:ext cx="6394429" cy="2022476"/>
          </a:xfrm>
        </p:spPr>
        <p:txBody>
          <a:bodyPr>
            <a:normAutofit/>
          </a:bodyPr>
          <a:lstStyle/>
          <a:p>
            <a:pPr marL="12700" marR="1335405">
              <a:lnSpc>
                <a:spcPts val="4320"/>
              </a:lnSpc>
              <a:tabLst>
                <a:tab pos="1111885" algn="l"/>
              </a:tabLst>
            </a:pPr>
            <a:r>
              <a:rPr lang="cs-CZ" b="1" spc="-25" dirty="0" err="1" smtClean="0">
                <a:latin typeface="Arial"/>
                <a:cs typeface="Arial"/>
              </a:rPr>
              <a:t>Identitní</a:t>
            </a:r>
            <a:r>
              <a:rPr lang="cs-CZ" b="1" spc="-25" dirty="0" smtClean="0">
                <a:latin typeface="Arial"/>
                <a:cs typeface="Arial"/>
              </a:rPr>
              <a:t> nástroje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67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Mapové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1091"/>
            <a:ext cx="8229600" cy="4357254"/>
          </a:xfrm>
        </p:spPr>
        <p:txBody>
          <a:bodyPr>
            <a:normAutofit/>
          </a:bodyPr>
          <a:lstStyle/>
          <a:p>
            <a:r>
              <a:rPr lang="cs-CZ" dirty="0" err="1" smtClean="0"/>
              <a:t>Geoportál</a:t>
            </a:r>
            <a:r>
              <a:rPr lang="cs-CZ" dirty="0"/>
              <a:t> </a:t>
            </a:r>
            <a:r>
              <a:rPr lang="cs-CZ" dirty="0" smtClean="0"/>
              <a:t>Plzeňského kraje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://geoportal.plzensky-kraj.cz/gs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endParaRPr lang="cs-CZ" sz="2200" dirty="0"/>
          </a:p>
          <a:p>
            <a:r>
              <a:rPr lang="cs-CZ" b="1" dirty="0" smtClean="0">
                <a:hlinkClick r:id="rId3"/>
              </a:rPr>
              <a:t>Digitálně technická mapa</a:t>
            </a:r>
            <a:endParaRPr lang="cs-CZ" b="1" dirty="0" smtClean="0"/>
          </a:p>
          <a:p>
            <a:r>
              <a:rPr lang="cs-CZ" dirty="0"/>
              <a:t>Účelová mapa povrchové situace</a:t>
            </a:r>
          </a:p>
          <a:p>
            <a:r>
              <a:rPr lang="cs-CZ" dirty="0"/>
              <a:t>Vedení inženýrských sítí</a:t>
            </a:r>
          </a:p>
          <a:p>
            <a:r>
              <a:rPr lang="cs-CZ" dirty="0"/>
              <a:t>Objektová mapa povrchové </a:t>
            </a:r>
            <a:r>
              <a:rPr lang="cs-CZ" dirty="0" smtClean="0"/>
              <a:t>situace </a:t>
            </a:r>
            <a:br>
              <a:rPr lang="cs-CZ" dirty="0" smtClean="0"/>
            </a:br>
            <a:r>
              <a:rPr lang="cs-CZ" sz="1900" dirty="0" smtClean="0"/>
              <a:t>(samostatná služba)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2200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16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Digitálně technická mapa (DTM)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1091"/>
            <a:ext cx="8229600" cy="4357254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hlinkClick r:id="rId2"/>
              </a:rPr>
              <a:t>nástroj</a:t>
            </a:r>
            <a:r>
              <a:rPr lang="cs-CZ" dirty="0" smtClean="0"/>
              <a:t> pro </a:t>
            </a:r>
            <a:r>
              <a:rPr lang="cs-CZ" dirty="0"/>
              <a:t>správu technické infrastruktury </a:t>
            </a:r>
            <a:r>
              <a:rPr lang="cs-CZ" dirty="0" smtClean="0"/>
              <a:t>obce</a:t>
            </a:r>
          </a:p>
          <a:p>
            <a:r>
              <a:rPr lang="cs-CZ" dirty="0" smtClean="0"/>
              <a:t>podklad </a:t>
            </a:r>
            <a:r>
              <a:rPr lang="cs-CZ" dirty="0"/>
              <a:t>pro projekční a koncepční </a:t>
            </a:r>
            <a:r>
              <a:rPr lang="cs-CZ" dirty="0" smtClean="0"/>
              <a:t>činnost</a:t>
            </a:r>
          </a:p>
          <a:p>
            <a:r>
              <a:rPr lang="cs-CZ" dirty="0" smtClean="0"/>
              <a:t>podklad </a:t>
            </a:r>
            <a:r>
              <a:rPr lang="cs-CZ" dirty="0"/>
              <a:t>pro územní plán </a:t>
            </a:r>
            <a:endParaRPr lang="cs-CZ" dirty="0" smtClean="0"/>
          </a:p>
          <a:p>
            <a:r>
              <a:rPr lang="cs-CZ" dirty="0" smtClean="0"/>
              <a:t>podklad </a:t>
            </a:r>
            <a:r>
              <a:rPr lang="cs-CZ" dirty="0"/>
              <a:t>pro tvorbu pasportů zeleně, </a:t>
            </a:r>
            <a:r>
              <a:rPr lang="cs-CZ" dirty="0" smtClean="0"/>
              <a:t>komunikací</a:t>
            </a:r>
            <a:r>
              <a:rPr lang="cs-CZ" dirty="0"/>
              <a:t>, </a:t>
            </a:r>
            <a:r>
              <a:rPr lang="cs-CZ" dirty="0" smtClean="0"/>
              <a:t>majetku</a:t>
            </a:r>
          </a:p>
          <a:p>
            <a:endParaRPr lang="cs-CZ" dirty="0" smtClean="0"/>
          </a:p>
          <a:p>
            <a:r>
              <a:rPr lang="cs-CZ" dirty="0" smtClean="0"/>
              <a:t>Data (dotační titul)</a:t>
            </a:r>
          </a:p>
          <a:p>
            <a:r>
              <a:rPr lang="cs-CZ" dirty="0" smtClean="0"/>
              <a:t>Aktuálnost – Vyhláška </a:t>
            </a:r>
          </a:p>
          <a:p>
            <a:r>
              <a:rPr lang="cs-CZ" dirty="0" smtClean="0"/>
              <a:t>Podmínky viz.  </a:t>
            </a:r>
            <a:r>
              <a:rPr lang="cs-CZ" dirty="0" smtClean="0">
                <a:hlinkClick r:id="rId3"/>
              </a:rPr>
              <a:t>katalog služeb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91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Konzultace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Individuální konzultace k vybraným službách</a:t>
            </a:r>
          </a:p>
          <a:p>
            <a:r>
              <a:rPr lang="cs-CZ" dirty="0" smtClean="0"/>
              <a:t>Pro skupiny workshopy na míru k vybrané službě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Telefonicky</a:t>
            </a:r>
          </a:p>
          <a:p>
            <a:pPr lvl="1"/>
            <a:r>
              <a:rPr lang="cs-CZ" dirty="0" err="1" smtClean="0"/>
              <a:t>Videokonferečně</a:t>
            </a:r>
            <a:endParaRPr lang="cs-CZ" dirty="0" smtClean="0"/>
          </a:p>
          <a:p>
            <a:pPr lvl="1"/>
            <a:r>
              <a:rPr lang="cs-CZ" dirty="0" smtClean="0"/>
              <a:t>V </a:t>
            </a:r>
            <a:r>
              <a:rPr lang="cs-CZ" dirty="0"/>
              <a:t>sídle uchazeče/žadatele</a:t>
            </a:r>
          </a:p>
          <a:p>
            <a:pPr lvl="1"/>
            <a:r>
              <a:rPr lang="cs-CZ" dirty="0" smtClean="0"/>
              <a:t>V prostorách KÚPK</a:t>
            </a:r>
            <a:endParaRPr lang="cs-CZ" dirty="0"/>
          </a:p>
          <a:p>
            <a:endParaRPr lang="cs-CZ" dirty="0" smtClean="0"/>
          </a:p>
          <a:p>
            <a:pPr algn="just"/>
            <a:r>
              <a:rPr lang="cs-CZ" altLang="cs-CZ" dirty="0"/>
              <a:t>Kontakt: </a:t>
            </a:r>
            <a:r>
              <a:rPr lang="cs-CZ" dirty="0">
                <a:hlinkClick r:id="rId2"/>
              </a:rPr>
              <a:t>Podpora.it@plzensky-kraj.cz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050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447801"/>
            <a:ext cx="5332412" cy="1955800"/>
          </a:xfrm>
        </p:spPr>
        <p:txBody>
          <a:bodyPr>
            <a:noAutofit/>
          </a:bodyPr>
          <a:lstStyle/>
          <a:p>
            <a:r>
              <a:rPr lang="cs-CZ" sz="4400" dirty="0" smtClean="0"/>
              <a:t>Dotační tituly </a:t>
            </a:r>
            <a:r>
              <a:rPr lang="cs-CZ" sz="4400" dirty="0"/>
              <a:t>OIT</a:t>
            </a:r>
            <a:br>
              <a:rPr lang="cs-CZ" sz="4400" dirty="0"/>
            </a:br>
            <a:r>
              <a:rPr lang="cs-CZ" sz="4400" dirty="0" err="1" smtClean="0"/>
              <a:t>eDotace</a:t>
            </a:r>
            <a:endParaRPr lang="cs-CZ" sz="4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32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Dotační tituly odboru informatiky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104455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Finanční </a:t>
            </a:r>
            <a:r>
              <a:rPr lang="cs-CZ" dirty="0"/>
              <a:t>podpora výstavby a rozšiřování metropolitních sítí v Plzeňském </a:t>
            </a:r>
            <a:r>
              <a:rPr lang="cs-CZ" dirty="0" smtClean="0"/>
              <a:t>kraji</a:t>
            </a:r>
            <a:endParaRPr lang="cs-CZ" sz="2000" u="sng" dirty="0" smtClean="0"/>
          </a:p>
          <a:p>
            <a:r>
              <a:rPr lang="cs-CZ" dirty="0"/>
              <a:t>Finanční podpora datového fondu technické mapy v Plzeňském </a:t>
            </a:r>
            <a:r>
              <a:rPr lang="cs-CZ" dirty="0" smtClean="0"/>
              <a:t>kraje</a:t>
            </a:r>
            <a:br>
              <a:rPr lang="cs-CZ" dirty="0" smtClean="0"/>
            </a:br>
            <a:endParaRPr lang="cs-CZ" sz="2000" u="sng" dirty="0"/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Podpořené projekty jsou předfinancovány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45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Dotační portál Plzeňského kraje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104455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Veřejná část</a:t>
            </a:r>
          </a:p>
          <a:p>
            <a:r>
              <a:rPr lang="cs-CZ" dirty="0" smtClean="0"/>
              <a:t>Neveřejná </a:t>
            </a:r>
            <a:r>
              <a:rPr lang="cs-CZ" dirty="0"/>
              <a:t>část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(přihlášení </a:t>
            </a:r>
            <a:r>
              <a:rPr lang="cs-CZ" dirty="0"/>
              <a:t>účtem </a:t>
            </a:r>
            <a:r>
              <a:rPr lang="cs-CZ" dirty="0" smtClean="0"/>
              <a:t>e-Pusa)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>
                <a:hlinkClick r:id="rId2"/>
              </a:rPr>
              <a:t>dotace.plzensky-kraj.cz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2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Nastavení zástupu v systému </a:t>
            </a:r>
            <a:r>
              <a:rPr lang="cs-CZ" dirty="0" err="1" smtClean="0"/>
              <a:t>eDotace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Přihlášení </a:t>
            </a:r>
          </a:p>
          <a:p>
            <a:r>
              <a:rPr lang="cs-CZ" dirty="0" smtClean="0"/>
              <a:t>Můj účet</a:t>
            </a:r>
          </a:p>
          <a:p>
            <a:r>
              <a:rPr lang="cs-CZ" dirty="0" smtClean="0"/>
              <a:t>Zástupci žadatele </a:t>
            </a:r>
            <a:r>
              <a:rPr lang="cs-CZ" dirty="0"/>
              <a:t>– </a:t>
            </a:r>
            <a:r>
              <a:rPr lang="cs-CZ" dirty="0" smtClean="0"/>
              <a:t>přidat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sz="2700" dirty="0" smtClean="0">
                <a:solidFill>
                  <a:srgbClr val="FF0000"/>
                </a:solidFill>
              </a:rPr>
              <a:t>uživatel</a:t>
            </a:r>
            <a:r>
              <a:rPr lang="cs-CZ" sz="2700" dirty="0">
                <a:solidFill>
                  <a:srgbClr val="FF0000"/>
                </a:solidFill>
              </a:rPr>
              <a:t>, kterému je zástup přidělován, </a:t>
            </a:r>
            <a:r>
              <a:rPr lang="cs-CZ" dirty="0">
                <a:solidFill>
                  <a:srgbClr val="FF0000"/>
                </a:solidFill>
              </a:rPr>
              <a:t>musí být již alespoň jednou přihlášený do IS e-dotace)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013" y="4480027"/>
            <a:ext cx="7824787" cy="98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35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05" y="486895"/>
            <a:ext cx="8572278" cy="525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21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e-Dotace – problémy,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Dotazy k dotaci, problémy se systémem - vždy kontaktujte </a:t>
            </a:r>
            <a:r>
              <a:rPr lang="cs-CZ" sz="3600" b="1" dirty="0" smtClean="0">
                <a:solidFill>
                  <a:srgbClr val="FF0000"/>
                </a:solidFill>
              </a:rPr>
              <a:t>administrátora dotačního titulu</a:t>
            </a:r>
            <a:endParaRPr lang="cs-CZ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15068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Eliška Pečenková </a:t>
            </a:r>
            <a:br>
              <a:rPr lang="cs-CZ" dirty="0" smtClean="0"/>
            </a:br>
            <a:r>
              <a:rPr lang="cs-CZ" dirty="0" smtClean="0"/>
              <a:t>Odbor informatiky</a:t>
            </a:r>
          </a:p>
          <a:p>
            <a:r>
              <a:rPr lang="cs-CZ" dirty="0">
                <a:hlinkClick r:id="rId2"/>
              </a:rPr>
              <a:t>eliska.pecenkova@plzensky-kraj.cz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60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3" y="548680"/>
            <a:ext cx="8346943" cy="1143000"/>
          </a:xfrm>
        </p:spPr>
        <p:txBody>
          <a:bodyPr/>
          <a:lstStyle/>
          <a:p>
            <a:r>
              <a:rPr lang="cs-CZ" dirty="0" smtClean="0"/>
              <a:t>Státní systémy/nový statutární zástupce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b="1" dirty="0"/>
              <a:t>Zadání nového statutárního zástupce </a:t>
            </a:r>
            <a:r>
              <a:rPr lang="cs-CZ" dirty="0"/>
              <a:t>do Seznamu orgánů veřejné moci </a:t>
            </a:r>
            <a:r>
              <a:rPr lang="cs-CZ" dirty="0" smtClean="0"/>
              <a:t>(SOVM) – zajistí Váš administrátor </a:t>
            </a:r>
            <a:r>
              <a:rPr lang="cs-CZ" dirty="0"/>
              <a:t/>
            </a:r>
            <a:br>
              <a:rPr lang="cs-CZ" dirty="0"/>
            </a:br>
            <a:r>
              <a:rPr lang="cs-CZ" u="sng" dirty="0">
                <a:hlinkClick r:id="rId2"/>
              </a:rPr>
              <a:t>Správa dat - Přihlášení (czechpoint.cz</a:t>
            </a:r>
            <a:r>
              <a:rPr lang="cs-CZ" u="sng" dirty="0" smtClean="0">
                <a:hlinkClick r:id="rId2"/>
              </a:rPr>
              <a:t>)</a:t>
            </a:r>
            <a:endParaRPr lang="cs-CZ" u="sng" dirty="0" smtClean="0"/>
          </a:p>
          <a:p>
            <a:pPr lvl="0"/>
            <a:r>
              <a:rPr lang="cs-CZ" b="1" dirty="0"/>
              <a:t>Ztotožnění vůči Základním </a:t>
            </a:r>
            <a:r>
              <a:rPr lang="cs-CZ" b="1" dirty="0" smtClean="0"/>
              <a:t>registrům (ZR)</a:t>
            </a:r>
            <a:br>
              <a:rPr lang="cs-CZ" b="1" dirty="0" smtClean="0"/>
            </a:br>
            <a:r>
              <a:rPr lang="cs-CZ" dirty="0" smtClean="0"/>
              <a:t>Po </a:t>
            </a:r>
            <a:r>
              <a:rPr lang="cs-CZ" dirty="0"/>
              <a:t>zadání </a:t>
            </a:r>
            <a:r>
              <a:rPr lang="cs-CZ" dirty="0" smtClean="0"/>
              <a:t>do </a:t>
            </a:r>
            <a:r>
              <a:rPr lang="cs-CZ" dirty="0"/>
              <a:t>systému </a:t>
            </a:r>
            <a:r>
              <a:rPr lang="cs-CZ" dirty="0" smtClean="0"/>
              <a:t>SOVM a </a:t>
            </a:r>
            <a:r>
              <a:rPr lang="cs-CZ" dirty="0"/>
              <a:t>přidělení uživatelského jména, hesla je potřeba </a:t>
            </a:r>
            <a:r>
              <a:rPr lang="cs-CZ" dirty="0" smtClean="0"/>
              <a:t>ztotožnění vůči ZR státu</a:t>
            </a:r>
            <a:r>
              <a:rPr lang="cs-CZ" dirty="0"/>
              <a:t>. </a:t>
            </a:r>
            <a:r>
              <a:rPr lang="cs-CZ" dirty="0" smtClean="0"/>
              <a:t>Připravte si Váš OP. </a:t>
            </a:r>
          </a:p>
          <a:p>
            <a:pPr lvl="0"/>
            <a:r>
              <a:rPr lang="cs-CZ" b="1" dirty="0"/>
              <a:t>Přihlašovací údaje do datové schránky obce obdržíte doporučeným </a:t>
            </a:r>
            <a:r>
              <a:rPr lang="cs-CZ" b="1" dirty="0" smtClean="0"/>
              <a:t>dopisem </a:t>
            </a:r>
            <a:r>
              <a:rPr lang="cs-CZ" dirty="0" smtClean="0"/>
              <a:t>- od Ministerstva </a:t>
            </a:r>
            <a:r>
              <a:rPr lang="cs-CZ" dirty="0"/>
              <a:t>vnitra </a:t>
            </a:r>
            <a:r>
              <a:rPr lang="cs-CZ" dirty="0" smtClean="0"/>
              <a:t>Vám, obvykle do </a:t>
            </a:r>
            <a:r>
              <a:rPr lang="cs-CZ" dirty="0"/>
              <a:t>3 </a:t>
            </a:r>
            <a:r>
              <a:rPr lang="cs-CZ" dirty="0" smtClean="0"/>
              <a:t>dnů </a:t>
            </a:r>
            <a:r>
              <a:rPr lang="cs-CZ" u="sng" dirty="0" smtClean="0">
                <a:hlinkClick r:id="rId3"/>
              </a:rPr>
              <a:t>www.mojedatovaschranka.cz</a:t>
            </a:r>
            <a:r>
              <a:rPr lang="cs-CZ" u="sng" dirty="0" smtClean="0"/>
              <a:t> </a:t>
            </a:r>
            <a:r>
              <a:rPr lang="cs-CZ" dirty="0" smtClean="0"/>
              <a:t>– při prvním přihlášení výzva ke změně hesla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8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ePusa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0364"/>
            <a:ext cx="8229600" cy="3934901"/>
          </a:xfrm>
        </p:spPr>
        <p:txBody>
          <a:bodyPr>
            <a:normAutofit/>
          </a:bodyPr>
          <a:lstStyle/>
          <a:p>
            <a:pPr marL="342900" indent="-342900"/>
            <a:r>
              <a:rPr lang="cs-CZ" dirty="0" smtClean="0"/>
              <a:t>Elektronický portál územních samospráv</a:t>
            </a:r>
          </a:p>
          <a:p>
            <a:pPr marL="342900" indent="-342900"/>
            <a:r>
              <a:rPr lang="cs-CZ" b="1" dirty="0" err="1" smtClean="0"/>
              <a:t>Identitní</a:t>
            </a:r>
            <a:r>
              <a:rPr lang="cs-CZ" b="1" dirty="0" smtClean="0"/>
              <a:t> nástroj Plzeňského kraje </a:t>
            </a:r>
          </a:p>
          <a:p>
            <a:pPr marL="342900" indent="-342900"/>
            <a:r>
              <a:rPr lang="cs-CZ" sz="2200" dirty="0" smtClean="0">
                <a:solidFill>
                  <a:schemeClr val="bg1">
                    <a:lumMod val="65000"/>
                  </a:schemeClr>
                </a:solidFill>
              </a:rPr>
              <a:t>s vazbou na informační systémy státu (</a:t>
            </a:r>
            <a:r>
              <a:rPr lang="cs-CZ" sz="2200" dirty="0" err="1" smtClean="0">
                <a:solidFill>
                  <a:schemeClr val="bg1">
                    <a:lumMod val="65000"/>
                  </a:schemeClr>
                </a:solidFill>
              </a:rPr>
              <a:t>CzechPoint</a:t>
            </a:r>
            <a:r>
              <a:rPr lang="cs-CZ" sz="2200" dirty="0" smtClean="0">
                <a:solidFill>
                  <a:schemeClr val="bg1">
                    <a:lumMod val="65000"/>
                  </a:schemeClr>
                </a:solidFill>
              </a:rPr>
              <a:t>) </a:t>
            </a:r>
          </a:p>
          <a:p>
            <a:pPr marL="342900" indent="-342900"/>
            <a:r>
              <a:rPr lang="cs-CZ" sz="2200" dirty="0" smtClean="0">
                <a:solidFill>
                  <a:schemeClr val="bg1">
                    <a:lumMod val="65000"/>
                  </a:schemeClr>
                </a:solidFill>
              </a:rPr>
              <a:t>synchronizace s delší časovou prodlevou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1900" dirty="0" smtClean="0"/>
          </a:p>
          <a:p>
            <a:pPr marL="0" indent="0">
              <a:buNone/>
            </a:pPr>
            <a:endParaRPr lang="cs-CZ" dirty="0" smtClean="0"/>
          </a:p>
          <a:p>
            <a:pPr marL="342900" indent="-342900"/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31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ePusa</a:t>
            </a:r>
            <a:r>
              <a:rPr lang="cs-CZ" dirty="0" smtClean="0"/>
              <a:t> - úkol obce,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PRAVIDELNĚ AKTUALIZOVAT ÚDAJE: </a:t>
            </a:r>
          </a:p>
          <a:p>
            <a:endParaRPr lang="cs-CZ" sz="1200" b="1" dirty="0" smtClean="0">
              <a:solidFill>
                <a:srgbClr val="FF0000"/>
              </a:solidFill>
            </a:endParaRPr>
          </a:p>
          <a:p>
            <a:r>
              <a:rPr lang="cs-CZ" dirty="0"/>
              <a:t>Informace o obci (adresy, kontaktní údaje, číslo účtu, apod.),</a:t>
            </a:r>
          </a:p>
          <a:p>
            <a:r>
              <a:rPr lang="cs-CZ" dirty="0" smtClean="0"/>
              <a:t>o </a:t>
            </a:r>
            <a:r>
              <a:rPr lang="cs-CZ" dirty="0"/>
              <a:t>zaměstnancích (přidávat nové, odstraňovat staré), </a:t>
            </a:r>
            <a:endParaRPr lang="cs-CZ" dirty="0" smtClean="0"/>
          </a:p>
          <a:p>
            <a:r>
              <a:rPr lang="cs-CZ" dirty="0" smtClean="0"/>
              <a:t>nastavovat oprávnění zaměstnancům.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56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358956" cy="1143000"/>
          </a:xfrm>
        </p:spPr>
        <p:txBody>
          <a:bodyPr/>
          <a:lstStyle/>
          <a:p>
            <a:r>
              <a:rPr lang="cs-CZ" dirty="0" smtClean="0"/>
              <a:t>Single Sign On Plzeňského kraje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25361"/>
            <a:ext cx="8236315" cy="3679903"/>
          </a:xfrm>
        </p:spPr>
        <p:txBody>
          <a:bodyPr/>
          <a:lstStyle/>
          <a:p>
            <a:r>
              <a:rPr lang="cs-CZ" dirty="0" smtClean="0"/>
              <a:t>SSO</a:t>
            </a:r>
          </a:p>
          <a:p>
            <a:r>
              <a:rPr lang="cs-CZ" dirty="0" smtClean="0"/>
              <a:t>Jednotné </a:t>
            </a:r>
            <a:r>
              <a:rPr lang="cs-CZ" dirty="0"/>
              <a:t>přihlašovací rozhraní pro aplikace provozované </a:t>
            </a:r>
            <a:r>
              <a:rPr lang="cs-CZ" dirty="0" smtClean="0"/>
              <a:t>Plzeňským krajem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08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38" y="449824"/>
            <a:ext cx="8491986" cy="687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19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7" y="1744133"/>
            <a:ext cx="6394429" cy="2022476"/>
          </a:xfrm>
        </p:spPr>
        <p:txBody>
          <a:bodyPr>
            <a:normAutofit fontScale="90000"/>
          </a:bodyPr>
          <a:lstStyle/>
          <a:p>
            <a:pPr marL="12700" marR="1335405">
              <a:lnSpc>
                <a:spcPts val="4320"/>
              </a:lnSpc>
              <a:tabLst>
                <a:tab pos="1111885" algn="l"/>
              </a:tabLst>
            </a:pPr>
            <a:r>
              <a:rPr lang="cs-CZ" b="1" spc="-25" dirty="0" smtClean="0">
                <a:latin typeface="Arial"/>
                <a:cs typeface="Arial"/>
              </a:rPr>
              <a:t>ICT služby Technologického centra Plzeňského 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b="1" spc="-25" dirty="0" smtClean="0">
                <a:latin typeface="Arial"/>
                <a:cs typeface="Arial"/>
              </a:rPr>
              <a:t>kraje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460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Sdílené ICT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0272" y="1773382"/>
            <a:ext cx="8084128" cy="4103889"/>
          </a:xfrm>
        </p:spPr>
        <p:txBody>
          <a:bodyPr>
            <a:normAutofit/>
          </a:bodyPr>
          <a:lstStyle/>
          <a:p>
            <a:r>
              <a:rPr lang="cs-CZ" dirty="0" smtClean="0"/>
              <a:t>Pro obce a příspěvkové organizace obcí</a:t>
            </a:r>
          </a:p>
          <a:p>
            <a:endParaRPr lang="cs-CZ" dirty="0" smtClean="0"/>
          </a:p>
          <a:p>
            <a:r>
              <a:rPr lang="cs-CZ" dirty="0" smtClean="0"/>
              <a:t>Prostřednictvím Katalogu ICT služeb  </a:t>
            </a:r>
            <a:r>
              <a:rPr lang="cs-CZ" dirty="0" smtClean="0">
                <a:hlinkClick r:id="rId2"/>
              </a:rPr>
              <a:t>sluzby.plzensky-kraj.cz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Přihlášení platným </a:t>
            </a:r>
            <a:r>
              <a:rPr lang="cs-CZ" dirty="0"/>
              <a:t>účtem </a:t>
            </a:r>
            <a:r>
              <a:rPr lang="cs-CZ" dirty="0" err="1" smtClean="0"/>
              <a:t>ePusa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284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201901_starostové</Template>
  <TotalTime>750</TotalTime>
  <Words>595</Words>
  <Application>Microsoft Office PowerPoint</Application>
  <PresentationFormat>Předvádění na obrazovce (4:3)</PresentationFormat>
  <Paragraphs>127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Myriad Pro</vt:lpstr>
      <vt:lpstr>Motiv Office</vt:lpstr>
      <vt:lpstr>Setkání nově zvolených starostů</vt:lpstr>
      <vt:lpstr>Identitní nástroje</vt:lpstr>
      <vt:lpstr>Státní systémy/nový statutární zástupce</vt:lpstr>
      <vt:lpstr>ePusa</vt:lpstr>
      <vt:lpstr>ePusa - úkol obce, organizace</vt:lpstr>
      <vt:lpstr>Single Sign On Plzeňského kraje</vt:lpstr>
      <vt:lpstr>Prezentace aplikace PowerPoint</vt:lpstr>
      <vt:lpstr>ICT služby Technologického centra Plzeňského  kraje</vt:lpstr>
      <vt:lpstr>Sdílené ICT služby</vt:lpstr>
      <vt:lpstr>Katalog ICT služeb</vt:lpstr>
      <vt:lpstr>Příklady sdílených služeb</vt:lpstr>
      <vt:lpstr>Helpdesk (externí)</vt:lpstr>
      <vt:lpstr>Prezentace aplikace PowerPoint</vt:lpstr>
      <vt:lpstr>Prezentace aplikace PowerPoint</vt:lpstr>
      <vt:lpstr>Videokonference – rezervační systém</vt:lpstr>
      <vt:lpstr>Jitsi - seznam rezervací</vt:lpstr>
      <vt:lpstr>Prezenční školení</vt:lpstr>
      <vt:lpstr>E-learningové kurzy </vt:lpstr>
      <vt:lpstr>CamelNET</vt:lpstr>
      <vt:lpstr>Mapové služby</vt:lpstr>
      <vt:lpstr>Digitálně technická mapa (DTM)</vt:lpstr>
      <vt:lpstr>Konzultace</vt:lpstr>
      <vt:lpstr>Dotační tituly OIT eDotace</vt:lpstr>
      <vt:lpstr>Dotační tituly odboru informatiky</vt:lpstr>
      <vt:lpstr>Dotační portál Plzeňského kraje </vt:lpstr>
      <vt:lpstr>Nastavení zástupu v systému eDotace</vt:lpstr>
      <vt:lpstr>Prezentace aplikace PowerPoint</vt:lpstr>
      <vt:lpstr>e-Dotace – problémy, dotazy</vt:lpstr>
      <vt:lpstr>Děkuji za pozornost</vt:lpstr>
    </vt:vector>
  </TitlesOfParts>
  <Company>KUPK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Setkání starostů</dc:title>
  <dc:creator>Pečenková Eliška</dc:creator>
  <cp:lastModifiedBy>Nová Helena</cp:lastModifiedBy>
  <cp:revision>90</cp:revision>
  <dcterms:created xsi:type="dcterms:W3CDTF">2019-01-03T18:25:00Z</dcterms:created>
  <dcterms:modified xsi:type="dcterms:W3CDTF">2022-11-16T07:07:50Z</dcterms:modified>
</cp:coreProperties>
</file>