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38" r:id="rId2"/>
    <p:sldId id="436" r:id="rId3"/>
    <p:sldId id="585" r:id="rId4"/>
    <p:sldId id="588" r:id="rId5"/>
    <p:sldId id="609" r:id="rId6"/>
    <p:sldId id="587" r:id="rId7"/>
    <p:sldId id="603" r:id="rId8"/>
    <p:sldId id="590" r:id="rId9"/>
    <p:sldId id="621" r:id="rId10"/>
    <p:sldId id="623" r:id="rId11"/>
    <p:sldId id="620" r:id="rId12"/>
    <p:sldId id="622" r:id="rId13"/>
    <p:sldId id="610" r:id="rId14"/>
    <p:sldId id="624" r:id="rId15"/>
    <p:sldId id="625" r:id="rId16"/>
    <p:sldId id="613" r:id="rId17"/>
    <p:sldId id="616" r:id="rId18"/>
    <p:sldId id="614" r:id="rId19"/>
    <p:sldId id="617" r:id="rId20"/>
    <p:sldId id="612" r:id="rId21"/>
    <p:sldId id="618" r:id="rId22"/>
    <p:sldId id="602" r:id="rId23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3300"/>
    <a:srgbClr val="0033CC"/>
    <a:srgbClr val="CC3300"/>
    <a:srgbClr val="99CCFF"/>
    <a:srgbClr val="33CCFF"/>
    <a:srgbClr val="C0C0C0"/>
    <a:srgbClr val="006600"/>
    <a:srgbClr val="66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88" autoAdjust="0"/>
    <p:restoredTop sz="99860" autoAdjust="0"/>
  </p:normalViewPr>
  <p:slideViewPr>
    <p:cSldViewPr>
      <p:cViewPr>
        <p:scale>
          <a:sx n="100" d="100"/>
          <a:sy n="100" d="100"/>
        </p:scale>
        <p:origin x="-1422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3396" y="-108"/>
      </p:cViewPr>
      <p:guideLst>
        <p:guide orient="horz" pos="3127"/>
        <p:guide pos="2141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95" tIns="45298" rIns="90595" bIns="45298" numCol="1" anchor="t" anchorCtr="0" compatLnSpc="1">
            <a:prstTxWarp prst="textNoShape">
              <a:avLst/>
            </a:prstTxWarp>
          </a:bodyPr>
          <a:lstStyle>
            <a:lvl1pPr defTabSz="906463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95" tIns="45298" rIns="90595" bIns="45298" numCol="1" anchor="t" anchorCtr="0" compatLnSpc="1">
            <a:prstTxWarp prst="textNoShape">
              <a:avLst/>
            </a:prstTxWarp>
          </a:bodyPr>
          <a:lstStyle>
            <a:lvl1pPr algn="r" defTabSz="906463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95" tIns="45298" rIns="90595" bIns="45298" numCol="1" anchor="b" anchorCtr="0" compatLnSpc="1">
            <a:prstTxWarp prst="textNoShape">
              <a:avLst/>
            </a:prstTxWarp>
          </a:bodyPr>
          <a:lstStyle>
            <a:lvl1pPr defTabSz="906463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95" tIns="45298" rIns="90595" bIns="45298" numCol="1" anchor="b" anchorCtr="0" compatLnSpc="1">
            <a:prstTxWarp prst="textNoShape">
              <a:avLst/>
            </a:prstTxWarp>
          </a:bodyPr>
          <a:lstStyle>
            <a:lvl1pPr algn="r" defTabSz="906463">
              <a:defRPr sz="1200" b="0"/>
            </a:lvl1pPr>
          </a:lstStyle>
          <a:p>
            <a:pPr>
              <a:defRPr/>
            </a:pPr>
            <a:fld id="{7E052273-EF39-47DE-BF6F-D308EF7519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95" tIns="45298" rIns="90595" bIns="45298" numCol="1" anchor="t" anchorCtr="0" compatLnSpc="1">
            <a:prstTxWarp prst="textNoShape">
              <a:avLst/>
            </a:prstTxWarp>
          </a:bodyPr>
          <a:lstStyle>
            <a:lvl1pPr defTabSz="906463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95" tIns="45298" rIns="90595" bIns="45298" numCol="1" anchor="t" anchorCtr="0" compatLnSpc="1">
            <a:prstTxWarp prst="textNoShape">
              <a:avLst/>
            </a:prstTxWarp>
          </a:bodyPr>
          <a:lstStyle>
            <a:lvl1pPr algn="r" defTabSz="906463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64113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95" tIns="45298" rIns="90595" bIns="452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95" tIns="45298" rIns="90595" bIns="45298" numCol="1" anchor="b" anchorCtr="0" compatLnSpc="1">
            <a:prstTxWarp prst="textNoShape">
              <a:avLst/>
            </a:prstTxWarp>
          </a:bodyPr>
          <a:lstStyle>
            <a:lvl1pPr defTabSz="906463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257300" y="4260850"/>
            <a:ext cx="29464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95" tIns="45298" rIns="90595" bIns="45298" numCol="1" anchor="b" anchorCtr="0" compatLnSpc="1">
            <a:prstTxWarp prst="textNoShape">
              <a:avLst/>
            </a:prstTxWarp>
          </a:bodyPr>
          <a:lstStyle>
            <a:lvl1pPr algn="r" defTabSz="906463">
              <a:defRPr sz="1200" b="0"/>
            </a:lvl1pPr>
          </a:lstStyle>
          <a:p>
            <a:pPr>
              <a:defRPr/>
            </a:pPr>
            <a:fld id="{883A320D-3FBA-4892-BCB9-4DE9626AB1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FEB11-9E6D-43DA-9C5F-EDC994C2DB75}" type="slidenum">
              <a:rPr lang="cs-CZ" smtClean="0"/>
              <a:pPr/>
              <a:t>1</a:t>
            </a:fld>
            <a:endParaRPr lang="cs-CZ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1100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65638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2CEE52-38ED-473A-8935-8ADBAE9EAD83}" type="slidenum">
              <a:rPr lang="cs-CZ" smtClean="0"/>
              <a:pPr/>
              <a:t>11</a:t>
            </a:fld>
            <a:endParaRPr lang="cs-CZ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26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smtClean="0"/>
              <a:t>  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2CEE52-38ED-473A-8935-8ADBAE9EAD83}" type="slidenum">
              <a:rPr lang="cs-CZ" smtClean="0"/>
              <a:pPr/>
              <a:t>12</a:t>
            </a:fld>
            <a:endParaRPr lang="cs-CZ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26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smtClean="0"/>
              <a:t>  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CBF370-EA2E-4ADE-81C3-A06A62356410}" type="slidenum">
              <a:rPr lang="cs-CZ" smtClean="0"/>
              <a:pPr/>
              <a:t>13</a:t>
            </a:fld>
            <a:endParaRPr lang="cs-CZ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2CEE52-38ED-473A-8935-8ADBAE9EAD83}" type="slidenum">
              <a:rPr lang="cs-CZ" smtClean="0"/>
              <a:pPr/>
              <a:t>14</a:t>
            </a:fld>
            <a:endParaRPr lang="cs-CZ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26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smtClean="0"/>
              <a:t>  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2CEE52-38ED-473A-8935-8ADBAE9EAD83}" type="slidenum">
              <a:rPr lang="cs-CZ" smtClean="0"/>
              <a:pPr/>
              <a:t>15</a:t>
            </a:fld>
            <a:endParaRPr lang="cs-CZ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26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smtClean="0"/>
              <a:t>  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CBF370-EA2E-4ADE-81C3-A06A62356410}" type="slidenum">
              <a:rPr lang="cs-CZ" smtClean="0"/>
              <a:pPr/>
              <a:t>16</a:t>
            </a:fld>
            <a:endParaRPr lang="cs-CZ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2CEE52-38ED-473A-8935-8ADBAE9EAD83}" type="slidenum">
              <a:rPr lang="cs-CZ" smtClean="0"/>
              <a:pPr/>
              <a:t>17</a:t>
            </a:fld>
            <a:endParaRPr lang="cs-CZ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26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smtClean="0"/>
              <a:t>  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CBF370-EA2E-4ADE-81C3-A06A62356410}" type="slidenum">
              <a:rPr lang="cs-CZ" smtClean="0"/>
              <a:pPr/>
              <a:t>18</a:t>
            </a:fld>
            <a:endParaRPr lang="cs-CZ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2CEE52-38ED-473A-8935-8ADBAE9EAD83}" type="slidenum">
              <a:rPr lang="cs-CZ" smtClean="0"/>
              <a:pPr/>
              <a:t>19</a:t>
            </a:fld>
            <a:endParaRPr lang="cs-CZ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26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smtClean="0"/>
              <a:t>  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CBF370-EA2E-4ADE-81C3-A06A62356410}" type="slidenum">
              <a:rPr lang="cs-CZ" smtClean="0"/>
              <a:pPr/>
              <a:t>20</a:t>
            </a:fld>
            <a:endParaRPr lang="cs-CZ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CBF370-EA2E-4ADE-81C3-A06A62356410}" type="slidenum">
              <a:rPr lang="cs-CZ" smtClean="0"/>
              <a:pPr/>
              <a:t>2</a:t>
            </a:fld>
            <a:endParaRPr lang="cs-CZ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2CEE52-38ED-473A-8935-8ADBAE9EAD83}" type="slidenum">
              <a:rPr lang="cs-CZ" smtClean="0"/>
              <a:pPr/>
              <a:t>21</a:t>
            </a:fld>
            <a:endParaRPr lang="cs-CZ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26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smtClean="0"/>
              <a:t>  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71DB57-B265-4153-B910-9215BA33D330}" type="slidenum">
              <a:rPr lang="cs-CZ" smtClean="0"/>
              <a:pPr/>
              <a:t>22</a:t>
            </a:fld>
            <a:endParaRPr lang="cs-CZ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1100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65638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C41659-1A09-4D30-BB53-8B2ABFBAB8CA}" type="slidenum">
              <a:rPr lang="cs-CZ" smtClean="0"/>
              <a:pPr/>
              <a:t>3</a:t>
            </a:fld>
            <a:endParaRPr lang="cs-CZ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2688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smtClean="0"/>
              <a:t> 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D8EF86-A24F-4108-9455-F125216F96D0}" type="slidenum">
              <a:rPr lang="cs-CZ" smtClean="0"/>
              <a:pPr/>
              <a:t>4</a:t>
            </a:fld>
            <a:endParaRPr 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2688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smtClean="0"/>
              <a:t> 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CBF370-EA2E-4ADE-81C3-A06A62356410}" type="slidenum">
              <a:rPr lang="cs-CZ" smtClean="0"/>
              <a:pPr/>
              <a:t>5</a:t>
            </a:fld>
            <a:endParaRPr lang="cs-CZ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C40982-F1ED-467C-8153-F3A6281F7BA9}" type="slidenum">
              <a:rPr lang="cs-CZ" smtClean="0"/>
              <a:pPr/>
              <a:t>6</a:t>
            </a:fld>
            <a:endParaRPr lang="cs-CZ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2688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smtClean="0"/>
              <a:t> 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2CEE52-38ED-473A-8935-8ADBAE9EAD83}" type="slidenum">
              <a:rPr lang="cs-CZ" smtClean="0"/>
              <a:pPr/>
              <a:t>8</a:t>
            </a:fld>
            <a:endParaRPr lang="cs-CZ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26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smtClean="0"/>
              <a:t>  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2CEE52-38ED-473A-8935-8ADBAE9EAD83}" type="slidenum">
              <a:rPr lang="cs-CZ" smtClean="0"/>
              <a:pPr/>
              <a:t>9</a:t>
            </a:fld>
            <a:endParaRPr lang="cs-CZ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26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smtClean="0"/>
              <a:t>  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2CEE52-38ED-473A-8935-8ADBAE9EAD83}" type="slidenum">
              <a:rPr lang="cs-CZ" smtClean="0"/>
              <a:pPr/>
              <a:t>10</a:t>
            </a:fld>
            <a:endParaRPr lang="cs-CZ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26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smtClean="0"/>
              <a:t> 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</p:spTree>
  </p:cSld>
  <p:clrMapOvr>
    <a:masterClrMapping/>
  </p:clrMapOvr>
  <p:transition>
    <p:cover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>
    <p:cover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>
    <p:cover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</p:cSld>
  <p:clrMapOvr>
    <a:masterClrMapping/>
  </p:clrMapOvr>
  <p:transition>
    <p:cover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  <p:transition>
    <p:cover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>
    <p:cover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>
    <p:cover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</p:cSld>
  <p:clrMapOvr>
    <a:masterClrMapping/>
  </p:clrMapOvr>
  <p:transition>
    <p:cover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cover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  <p:transition>
    <p:cover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  <p:transition>
    <p:cover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Freeform 39"/>
          <p:cNvSpPr>
            <a:spLocks/>
          </p:cNvSpPr>
          <p:nvPr userDrawn="1"/>
        </p:nvSpPr>
        <p:spPr bwMode="auto">
          <a:xfrm>
            <a:off x="-36513" y="-26988"/>
            <a:ext cx="9217026" cy="6911976"/>
          </a:xfrm>
          <a:custGeom>
            <a:avLst/>
            <a:gdLst/>
            <a:ahLst/>
            <a:cxnLst>
              <a:cxn ang="0">
                <a:pos x="45" y="4309"/>
              </a:cxn>
              <a:cxn ang="0">
                <a:pos x="1134" y="4309"/>
              </a:cxn>
              <a:cxn ang="0">
                <a:pos x="1134" y="635"/>
              </a:cxn>
              <a:cxn ang="0">
                <a:pos x="5806" y="635"/>
              </a:cxn>
              <a:cxn ang="0">
                <a:pos x="5806" y="0"/>
              </a:cxn>
              <a:cxn ang="0">
                <a:pos x="0" y="0"/>
              </a:cxn>
              <a:cxn ang="0">
                <a:pos x="0" y="4309"/>
              </a:cxn>
              <a:cxn ang="0">
                <a:pos x="45" y="4309"/>
              </a:cxn>
            </a:cxnLst>
            <a:rect l="0" t="0" r="r" b="b"/>
            <a:pathLst>
              <a:path w="5806" h="4309">
                <a:moveTo>
                  <a:pt x="45" y="4309"/>
                </a:moveTo>
                <a:lnTo>
                  <a:pt x="1134" y="4309"/>
                </a:lnTo>
                <a:lnTo>
                  <a:pt x="1134" y="635"/>
                </a:lnTo>
                <a:lnTo>
                  <a:pt x="5806" y="635"/>
                </a:lnTo>
                <a:lnTo>
                  <a:pt x="5806" y="0"/>
                </a:lnTo>
                <a:lnTo>
                  <a:pt x="0" y="0"/>
                </a:lnTo>
                <a:lnTo>
                  <a:pt x="0" y="4309"/>
                </a:lnTo>
                <a:lnTo>
                  <a:pt x="45" y="4309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33" name="Text Box 9"/>
          <p:cNvSpPr txBox="1">
            <a:spLocks noChangeArrowheads="1"/>
          </p:cNvSpPr>
          <p:nvPr userDrawn="1"/>
        </p:nvSpPr>
        <p:spPr bwMode="auto">
          <a:xfrm>
            <a:off x="-88900" y="584200"/>
            <a:ext cx="1873250" cy="201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DIGITÁLNÍ POVODŇOVÉ PLÁNY</a:t>
            </a:r>
          </a:p>
          <a:p>
            <a:pPr algn="ctr">
              <a:defRPr/>
            </a:pPr>
            <a:r>
              <a:rPr lang="cs-CZ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cs-CZ" sz="20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dPP</a:t>
            </a:r>
            <a:r>
              <a:rPr lang="cs-CZ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  <a:p>
            <a:pPr algn="ctr">
              <a:defRPr/>
            </a:pPr>
            <a:endParaRPr lang="cs-CZ" sz="21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cs-CZ" sz="1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ZÁVĚREČNÝ KD PROJEKTU</a:t>
            </a:r>
            <a:endParaRPr lang="cs-CZ" sz="1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8" name="Text Box 37"/>
          <p:cNvSpPr txBox="1">
            <a:spLocks noChangeArrowheads="1"/>
          </p:cNvSpPr>
          <p:nvPr userDrawn="1"/>
        </p:nvSpPr>
        <p:spPr bwMode="auto">
          <a:xfrm>
            <a:off x="-57150" y="5661025"/>
            <a:ext cx="1801813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cs-CZ" sz="1300" dirty="0" smtClean="0"/>
          </a:p>
          <a:p>
            <a:pPr algn="ctr" eaLnBrk="1" hangingPunct="1">
              <a:defRPr/>
            </a:pPr>
            <a:r>
              <a:rPr lang="cs-CZ" sz="1200" b="0" dirty="0" smtClean="0"/>
              <a:t>Plzeň</a:t>
            </a:r>
          </a:p>
          <a:p>
            <a:pPr algn="ctr" eaLnBrk="1" hangingPunct="1">
              <a:defRPr/>
            </a:pPr>
            <a:endParaRPr lang="cs-CZ" sz="1200" b="0" dirty="0" smtClean="0"/>
          </a:p>
          <a:p>
            <a:pPr algn="ctr" eaLnBrk="1" hangingPunct="1">
              <a:defRPr/>
            </a:pPr>
            <a:r>
              <a:rPr lang="cs-CZ" sz="1200" b="0" dirty="0" smtClean="0"/>
              <a:t>28.6.2012</a:t>
            </a:r>
          </a:p>
        </p:txBody>
      </p:sp>
      <p:sp>
        <p:nvSpPr>
          <p:cNvPr id="1029" name="Rectangle 45"/>
          <p:cNvSpPr>
            <a:spLocks noChangeArrowheads="1"/>
          </p:cNvSpPr>
          <p:nvPr userDrawn="1"/>
        </p:nvSpPr>
        <p:spPr bwMode="auto">
          <a:xfrm>
            <a:off x="468313" y="6600825"/>
            <a:ext cx="8350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de-DE" sz="1200" b="0"/>
              <a:t>strana </a:t>
            </a:r>
            <a:fld id="{F4859AD6-D936-4AC1-B6A5-5EE34911D15E}" type="slidenum">
              <a:rPr lang="de-DE" sz="1200" b="0"/>
              <a:pPr eaLnBrk="0" hangingPunct="0">
                <a:lnSpc>
                  <a:spcPct val="90000"/>
                </a:lnSpc>
              </a:pPr>
              <a:t>‹#›</a:t>
            </a:fld>
            <a:endParaRPr lang="de-DE" sz="1200" b="0"/>
          </a:p>
        </p:txBody>
      </p:sp>
      <p:sp>
        <p:nvSpPr>
          <p:cNvPr id="1082" name="Line 58"/>
          <p:cNvSpPr>
            <a:spLocks noChangeShapeType="1"/>
          </p:cNvSpPr>
          <p:nvPr userDrawn="1"/>
        </p:nvSpPr>
        <p:spPr bwMode="auto">
          <a:xfrm flipV="1">
            <a:off x="1763713" y="981075"/>
            <a:ext cx="0" cy="5876925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83" name="Line 59"/>
          <p:cNvSpPr>
            <a:spLocks noChangeShapeType="1"/>
          </p:cNvSpPr>
          <p:nvPr userDrawn="1"/>
        </p:nvSpPr>
        <p:spPr bwMode="auto">
          <a:xfrm>
            <a:off x="1763713" y="981075"/>
            <a:ext cx="7380287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85" name="Line 61"/>
          <p:cNvSpPr>
            <a:spLocks noChangeShapeType="1"/>
          </p:cNvSpPr>
          <p:nvPr userDrawn="1"/>
        </p:nvSpPr>
        <p:spPr bwMode="auto">
          <a:xfrm>
            <a:off x="1727200" y="836613"/>
            <a:ext cx="0" cy="6021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86" name="Line 62"/>
          <p:cNvSpPr>
            <a:spLocks noChangeShapeType="1"/>
          </p:cNvSpPr>
          <p:nvPr userDrawn="1"/>
        </p:nvSpPr>
        <p:spPr bwMode="auto">
          <a:xfrm>
            <a:off x="1619250" y="946150"/>
            <a:ext cx="7524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34" name="Rectangle 70"/>
          <p:cNvSpPr>
            <a:spLocks noChangeArrowheads="1"/>
          </p:cNvSpPr>
          <p:nvPr userDrawn="1"/>
        </p:nvSpPr>
        <p:spPr bwMode="auto">
          <a:xfrm>
            <a:off x="0" y="549275"/>
            <a:ext cx="1693863" cy="2519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35" name="Rectangle 71"/>
          <p:cNvSpPr>
            <a:spLocks noChangeArrowheads="1"/>
          </p:cNvSpPr>
          <p:nvPr userDrawn="1"/>
        </p:nvSpPr>
        <p:spPr bwMode="auto">
          <a:xfrm>
            <a:off x="0" y="3141663"/>
            <a:ext cx="1693863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36" name="Rectangle 73"/>
          <p:cNvSpPr>
            <a:spLocks noChangeArrowheads="1"/>
          </p:cNvSpPr>
          <p:nvPr userDrawn="1"/>
        </p:nvSpPr>
        <p:spPr bwMode="auto">
          <a:xfrm>
            <a:off x="0" y="5792788"/>
            <a:ext cx="1693863" cy="7318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pic>
        <p:nvPicPr>
          <p:cNvPr id="1037" name="Picture 77" descr="vrv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3176588"/>
            <a:ext cx="72072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8" name="Obrázek 14" descr="hv_03"/>
          <p:cNvPicPr>
            <a:picLocks noChangeAspect="1" noChangeArrowheads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3238" y="3608388"/>
            <a:ext cx="117157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9" name="Obrázek 15" descr="Plzen_povoden_2002.jp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4365625"/>
            <a:ext cx="1692275" cy="1109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0"/>
                                        <p:tgtEl>
                                          <p:spTgt spid="1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0"/>
                                        <p:tgtEl>
                                          <p:spTgt spid="1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3000"/>
                                        <p:tgtEl>
                                          <p:spTgt spid="1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3000"/>
                                        <p:tgtEl>
                                          <p:spTgt spid="1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dpp.kr-plzensky.cz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dpp@kr-plzensky.cz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jpe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61" name="Rectangle 9"/>
          <p:cNvSpPr>
            <a:spLocks noChangeArrowheads="1"/>
          </p:cNvSpPr>
          <p:nvPr/>
        </p:nvSpPr>
        <p:spPr bwMode="auto">
          <a:xfrm>
            <a:off x="-252413" y="-63500"/>
            <a:ext cx="9578976" cy="72009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3" name="Rectangle 22"/>
          <p:cNvSpPr>
            <a:spLocks noChangeArrowheads="1"/>
          </p:cNvSpPr>
          <p:nvPr/>
        </p:nvSpPr>
        <p:spPr bwMode="auto">
          <a:xfrm>
            <a:off x="-216533" y="188913"/>
            <a:ext cx="9541061" cy="899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3000" dirty="0"/>
              <a:t>Digitální povodňový plán Plzeňského kraje a obcí s rozšířenou působností</a:t>
            </a:r>
          </a:p>
        </p:txBody>
      </p:sp>
      <p:sp>
        <p:nvSpPr>
          <p:cNvPr id="100378" name="Rectangle 26"/>
          <p:cNvSpPr>
            <a:spLocks noChangeArrowheads="1"/>
          </p:cNvSpPr>
          <p:nvPr/>
        </p:nvSpPr>
        <p:spPr bwMode="auto">
          <a:xfrm>
            <a:off x="-396875" y="5373688"/>
            <a:ext cx="97567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Krajský úřad Plzeňského kraje – </a:t>
            </a:r>
            <a:r>
              <a:rPr lang="cs-CZ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28. 6. 2012</a:t>
            </a:r>
            <a:endParaRPr lang="cs-CZ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cs-CZ" sz="1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cs-CZ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Ing. Petr Hurych</a:t>
            </a:r>
          </a:p>
          <a:p>
            <a:pPr algn="ctr">
              <a:defRPr/>
            </a:pPr>
            <a:r>
              <a:rPr 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Hydrosoft</a:t>
            </a:r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Veleslavín s.r.o.</a:t>
            </a:r>
          </a:p>
          <a:p>
            <a:pPr algn="ctr">
              <a:defRPr/>
            </a:pPr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Email: hurych@</a:t>
            </a:r>
            <a:r>
              <a:rPr 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hv.cz</a:t>
            </a:r>
            <a:endParaRPr lang="cs-CZ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cs-CZ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2055" name="Obrázek 6" descr="hv_0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5900" y="5876925"/>
            <a:ext cx="15113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Obrázek 2" descr="VRV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32700" y="5949950"/>
            <a:ext cx="11874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Obrázek 8" descr="Plzen_povoden_2002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55763" y="1665288"/>
            <a:ext cx="5653087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Text Box 2"/>
          <p:cNvSpPr txBox="1">
            <a:spLocks noChangeArrowheads="1"/>
          </p:cNvSpPr>
          <p:nvPr/>
        </p:nvSpPr>
        <p:spPr bwMode="auto">
          <a:xfrm>
            <a:off x="179388" y="0"/>
            <a:ext cx="85328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3400" dirty="0" smtClean="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Průběh zpracování</a:t>
            </a:r>
            <a:endParaRPr lang="cs-CZ" sz="3400" dirty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</p:txBody>
      </p:sp>
      <p:sp>
        <p:nvSpPr>
          <p:cNvPr id="707587" name="Text Box 3"/>
          <p:cNvSpPr txBox="1">
            <a:spLocks noChangeArrowheads="1"/>
          </p:cNvSpPr>
          <p:nvPr/>
        </p:nvSpPr>
        <p:spPr bwMode="auto">
          <a:xfrm>
            <a:off x="1693863" y="1457325"/>
            <a:ext cx="727075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cs-CZ" sz="2800" b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  <a:p>
            <a:pPr>
              <a:spcBef>
                <a:spcPct val="50000"/>
              </a:spcBef>
              <a:defRPr/>
            </a:pPr>
            <a:endParaRPr lang="cs-CZ" sz="2800" b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2411760" y="1304764"/>
          <a:ext cx="1872208" cy="3854170"/>
        </p:xfrm>
        <a:graphic>
          <a:graphicData uri="http://schemas.openxmlformats.org/drawingml/2006/table">
            <a:tbl>
              <a:tblPr firstRow="1" lastRow="1" bandRow="1">
                <a:tableStyleId>{3C2FFA5D-87B4-456A-9821-1D502468CF0F}</a:tableStyleId>
              </a:tblPr>
              <a:tblGrid>
                <a:gridCol w="1089284"/>
                <a:gridCol w="782924"/>
              </a:tblGrid>
              <a:tr h="355557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/>
                        <a:t>Místa omezující odtokové poměry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9644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ORP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Počet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644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Blovice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36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644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Domažlice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98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644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Horažďovice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12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5555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Horšovský Týn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41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644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Klatovy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22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644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Kralovice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34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644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Nepomuk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28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644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Nýřany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12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644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Plzeň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99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644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Přeštice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37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644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Rokycany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56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644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Stod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32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644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Stříbro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14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644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Sušice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101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644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Tachov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644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Celkem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/>
                        <a:t>631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/>
        </p:nvGraphicFramePr>
        <p:xfrm>
          <a:off x="4572000" y="1304764"/>
          <a:ext cx="1872208" cy="3816417"/>
        </p:xfrm>
        <a:graphic>
          <a:graphicData uri="http://schemas.openxmlformats.org/drawingml/2006/table">
            <a:tbl>
              <a:tblPr firstRow="1" lastRow="1" bandRow="1">
                <a:tableStyleId>{3C2FFA5D-87B4-456A-9821-1D502468CF0F}</a:tableStyleId>
              </a:tblPr>
              <a:tblGrid>
                <a:gridCol w="1089284"/>
                <a:gridCol w="782924"/>
              </a:tblGrid>
              <a:tr h="214285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/>
                        <a:t>Fotodokumentace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1428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ORP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Počet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1428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Domažlice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457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1428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Horažďovice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465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8785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Horšovský Týn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217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1428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Klatovy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67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1428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Kralovice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890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1428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Nepomuk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469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1428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Nýřany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36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1428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Plzeň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107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1428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Přeštice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336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1428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Rokycany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460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1428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Stod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365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1428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Stříbro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684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1428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Sušice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719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1428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Tachov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915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1428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Celkem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/>
                        <a:t>6187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2" name="Tabulka 11"/>
          <p:cNvGraphicFramePr>
            <a:graphicFrameLocks noGrp="1"/>
          </p:cNvGraphicFramePr>
          <p:nvPr/>
        </p:nvGraphicFramePr>
        <p:xfrm>
          <a:off x="6732240" y="1304764"/>
          <a:ext cx="1692188" cy="2916326"/>
        </p:xfrm>
        <a:graphic>
          <a:graphicData uri="http://schemas.openxmlformats.org/drawingml/2006/table">
            <a:tbl>
              <a:tblPr firstRow="1" lastRow="1" bandRow="1">
                <a:tableStyleId>{3C2FFA5D-87B4-456A-9821-1D502468CF0F}</a:tableStyleId>
              </a:tblPr>
              <a:tblGrid>
                <a:gridCol w="984545"/>
                <a:gridCol w="707643"/>
              </a:tblGrid>
              <a:tr h="196916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/>
                        <a:t>Bleskové povodně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9691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ORP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počet 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691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Blovice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691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Domažlice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14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5641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Horšovský Týn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691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Klatovy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/>
                        <a:t>1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691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Kralovice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691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Nýřany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691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Plzeň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12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691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Přeštice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691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Stod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691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Stříbro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691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Tachov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691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Celkem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/>
                        <a:t>46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Text Box 2"/>
          <p:cNvSpPr txBox="1">
            <a:spLocks noChangeArrowheads="1"/>
          </p:cNvSpPr>
          <p:nvPr/>
        </p:nvSpPr>
        <p:spPr bwMode="auto">
          <a:xfrm>
            <a:off x="179388" y="0"/>
            <a:ext cx="85328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3400" dirty="0" smtClean="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Průběh </a:t>
            </a:r>
            <a:r>
              <a:rPr lang="cs-CZ" sz="3400" dirty="0" smtClean="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zpracování – vodní nádrže a díla</a:t>
            </a:r>
            <a:endParaRPr lang="cs-CZ" sz="3400" dirty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</p:txBody>
      </p:sp>
      <p:sp>
        <p:nvSpPr>
          <p:cNvPr id="707587" name="Text Box 3"/>
          <p:cNvSpPr txBox="1">
            <a:spLocks noChangeArrowheads="1"/>
          </p:cNvSpPr>
          <p:nvPr/>
        </p:nvSpPr>
        <p:spPr bwMode="auto">
          <a:xfrm>
            <a:off x="1693863" y="1457325"/>
            <a:ext cx="727075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cs-CZ" sz="2800" b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  <a:p>
            <a:pPr>
              <a:spcBef>
                <a:spcPct val="50000"/>
              </a:spcBef>
              <a:defRPr/>
            </a:pPr>
            <a:endParaRPr lang="cs-CZ" sz="2800" b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2159732" y="1052736"/>
          <a:ext cx="5256583" cy="5603724"/>
        </p:xfrm>
        <a:graphic>
          <a:graphicData uri="http://schemas.openxmlformats.org/drawingml/2006/table">
            <a:tbl>
              <a:tblPr firstRow="1" lastRow="1" bandRow="1">
                <a:tableStyleId>{3C2FFA5D-87B4-456A-9821-1D502468CF0F}</a:tableStyleId>
              </a:tblPr>
              <a:tblGrid>
                <a:gridCol w="2223939"/>
                <a:gridCol w="1764446"/>
                <a:gridCol w="1268198"/>
              </a:tblGrid>
              <a:tr h="133422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 dirty="0" err="1"/>
                        <a:t>Orp</a:t>
                      </a:r>
                      <a:endParaRPr lang="cs-CZ" sz="800" b="1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Kategorie VD</a:t>
                      </a:r>
                      <a:endParaRPr lang="cs-CZ" sz="800" b="1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počet</a:t>
                      </a:r>
                      <a:endParaRPr lang="cs-CZ" sz="800" b="1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</a:tr>
              <a:tr h="133422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Blovice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03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 baseline="0"/>
                        <a:t>1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</a:tr>
              <a:tr h="133422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Blovice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04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 baseline="0"/>
                        <a:t>12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</a:tr>
              <a:tr h="133422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Celkem z Blovice</a:t>
                      </a:r>
                      <a:endParaRPr lang="cs-CZ" sz="800" b="1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 baseline="0"/>
                        <a:t>13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</a:tr>
              <a:tr h="133422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Domažlice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04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 baseline="0"/>
                        <a:t>27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</a:tr>
              <a:tr h="133422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Celkem z Domažlice</a:t>
                      </a:r>
                      <a:endParaRPr lang="cs-CZ" sz="800" b="1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 baseline="0"/>
                        <a:t>27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</a:tr>
              <a:tr h="133422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Horažďovice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04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 baseline="0"/>
                        <a:t>60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</a:tr>
              <a:tr h="133422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 dirty="0"/>
                        <a:t>Horažďovice</a:t>
                      </a:r>
                      <a:endParaRPr lang="cs-CZ" sz="8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03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 baseline="0"/>
                        <a:t>1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</a:tr>
              <a:tr h="133422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Celkem z Horažďovice</a:t>
                      </a:r>
                      <a:endParaRPr lang="cs-CZ" sz="800" b="1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 baseline="0"/>
                        <a:t>61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</a:tr>
              <a:tr h="133422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Horšovský Týn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04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 baseline="0"/>
                        <a:t>10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</a:tr>
              <a:tr h="133422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Celkem z Horšovský Týn</a:t>
                      </a:r>
                      <a:endParaRPr lang="cs-CZ" sz="800" b="1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 baseline="0"/>
                        <a:t>10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</a:tr>
              <a:tr h="133422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Klatovy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04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 baseline="0"/>
                        <a:t>40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</a:tr>
              <a:tr h="133422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Klatovy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01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 baseline="0"/>
                        <a:t>1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</a:tr>
              <a:tr h="133422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Celkem z Klatovy</a:t>
                      </a:r>
                      <a:endParaRPr lang="cs-CZ" sz="800" b="1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 baseline="0"/>
                        <a:t>41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</a:tr>
              <a:tr h="133422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Kralovice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04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 baseline="0"/>
                        <a:t>23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</a:tr>
              <a:tr h="133422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Celkem z Kralovice</a:t>
                      </a:r>
                      <a:endParaRPr lang="cs-CZ" sz="800" b="1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 baseline="0"/>
                        <a:t>23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</a:tr>
              <a:tr h="133422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Nepomuk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04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 baseline="0"/>
                        <a:t>84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</a:tr>
              <a:tr h="133422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Nepomuk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03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 baseline="0"/>
                        <a:t>2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</a:tr>
              <a:tr h="133422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Celkem z Nepomuk</a:t>
                      </a:r>
                      <a:endParaRPr lang="cs-CZ" sz="800" b="1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 baseline="0"/>
                        <a:t>86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</a:tr>
              <a:tr h="133422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Nýřany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04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 baseline="0"/>
                        <a:t>10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</a:tr>
              <a:tr h="133422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Nýřany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02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 baseline="0"/>
                        <a:t>1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</a:tr>
              <a:tr h="133422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Celkem z Nýřany</a:t>
                      </a:r>
                      <a:endParaRPr lang="cs-CZ" sz="800" b="1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 baseline="0"/>
                        <a:t>11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</a:tr>
              <a:tr h="133422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Plzeň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03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 baseline="0"/>
                        <a:t>5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</a:tr>
              <a:tr h="133422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Plzeň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04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 baseline="0"/>
                        <a:t>32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</a:tr>
              <a:tr h="133422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Celkem z Plzeň</a:t>
                      </a:r>
                      <a:endParaRPr lang="cs-CZ" sz="800" b="1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 baseline="0"/>
                        <a:t>37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</a:tr>
              <a:tr h="133422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Přeštice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04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 baseline="0"/>
                        <a:t>5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</a:tr>
              <a:tr h="133422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Přeštice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03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 baseline="0"/>
                        <a:t>1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</a:tr>
              <a:tr h="133422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Celkem z Přeštice</a:t>
                      </a:r>
                      <a:endParaRPr lang="cs-CZ" sz="800" b="1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 baseline="0"/>
                        <a:t>6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</a:tr>
              <a:tr h="133422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Rokycany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03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 baseline="0"/>
                        <a:t>5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</a:tr>
              <a:tr h="133422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Rokycany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04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 baseline="0"/>
                        <a:t>23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</a:tr>
              <a:tr h="133422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Celkem z Rokycany</a:t>
                      </a:r>
                      <a:endParaRPr lang="cs-CZ" sz="800" b="1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 baseline="0"/>
                        <a:t>28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</a:tr>
              <a:tr h="133422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Stod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04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 baseline="0"/>
                        <a:t>30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</a:tr>
              <a:tr h="133422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Celkem z Stod</a:t>
                      </a:r>
                      <a:endParaRPr lang="cs-CZ" sz="800" b="1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 baseline="0"/>
                        <a:t>30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</a:tr>
              <a:tr h="133422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Stříbro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04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 baseline="0"/>
                        <a:t>11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</a:tr>
              <a:tr h="133422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Celkem z Stříbro</a:t>
                      </a:r>
                      <a:endParaRPr lang="cs-CZ" sz="800" b="1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 baseline="0"/>
                        <a:t>11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</a:tr>
              <a:tr h="133422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Sušice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04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 baseline="0"/>
                        <a:t>32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</a:tr>
              <a:tr h="133422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Celkem z Sušice</a:t>
                      </a:r>
                      <a:endParaRPr lang="cs-CZ" sz="800" b="1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 baseline="0"/>
                        <a:t>32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</a:tr>
              <a:tr h="133422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Tachov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02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 baseline="0"/>
                        <a:t>1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</a:tr>
              <a:tr h="133422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Tachov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04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 baseline="0"/>
                        <a:t>94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</a:tr>
              <a:tr h="133422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Tachov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03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 baseline="0"/>
                        <a:t>1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</a:tr>
              <a:tr h="133422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Celkem z Tachov</a:t>
                      </a:r>
                      <a:endParaRPr lang="cs-CZ" sz="800" b="1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 baseline="0"/>
                        <a:t>96</a:t>
                      </a:r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</a:tr>
              <a:tr h="133422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 baseline="0"/>
                        <a:t>Celkový součet</a:t>
                      </a:r>
                      <a:endParaRPr lang="cs-CZ" sz="800" b="1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 baseline="0" dirty="0"/>
                        <a:t>512</a:t>
                      </a:r>
                      <a:endParaRPr lang="cs-CZ" sz="8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8" marR="4638" marT="4638" marB="0" anchor="b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Text Box 2"/>
          <p:cNvSpPr txBox="1">
            <a:spLocks noChangeArrowheads="1"/>
          </p:cNvSpPr>
          <p:nvPr/>
        </p:nvSpPr>
        <p:spPr bwMode="auto">
          <a:xfrm>
            <a:off x="179388" y="0"/>
            <a:ext cx="85328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3400" dirty="0" smtClean="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Průběh zpracování</a:t>
            </a:r>
            <a:endParaRPr lang="cs-CZ" sz="3400" dirty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</p:txBody>
      </p:sp>
      <p:sp>
        <p:nvSpPr>
          <p:cNvPr id="707587" name="Text Box 3"/>
          <p:cNvSpPr txBox="1">
            <a:spLocks noChangeArrowheads="1"/>
          </p:cNvSpPr>
          <p:nvPr/>
        </p:nvSpPr>
        <p:spPr bwMode="auto">
          <a:xfrm>
            <a:off x="1693863" y="1457325"/>
            <a:ext cx="727075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cs-CZ" sz="2800" b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  <a:p>
            <a:pPr>
              <a:spcBef>
                <a:spcPct val="50000"/>
              </a:spcBef>
              <a:defRPr/>
            </a:pPr>
            <a:endParaRPr lang="cs-CZ" sz="2800" b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ChangeArrowheads="1"/>
          </p:cNvSpPr>
          <p:nvPr/>
        </p:nvSpPr>
        <p:spPr bwMode="auto">
          <a:xfrm>
            <a:off x="3023828" y="2816932"/>
            <a:ext cx="5626100" cy="576262"/>
          </a:xfrm>
          <a:prstGeom prst="rect">
            <a:avLst/>
          </a:prstGeom>
          <a:solidFill>
            <a:srgbClr val="FF66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339752" y="980728"/>
            <a:ext cx="6516687" cy="50768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482600" indent="-482600" algn="ctr">
              <a:spcBef>
                <a:spcPct val="20000"/>
              </a:spcBef>
            </a:pPr>
            <a:endParaRPr lang="de-DE" sz="10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r>
              <a:rPr lang="cs-CZ" sz="3000" dirty="0"/>
              <a:t>  ÚVOD</a:t>
            </a:r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None/>
            </a:pPr>
            <a:endParaRPr lang="de-DE" sz="15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r>
              <a:rPr lang="cs-CZ" sz="3000" dirty="0"/>
              <a:t>  </a:t>
            </a:r>
            <a:r>
              <a:rPr lang="cs-CZ" sz="3000" dirty="0" smtClean="0"/>
              <a:t>PRŮBĚH ZPRACOVÁNÍ</a:t>
            </a:r>
            <a:endParaRPr lang="cs-CZ" sz="30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endParaRPr lang="cs-CZ" sz="14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r>
              <a:rPr lang="cs-CZ" sz="3000" dirty="0"/>
              <a:t>  </a:t>
            </a:r>
            <a:r>
              <a:rPr lang="cs-CZ" sz="3000" dirty="0" smtClean="0"/>
              <a:t>PŘIPOMÍNKOVÉ ŘÍZENÍ</a:t>
            </a:r>
            <a:endParaRPr lang="cs-CZ" sz="30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endParaRPr lang="cs-CZ" sz="14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r>
              <a:rPr lang="cs-CZ" sz="3000" dirty="0"/>
              <a:t>  </a:t>
            </a:r>
            <a:r>
              <a:rPr lang="cs-CZ" sz="3000" dirty="0" smtClean="0"/>
              <a:t>DPP PLZEŇSKÉHO   KRAJE WEBOVÝ PORTÁL</a:t>
            </a:r>
            <a:endParaRPr lang="cs-CZ" sz="30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</a:pPr>
            <a:endParaRPr lang="cs-CZ" sz="15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r>
              <a:rPr lang="cs-CZ" sz="3000" dirty="0"/>
              <a:t>  </a:t>
            </a:r>
            <a:r>
              <a:rPr lang="cs-CZ" sz="3000" dirty="0" smtClean="0"/>
              <a:t>TIŠTĚNÉ VÝSTUPY</a:t>
            </a:r>
            <a:endParaRPr lang="cs-CZ" sz="30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endParaRPr lang="cs-CZ" sz="15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r>
              <a:rPr lang="cs-CZ" sz="3000" dirty="0"/>
              <a:t>  ZÁVĚR</a:t>
            </a:r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None/>
            </a:pPr>
            <a:endParaRPr lang="de-DE" sz="3000" dirty="0"/>
          </a:p>
        </p:txBody>
      </p:sp>
      <p:sp>
        <p:nvSpPr>
          <p:cNvPr id="344068" name="Text Box 4"/>
          <p:cNvSpPr txBox="1">
            <a:spLocks noChangeArrowheads="1"/>
          </p:cNvSpPr>
          <p:nvPr/>
        </p:nvSpPr>
        <p:spPr bwMode="auto">
          <a:xfrm>
            <a:off x="179388" y="0"/>
            <a:ext cx="8532812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3400" dirty="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OBSAH PREZENTACE</a:t>
            </a:r>
          </a:p>
          <a:p>
            <a:pPr>
              <a:spcBef>
                <a:spcPct val="50000"/>
              </a:spcBef>
              <a:defRPr/>
            </a:pPr>
            <a:endParaRPr lang="cs-CZ" sz="3000" dirty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</p:txBody>
      </p:sp>
      <p:sp>
        <p:nvSpPr>
          <p:cNvPr id="344069" name="Text Box 5"/>
          <p:cNvSpPr txBox="1">
            <a:spLocks noChangeArrowheads="1"/>
          </p:cNvSpPr>
          <p:nvPr/>
        </p:nvSpPr>
        <p:spPr bwMode="auto">
          <a:xfrm>
            <a:off x="1619250" y="441325"/>
            <a:ext cx="66944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cs-CZ" sz="2800" b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4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4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44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4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406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Text Box 2"/>
          <p:cNvSpPr txBox="1">
            <a:spLocks noChangeArrowheads="1"/>
          </p:cNvSpPr>
          <p:nvPr/>
        </p:nvSpPr>
        <p:spPr bwMode="auto">
          <a:xfrm>
            <a:off x="179388" y="0"/>
            <a:ext cx="85328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3400" dirty="0" smtClean="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Připomínkové řízení – 1. etapa</a:t>
            </a:r>
            <a:endParaRPr lang="cs-CZ" sz="3400" dirty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</p:txBody>
      </p:sp>
      <p:sp>
        <p:nvSpPr>
          <p:cNvPr id="707587" name="Text Box 3"/>
          <p:cNvSpPr txBox="1">
            <a:spLocks noChangeArrowheads="1"/>
          </p:cNvSpPr>
          <p:nvPr/>
        </p:nvSpPr>
        <p:spPr bwMode="auto">
          <a:xfrm>
            <a:off x="1693863" y="1457325"/>
            <a:ext cx="727075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cs-CZ" sz="2800" b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  <a:p>
            <a:pPr>
              <a:spcBef>
                <a:spcPct val="50000"/>
              </a:spcBef>
              <a:defRPr/>
            </a:pPr>
            <a:endParaRPr lang="cs-CZ" sz="2800" b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1979712" y="1304764"/>
            <a:ext cx="6840538" cy="5678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cs-CZ" sz="1400" dirty="0" smtClean="0"/>
              <a:t>1) TEXTOVÁ ČÁST</a:t>
            </a: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cs-CZ" sz="1400" dirty="0" smtClean="0"/>
              <a:t>Zástupcům ORP zahrnutých do 1. etapy projektu byla dne 15.12. 2011 předána textová část </a:t>
            </a:r>
            <a:r>
              <a:rPr lang="cs-CZ" sz="1400" dirty="0" err="1" smtClean="0"/>
              <a:t>dPP</a:t>
            </a:r>
            <a:r>
              <a:rPr lang="cs-CZ" sz="1400" dirty="0" smtClean="0"/>
              <a:t> k připomínkám v tištěné i elektronické podobě. Připomínky byly obdrženy dne 10.1. 2012 od 6 ORP (Klatovy, Přeštice, Plzeň, Domažlice, Horšovský Týn, </a:t>
            </a:r>
            <a:r>
              <a:rPr lang="cs-CZ" sz="1400" dirty="0" err="1" smtClean="0"/>
              <a:t>Stod</a:t>
            </a:r>
            <a:r>
              <a:rPr lang="cs-CZ" sz="1400" dirty="0" smtClean="0"/>
              <a:t>) a následně byly zapracovány do pracovních verzí webových aplikací </a:t>
            </a:r>
            <a:r>
              <a:rPr lang="cs-CZ" sz="1400" dirty="0" err="1" smtClean="0"/>
              <a:t>dPP</a:t>
            </a:r>
            <a:r>
              <a:rPr lang="cs-CZ" sz="1400" dirty="0" smtClean="0"/>
              <a:t> do 9.2. 2012.</a:t>
            </a: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cs-CZ" sz="1400" dirty="0" smtClean="0"/>
              <a:t>Nejčastější typy připomínek se týkaly „Organizační části“ povodňového plánu a to zejména: hlídkové služby,  přenosu informací při povodni,  způsobu vyhlašování SPA, plánu pravidelné aktualizace </a:t>
            </a:r>
            <a:r>
              <a:rPr lang="cs-CZ" sz="1400" dirty="0" err="1" smtClean="0"/>
              <a:t>dPP</a:t>
            </a:r>
            <a:r>
              <a:rPr lang="cs-CZ" sz="1400" dirty="0" smtClean="0"/>
              <a:t>,  dokumentace a vyhodnocení zprávy o povodni, atd.  </a:t>
            </a:r>
          </a:p>
          <a:p>
            <a:pPr marL="342900" indent="-342900">
              <a:spcBef>
                <a:spcPct val="50000"/>
              </a:spcBef>
              <a:defRPr/>
            </a:pPr>
            <a:endParaRPr lang="cs-CZ" sz="1400" dirty="0" smtClean="0"/>
          </a:p>
          <a:p>
            <a:pPr marL="342900" indent="-342900">
              <a:spcBef>
                <a:spcPct val="50000"/>
              </a:spcBef>
              <a:defRPr/>
            </a:pPr>
            <a:r>
              <a:rPr lang="cs-CZ" sz="1400" dirty="0" smtClean="0"/>
              <a:t>2) WEBOVÁ APLIKACE (databázová část - POVIS)</a:t>
            </a: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cs-CZ" sz="1400" dirty="0" smtClean="0"/>
              <a:t>Zástupcům ORP zahrnutých do 1. etapy projektu byly dne 9.2. 2012 prezentovány elektronické pracovní (interní) verze zpracovaných </a:t>
            </a:r>
            <a:r>
              <a:rPr lang="cs-CZ" sz="1400" dirty="0" err="1" smtClean="0"/>
              <a:t>dPP</a:t>
            </a:r>
            <a:r>
              <a:rPr lang="cs-CZ" sz="1400" dirty="0" smtClean="0"/>
              <a:t>, které jsou k dispozici na serveru Plzeňského kraje. K stanovenému termínu 17.2. 2012 nebyly obdrženy žádné připomínky k interním verzím webové aplikace </a:t>
            </a:r>
            <a:r>
              <a:rPr lang="cs-CZ" sz="1400" dirty="0" err="1" smtClean="0"/>
              <a:t>dPP</a:t>
            </a:r>
            <a:r>
              <a:rPr lang="cs-CZ" sz="1400" dirty="0" smtClean="0"/>
              <a:t> kromě ORP Rokycany.  </a:t>
            </a:r>
          </a:p>
          <a:p>
            <a:pPr marL="342900" indent="-342900">
              <a:spcBef>
                <a:spcPct val="50000"/>
              </a:spcBef>
              <a:defRPr/>
            </a:pPr>
            <a:endParaRPr lang="cs-CZ" sz="1400" dirty="0" smtClean="0"/>
          </a:p>
          <a:p>
            <a:pPr marL="342900" indent="-342900">
              <a:spcBef>
                <a:spcPct val="50000"/>
              </a:spcBef>
              <a:defRPr/>
            </a:pPr>
            <a:r>
              <a:rPr lang="cs-CZ" sz="1400" dirty="0" smtClean="0"/>
              <a:t>Připomínkové řízení - započato  12/2011</a:t>
            </a:r>
            <a:br>
              <a:rPr lang="cs-CZ" sz="1400" dirty="0" smtClean="0"/>
            </a:br>
            <a:r>
              <a:rPr lang="cs-CZ" sz="1400" dirty="0" smtClean="0"/>
              <a:t>	                 - ukončeno 02/2012</a:t>
            </a:r>
          </a:p>
          <a:p>
            <a:pPr marL="342900" indent="-342900">
              <a:spcBef>
                <a:spcPct val="50000"/>
              </a:spcBef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Text Box 2"/>
          <p:cNvSpPr txBox="1">
            <a:spLocks noChangeArrowheads="1"/>
          </p:cNvSpPr>
          <p:nvPr/>
        </p:nvSpPr>
        <p:spPr bwMode="auto">
          <a:xfrm>
            <a:off x="179388" y="0"/>
            <a:ext cx="85328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3400" dirty="0" smtClean="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Připomínkové řízení – 2. etapa</a:t>
            </a:r>
            <a:endParaRPr lang="cs-CZ" sz="3400" dirty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</p:txBody>
      </p:sp>
      <p:sp>
        <p:nvSpPr>
          <p:cNvPr id="707587" name="Text Box 3"/>
          <p:cNvSpPr txBox="1">
            <a:spLocks noChangeArrowheads="1"/>
          </p:cNvSpPr>
          <p:nvPr/>
        </p:nvSpPr>
        <p:spPr bwMode="auto">
          <a:xfrm>
            <a:off x="1693863" y="1457325"/>
            <a:ext cx="727075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cs-CZ" sz="2800" b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  <a:p>
            <a:pPr>
              <a:spcBef>
                <a:spcPct val="50000"/>
              </a:spcBef>
              <a:defRPr/>
            </a:pPr>
            <a:endParaRPr lang="cs-CZ" sz="2800" b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979204" y="1225689"/>
            <a:ext cx="7164796" cy="5370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cs-CZ" sz="1400" dirty="0" smtClean="0"/>
              <a:t>1) TEXTOVÁ ČÁST</a:t>
            </a: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cs-CZ" sz="1400" dirty="0" smtClean="0"/>
              <a:t>Zástupcům ORP zahrnutých do 2. etapy projektu byla dne 16.4. 2012 zaslána textová část </a:t>
            </a:r>
            <a:r>
              <a:rPr lang="cs-CZ" sz="1400" dirty="0" err="1" smtClean="0"/>
              <a:t>dPP</a:t>
            </a:r>
            <a:r>
              <a:rPr lang="cs-CZ" sz="1400" dirty="0" smtClean="0"/>
              <a:t> k připomínkám v elektronické podobě. Připomínky byly obdrženy dne 30.4. 2012 od 8 ORP (Nepomuk, </a:t>
            </a:r>
            <a:r>
              <a:rPr lang="cs-CZ" sz="1400" dirty="0" err="1" smtClean="0"/>
              <a:t>Blovice</a:t>
            </a:r>
            <a:r>
              <a:rPr lang="cs-CZ" sz="1400" dirty="0" smtClean="0"/>
              <a:t>, Tachov, Stříbro, </a:t>
            </a:r>
            <a:r>
              <a:rPr lang="cs-CZ" sz="1400" dirty="0" err="1" smtClean="0"/>
              <a:t>Nýřany</a:t>
            </a:r>
            <a:r>
              <a:rPr lang="cs-CZ" sz="1400" dirty="0" smtClean="0"/>
              <a:t>, </a:t>
            </a:r>
            <a:r>
              <a:rPr lang="cs-CZ" sz="1400" dirty="0" err="1" smtClean="0"/>
              <a:t>Kralovice</a:t>
            </a:r>
            <a:r>
              <a:rPr lang="cs-CZ" sz="1400" dirty="0" smtClean="0"/>
              <a:t>, Sušice, Horažďovice) a následně byly zapracovány do pracovních verzí webových aplikací </a:t>
            </a:r>
            <a:r>
              <a:rPr lang="cs-CZ" sz="1400" dirty="0" err="1" smtClean="0"/>
              <a:t>dPP</a:t>
            </a:r>
            <a:r>
              <a:rPr lang="cs-CZ" sz="1400" dirty="0" smtClean="0"/>
              <a:t> do 22.5. 2012.</a:t>
            </a: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cs-CZ" sz="1400" dirty="0" smtClean="0"/>
              <a:t>Vzhledem k vypořádání připomínek u textových částí </a:t>
            </a:r>
            <a:r>
              <a:rPr lang="cs-CZ" sz="1400" dirty="0" err="1" smtClean="0"/>
              <a:t>dPP</a:t>
            </a:r>
            <a:r>
              <a:rPr lang="cs-CZ" sz="1400" dirty="0" smtClean="0"/>
              <a:t> ORP zahrnutých do 1.etapy projektu nebyly připomínky u textových částí </a:t>
            </a:r>
            <a:r>
              <a:rPr lang="cs-CZ" sz="1400" dirty="0" err="1" smtClean="0"/>
              <a:t>dPP</a:t>
            </a:r>
            <a:r>
              <a:rPr lang="cs-CZ" sz="1400" dirty="0" smtClean="0"/>
              <a:t> ORP v 2.etapě natolik zásadní.  </a:t>
            </a:r>
          </a:p>
          <a:p>
            <a:pPr marL="342900" indent="-342900">
              <a:spcBef>
                <a:spcPct val="50000"/>
              </a:spcBef>
              <a:defRPr/>
            </a:pPr>
            <a:endParaRPr lang="cs-CZ" sz="1400" dirty="0" smtClean="0"/>
          </a:p>
          <a:p>
            <a:pPr marL="342900" indent="-342900">
              <a:spcBef>
                <a:spcPct val="50000"/>
              </a:spcBef>
              <a:defRPr/>
            </a:pPr>
            <a:r>
              <a:rPr lang="cs-CZ" sz="1400" dirty="0" smtClean="0"/>
              <a:t>2) WEBOVÁ APLIKACE (databázová část - POVIS)</a:t>
            </a: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cs-CZ" sz="1400" dirty="0" smtClean="0"/>
              <a:t>Zástupcům ORP zahrnutých do 1. a 2. etapy projektu bylo dne 22.5. provedeno školení interních verzí webové aplikace </a:t>
            </a:r>
            <a:r>
              <a:rPr lang="cs-CZ" sz="1400" dirty="0" err="1" smtClean="0"/>
              <a:t>dPP</a:t>
            </a:r>
            <a:r>
              <a:rPr lang="cs-CZ" sz="1400" dirty="0" smtClean="0"/>
              <a:t>, které jsou k </a:t>
            </a:r>
            <a:r>
              <a:rPr lang="pl-PL" sz="1400" dirty="0" smtClean="0"/>
              <a:t>dispozici na serveru Plzeňského kraje</a:t>
            </a:r>
            <a:r>
              <a:rPr lang="cs-CZ" sz="1400" dirty="0" smtClean="0"/>
              <a:t>. Připomínky byly soustředěny u objednatele do 8.6. 2012.  Reakci zaslaly ORP Sušice a </a:t>
            </a:r>
            <a:r>
              <a:rPr lang="cs-CZ" sz="1400" dirty="0" err="1" smtClean="0"/>
              <a:t>Blovice</a:t>
            </a:r>
            <a:r>
              <a:rPr lang="cs-CZ" sz="1400" dirty="0" smtClean="0"/>
              <a:t>.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cs-CZ" sz="1400" dirty="0" smtClean="0"/>
              <a:t>Připomínkové řízení - započato   04/2011</a:t>
            </a:r>
            <a:br>
              <a:rPr lang="cs-CZ" sz="1400" dirty="0" smtClean="0"/>
            </a:br>
            <a:r>
              <a:rPr lang="cs-CZ" sz="1400" dirty="0" smtClean="0"/>
              <a:t>	                 - ukončeno 06/2012</a:t>
            </a:r>
          </a:p>
          <a:p>
            <a:pPr marL="342900" indent="-342900">
              <a:spcBef>
                <a:spcPct val="50000"/>
              </a:spcBef>
              <a:defRPr/>
            </a:pPr>
            <a:endParaRPr lang="cs-CZ" sz="1400" dirty="0" smtClean="0"/>
          </a:p>
          <a:p>
            <a:pPr marL="342900" indent="-342900">
              <a:spcBef>
                <a:spcPct val="50000"/>
              </a:spcBef>
              <a:defRPr/>
            </a:pPr>
            <a:r>
              <a:rPr lang="cs-CZ" sz="1400" dirty="0" smtClean="0"/>
              <a:t>Z hlediska PVL není k uveřejněným </a:t>
            </a:r>
            <a:r>
              <a:rPr lang="cs-CZ" sz="1400" dirty="0" err="1" smtClean="0"/>
              <a:t>dPP</a:t>
            </a:r>
            <a:r>
              <a:rPr lang="cs-CZ" sz="1400" dirty="0" smtClean="0"/>
              <a:t> žádných zásadních připomínek. 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cs-CZ" sz="1400" dirty="0" smtClean="0"/>
              <a:t>Jejich obsah a struktura odpovídá současným standardům a příslušné legislativě.</a:t>
            </a:r>
            <a:endParaRPr 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ChangeArrowheads="1"/>
          </p:cNvSpPr>
          <p:nvPr/>
        </p:nvSpPr>
        <p:spPr bwMode="auto">
          <a:xfrm>
            <a:off x="2915816" y="3609020"/>
            <a:ext cx="5436096" cy="1008112"/>
          </a:xfrm>
          <a:prstGeom prst="rect">
            <a:avLst/>
          </a:prstGeom>
          <a:solidFill>
            <a:srgbClr val="FF66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339752" y="980728"/>
            <a:ext cx="6516687" cy="50768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482600" indent="-482600" algn="ctr">
              <a:spcBef>
                <a:spcPct val="20000"/>
              </a:spcBef>
            </a:pPr>
            <a:endParaRPr lang="de-DE" sz="10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r>
              <a:rPr lang="cs-CZ" sz="3000" dirty="0"/>
              <a:t>  ÚVOD</a:t>
            </a:r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None/>
            </a:pPr>
            <a:endParaRPr lang="de-DE" sz="15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r>
              <a:rPr lang="cs-CZ" sz="3000" dirty="0"/>
              <a:t>  </a:t>
            </a:r>
            <a:r>
              <a:rPr lang="cs-CZ" sz="3000" dirty="0" smtClean="0"/>
              <a:t>PRŮBĚH ZPRACOVÁNÍ</a:t>
            </a:r>
            <a:endParaRPr lang="cs-CZ" sz="30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endParaRPr lang="cs-CZ" sz="14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r>
              <a:rPr lang="cs-CZ" sz="3000" dirty="0"/>
              <a:t>  </a:t>
            </a:r>
            <a:r>
              <a:rPr lang="cs-CZ" sz="3000" dirty="0" smtClean="0"/>
              <a:t>PŘIPOMÍNKOVÉ ŘÍZENÍ</a:t>
            </a:r>
            <a:endParaRPr lang="cs-CZ" sz="30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endParaRPr lang="cs-CZ" sz="14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r>
              <a:rPr lang="cs-CZ" sz="3000" dirty="0"/>
              <a:t>  </a:t>
            </a:r>
            <a:r>
              <a:rPr lang="cs-CZ" sz="3000" dirty="0" smtClean="0"/>
              <a:t>DPP PLZEŇSKÉHO   KRAJE 	WEBOVÝ PORTÁL</a:t>
            </a:r>
            <a:endParaRPr lang="cs-CZ" sz="30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</a:pPr>
            <a:endParaRPr lang="cs-CZ" sz="15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r>
              <a:rPr lang="cs-CZ" sz="3000" dirty="0"/>
              <a:t>  </a:t>
            </a:r>
            <a:r>
              <a:rPr lang="cs-CZ" sz="3000" dirty="0" smtClean="0"/>
              <a:t>TIŠTĚNÉ VÝSTUPY</a:t>
            </a:r>
            <a:endParaRPr lang="cs-CZ" sz="30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endParaRPr lang="cs-CZ" sz="15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r>
              <a:rPr lang="cs-CZ" sz="3000" dirty="0"/>
              <a:t>  ZÁVĚR</a:t>
            </a:r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None/>
            </a:pPr>
            <a:endParaRPr lang="de-DE" sz="3000" dirty="0"/>
          </a:p>
        </p:txBody>
      </p:sp>
      <p:sp>
        <p:nvSpPr>
          <p:cNvPr id="344068" name="Text Box 4"/>
          <p:cNvSpPr txBox="1">
            <a:spLocks noChangeArrowheads="1"/>
          </p:cNvSpPr>
          <p:nvPr/>
        </p:nvSpPr>
        <p:spPr bwMode="auto">
          <a:xfrm>
            <a:off x="179388" y="0"/>
            <a:ext cx="8532812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3400" dirty="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OBSAH PREZENTACE</a:t>
            </a:r>
          </a:p>
          <a:p>
            <a:pPr>
              <a:spcBef>
                <a:spcPct val="50000"/>
              </a:spcBef>
              <a:defRPr/>
            </a:pPr>
            <a:endParaRPr lang="cs-CZ" sz="3000" dirty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</p:txBody>
      </p:sp>
      <p:sp>
        <p:nvSpPr>
          <p:cNvPr id="344069" name="Text Box 5"/>
          <p:cNvSpPr txBox="1">
            <a:spLocks noChangeArrowheads="1"/>
          </p:cNvSpPr>
          <p:nvPr/>
        </p:nvSpPr>
        <p:spPr bwMode="auto">
          <a:xfrm>
            <a:off x="1619250" y="441325"/>
            <a:ext cx="66944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cs-CZ" sz="2800" b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4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4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44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4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406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Text Box 2"/>
          <p:cNvSpPr txBox="1">
            <a:spLocks noChangeArrowheads="1"/>
          </p:cNvSpPr>
          <p:nvPr/>
        </p:nvSpPr>
        <p:spPr bwMode="auto">
          <a:xfrm>
            <a:off x="179388" y="0"/>
            <a:ext cx="85328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3400" dirty="0" smtClean="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Průběh zpracování</a:t>
            </a:r>
            <a:endParaRPr lang="cs-CZ" sz="3400" dirty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</p:txBody>
      </p:sp>
      <p:sp>
        <p:nvSpPr>
          <p:cNvPr id="707587" name="Text Box 3"/>
          <p:cNvSpPr txBox="1">
            <a:spLocks noChangeArrowheads="1"/>
          </p:cNvSpPr>
          <p:nvPr/>
        </p:nvSpPr>
        <p:spPr bwMode="auto">
          <a:xfrm>
            <a:off x="1693863" y="1457325"/>
            <a:ext cx="727075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cs-CZ" sz="2800" b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  <a:p>
            <a:pPr>
              <a:spcBef>
                <a:spcPct val="50000"/>
              </a:spcBef>
              <a:defRPr/>
            </a:pPr>
            <a:endParaRPr lang="cs-CZ" sz="2800" b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1943100" y="1125538"/>
            <a:ext cx="48625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dirty="0" smtClean="0">
                <a:solidFill>
                  <a:srgbClr val="FF0000"/>
                </a:solidFill>
                <a:latin typeface="Tahoma" pitchFamily="34" charset="0"/>
                <a:hlinkClick r:id="rId3"/>
              </a:rPr>
              <a:t>http://dpp.kr-plzensky.cz</a:t>
            </a:r>
            <a:endParaRPr lang="cs-CZ" dirty="0">
              <a:solidFill>
                <a:srgbClr val="FF0000"/>
              </a:solidFill>
              <a:latin typeface="Tahoma" pitchFamily="34" charset="0"/>
            </a:endParaRPr>
          </a:p>
        </p:txBody>
      </p:sp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23728" y="1520788"/>
            <a:ext cx="3240360" cy="1968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87724" y="3501008"/>
            <a:ext cx="5305572" cy="2949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ChangeArrowheads="1"/>
          </p:cNvSpPr>
          <p:nvPr/>
        </p:nvSpPr>
        <p:spPr bwMode="auto">
          <a:xfrm>
            <a:off x="2951820" y="4905164"/>
            <a:ext cx="5626100" cy="576262"/>
          </a:xfrm>
          <a:prstGeom prst="rect">
            <a:avLst/>
          </a:prstGeom>
          <a:solidFill>
            <a:srgbClr val="FF66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339752" y="980728"/>
            <a:ext cx="6516687" cy="50768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482600" indent="-482600" algn="ctr">
              <a:spcBef>
                <a:spcPct val="20000"/>
              </a:spcBef>
            </a:pPr>
            <a:endParaRPr lang="de-DE" sz="10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r>
              <a:rPr lang="cs-CZ" sz="3000" dirty="0"/>
              <a:t>  ÚVOD</a:t>
            </a:r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None/>
            </a:pPr>
            <a:endParaRPr lang="de-DE" sz="15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r>
              <a:rPr lang="cs-CZ" sz="3000" dirty="0"/>
              <a:t>  </a:t>
            </a:r>
            <a:r>
              <a:rPr lang="cs-CZ" sz="3000" dirty="0" smtClean="0"/>
              <a:t>PRŮBĚH ZPRACOVÁNÍ</a:t>
            </a:r>
            <a:endParaRPr lang="cs-CZ" sz="30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endParaRPr lang="cs-CZ" sz="14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r>
              <a:rPr lang="cs-CZ" sz="3000" dirty="0"/>
              <a:t>  </a:t>
            </a:r>
            <a:r>
              <a:rPr lang="cs-CZ" sz="3000" dirty="0" smtClean="0"/>
              <a:t>PŘIPOMÍNKOVÉ ŘÍZENÍ</a:t>
            </a:r>
            <a:endParaRPr lang="cs-CZ" sz="30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endParaRPr lang="cs-CZ" sz="14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r>
              <a:rPr lang="cs-CZ" sz="3000" dirty="0"/>
              <a:t>  </a:t>
            </a:r>
            <a:r>
              <a:rPr lang="cs-CZ" sz="3000" dirty="0" smtClean="0"/>
              <a:t>DPP PLZEŇSKÉHO   KRAJE WEBOVÝ PORTÁL</a:t>
            </a:r>
            <a:endParaRPr lang="cs-CZ" sz="30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</a:pPr>
            <a:endParaRPr lang="cs-CZ" sz="15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r>
              <a:rPr lang="cs-CZ" sz="3000" dirty="0"/>
              <a:t>  </a:t>
            </a:r>
            <a:r>
              <a:rPr lang="cs-CZ" sz="3000" dirty="0" smtClean="0"/>
              <a:t>TIŠTĚNÉ VÝSTUPY</a:t>
            </a:r>
            <a:endParaRPr lang="cs-CZ" sz="30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endParaRPr lang="cs-CZ" sz="15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r>
              <a:rPr lang="cs-CZ" sz="3000" dirty="0"/>
              <a:t>  ZÁVĚR</a:t>
            </a:r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None/>
            </a:pPr>
            <a:endParaRPr lang="de-DE" sz="3000" dirty="0"/>
          </a:p>
        </p:txBody>
      </p:sp>
      <p:sp>
        <p:nvSpPr>
          <p:cNvPr id="344068" name="Text Box 4"/>
          <p:cNvSpPr txBox="1">
            <a:spLocks noChangeArrowheads="1"/>
          </p:cNvSpPr>
          <p:nvPr/>
        </p:nvSpPr>
        <p:spPr bwMode="auto">
          <a:xfrm>
            <a:off x="179388" y="0"/>
            <a:ext cx="8532812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3400" dirty="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OBSAH PREZENTACE</a:t>
            </a:r>
          </a:p>
          <a:p>
            <a:pPr>
              <a:spcBef>
                <a:spcPct val="50000"/>
              </a:spcBef>
              <a:defRPr/>
            </a:pPr>
            <a:endParaRPr lang="cs-CZ" sz="3000" dirty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</p:txBody>
      </p:sp>
      <p:sp>
        <p:nvSpPr>
          <p:cNvPr id="344069" name="Text Box 5"/>
          <p:cNvSpPr txBox="1">
            <a:spLocks noChangeArrowheads="1"/>
          </p:cNvSpPr>
          <p:nvPr/>
        </p:nvSpPr>
        <p:spPr bwMode="auto">
          <a:xfrm>
            <a:off x="1619250" y="441325"/>
            <a:ext cx="66944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cs-CZ" sz="2800" b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4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4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44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4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406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Text Box 2"/>
          <p:cNvSpPr txBox="1">
            <a:spLocks noChangeArrowheads="1"/>
          </p:cNvSpPr>
          <p:nvPr/>
        </p:nvSpPr>
        <p:spPr bwMode="auto">
          <a:xfrm>
            <a:off x="179388" y="0"/>
            <a:ext cx="85328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3400" dirty="0" smtClean="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Tištěné výstupy</a:t>
            </a:r>
            <a:endParaRPr lang="cs-CZ" sz="3400" dirty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</p:txBody>
      </p:sp>
      <p:sp>
        <p:nvSpPr>
          <p:cNvPr id="707587" name="Text Box 3"/>
          <p:cNvSpPr txBox="1">
            <a:spLocks noChangeArrowheads="1"/>
          </p:cNvSpPr>
          <p:nvPr/>
        </p:nvSpPr>
        <p:spPr bwMode="auto">
          <a:xfrm>
            <a:off x="1693863" y="1457325"/>
            <a:ext cx="727075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cs-CZ" sz="2800" b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  <a:p>
            <a:pPr>
              <a:spcBef>
                <a:spcPct val="50000"/>
              </a:spcBef>
              <a:defRPr/>
            </a:pPr>
            <a:endParaRPr lang="cs-CZ" sz="2800" b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2051720" y="1628800"/>
            <a:ext cx="6840538" cy="2816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arenR"/>
              <a:defRPr/>
            </a:pPr>
            <a:endParaRPr lang="cs-CZ" dirty="0"/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cs-CZ" sz="1400" dirty="0" smtClean="0"/>
              <a:t>4 </a:t>
            </a:r>
            <a:r>
              <a:rPr lang="cs-CZ" sz="1400" dirty="0" err="1" smtClean="0"/>
              <a:t>paré</a:t>
            </a:r>
            <a:r>
              <a:rPr lang="cs-CZ" sz="1400" dirty="0" smtClean="0"/>
              <a:t>  - 2x </a:t>
            </a:r>
            <a:r>
              <a:rPr lang="cs-CZ" sz="1400" dirty="0" err="1" smtClean="0"/>
              <a:t>zůstáva</a:t>
            </a:r>
            <a:r>
              <a:rPr lang="cs-CZ" sz="1400" dirty="0" smtClean="0"/>
              <a:t> na kraji</a:t>
            </a: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cs-CZ" sz="1400" dirty="0" smtClean="0"/>
              <a:t>Textová část – úvod, organizační část,věcná část,grafická (přehled digitálních map bez vlastní grafiky), přílohy</a:t>
            </a: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cs-CZ" sz="1400" dirty="0" smtClean="0"/>
              <a:t>Adresář dPP v rozsahu</a:t>
            </a:r>
          </a:p>
          <a:p>
            <a:pPr marL="800100" lvl="1" indent="-3429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cs-CZ" sz="1400" dirty="0" smtClean="0"/>
              <a:t>Povodňové komise</a:t>
            </a:r>
          </a:p>
          <a:p>
            <a:pPr marL="800100" lvl="1" indent="-3429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cs-CZ" sz="1400" dirty="0" smtClean="0"/>
              <a:t>Subjekty (organizace)</a:t>
            </a:r>
          </a:p>
          <a:p>
            <a:pPr marL="800100" lvl="1" indent="-3429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cs-CZ" sz="1400" dirty="0" smtClean="0"/>
              <a:t>Rejstřík </a:t>
            </a: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cs-CZ" sz="1400" dirty="0" smtClean="0"/>
              <a:t>DVD obsahující lokální instalaci dPP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ChangeArrowheads="1"/>
          </p:cNvSpPr>
          <p:nvPr/>
        </p:nvSpPr>
        <p:spPr bwMode="auto">
          <a:xfrm>
            <a:off x="2987675" y="1160463"/>
            <a:ext cx="5626100" cy="576262"/>
          </a:xfrm>
          <a:prstGeom prst="rect">
            <a:avLst/>
          </a:prstGeom>
          <a:solidFill>
            <a:srgbClr val="FF66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268538" y="981075"/>
            <a:ext cx="6516687" cy="50768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482600" indent="-482600" algn="ctr">
              <a:spcBef>
                <a:spcPct val="20000"/>
              </a:spcBef>
            </a:pPr>
            <a:endParaRPr lang="de-DE" sz="10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r>
              <a:rPr lang="cs-CZ" sz="3000" dirty="0"/>
              <a:t>  ÚVOD</a:t>
            </a:r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None/>
            </a:pPr>
            <a:endParaRPr lang="de-DE" sz="15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r>
              <a:rPr lang="cs-CZ" sz="3000" dirty="0"/>
              <a:t>  </a:t>
            </a:r>
            <a:r>
              <a:rPr lang="cs-CZ" sz="3000" dirty="0" smtClean="0"/>
              <a:t>PRŮBĚH ZPRACOVÁNÍ</a:t>
            </a:r>
            <a:endParaRPr lang="cs-CZ" sz="30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endParaRPr lang="cs-CZ" sz="14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r>
              <a:rPr lang="cs-CZ" sz="3000" dirty="0"/>
              <a:t>  </a:t>
            </a:r>
            <a:r>
              <a:rPr lang="cs-CZ" sz="3000" dirty="0" smtClean="0"/>
              <a:t>PŘIPOMÍNKOVÉ ŘÍZENÍ</a:t>
            </a:r>
            <a:endParaRPr lang="cs-CZ" sz="30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endParaRPr lang="cs-CZ" sz="14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r>
              <a:rPr lang="cs-CZ" sz="3000" dirty="0"/>
              <a:t>  </a:t>
            </a:r>
            <a:r>
              <a:rPr lang="cs-CZ" sz="3000" dirty="0" smtClean="0"/>
              <a:t>DPP PLZEŇSKÉHO   KRAJE WEBOVÝ PORTÁL</a:t>
            </a:r>
            <a:endParaRPr lang="cs-CZ" sz="30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</a:pPr>
            <a:endParaRPr lang="cs-CZ" sz="15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r>
              <a:rPr lang="cs-CZ" sz="3000" dirty="0"/>
              <a:t>  </a:t>
            </a:r>
            <a:r>
              <a:rPr lang="cs-CZ" sz="3000" dirty="0" smtClean="0"/>
              <a:t>TIŠTĚNÉ VÝSTUPY</a:t>
            </a:r>
            <a:endParaRPr lang="cs-CZ" sz="30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endParaRPr lang="cs-CZ" sz="15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r>
              <a:rPr lang="cs-CZ" sz="3000" dirty="0"/>
              <a:t>  ZÁVĚR</a:t>
            </a:r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None/>
            </a:pPr>
            <a:endParaRPr lang="de-DE" sz="3000" dirty="0"/>
          </a:p>
        </p:txBody>
      </p:sp>
      <p:sp>
        <p:nvSpPr>
          <p:cNvPr id="344068" name="Text Box 4"/>
          <p:cNvSpPr txBox="1">
            <a:spLocks noChangeArrowheads="1"/>
          </p:cNvSpPr>
          <p:nvPr/>
        </p:nvSpPr>
        <p:spPr bwMode="auto">
          <a:xfrm>
            <a:off x="179388" y="0"/>
            <a:ext cx="8532812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3400" dirty="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OBSAH PREZENTACE</a:t>
            </a:r>
          </a:p>
          <a:p>
            <a:pPr>
              <a:spcBef>
                <a:spcPct val="50000"/>
              </a:spcBef>
              <a:defRPr/>
            </a:pPr>
            <a:endParaRPr lang="cs-CZ" sz="3000" dirty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</p:txBody>
      </p:sp>
      <p:sp>
        <p:nvSpPr>
          <p:cNvPr id="344069" name="Text Box 5"/>
          <p:cNvSpPr txBox="1">
            <a:spLocks noChangeArrowheads="1"/>
          </p:cNvSpPr>
          <p:nvPr/>
        </p:nvSpPr>
        <p:spPr bwMode="auto">
          <a:xfrm>
            <a:off x="1619250" y="441325"/>
            <a:ext cx="66944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cs-CZ" sz="2800" b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4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4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44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4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406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ChangeArrowheads="1"/>
          </p:cNvSpPr>
          <p:nvPr/>
        </p:nvSpPr>
        <p:spPr bwMode="auto">
          <a:xfrm>
            <a:off x="2987824" y="5697252"/>
            <a:ext cx="5626100" cy="576262"/>
          </a:xfrm>
          <a:prstGeom prst="rect">
            <a:avLst/>
          </a:prstGeom>
          <a:solidFill>
            <a:srgbClr val="FF66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339752" y="980728"/>
            <a:ext cx="6516687" cy="50768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482600" indent="-482600" algn="ctr">
              <a:spcBef>
                <a:spcPct val="20000"/>
              </a:spcBef>
            </a:pPr>
            <a:endParaRPr lang="de-DE" sz="10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r>
              <a:rPr lang="cs-CZ" sz="3000" dirty="0"/>
              <a:t>  ÚVOD</a:t>
            </a:r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None/>
            </a:pPr>
            <a:endParaRPr lang="de-DE" sz="15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r>
              <a:rPr lang="cs-CZ" sz="3000" dirty="0"/>
              <a:t>  </a:t>
            </a:r>
            <a:r>
              <a:rPr lang="cs-CZ" sz="3000" dirty="0" smtClean="0"/>
              <a:t>PRŮBĚH ZPRACOVÁNÍ</a:t>
            </a:r>
            <a:endParaRPr lang="cs-CZ" sz="30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endParaRPr lang="cs-CZ" sz="14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r>
              <a:rPr lang="cs-CZ" sz="3000" dirty="0"/>
              <a:t>  </a:t>
            </a:r>
            <a:r>
              <a:rPr lang="cs-CZ" sz="3000" dirty="0" smtClean="0"/>
              <a:t>PŘIPOMÍNKOVÉ ŘÍZENÍ</a:t>
            </a:r>
            <a:endParaRPr lang="cs-CZ" sz="30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endParaRPr lang="cs-CZ" sz="14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r>
              <a:rPr lang="cs-CZ" sz="3000" dirty="0"/>
              <a:t>  </a:t>
            </a:r>
            <a:r>
              <a:rPr lang="cs-CZ" sz="3000" dirty="0" smtClean="0"/>
              <a:t>DPP PLZEŇSKÉHO   KRAJE WEBOVÝ PORTÁL</a:t>
            </a:r>
            <a:endParaRPr lang="cs-CZ" sz="30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</a:pPr>
            <a:endParaRPr lang="cs-CZ" sz="15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r>
              <a:rPr lang="cs-CZ" sz="3000" dirty="0"/>
              <a:t>  </a:t>
            </a:r>
            <a:r>
              <a:rPr lang="cs-CZ" sz="3000" dirty="0" smtClean="0"/>
              <a:t>TIŠTĚNÉ VÝSTUPY</a:t>
            </a:r>
            <a:endParaRPr lang="cs-CZ" sz="30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endParaRPr lang="cs-CZ" sz="15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r>
              <a:rPr lang="cs-CZ" sz="3000" dirty="0"/>
              <a:t>  ZÁVĚR</a:t>
            </a:r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None/>
            </a:pPr>
            <a:endParaRPr lang="de-DE" sz="3000" dirty="0"/>
          </a:p>
        </p:txBody>
      </p:sp>
      <p:sp>
        <p:nvSpPr>
          <p:cNvPr id="344068" name="Text Box 4"/>
          <p:cNvSpPr txBox="1">
            <a:spLocks noChangeArrowheads="1"/>
          </p:cNvSpPr>
          <p:nvPr/>
        </p:nvSpPr>
        <p:spPr bwMode="auto">
          <a:xfrm>
            <a:off x="179388" y="0"/>
            <a:ext cx="8532812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3400" dirty="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OBSAH PREZENTACE</a:t>
            </a:r>
          </a:p>
          <a:p>
            <a:pPr>
              <a:spcBef>
                <a:spcPct val="50000"/>
              </a:spcBef>
              <a:defRPr/>
            </a:pPr>
            <a:endParaRPr lang="cs-CZ" sz="3000" dirty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</p:txBody>
      </p:sp>
      <p:sp>
        <p:nvSpPr>
          <p:cNvPr id="344069" name="Text Box 5"/>
          <p:cNvSpPr txBox="1">
            <a:spLocks noChangeArrowheads="1"/>
          </p:cNvSpPr>
          <p:nvPr/>
        </p:nvSpPr>
        <p:spPr bwMode="auto">
          <a:xfrm>
            <a:off x="1619250" y="441325"/>
            <a:ext cx="66944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cs-CZ" sz="2800" b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4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4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44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4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406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Text Box 2"/>
          <p:cNvSpPr txBox="1">
            <a:spLocks noChangeArrowheads="1"/>
          </p:cNvSpPr>
          <p:nvPr/>
        </p:nvSpPr>
        <p:spPr bwMode="auto">
          <a:xfrm>
            <a:off x="179388" y="0"/>
            <a:ext cx="85328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3400" dirty="0" smtClean="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Závěr</a:t>
            </a:r>
            <a:endParaRPr lang="cs-CZ" sz="3400" dirty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</p:txBody>
      </p:sp>
      <p:sp>
        <p:nvSpPr>
          <p:cNvPr id="707587" name="Text Box 3"/>
          <p:cNvSpPr txBox="1">
            <a:spLocks noChangeArrowheads="1"/>
          </p:cNvSpPr>
          <p:nvPr/>
        </p:nvSpPr>
        <p:spPr bwMode="auto">
          <a:xfrm>
            <a:off x="1693863" y="1457325"/>
            <a:ext cx="727075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cs-CZ" sz="2800" b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  <a:p>
            <a:pPr>
              <a:spcBef>
                <a:spcPct val="50000"/>
              </a:spcBef>
              <a:defRPr/>
            </a:pPr>
            <a:endParaRPr lang="cs-CZ" sz="2800" b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1943100" y="1125538"/>
            <a:ext cx="48625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dirty="0" smtClean="0">
                <a:solidFill>
                  <a:srgbClr val="FF0000"/>
                </a:solidFill>
                <a:latin typeface="Tahoma" pitchFamily="34" charset="0"/>
              </a:rPr>
              <a:t>Provoz portálu a aktualizace dPP</a:t>
            </a:r>
            <a:endParaRPr lang="cs-CZ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2051720" y="1448780"/>
            <a:ext cx="684053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arenR"/>
              <a:defRPr/>
            </a:pPr>
            <a:endParaRPr lang="cs-CZ" dirty="0"/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cs-CZ" sz="1400" dirty="0" smtClean="0"/>
              <a:t>Od 1.8.2012 ostrý provoz, technicky zajišťuje kraj</a:t>
            </a: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cs-CZ" sz="1400" dirty="0" smtClean="0"/>
              <a:t>Zajištěná podpora systému (aplikace, technologie) na 5 let</a:t>
            </a: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cs-CZ" sz="1400" dirty="0" smtClean="0"/>
              <a:t>Podpora nezahrnuje průběžnou aktualizaci  jednotlivých databází  POVIS, nutno zajistit na úrovni jednotlivých ORP a kraje</a:t>
            </a: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cs-CZ" sz="1400" dirty="0" smtClean="0"/>
              <a:t>Aktualizace tištěné části prostřednictvím adresáře dPP – k dispozici v editoru dPP – POVIS</a:t>
            </a: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cs-CZ" dirty="0" smtClean="0"/>
              <a:t>Aktualizace textové části prostřednictvím kraje, dle rozsahu bude řešeno buď v rámci možností pracovníků krajského úřadu nebo ve spolupráci s dodavatelem</a:t>
            </a: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cs-CZ" dirty="0" smtClean="0"/>
              <a:t>Sběr připomínek a námětů přes kontaktní email </a:t>
            </a:r>
            <a:r>
              <a:rPr lang="cs-CZ" dirty="0" err="1" smtClean="0">
                <a:hlinkClick r:id="rId3"/>
              </a:rPr>
              <a:t>dpp</a:t>
            </a:r>
            <a:r>
              <a:rPr lang="cs-CZ" dirty="0" smtClean="0">
                <a:hlinkClick r:id="rId3"/>
              </a:rPr>
              <a:t>@</a:t>
            </a:r>
            <a:r>
              <a:rPr lang="cs-CZ" dirty="0" err="1" smtClean="0">
                <a:hlinkClick r:id="rId3"/>
              </a:rPr>
              <a:t>kr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plzensky.cz</a:t>
            </a:r>
            <a:endParaRPr lang="cs-CZ" dirty="0" smtClean="0"/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cs-CZ" dirty="0" smtClean="0"/>
              <a:t>Dle předpokladu hlásné profily a srážkoměry vznikající v druhé části projektu budou do databází POVIS přeneseny v průběhu I.pololetí 2014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61" name="Rectangle 9"/>
          <p:cNvSpPr>
            <a:spLocks noChangeArrowheads="1"/>
          </p:cNvSpPr>
          <p:nvPr/>
        </p:nvSpPr>
        <p:spPr bwMode="auto">
          <a:xfrm>
            <a:off x="-252413" y="-63500"/>
            <a:ext cx="9578976" cy="72009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1509" name="Rectangle 22"/>
          <p:cNvSpPr>
            <a:spLocks noChangeArrowheads="1"/>
          </p:cNvSpPr>
          <p:nvPr/>
        </p:nvSpPr>
        <p:spPr bwMode="auto">
          <a:xfrm>
            <a:off x="-431800" y="188913"/>
            <a:ext cx="10010775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3200"/>
              <a:t>DĚKUJI ZA POZORNOST !</a:t>
            </a:r>
          </a:p>
        </p:txBody>
      </p:sp>
      <p:sp>
        <p:nvSpPr>
          <p:cNvPr id="100378" name="Rectangle 26"/>
          <p:cNvSpPr>
            <a:spLocks noChangeArrowheads="1"/>
          </p:cNvSpPr>
          <p:nvPr/>
        </p:nvSpPr>
        <p:spPr bwMode="auto">
          <a:xfrm>
            <a:off x="-396875" y="5157788"/>
            <a:ext cx="9756775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cs-CZ" sz="3200" dirty="0">
              <a:solidFill>
                <a:srgbClr val="FFCC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Ing. Petr Hurych</a:t>
            </a:r>
          </a:p>
          <a:p>
            <a:pPr algn="ctr">
              <a:defRPr/>
            </a:pPr>
            <a:r>
              <a:rPr lang="cs-CZ" sz="1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Hydrosoft</a:t>
            </a:r>
            <a:r>
              <a:rPr lang="cs-CZ" sz="1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Veleslavín s.r.o.</a:t>
            </a:r>
          </a:p>
          <a:p>
            <a:pPr algn="ctr">
              <a:defRPr/>
            </a:pPr>
            <a:r>
              <a:rPr lang="cs-CZ" sz="1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Email: hurych@</a:t>
            </a:r>
            <a:r>
              <a:rPr lang="cs-CZ" sz="1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hv.cz</a:t>
            </a:r>
            <a:endParaRPr lang="cs-CZ" sz="1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21511" name="Obrázek 6" descr="hv_0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697538"/>
            <a:ext cx="151288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2" name="Obrázek 2" descr="VRV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750" y="5697538"/>
            <a:ext cx="11874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3" name="Obrázek 9" descr="Plzen2_povoden_2002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350" y="1052513"/>
            <a:ext cx="6513513" cy="42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Text Box 2"/>
          <p:cNvSpPr txBox="1">
            <a:spLocks noChangeArrowheads="1"/>
          </p:cNvSpPr>
          <p:nvPr/>
        </p:nvSpPr>
        <p:spPr bwMode="auto">
          <a:xfrm>
            <a:off x="179388" y="0"/>
            <a:ext cx="85328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3400" dirty="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ÚVOD – Identifikační údaje</a:t>
            </a:r>
          </a:p>
        </p:txBody>
      </p:sp>
      <p:sp>
        <p:nvSpPr>
          <p:cNvPr id="707587" name="Text Box 3"/>
          <p:cNvSpPr txBox="1">
            <a:spLocks noChangeArrowheads="1"/>
          </p:cNvSpPr>
          <p:nvPr/>
        </p:nvSpPr>
        <p:spPr bwMode="auto">
          <a:xfrm>
            <a:off x="1693863" y="1457325"/>
            <a:ext cx="727075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cs-CZ" sz="2800" b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  <a:p>
            <a:pPr>
              <a:spcBef>
                <a:spcPct val="50000"/>
              </a:spcBef>
              <a:defRPr/>
            </a:pPr>
            <a:endParaRPr lang="cs-CZ" sz="2800" b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</p:txBody>
      </p:sp>
      <p:sp>
        <p:nvSpPr>
          <p:cNvPr id="4100" name="Text Box 11"/>
          <p:cNvSpPr txBox="1">
            <a:spLocks noChangeArrowheads="1"/>
          </p:cNvSpPr>
          <p:nvPr/>
        </p:nvSpPr>
        <p:spPr bwMode="auto">
          <a:xfrm>
            <a:off x="1871663" y="1089025"/>
            <a:ext cx="6696075" cy="637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/>
              <a:t>Poskytovatel dotace:		</a:t>
            </a:r>
          </a:p>
          <a:p>
            <a:r>
              <a:rPr lang="cs-CZ" sz="1200" b="0"/>
              <a:t>Ministerstvo životního prostředí ČR	</a:t>
            </a:r>
          </a:p>
          <a:p>
            <a:r>
              <a:rPr lang="cs-CZ" sz="1200" b="0"/>
              <a:t>Vršovická 65</a:t>
            </a:r>
          </a:p>
          <a:p>
            <a:r>
              <a:rPr lang="cs-CZ" sz="1200" b="0"/>
              <a:t>100 10 Praha 10</a:t>
            </a:r>
          </a:p>
          <a:p>
            <a:endParaRPr lang="cs-CZ" sz="800"/>
          </a:p>
          <a:p>
            <a:r>
              <a:rPr lang="cs-CZ" sz="1200" b="0"/>
              <a:t>Státní fond životního prostředí ČR</a:t>
            </a:r>
          </a:p>
          <a:p>
            <a:r>
              <a:rPr lang="cs-CZ" sz="1200" b="0"/>
              <a:t>Vršovická 65					</a:t>
            </a:r>
          </a:p>
          <a:p>
            <a:r>
              <a:rPr lang="cs-CZ" sz="1200" b="0"/>
              <a:t>Olbrachtova 2006/9</a:t>
            </a:r>
          </a:p>
          <a:p>
            <a:r>
              <a:rPr lang="cs-CZ" sz="1200" b="0"/>
              <a:t>140 00 Praha 4  </a:t>
            </a:r>
          </a:p>
          <a:p>
            <a:endParaRPr lang="cs-CZ" sz="800"/>
          </a:p>
          <a:p>
            <a:r>
              <a:rPr lang="cs-CZ" sz="1200"/>
              <a:t>Žadatel o dotaci:	</a:t>
            </a:r>
          </a:p>
          <a:p>
            <a:r>
              <a:rPr lang="cs-CZ" sz="1200" b="0"/>
              <a:t>Plzeňský kraj</a:t>
            </a:r>
          </a:p>
          <a:p>
            <a:r>
              <a:rPr lang="pt-BR" sz="1200" b="0"/>
              <a:t>Škroupova 18</a:t>
            </a:r>
            <a:endParaRPr lang="cs-CZ" sz="1200" b="0"/>
          </a:p>
          <a:p>
            <a:r>
              <a:rPr lang="pt-BR" sz="1200" b="0"/>
              <a:t>306 13  Plzeň</a:t>
            </a:r>
            <a:r>
              <a:rPr lang="cs-CZ" sz="1200" b="0"/>
              <a:t> </a:t>
            </a:r>
          </a:p>
          <a:p>
            <a:endParaRPr lang="cs-CZ" sz="800"/>
          </a:p>
          <a:p>
            <a:r>
              <a:rPr lang="cs-CZ" sz="1200"/>
              <a:t>Zpracovatelé: Sdružení Hydrosoft + VRV	</a:t>
            </a:r>
          </a:p>
          <a:p>
            <a:r>
              <a:rPr lang="nl-NL" sz="1200" b="0"/>
              <a:t>Hydrosoft Veleslavín s.r.o.</a:t>
            </a:r>
            <a:endParaRPr lang="cs-CZ" sz="1200" b="0"/>
          </a:p>
          <a:p>
            <a:r>
              <a:rPr lang="nl-NL" sz="1200" b="0"/>
              <a:t>U Sadu 13</a:t>
            </a:r>
            <a:endParaRPr lang="cs-CZ" sz="1200" b="0"/>
          </a:p>
          <a:p>
            <a:r>
              <a:rPr lang="nl-NL" sz="1200" b="0"/>
              <a:t>162 00 Praha 6</a:t>
            </a:r>
            <a:endParaRPr lang="cs-CZ" sz="1200" b="0"/>
          </a:p>
          <a:p>
            <a:endParaRPr lang="cs-CZ" sz="800" b="0"/>
          </a:p>
          <a:p>
            <a:r>
              <a:rPr lang="cs-CZ" sz="1200" b="0"/>
              <a:t>Vodohospodářský rozvoj a výstavba</a:t>
            </a:r>
          </a:p>
          <a:p>
            <a:r>
              <a:rPr lang="cs-CZ" sz="1200" b="0"/>
              <a:t>Nábřežní 4</a:t>
            </a:r>
          </a:p>
          <a:p>
            <a:r>
              <a:rPr lang="cs-CZ" sz="1200" b="0"/>
              <a:t>150 56, Praha 5</a:t>
            </a:r>
          </a:p>
          <a:p>
            <a:endParaRPr lang="cs-CZ" sz="800"/>
          </a:p>
          <a:p>
            <a:r>
              <a:rPr lang="cs-CZ" sz="1200"/>
              <a:t>Subdodavatelé:</a:t>
            </a:r>
          </a:p>
          <a:p>
            <a:r>
              <a:rPr lang="cs-CZ" sz="1200" b="0"/>
              <a:t>HYDROPROJEKT CZ a.s. </a:t>
            </a:r>
          </a:p>
          <a:p>
            <a:r>
              <a:rPr lang="cs-CZ" sz="1200" b="0"/>
              <a:t>Táborská 940/31</a:t>
            </a:r>
          </a:p>
          <a:p>
            <a:r>
              <a:rPr lang="cs-CZ" sz="1200" b="0"/>
              <a:t>140 16 Praha 4</a:t>
            </a:r>
          </a:p>
          <a:p>
            <a:endParaRPr lang="cs-CZ" sz="800" b="0"/>
          </a:p>
          <a:p>
            <a:r>
              <a:rPr lang="cs-CZ" sz="1200" b="0"/>
              <a:t>AQUATEST a.s.</a:t>
            </a:r>
          </a:p>
          <a:p>
            <a:r>
              <a:rPr lang="cs-CZ" sz="1200" b="0"/>
              <a:t>Geologická 4</a:t>
            </a:r>
          </a:p>
          <a:p>
            <a:r>
              <a:rPr lang="cs-CZ" sz="1200" b="0"/>
              <a:t>152 00, Praha 5</a:t>
            </a:r>
          </a:p>
          <a:p>
            <a:endParaRPr lang="cs-CZ" sz="1200"/>
          </a:p>
          <a:p>
            <a:endParaRPr lang="cs-CZ" sz="1200"/>
          </a:p>
          <a:p>
            <a:endParaRPr lang="cs-CZ" sz="1200"/>
          </a:p>
          <a:p>
            <a:endParaRPr lang="cs-CZ" sz="1200"/>
          </a:p>
        </p:txBody>
      </p:sp>
      <p:pic>
        <p:nvPicPr>
          <p:cNvPr id="410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9700" y="1304925"/>
            <a:ext cx="22002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9700" y="2133600"/>
            <a:ext cx="3324225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92725" y="2960688"/>
            <a:ext cx="1547813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obrázek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92725" y="4689475"/>
            <a:ext cx="792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Obrázek 10" descr="hv_0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92725" y="3860800"/>
            <a:ext cx="1258888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1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92725" y="5408613"/>
            <a:ext cx="11049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7" name="Picture 1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732588" y="5481638"/>
            <a:ext cx="12573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8" name="Picture 13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327650" y="6200775"/>
            <a:ext cx="15128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Text Box 2"/>
          <p:cNvSpPr txBox="1">
            <a:spLocks noChangeArrowheads="1"/>
          </p:cNvSpPr>
          <p:nvPr/>
        </p:nvSpPr>
        <p:spPr bwMode="auto">
          <a:xfrm>
            <a:off x="179388" y="0"/>
            <a:ext cx="85328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3400" dirty="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ÚVOD – kontaktní údaje zpracovatele</a:t>
            </a:r>
          </a:p>
        </p:txBody>
      </p:sp>
      <p:sp>
        <p:nvSpPr>
          <p:cNvPr id="707587" name="Text Box 3"/>
          <p:cNvSpPr txBox="1">
            <a:spLocks noChangeArrowheads="1"/>
          </p:cNvSpPr>
          <p:nvPr/>
        </p:nvSpPr>
        <p:spPr bwMode="auto">
          <a:xfrm>
            <a:off x="1692275" y="1089025"/>
            <a:ext cx="727075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cs-CZ" sz="2800" b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  <a:p>
            <a:pPr>
              <a:spcBef>
                <a:spcPct val="50000"/>
              </a:spcBef>
              <a:defRPr/>
            </a:pPr>
            <a:endParaRPr lang="cs-CZ" sz="2800" b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</p:txBody>
      </p:sp>
      <p:sp>
        <p:nvSpPr>
          <p:cNvPr id="5124" name="Text Box 11"/>
          <p:cNvSpPr txBox="1">
            <a:spLocks noChangeArrowheads="1"/>
          </p:cNvSpPr>
          <p:nvPr/>
        </p:nvSpPr>
        <p:spPr bwMode="auto">
          <a:xfrm>
            <a:off x="1871663" y="1089025"/>
            <a:ext cx="6696075" cy="572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sz="1200"/>
          </a:p>
          <a:p>
            <a:endParaRPr lang="cs-CZ" sz="800"/>
          </a:p>
          <a:p>
            <a:r>
              <a:rPr lang="nl-NL" sz="1800"/>
              <a:t>Sdružení Hydrosoft + VRV,  zastoupené firmou</a:t>
            </a:r>
          </a:p>
          <a:p>
            <a:r>
              <a:rPr lang="nl-NL" sz="1800"/>
              <a:t>Hydrosoft Veleslavín s.r.o., U Sadu 13, 162 00 Praha 6</a:t>
            </a:r>
            <a:endParaRPr lang="cs-CZ" sz="1800"/>
          </a:p>
          <a:p>
            <a:endParaRPr lang="nl-NL" sz="1800"/>
          </a:p>
          <a:p>
            <a:endParaRPr lang="cs-CZ" sz="1400"/>
          </a:p>
          <a:p>
            <a:endParaRPr lang="cs-CZ" sz="1400"/>
          </a:p>
          <a:p>
            <a:endParaRPr lang="cs-CZ" sz="1400"/>
          </a:p>
          <a:p>
            <a:endParaRPr lang="cs-CZ" sz="1400"/>
          </a:p>
          <a:p>
            <a:r>
              <a:rPr lang="cs-CZ" sz="1400"/>
              <a:t>F</a:t>
            </a:r>
            <a:r>
              <a:rPr lang="nl-NL" sz="1400"/>
              <a:t>irma je zapsána zapsaná v Obchodním rejstříku u Městského soudu v Praze, oddíl C, vložka 43062.</a:t>
            </a:r>
          </a:p>
          <a:p>
            <a:endParaRPr lang="cs-CZ" sz="1400"/>
          </a:p>
          <a:p>
            <a:r>
              <a:rPr lang="nl-NL" sz="1400"/>
              <a:t>IČO: 61061557		</a:t>
            </a:r>
            <a:endParaRPr lang="cs-CZ" sz="1400"/>
          </a:p>
          <a:p>
            <a:r>
              <a:rPr lang="nl-NL" sz="1400"/>
              <a:t>DIČ: CZ 61061557		</a:t>
            </a:r>
            <a:endParaRPr lang="cs-CZ" sz="1400"/>
          </a:p>
          <a:p>
            <a:r>
              <a:rPr lang="nl-NL" sz="1400"/>
              <a:t>Plátce DPH : ANO</a:t>
            </a:r>
          </a:p>
          <a:p>
            <a:r>
              <a:rPr lang="nl-NL" sz="1400"/>
              <a:t>Bankovní spojení: Československá obchodní banka, a.s.,  </a:t>
            </a:r>
            <a:endParaRPr lang="cs-CZ" sz="1400"/>
          </a:p>
          <a:p>
            <a:r>
              <a:rPr lang="nl-NL" sz="1400"/>
              <a:t>č.ú. 162295091 / 0300</a:t>
            </a:r>
          </a:p>
          <a:p>
            <a:endParaRPr lang="cs-CZ" sz="1400"/>
          </a:p>
          <a:p>
            <a:r>
              <a:rPr lang="nl-NL" sz="1400"/>
              <a:t>Zástupce statutárního orgánu:	Ing. Petr Hurych - jednatel společnosti</a:t>
            </a:r>
          </a:p>
          <a:p>
            <a:r>
              <a:rPr lang="nl-NL" sz="1400"/>
              <a:t>Zástupce ve věcech smluvních:	Ing. Petr Hurych - jednatel společnosti</a:t>
            </a:r>
          </a:p>
          <a:p>
            <a:r>
              <a:rPr lang="nl-NL" sz="1400"/>
              <a:t>Zástupce ve věcech technických:</a:t>
            </a:r>
            <a:r>
              <a:rPr lang="cs-CZ" sz="1400"/>
              <a:t> </a:t>
            </a:r>
            <a:r>
              <a:rPr lang="nl-NL" sz="1400"/>
              <a:t>Ing. Petr Hurych - jednatel společnosti</a:t>
            </a:r>
          </a:p>
          <a:p>
            <a:endParaRPr lang="cs-CZ" sz="800"/>
          </a:p>
          <a:p>
            <a:endParaRPr lang="cs-CZ" sz="1200"/>
          </a:p>
          <a:p>
            <a:endParaRPr lang="cs-CZ" sz="1200"/>
          </a:p>
          <a:p>
            <a:endParaRPr lang="cs-CZ" sz="1200"/>
          </a:p>
          <a:p>
            <a:endParaRPr lang="cs-CZ" sz="1200"/>
          </a:p>
        </p:txBody>
      </p:sp>
      <p:pic>
        <p:nvPicPr>
          <p:cNvPr id="5125" name="Obrázek 10" descr="hv_0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0200" y="2205038"/>
            <a:ext cx="16922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ChangeArrowheads="1"/>
          </p:cNvSpPr>
          <p:nvPr/>
        </p:nvSpPr>
        <p:spPr bwMode="auto">
          <a:xfrm>
            <a:off x="3023828" y="2024646"/>
            <a:ext cx="5626100" cy="576262"/>
          </a:xfrm>
          <a:prstGeom prst="rect">
            <a:avLst/>
          </a:prstGeom>
          <a:solidFill>
            <a:srgbClr val="FF66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339752" y="980728"/>
            <a:ext cx="6516687" cy="50768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482600" indent="-482600" algn="ctr">
              <a:spcBef>
                <a:spcPct val="20000"/>
              </a:spcBef>
            </a:pPr>
            <a:endParaRPr lang="de-DE" sz="10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r>
              <a:rPr lang="cs-CZ" sz="3000" dirty="0"/>
              <a:t>  ÚVOD</a:t>
            </a:r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None/>
            </a:pPr>
            <a:endParaRPr lang="de-DE" sz="15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r>
              <a:rPr lang="cs-CZ" sz="3000" dirty="0"/>
              <a:t>  </a:t>
            </a:r>
            <a:r>
              <a:rPr lang="cs-CZ" sz="3000" dirty="0" smtClean="0"/>
              <a:t>PRŮBĚH ZPRACOVÁNÍ</a:t>
            </a:r>
            <a:endParaRPr lang="cs-CZ" sz="30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endParaRPr lang="cs-CZ" sz="14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r>
              <a:rPr lang="cs-CZ" sz="3000" dirty="0"/>
              <a:t>  </a:t>
            </a:r>
            <a:r>
              <a:rPr lang="cs-CZ" sz="3000" dirty="0" smtClean="0"/>
              <a:t>PŘIPOMÍNKOVÉ ŘÍZENÍ</a:t>
            </a:r>
            <a:endParaRPr lang="cs-CZ" sz="30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endParaRPr lang="cs-CZ" sz="14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r>
              <a:rPr lang="cs-CZ" sz="3000" dirty="0"/>
              <a:t>  </a:t>
            </a:r>
            <a:r>
              <a:rPr lang="cs-CZ" sz="3000" dirty="0" smtClean="0"/>
              <a:t>DPP PLZEŇSKÉHO   KRAJE WEBOVÝ PORTÁL</a:t>
            </a:r>
            <a:endParaRPr lang="cs-CZ" sz="30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</a:pPr>
            <a:endParaRPr lang="cs-CZ" sz="15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r>
              <a:rPr lang="cs-CZ" sz="3000" dirty="0"/>
              <a:t>  </a:t>
            </a:r>
            <a:r>
              <a:rPr lang="cs-CZ" sz="3000" dirty="0" smtClean="0"/>
              <a:t>TIŠTĚNÉ VÝSTUPY</a:t>
            </a:r>
            <a:endParaRPr lang="cs-CZ" sz="30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endParaRPr lang="cs-CZ" sz="1500" dirty="0"/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Char char="¢"/>
            </a:pPr>
            <a:r>
              <a:rPr lang="cs-CZ" sz="3000" dirty="0"/>
              <a:t>  ZÁVĚR</a:t>
            </a:r>
          </a:p>
          <a:p>
            <a:pPr marL="482600" indent="-482600">
              <a:spcBef>
                <a:spcPct val="20000"/>
              </a:spcBef>
              <a:buClr>
                <a:srgbClr val="CC3300"/>
              </a:buClr>
              <a:buSzPct val="150000"/>
              <a:buFont typeface="Wingdings 2" pitchFamily="18" charset="2"/>
              <a:buNone/>
            </a:pPr>
            <a:endParaRPr lang="de-DE" sz="3000" dirty="0"/>
          </a:p>
        </p:txBody>
      </p:sp>
      <p:sp>
        <p:nvSpPr>
          <p:cNvPr id="344068" name="Text Box 4"/>
          <p:cNvSpPr txBox="1">
            <a:spLocks noChangeArrowheads="1"/>
          </p:cNvSpPr>
          <p:nvPr/>
        </p:nvSpPr>
        <p:spPr bwMode="auto">
          <a:xfrm>
            <a:off x="179388" y="0"/>
            <a:ext cx="8532812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3400" dirty="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OBSAH PREZENTACE</a:t>
            </a:r>
          </a:p>
          <a:p>
            <a:pPr>
              <a:spcBef>
                <a:spcPct val="50000"/>
              </a:spcBef>
              <a:defRPr/>
            </a:pPr>
            <a:endParaRPr lang="cs-CZ" sz="3000" dirty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</p:txBody>
      </p:sp>
      <p:sp>
        <p:nvSpPr>
          <p:cNvPr id="344069" name="Text Box 5"/>
          <p:cNvSpPr txBox="1">
            <a:spLocks noChangeArrowheads="1"/>
          </p:cNvSpPr>
          <p:nvPr/>
        </p:nvSpPr>
        <p:spPr bwMode="auto">
          <a:xfrm>
            <a:off x="1619250" y="441325"/>
            <a:ext cx="66944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cs-CZ" sz="2800" b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4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4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44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4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406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Text Box 2"/>
          <p:cNvSpPr txBox="1">
            <a:spLocks noChangeArrowheads="1"/>
          </p:cNvSpPr>
          <p:nvPr/>
        </p:nvSpPr>
        <p:spPr bwMode="auto">
          <a:xfrm>
            <a:off x="179388" y="0"/>
            <a:ext cx="85328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3400" dirty="0" smtClean="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Průběh zpracování</a:t>
            </a:r>
            <a:endParaRPr lang="cs-CZ" sz="3400" dirty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</p:txBody>
      </p:sp>
      <p:sp>
        <p:nvSpPr>
          <p:cNvPr id="707587" name="Text Box 3"/>
          <p:cNvSpPr txBox="1">
            <a:spLocks noChangeArrowheads="1"/>
          </p:cNvSpPr>
          <p:nvPr/>
        </p:nvSpPr>
        <p:spPr bwMode="auto">
          <a:xfrm>
            <a:off x="1693863" y="1457325"/>
            <a:ext cx="727075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cs-CZ" sz="2800" b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  <a:p>
            <a:pPr>
              <a:spcBef>
                <a:spcPct val="50000"/>
              </a:spcBef>
              <a:defRPr/>
            </a:pPr>
            <a:endParaRPr lang="cs-CZ" sz="2800" b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</p:txBody>
      </p:sp>
      <p:sp>
        <p:nvSpPr>
          <p:cNvPr id="7172" name="Text Box 11"/>
          <p:cNvSpPr txBox="1">
            <a:spLocks noChangeArrowheads="1"/>
          </p:cNvSpPr>
          <p:nvPr/>
        </p:nvSpPr>
        <p:spPr bwMode="auto">
          <a:xfrm>
            <a:off x="1943100" y="1125538"/>
            <a:ext cx="48625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dirty="0" smtClean="0">
                <a:solidFill>
                  <a:srgbClr val="FF0000"/>
                </a:solidFill>
                <a:latin typeface="Tahoma" pitchFamily="34" charset="0"/>
              </a:rPr>
              <a:t>1.ETAPA</a:t>
            </a:r>
            <a:endParaRPr lang="cs-CZ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19462" name="Text Box 13"/>
          <p:cNvSpPr txBox="1">
            <a:spLocks noChangeArrowheads="1"/>
          </p:cNvSpPr>
          <p:nvPr/>
        </p:nvSpPr>
        <p:spPr bwMode="auto">
          <a:xfrm>
            <a:off x="2087724" y="3825044"/>
            <a:ext cx="6840538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cs-CZ" sz="1400" dirty="0" smtClean="0"/>
              <a:t>dPP </a:t>
            </a:r>
            <a:r>
              <a:rPr lang="cs-CZ" sz="1400" dirty="0"/>
              <a:t>Plzeňského kraje a  8 dPP </a:t>
            </a:r>
            <a:r>
              <a:rPr lang="cs-CZ" sz="1400" dirty="0" smtClean="0"/>
              <a:t>ORP: Nepomuk </a:t>
            </a:r>
            <a:r>
              <a:rPr lang="cs-CZ" sz="1400" dirty="0"/>
              <a:t>(T), Blovice (T), Tachov (T), Stříbro (T), Nýřany (A), Kralovice (T), </a:t>
            </a:r>
            <a:r>
              <a:rPr lang="cs-CZ" sz="1400" dirty="0" smtClean="0"/>
              <a:t>Sušice </a:t>
            </a:r>
            <a:r>
              <a:rPr lang="cs-CZ" sz="1400" dirty="0"/>
              <a:t>(T), Horažďovice (A</a:t>
            </a:r>
            <a:r>
              <a:rPr lang="cs-CZ" sz="1400" dirty="0" smtClean="0"/>
              <a:t>), testování </a:t>
            </a:r>
            <a:r>
              <a:rPr lang="cs-CZ" sz="1400" dirty="0"/>
              <a:t>a </a:t>
            </a:r>
            <a:r>
              <a:rPr lang="cs-CZ" sz="1400" dirty="0" smtClean="0"/>
              <a:t>školení</a:t>
            </a: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cs-CZ" sz="1400" dirty="0" smtClean="0"/>
              <a:t>Započato 11/2011</a:t>
            </a: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cs-CZ" sz="1400" dirty="0" smtClean="0"/>
              <a:t>K připomínkám + testování a školení 05/2012</a:t>
            </a: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cs-CZ" sz="1400" dirty="0" smtClean="0"/>
              <a:t>Ukončeno 06/2012</a:t>
            </a: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cs-CZ" sz="1400" dirty="0" smtClean="0"/>
              <a:t>07/2012 – zpracování výstupů</a:t>
            </a:r>
            <a:endParaRPr lang="cs-CZ" sz="1400" dirty="0"/>
          </a:p>
          <a:p>
            <a:pPr>
              <a:spcBef>
                <a:spcPct val="50000"/>
              </a:spcBef>
              <a:defRPr/>
            </a:pPr>
            <a:endParaRPr lang="en-US" dirty="0"/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2051720" y="3465004"/>
            <a:ext cx="48625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dirty="0" smtClean="0">
                <a:solidFill>
                  <a:srgbClr val="FF0000"/>
                </a:solidFill>
                <a:latin typeface="Tahoma" pitchFamily="34" charset="0"/>
              </a:rPr>
              <a:t>2.ETAPA</a:t>
            </a:r>
            <a:endParaRPr lang="cs-CZ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2051720" y="1448780"/>
            <a:ext cx="6840538" cy="1523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arenR"/>
              <a:defRPr/>
            </a:pPr>
            <a:endParaRPr lang="cs-CZ" dirty="0"/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cs-CZ" sz="1400" dirty="0" smtClean="0"/>
              <a:t>kompletní </a:t>
            </a:r>
            <a:r>
              <a:rPr lang="cs-CZ" sz="1400" dirty="0"/>
              <a:t>SW vybavení a zpracování  6 dPP ORP</a:t>
            </a:r>
            <a:r>
              <a:rPr lang="cs-CZ" sz="1400" dirty="0" smtClean="0"/>
              <a:t>:  </a:t>
            </a:r>
            <a:r>
              <a:rPr lang="cs-CZ" sz="1400" dirty="0"/>
              <a:t>Klatovy (A), Přeštice (A), Plzeň (A), Domažlice (T), Horšovský Týn (T), </a:t>
            </a:r>
            <a:r>
              <a:rPr lang="cs-CZ" sz="1400" dirty="0" err="1" smtClean="0"/>
              <a:t>Stod</a:t>
            </a:r>
            <a:r>
              <a:rPr lang="cs-CZ" sz="1400" dirty="0" smtClean="0"/>
              <a:t> </a:t>
            </a:r>
            <a:r>
              <a:rPr lang="cs-CZ" sz="1400" dirty="0"/>
              <a:t>(T), </a:t>
            </a:r>
            <a:r>
              <a:rPr lang="cs-CZ" sz="1400" dirty="0" smtClean="0"/>
              <a:t>Rokycany </a:t>
            </a:r>
            <a:r>
              <a:rPr lang="cs-CZ" sz="1400" dirty="0"/>
              <a:t>(Z</a:t>
            </a:r>
            <a:r>
              <a:rPr lang="cs-CZ" sz="1400" dirty="0" smtClean="0"/>
              <a:t>)</a:t>
            </a: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cs-CZ" sz="1400" dirty="0" smtClean="0"/>
              <a:t>Započato 08/2011</a:t>
            </a: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cs-CZ" sz="1400" dirty="0" smtClean="0"/>
              <a:t>Ukončeno 02/2012</a:t>
            </a:r>
            <a:endParaRPr lang="en-US" dirty="0"/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2051720" y="6237312"/>
            <a:ext cx="68405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1400" b="0" dirty="0" smtClean="0"/>
              <a:t>A </a:t>
            </a:r>
            <a:r>
              <a:rPr lang="cs-CZ" sz="1400" b="0" dirty="0"/>
              <a:t>= aktualizace; T= tvorba; Z= začlenění do dPP Plzeňského kraje (tj. netýká se jich ani aktualizace ani tvorba</a:t>
            </a:r>
            <a:r>
              <a:rPr lang="cs-CZ" sz="1400" b="0" dirty="0" smtClean="0"/>
              <a:t>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38" y="0"/>
            <a:ext cx="10029825" cy="1016000"/>
          </a:xfrm>
        </p:spPr>
        <p:txBody>
          <a:bodyPr/>
          <a:lstStyle/>
          <a:p>
            <a:pPr algn="l">
              <a:defRPr/>
            </a:pPr>
            <a:r>
              <a:rPr lang="cs-CZ" sz="3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Průběh zpracování</a:t>
            </a:r>
            <a:endParaRPr lang="cs-CZ" sz="3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08175" y="1160463"/>
            <a:ext cx="6804285" cy="1908497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cs-CZ" sz="1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Výstup projektu</a:t>
            </a:r>
            <a:r>
              <a:rPr lang="cs-CZ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>
              <a:defRPr/>
            </a:pPr>
            <a:r>
              <a:rPr lang="cs-CZ" sz="1600" b="1" dirty="0" smtClean="0"/>
              <a:t>14 dPP ORP Plzeňského kraje </a:t>
            </a:r>
          </a:p>
          <a:p>
            <a:pPr>
              <a:defRPr/>
            </a:pPr>
            <a:r>
              <a:rPr lang="en-US" sz="1600" b="1" dirty="0" smtClean="0"/>
              <a:t>dPP </a:t>
            </a:r>
            <a:r>
              <a:rPr lang="cs-CZ" sz="1600" b="1" dirty="0" smtClean="0"/>
              <a:t>Plzeňského kraje</a:t>
            </a:r>
            <a:r>
              <a:rPr lang="en-US" sz="1600" b="1" dirty="0" smtClean="0"/>
              <a:t> </a:t>
            </a:r>
            <a:endParaRPr lang="cs-CZ" sz="1600" b="1" dirty="0" smtClean="0"/>
          </a:p>
          <a:p>
            <a:pPr>
              <a:defRPr/>
            </a:pPr>
            <a:r>
              <a:rPr lang="cs-CZ" sz="1600" b="1" dirty="0" smtClean="0"/>
              <a:t>Zpracováno v rozsahu v rozsahu webová aplikace veřejná, neveřejná verze,  lokální instalace, písemný elaborát</a:t>
            </a:r>
          </a:p>
          <a:p>
            <a:pPr>
              <a:defRPr/>
            </a:pPr>
            <a:endParaRPr lang="cs-CZ" sz="1600" b="1" dirty="0"/>
          </a:p>
          <a:p>
            <a:pPr>
              <a:defRPr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2123728" y="2924944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Přehled zpracování DB povodňových komisí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Typ komise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Počet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KRAJ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ORP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OBEC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MCAST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2195736" y="5445224"/>
          <a:ext cx="6096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Přehled evidovaných organizací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Celkem</a:t>
                      </a:r>
                      <a:r>
                        <a:rPr lang="cs-CZ" baseline="0" dirty="0" smtClean="0"/>
                        <a:t> zadáno/aktualizováno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647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Text Box 2"/>
          <p:cNvSpPr txBox="1">
            <a:spLocks noChangeArrowheads="1"/>
          </p:cNvSpPr>
          <p:nvPr/>
        </p:nvSpPr>
        <p:spPr bwMode="auto">
          <a:xfrm>
            <a:off x="179388" y="0"/>
            <a:ext cx="85328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3400" dirty="0" smtClean="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Průběh zpracování</a:t>
            </a:r>
            <a:endParaRPr lang="cs-CZ" sz="3400" dirty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</p:txBody>
      </p:sp>
      <p:sp>
        <p:nvSpPr>
          <p:cNvPr id="707587" name="Text Box 3"/>
          <p:cNvSpPr txBox="1">
            <a:spLocks noChangeArrowheads="1"/>
          </p:cNvSpPr>
          <p:nvPr/>
        </p:nvSpPr>
        <p:spPr bwMode="auto">
          <a:xfrm>
            <a:off x="1693863" y="1457325"/>
            <a:ext cx="727075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cs-CZ" sz="2800" b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  <a:p>
            <a:pPr>
              <a:spcBef>
                <a:spcPct val="50000"/>
              </a:spcBef>
              <a:defRPr/>
            </a:pPr>
            <a:endParaRPr lang="cs-CZ" sz="2800" b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1943708" y="1232756"/>
          <a:ext cx="2716510" cy="3406680"/>
        </p:xfrm>
        <a:graphic>
          <a:graphicData uri="http://schemas.openxmlformats.org/drawingml/2006/table">
            <a:tbl>
              <a:tblPr firstRow="1" lastRow="1" bandRow="1">
                <a:tableStyleId>{3C2FFA5D-87B4-456A-9821-1D502468CF0F}</a:tableStyleId>
              </a:tblPr>
              <a:tblGrid>
                <a:gridCol w="1449481"/>
                <a:gridCol w="1267029"/>
              </a:tblGrid>
              <a:tr h="189260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Přehled založených ohrožených objektů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8926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ORP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Počet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926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Plzeň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459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926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Stod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124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926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Stříbro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89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926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Nepomuk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157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926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Tachov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300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926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Sušice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519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926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Domažlice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339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926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Nýřany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313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926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Přeštice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101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926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Horšovský Týn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127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926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Kralovice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209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926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Blovice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87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926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Klatovy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284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926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Rokycany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201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926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Horažďovice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60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926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Celkem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/>
                        <a:t>3369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4860032" y="1268760"/>
          <a:ext cx="3384376" cy="3348379"/>
        </p:xfrm>
        <a:graphic>
          <a:graphicData uri="http://schemas.openxmlformats.org/drawingml/2006/table">
            <a:tbl>
              <a:tblPr firstRow="1" lastRow="1" bandRow="1">
                <a:tableStyleId>{3C2FFA5D-87B4-456A-9821-1D502468CF0F}</a:tableStyleId>
              </a:tblPr>
              <a:tblGrid>
                <a:gridCol w="1805843"/>
                <a:gridCol w="1578533"/>
              </a:tblGrid>
              <a:tr h="221329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Přehled založených ohrožujících objektů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847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ORP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Počet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847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Plzeň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54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847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Stříbro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847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Stod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847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Nepomuk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28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847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Tachov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21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847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Sušice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12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847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Domažlice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62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847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Nýřany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32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847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Přeštice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18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847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Horšovský Týn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14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847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Kralovice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13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847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Blovice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847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Klatovy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847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Celkem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/>
                        <a:t>301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Text Box 2"/>
          <p:cNvSpPr txBox="1">
            <a:spLocks noChangeArrowheads="1"/>
          </p:cNvSpPr>
          <p:nvPr/>
        </p:nvSpPr>
        <p:spPr bwMode="auto">
          <a:xfrm>
            <a:off x="179388" y="0"/>
            <a:ext cx="85328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3400" dirty="0" smtClean="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Průběh zpracování</a:t>
            </a:r>
            <a:endParaRPr lang="cs-CZ" sz="3400" dirty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</p:txBody>
      </p:sp>
      <p:sp>
        <p:nvSpPr>
          <p:cNvPr id="707587" name="Text Box 3"/>
          <p:cNvSpPr txBox="1">
            <a:spLocks noChangeArrowheads="1"/>
          </p:cNvSpPr>
          <p:nvPr/>
        </p:nvSpPr>
        <p:spPr bwMode="auto">
          <a:xfrm>
            <a:off x="1693863" y="1457325"/>
            <a:ext cx="727075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cs-CZ" sz="2800" b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  <a:p>
            <a:pPr>
              <a:spcBef>
                <a:spcPct val="50000"/>
              </a:spcBef>
              <a:defRPr/>
            </a:pPr>
            <a:endParaRPr lang="cs-CZ" sz="2800" b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2123728" y="1340770"/>
          <a:ext cx="3024336" cy="3619307"/>
        </p:xfrm>
        <a:graphic>
          <a:graphicData uri="http://schemas.openxmlformats.org/drawingml/2006/table">
            <a:tbl>
              <a:tblPr firstRow="1" lastRow="1" bandRow="1">
                <a:tableStyleId>{3C2FFA5D-87B4-456A-9821-1D502468CF0F}</a:tableStyleId>
              </a:tblPr>
              <a:tblGrid>
                <a:gridCol w="990908"/>
                <a:gridCol w="712216"/>
                <a:gridCol w="660606"/>
                <a:gridCol w="660606"/>
              </a:tblGrid>
              <a:tr h="19241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/>
                        <a:t>Přehled hlásných profilů dle kategorií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19241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ORP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C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B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241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Blovice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241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Domažlice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25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241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Horažďovice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8269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Horšovský Týn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241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Klatovy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241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Kralovice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241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Nepomuk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241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Nýřany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10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241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Plzeň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11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241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Přeštice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241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Rokycany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241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Stod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12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241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Stříbro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241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Sušice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241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/>
                        <a:t>Tachov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/>
                        <a:t>9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/>
                        <a:t>2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241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 smtClean="0"/>
                        <a:t>Celkem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 smtClean="0"/>
                        <a:t>120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 smtClean="0"/>
                        <a:t>17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 smtClean="0"/>
                        <a:t>23</a:t>
                      </a:r>
                      <a:endParaRPr lang="cs-CZ" sz="11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5436096" y="1340769"/>
          <a:ext cx="2340260" cy="3636405"/>
        </p:xfrm>
        <a:graphic>
          <a:graphicData uri="http://schemas.openxmlformats.org/drawingml/2006/table">
            <a:tbl>
              <a:tblPr firstRow="1" lastRow="1" bandRow="1">
                <a:tableStyleId>{3C2FFA5D-87B4-456A-9821-1D502468CF0F}</a:tableStyleId>
              </a:tblPr>
              <a:tblGrid>
                <a:gridCol w="1361606"/>
                <a:gridCol w="978654"/>
              </a:tblGrid>
              <a:tr h="24242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/>
                        <a:t>Přehled srážkoměrů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4242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ORP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Počet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242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Blovice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242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Domažlice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242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Horšovský Týn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242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Klatovy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242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Kralovice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242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Nepomuk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242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Nýřany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242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Plzeň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242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Rokycany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242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Stříbro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242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Sušice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242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Tachov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/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242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/>
                        <a:t>Celkem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/>
                        <a:t>41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12096</TotalTime>
  <Words>1364</Words>
  <Application>Microsoft Office PowerPoint</Application>
  <PresentationFormat>Předvádění na obrazovce (4:3)</PresentationFormat>
  <Paragraphs>621</Paragraphs>
  <Slides>22</Slides>
  <Notes>21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Výchozí návrh</vt:lpstr>
      <vt:lpstr>Snímek 1</vt:lpstr>
      <vt:lpstr>Snímek 2</vt:lpstr>
      <vt:lpstr>Snímek 3</vt:lpstr>
      <vt:lpstr>Snímek 4</vt:lpstr>
      <vt:lpstr>Snímek 5</vt:lpstr>
      <vt:lpstr>Snímek 6</vt:lpstr>
      <vt:lpstr>Průběh zpracování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</vt:vector>
  </TitlesOfParts>
  <Company>bbb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aaa</dc:creator>
  <cp:lastModifiedBy>Petr</cp:lastModifiedBy>
  <cp:revision>817</cp:revision>
  <cp:lastPrinted>2003-11-17T13:33:52Z</cp:lastPrinted>
  <dcterms:created xsi:type="dcterms:W3CDTF">2002-09-06T18:59:46Z</dcterms:created>
  <dcterms:modified xsi:type="dcterms:W3CDTF">2012-06-27T18:48:01Z</dcterms:modified>
</cp:coreProperties>
</file>