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6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0236-E2ED-4139-A302-0C200B9FCCA2}" type="datetimeFigureOut">
              <a:rPr lang="cs-CZ" smtClean="0"/>
              <a:t>11. 2. 2014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D485-4A14-4849-A1AB-9035E2BF1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75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0236-E2ED-4139-A302-0C200B9FCCA2}" type="datetimeFigureOut">
              <a:rPr lang="cs-CZ" smtClean="0"/>
              <a:t>11. 2. 2014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D485-4A14-4849-A1AB-9035E2BF1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63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0236-E2ED-4139-A302-0C200B9FCCA2}" type="datetimeFigureOut">
              <a:rPr lang="cs-CZ" smtClean="0"/>
              <a:t>11. 2. 2014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D485-4A14-4849-A1AB-9035E2BF1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8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0236-E2ED-4139-A302-0C200B9FCCA2}" type="datetimeFigureOut">
              <a:rPr lang="cs-CZ" smtClean="0"/>
              <a:t>11. 2. 2014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D485-4A14-4849-A1AB-9035E2BF1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95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0236-E2ED-4139-A302-0C200B9FCCA2}" type="datetimeFigureOut">
              <a:rPr lang="cs-CZ" smtClean="0"/>
              <a:t>11. 2. 2014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D485-4A14-4849-A1AB-9035E2BF1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46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0236-E2ED-4139-A302-0C200B9FCCA2}" type="datetimeFigureOut">
              <a:rPr lang="cs-CZ" smtClean="0"/>
              <a:t>11. 2. 2014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D485-4A14-4849-A1AB-9035E2BF1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7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0236-E2ED-4139-A302-0C200B9FCCA2}" type="datetimeFigureOut">
              <a:rPr lang="cs-CZ" smtClean="0"/>
              <a:t>11. 2. 2014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D485-4A14-4849-A1AB-9035E2BF1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30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0236-E2ED-4139-A302-0C200B9FCCA2}" type="datetimeFigureOut">
              <a:rPr lang="cs-CZ" smtClean="0"/>
              <a:t>11. 2. 2014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D485-4A14-4849-A1AB-9035E2BF1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28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0236-E2ED-4139-A302-0C200B9FCCA2}" type="datetimeFigureOut">
              <a:rPr lang="cs-CZ" smtClean="0"/>
              <a:t>11. 2. 2014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D485-4A14-4849-A1AB-9035E2BF1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21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0236-E2ED-4139-A302-0C200B9FCCA2}" type="datetimeFigureOut">
              <a:rPr lang="cs-CZ" smtClean="0"/>
              <a:t>11. 2. 2014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D485-4A14-4849-A1AB-9035E2BF1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95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0236-E2ED-4139-A302-0C200B9FCCA2}" type="datetimeFigureOut">
              <a:rPr lang="cs-CZ" smtClean="0"/>
              <a:t>11. 2. 2014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D485-4A14-4849-A1AB-9035E2BF1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29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0236-E2ED-4139-A302-0C200B9FCCA2}" type="datetimeFigureOut">
              <a:rPr lang="cs-CZ" smtClean="0"/>
              <a:t>11. 2. 2014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D485-4A14-4849-A1AB-9035E2BF1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03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astrmechatronika.cz/" TargetMode="External"/><Relationship Id="rId2" Type="http://schemas.openxmlformats.org/officeDocument/2006/relationships/hyperlink" Target="mailto:jiri.prantner@itcs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53497" y="3171299"/>
            <a:ext cx="9144000" cy="3396649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Mechatronika</a:t>
            </a:r>
            <a:r>
              <a:rPr lang="cs-CZ" sz="4400" b="1" dirty="0"/>
              <a:t> v okresu </a:t>
            </a:r>
            <a:r>
              <a:rPr lang="cs-CZ" sz="4400" b="1" dirty="0" smtClean="0"/>
              <a:t>Plzeň-sever</a:t>
            </a:r>
          </a:p>
          <a:p>
            <a:r>
              <a:rPr lang="cs-CZ" sz="3500" b="1" dirty="0" smtClean="0"/>
              <a:t>(a nejen tam) </a:t>
            </a:r>
          </a:p>
          <a:p>
            <a:r>
              <a:rPr lang="cs-CZ" dirty="0" smtClean="0"/>
              <a:t>Ing. Jiří Prantner, Klastr </a:t>
            </a:r>
            <a:r>
              <a:rPr lang="cs-CZ" dirty="0" err="1" smtClean="0"/>
              <a:t>Mechatronika</a:t>
            </a:r>
            <a:r>
              <a:rPr lang="cs-CZ" dirty="0" smtClean="0"/>
              <a:t> </a:t>
            </a:r>
            <a:r>
              <a:rPr lang="cs-CZ" dirty="0" err="1" smtClean="0"/>
              <a:t>o.s</a:t>
            </a:r>
            <a:r>
              <a:rPr lang="cs-CZ" dirty="0" smtClean="0"/>
              <a:t>., prezident </a:t>
            </a:r>
          </a:p>
          <a:p>
            <a:r>
              <a:rPr lang="cs-CZ" dirty="0" smtClean="0"/>
              <a:t>Tel: 603 512 412</a:t>
            </a:r>
          </a:p>
          <a:p>
            <a:r>
              <a:rPr lang="cs-CZ" dirty="0" smtClean="0"/>
              <a:t>Mail: </a:t>
            </a:r>
            <a:r>
              <a:rPr lang="cs-CZ" dirty="0" smtClean="0">
                <a:hlinkClick r:id="rId2"/>
              </a:rPr>
              <a:t>jiri.prantner@itcs.cz</a:t>
            </a:r>
            <a:endParaRPr lang="cs-CZ" dirty="0" smtClean="0"/>
          </a:p>
          <a:p>
            <a:r>
              <a:rPr lang="cs-CZ" dirty="0" smtClean="0"/>
              <a:t>www: </a:t>
            </a:r>
            <a:r>
              <a:rPr lang="cs-CZ" dirty="0" smtClean="0">
                <a:hlinkClick r:id="rId3"/>
              </a:rPr>
              <a:t>www.klastrmechatronika.cz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7" descr="Logo klast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13" y="469546"/>
            <a:ext cx="6779367" cy="23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Mechatronika</a:t>
            </a:r>
            <a:r>
              <a:rPr lang="cs-CZ" b="1" dirty="0"/>
              <a:t> v okresu Plzeň-sever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cs-CZ" sz="4400" b="1" dirty="0"/>
              <a:t>Východiska</a:t>
            </a:r>
          </a:p>
          <a:p>
            <a:pPr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2600" dirty="0" smtClean="0"/>
              <a:t>Činnost „</a:t>
            </a:r>
            <a:r>
              <a:rPr lang="cs-CZ" sz="2600" b="1" dirty="0" smtClean="0">
                <a:solidFill>
                  <a:srgbClr val="FF0000"/>
                </a:solidFill>
              </a:rPr>
              <a:t>Komise </a:t>
            </a:r>
            <a:r>
              <a:rPr lang="cs-CZ" sz="2600" b="1" dirty="0">
                <a:solidFill>
                  <a:srgbClr val="FF0000"/>
                </a:solidFill>
              </a:rPr>
              <a:t>pro podporu technického vzdělávání </a:t>
            </a:r>
            <a:r>
              <a:rPr lang="cs-CZ" sz="2600" b="1" dirty="0" smtClean="0">
                <a:solidFill>
                  <a:srgbClr val="FF0000"/>
                </a:solidFill>
              </a:rPr>
              <a:t>PK</a:t>
            </a:r>
            <a:r>
              <a:rPr lang="cs-CZ" sz="2600" dirty="0" smtClean="0"/>
              <a:t>“</a:t>
            </a:r>
          </a:p>
          <a:p>
            <a:pPr>
              <a:defRPr/>
            </a:pPr>
            <a:r>
              <a:rPr lang="cs-CZ" sz="2600" dirty="0" smtClean="0"/>
              <a:t>Zájem a podpora </a:t>
            </a:r>
            <a:r>
              <a:rPr lang="cs-CZ" sz="2600" b="1" dirty="0" smtClean="0">
                <a:solidFill>
                  <a:srgbClr val="FF0000"/>
                </a:solidFill>
              </a:rPr>
              <a:t>Západočeské univerzity</a:t>
            </a:r>
          </a:p>
          <a:p>
            <a:pPr>
              <a:defRPr/>
            </a:pPr>
            <a:r>
              <a:rPr lang="cs-CZ" sz="2600" b="1" dirty="0" smtClean="0">
                <a:solidFill>
                  <a:srgbClr val="FF0000"/>
                </a:solidFill>
              </a:rPr>
              <a:t>Poptávka </a:t>
            </a:r>
            <a:r>
              <a:rPr lang="cs-CZ" sz="2600" b="1" dirty="0">
                <a:solidFill>
                  <a:srgbClr val="FF0000"/>
                </a:solidFill>
              </a:rPr>
              <a:t>zaměstnavatelů </a:t>
            </a:r>
            <a:r>
              <a:rPr lang="cs-CZ" sz="2600" dirty="0"/>
              <a:t>pro technicky zaměřených odborníků na všech úrovních dělníci (učni), technici (SŠ), technici (VŠ)  - nejen v </a:t>
            </a:r>
            <a:r>
              <a:rPr lang="cs-CZ" sz="2600" dirty="0" smtClean="0"/>
              <a:t>ČR</a:t>
            </a:r>
          </a:p>
          <a:p>
            <a:pPr>
              <a:defRPr/>
            </a:pPr>
            <a:r>
              <a:rPr lang="cs-CZ" sz="2600" b="1" dirty="0" smtClean="0">
                <a:solidFill>
                  <a:srgbClr val="FF0000"/>
                </a:solidFill>
              </a:rPr>
              <a:t>Absolventi škol / </a:t>
            </a:r>
            <a:r>
              <a:rPr lang="cs-CZ" sz="2600" b="1" dirty="0" smtClean="0">
                <a:solidFill>
                  <a:srgbClr val="FF0000"/>
                </a:solidFill>
              </a:rPr>
              <a:t>Praxe</a:t>
            </a:r>
            <a:r>
              <a:rPr lang="cs-CZ" sz="2600" dirty="0" smtClean="0">
                <a:solidFill>
                  <a:srgbClr val="FF0000"/>
                </a:solidFill>
              </a:rPr>
              <a:t> </a:t>
            </a:r>
            <a:r>
              <a:rPr lang="cs-CZ" sz="2600" dirty="0"/>
              <a:t>- problém žáků se zaměstnáním po skončení školy</a:t>
            </a:r>
          </a:p>
          <a:p>
            <a:pPr>
              <a:defRPr/>
            </a:pPr>
            <a:r>
              <a:rPr lang="cs-CZ" sz="2600" b="1" dirty="0">
                <a:solidFill>
                  <a:srgbClr val="FF0000"/>
                </a:solidFill>
              </a:rPr>
              <a:t>SW jako nástroj </a:t>
            </a:r>
            <a:r>
              <a:rPr lang="cs-CZ" sz="2600" b="1" dirty="0"/>
              <a:t>– ne jen konzumovat (</a:t>
            </a:r>
            <a:r>
              <a:rPr lang="cs-CZ" sz="2600" b="1" dirty="0" err="1"/>
              <a:t>facebook</a:t>
            </a:r>
            <a:r>
              <a:rPr lang="cs-CZ" sz="2600" b="1" dirty="0" smtClean="0"/>
              <a:t>…..)</a:t>
            </a:r>
          </a:p>
          <a:p>
            <a:pPr>
              <a:defRPr/>
            </a:pPr>
            <a:r>
              <a:rPr lang="cs-CZ" sz="2600" dirty="0" smtClean="0"/>
              <a:t>Existence</a:t>
            </a:r>
            <a:r>
              <a:rPr lang="cs-CZ" sz="2600" b="1" dirty="0" smtClean="0"/>
              <a:t> </a:t>
            </a:r>
            <a:r>
              <a:rPr lang="cs-CZ" sz="2600" b="1" dirty="0" smtClean="0">
                <a:solidFill>
                  <a:srgbClr val="FF0000"/>
                </a:solidFill>
              </a:rPr>
              <a:t>Klastru </a:t>
            </a:r>
            <a:r>
              <a:rPr lang="cs-CZ" sz="2600" b="1" dirty="0" err="1" smtClean="0">
                <a:solidFill>
                  <a:srgbClr val="FF0000"/>
                </a:solidFill>
              </a:rPr>
              <a:t>Mechatronika</a:t>
            </a:r>
            <a:r>
              <a:rPr lang="cs-CZ" sz="2600" b="1" dirty="0" smtClean="0">
                <a:solidFill>
                  <a:srgbClr val="FF0000"/>
                </a:solidFill>
              </a:rPr>
              <a:t> -</a:t>
            </a:r>
            <a:r>
              <a:rPr lang="cs-CZ" sz="2400" dirty="0" smtClean="0"/>
              <a:t> platforma </a:t>
            </a:r>
            <a:r>
              <a:rPr lang="cs-CZ" sz="2400" dirty="0"/>
              <a:t>– podnikatelé, státní správy, </a:t>
            </a:r>
            <a:r>
              <a:rPr lang="cs-CZ" sz="2400" dirty="0" smtClean="0"/>
              <a:t>školy</a:t>
            </a:r>
            <a:endParaRPr lang="cs-CZ" sz="2600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Picture 7" descr="Logo klas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2" y="557293"/>
            <a:ext cx="2662096" cy="94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9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Mechatronika</a:t>
            </a:r>
            <a:r>
              <a:rPr lang="cs-CZ" b="1" dirty="0"/>
              <a:t> v okresu </a:t>
            </a:r>
            <a:r>
              <a:rPr lang="cs-CZ" b="1" dirty="0" smtClean="0"/>
              <a:t>Plzeň-sever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872" y="1690687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reálné, aby se Plasy staly skutečným centrem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vzdělanosti – „Plzeň – sever“?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říprava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partnerské smlouvy mezi Západočeskou univerzitou v Plzni a Gymnáziem a Střední odbornou školou v Plasích. </a:t>
            </a:r>
          </a:p>
          <a:p>
            <a:pPr lvl="0"/>
            <a:r>
              <a:rPr lang="cs-CZ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Kroužek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konstruování v prostředí profesionálního 3D konstrukčního systému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SolidWorks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Zahájení činnosti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kroužku (leden 2014)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financováno Plzeňským krajem v rámci grantu „Motivace pro technické vzdělávání mládeže Plzeňského kraje v roce 2013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Kroužek pod názvem Rozvoj technického vzdělávání jako 3 letý projekt byl zařazen do grantové politiky města Plasy.</a:t>
            </a:r>
            <a:endParaRPr lang="cs-CZ" sz="1200" dirty="0"/>
          </a:p>
          <a:p>
            <a:pPr lvl="1"/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Západočeská univerzita v Plzni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poskytuje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odbornou kapacitu na zajištění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výuky</a:t>
            </a:r>
          </a:p>
          <a:p>
            <a:pPr lvl="1"/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Cíl:		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Vybavení technické učebny (podaná žádost na ROP - </a:t>
            </a:r>
            <a:r>
              <a:rPr lang="cs-CZ" dirty="0" smtClean="0"/>
              <a:t>výzva 27 -  </a:t>
            </a:r>
            <a:r>
              <a:rPr lang="cs-CZ" b="1" dirty="0" smtClean="0"/>
              <a:t>Modernizace </a:t>
            </a:r>
            <a:r>
              <a:rPr lang="cs-CZ" b="1" dirty="0"/>
              <a:t>technických předmětů a </a:t>
            </a:r>
            <a:r>
              <a:rPr lang="cs-CZ" b="1" dirty="0" smtClean="0"/>
              <a:t>praxe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Specializace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výuky Gymnázia v 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Plasích 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Propojení výuky s podnikatelskou sférou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Specializace středních škol v rámci Klastru </a:t>
            </a:r>
            <a:r>
              <a:rPr lang="cs-CZ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Mechatronika</a:t>
            </a:r>
            <a:endParaRPr lang="cs-CZ" dirty="0"/>
          </a:p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Logo klas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2" y="557293"/>
            <a:ext cx="2662096" cy="94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56" y="615234"/>
            <a:ext cx="43656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148369" y="741448"/>
            <a:ext cx="615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Konstrukce v 3D – v prostředí profesionálního</a:t>
            </a:r>
            <a:r>
              <a:rPr kumimoji="0" lang="cs-CZ" b="1" i="0" u="none" strike="noStrike" cap="none" normalizeH="0" dirty="0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systému </a:t>
            </a:r>
            <a:r>
              <a:rPr kumimoji="0" lang="cs-CZ" b="1" i="0" u="none" strike="noStrike" cap="none" normalizeH="0" dirty="0" err="1" smtClean="0">
                <a:ln>
                  <a:noFill/>
                </a:ln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SolidWorks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67" y="3311884"/>
            <a:ext cx="384651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9" y="1273737"/>
            <a:ext cx="3526503" cy="27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Mechatronika</a:t>
            </a:r>
            <a:r>
              <a:rPr lang="cs-CZ" b="1" dirty="0" smtClean="0"/>
              <a:t> v okresu Plzeň-sever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cs-CZ" sz="4400" b="1" dirty="0"/>
              <a:t>Dlouhodobá činnost kroužku</a:t>
            </a:r>
          </a:p>
          <a:p>
            <a:pPr>
              <a:defRPr/>
            </a:pPr>
            <a:r>
              <a:rPr lang="cs-CZ" dirty="0"/>
              <a:t>Odborné vedení – vyučující - ZČU</a:t>
            </a:r>
          </a:p>
          <a:p>
            <a:pPr>
              <a:defRPr/>
            </a:pPr>
            <a:r>
              <a:rPr lang="cs-CZ" dirty="0"/>
              <a:t>Naším zájmem je činnost kroužku po jeho nastartování rozšířit a dlouhodobě kroužek provozovat. Tato činnost má podporu i na úrovni vedení města Plasy.</a:t>
            </a:r>
          </a:p>
          <a:p>
            <a:pPr>
              <a:defRPr/>
            </a:pPr>
            <a:r>
              <a:rPr lang="cs-CZ" dirty="0"/>
              <a:t>V rámci okresu Plzeň sever je to pilotní projekt. Analýzou jeho fungování a dopadu na odbornou úroveň žáků můžeme dojít k závěrům, které mohou sloužit ostatním školám jako inspirace</a:t>
            </a:r>
          </a:p>
        </p:txBody>
      </p:sp>
      <p:pic>
        <p:nvPicPr>
          <p:cNvPr id="4" name="Picture 7" descr="Logo klas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2" y="557293"/>
            <a:ext cx="2662096" cy="94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Mechatronika</a:t>
            </a:r>
            <a:r>
              <a:rPr lang="cs-CZ" b="1" dirty="0"/>
              <a:t> v okresu Plzeň-sever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219" y="2631870"/>
            <a:ext cx="10515600" cy="4351338"/>
          </a:xfrm>
        </p:spPr>
        <p:txBody>
          <a:bodyPr>
            <a:normAutofit/>
          </a:bodyPr>
          <a:lstStyle/>
          <a:p>
            <a:pPr marL="742950" lvl="1" indent="-285750">
              <a:defRPr/>
            </a:pPr>
            <a:r>
              <a:rPr lang="cs-CZ" dirty="0" smtClean="0"/>
              <a:t>Úvod </a:t>
            </a:r>
            <a:r>
              <a:rPr lang="cs-CZ" dirty="0"/>
              <a:t>- </a:t>
            </a:r>
            <a:r>
              <a:rPr lang="cs-CZ" dirty="0">
                <a:solidFill>
                  <a:srgbClr val="FF0000"/>
                </a:solidFill>
              </a:rPr>
              <a:t>technická dokumentace </a:t>
            </a:r>
            <a:r>
              <a:rPr lang="cs-CZ" dirty="0"/>
              <a:t>a její smysl, jak se to dělalo dříve, aktuální trendy, motivace</a:t>
            </a:r>
          </a:p>
          <a:p>
            <a:pPr marL="742950" lvl="1" indent="-285750">
              <a:defRPr/>
            </a:pPr>
            <a:r>
              <a:rPr lang="cs-CZ" dirty="0"/>
              <a:t>Základy </a:t>
            </a:r>
            <a:r>
              <a:rPr lang="cs-CZ" dirty="0">
                <a:solidFill>
                  <a:srgbClr val="FF0000"/>
                </a:solidFill>
              </a:rPr>
              <a:t>geometrického modelování</a:t>
            </a:r>
            <a:r>
              <a:rPr lang="cs-CZ" dirty="0"/>
              <a:t>, tvorba základních těles</a:t>
            </a:r>
          </a:p>
          <a:p>
            <a:pPr marL="742950" lvl="1" indent="-285750">
              <a:defRPr/>
            </a:pPr>
            <a:r>
              <a:rPr lang="cs-CZ" dirty="0">
                <a:solidFill>
                  <a:srgbClr val="FF0000"/>
                </a:solidFill>
              </a:rPr>
              <a:t>Tvorba sestav- </a:t>
            </a:r>
            <a:r>
              <a:rPr lang="cs-CZ" dirty="0"/>
              <a:t>spojování dílů do celků</a:t>
            </a:r>
          </a:p>
          <a:p>
            <a:pPr marL="742950" lvl="1" indent="-285750">
              <a:defRPr/>
            </a:pPr>
            <a:r>
              <a:rPr lang="cs-CZ" dirty="0">
                <a:solidFill>
                  <a:srgbClr val="FF0000"/>
                </a:solidFill>
              </a:rPr>
              <a:t>Vytváření výkresů</a:t>
            </a:r>
          </a:p>
          <a:p>
            <a:pPr marL="742950" lvl="1" indent="-285750">
              <a:defRPr/>
            </a:pPr>
            <a:r>
              <a:rPr lang="cs-CZ" dirty="0"/>
              <a:t>Ukázky dalších témat jako např. počítání MKP (samozřejmě bez teorie), mechanismy, apod.</a:t>
            </a:r>
          </a:p>
          <a:p>
            <a:pPr marL="742950" lvl="1" indent="-285750">
              <a:defRPr/>
            </a:pPr>
            <a:r>
              <a:rPr lang="cs-CZ" dirty="0"/>
              <a:t>Všechno bude vyučováno na jednoduchých úlohách přizpůsobených možnostem a chápání žáků.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799022" y="1690688"/>
            <a:ext cx="2954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600" b="1" dirty="0"/>
              <a:t>Náplň kroužku</a:t>
            </a:r>
            <a:endParaRPr lang="cs-CZ" sz="3600" b="1" dirty="0"/>
          </a:p>
        </p:txBody>
      </p:sp>
      <p:pic>
        <p:nvPicPr>
          <p:cNvPr id="5" name="Picture 7" descr="Logo klas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2" y="557293"/>
            <a:ext cx="2662096" cy="94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Mechatronika</a:t>
            </a:r>
            <a:r>
              <a:rPr lang="cs-CZ" b="1" dirty="0"/>
              <a:t> v okresu </a:t>
            </a:r>
            <a:r>
              <a:rPr lang="cs-CZ" b="1" dirty="0" smtClean="0"/>
              <a:t>Plzeň-sever </a:t>
            </a:r>
            <a:br>
              <a:rPr lang="cs-CZ" b="1" dirty="0" smtClean="0"/>
            </a:br>
            <a:r>
              <a:rPr lang="cs-CZ" b="1" dirty="0" smtClean="0"/>
              <a:t>                   (a nejen)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5618" y="1680395"/>
            <a:ext cx="7853518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cs-CZ" sz="4000" b="1" dirty="0"/>
              <a:t>Cíl</a:t>
            </a:r>
          </a:p>
          <a:p>
            <a:pPr>
              <a:defRPr/>
            </a:pPr>
            <a:r>
              <a:rPr lang="cs-CZ" sz="2400" b="1" dirty="0"/>
              <a:t>Stipendia</a:t>
            </a:r>
            <a:r>
              <a:rPr lang="cs-CZ" sz="2400" dirty="0"/>
              <a:t> – investice soukromé sféry do studentů</a:t>
            </a:r>
          </a:p>
          <a:p>
            <a:pPr>
              <a:defRPr/>
            </a:pPr>
            <a:r>
              <a:rPr lang="cs-CZ" sz="2400" b="1" dirty="0"/>
              <a:t>Praxe </a:t>
            </a:r>
            <a:r>
              <a:rPr lang="cs-CZ" sz="2400" dirty="0"/>
              <a:t>studentů ve firmách</a:t>
            </a:r>
          </a:p>
          <a:p>
            <a:pPr>
              <a:defRPr/>
            </a:pPr>
            <a:r>
              <a:rPr lang="cs-CZ" sz="2400" b="1" dirty="0"/>
              <a:t>Společné podniky</a:t>
            </a:r>
            <a:r>
              <a:rPr lang="cs-CZ" sz="2400" dirty="0"/>
              <a:t> studenti / firmy – zadávání práce</a:t>
            </a:r>
          </a:p>
          <a:p>
            <a:pPr>
              <a:defRPr/>
            </a:pPr>
            <a:r>
              <a:rPr lang="cs-CZ" sz="2400" b="1" dirty="0"/>
              <a:t>Systém vzdělávání </a:t>
            </a:r>
            <a:r>
              <a:rPr lang="cs-CZ" sz="2400" dirty="0"/>
              <a:t>(MŠ – ZŠ -  SŠ - VŠ)</a:t>
            </a:r>
          </a:p>
          <a:p>
            <a:pPr>
              <a:defRPr/>
            </a:pPr>
            <a:r>
              <a:rPr lang="cs-CZ" sz="2400" b="1" dirty="0"/>
              <a:t>Specializace v </a:t>
            </a:r>
            <a:r>
              <a:rPr lang="cs-CZ" sz="2400" b="1" dirty="0" smtClean="0"/>
              <a:t>Plasích - potenciál</a:t>
            </a:r>
            <a:endParaRPr lang="cs-CZ" sz="2400" b="1" dirty="0"/>
          </a:p>
          <a:p>
            <a:pPr lvl="1">
              <a:defRPr/>
            </a:pPr>
            <a:r>
              <a:rPr lang="cs-CZ" sz="2000" dirty="0"/>
              <a:t>Strojírenský směr – návaznost na ZČU</a:t>
            </a:r>
          </a:p>
          <a:p>
            <a:pPr lvl="2">
              <a:defRPr/>
            </a:pPr>
            <a:r>
              <a:rPr lang="cs-CZ" sz="1600" dirty="0"/>
              <a:t>Konstruování</a:t>
            </a:r>
          </a:p>
          <a:p>
            <a:pPr lvl="2">
              <a:defRPr/>
            </a:pPr>
            <a:r>
              <a:rPr lang="cs-CZ" sz="1600" dirty="0"/>
              <a:t>Design</a:t>
            </a:r>
          </a:p>
          <a:p>
            <a:pPr lvl="1">
              <a:defRPr/>
            </a:pPr>
            <a:r>
              <a:rPr lang="cs-CZ" sz="2000" dirty="0"/>
              <a:t>Stavební směr – </a:t>
            </a:r>
            <a:r>
              <a:rPr lang="cs-CZ" sz="1600" dirty="0"/>
              <a:t>Architektura, </a:t>
            </a:r>
            <a:r>
              <a:rPr lang="cs-CZ" sz="1600" dirty="0" smtClean="0"/>
              <a:t>Projektování</a:t>
            </a:r>
          </a:p>
          <a:p>
            <a:pPr>
              <a:defRPr/>
            </a:pPr>
            <a:r>
              <a:rPr lang="cs-CZ" sz="2000" dirty="0" smtClean="0"/>
              <a:t>Specializace, </a:t>
            </a:r>
            <a:r>
              <a:rPr lang="cs-CZ" sz="2600" b="1" dirty="0" smtClean="0"/>
              <a:t>koncepce </a:t>
            </a:r>
            <a:r>
              <a:rPr lang="cs-CZ" sz="2600" b="1" dirty="0"/>
              <a:t>propojení </a:t>
            </a:r>
            <a:r>
              <a:rPr lang="cs-CZ" sz="2600" b="1" dirty="0" smtClean="0"/>
              <a:t> </a:t>
            </a:r>
            <a:r>
              <a:rPr lang="cs-CZ" sz="2600" b="1" dirty="0"/>
              <a:t>s</a:t>
            </a:r>
            <a:r>
              <a:rPr lang="cs-CZ" sz="2600" b="1" dirty="0" smtClean="0"/>
              <a:t>tředních škol  </a:t>
            </a:r>
            <a:r>
              <a:rPr lang="cs-CZ" sz="2000" dirty="0"/>
              <a:t>- </a:t>
            </a:r>
            <a:r>
              <a:rPr lang="cs-CZ" sz="2000" dirty="0" smtClean="0"/>
              <a:t>investice do specializovaných, na sebe koncepčně navázaných pracovišť,  jejich sdílení </a:t>
            </a:r>
            <a:endParaRPr lang="cs-CZ" sz="2000" dirty="0"/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endParaRPr lang="cs-CZ" dirty="0"/>
          </a:p>
        </p:txBody>
      </p:sp>
      <p:pic>
        <p:nvPicPr>
          <p:cNvPr id="4" name="Picture 7" descr="Logo klas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68" y="365125"/>
            <a:ext cx="2662096" cy="94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1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251</Words>
  <Application>Microsoft Office PowerPoint</Application>
  <PresentationFormat>Širokoúhlá obrazovka</PresentationFormat>
  <Paragraphs>58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Mechatronika v okresu Plzeň-sever</vt:lpstr>
      <vt:lpstr>Mechatronika v okresu Plzeň-sever</vt:lpstr>
      <vt:lpstr>Prezentace aplikace PowerPoint</vt:lpstr>
      <vt:lpstr>Mechatronika v okresu Plzeň-sever</vt:lpstr>
      <vt:lpstr>Mechatronika v okresu Plzeň-sever</vt:lpstr>
      <vt:lpstr>Mechatronika v okresu Plzeň-sever                     (a nejen)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Prantner</dc:creator>
  <cp:lastModifiedBy>Jiří Prantner</cp:lastModifiedBy>
  <cp:revision>11</cp:revision>
  <dcterms:created xsi:type="dcterms:W3CDTF">2014-02-09T19:23:44Z</dcterms:created>
  <dcterms:modified xsi:type="dcterms:W3CDTF">2014-02-11T09:00:02Z</dcterms:modified>
</cp:coreProperties>
</file>