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sldIdLst>
    <p:sldId id="416" r:id="rId2"/>
    <p:sldId id="544" r:id="rId3"/>
    <p:sldId id="546" r:id="rId4"/>
    <p:sldId id="556" r:id="rId5"/>
    <p:sldId id="557" r:id="rId6"/>
    <p:sldId id="547" r:id="rId7"/>
    <p:sldId id="549" r:id="rId8"/>
    <p:sldId id="548" r:id="rId9"/>
    <p:sldId id="554" r:id="rId10"/>
    <p:sldId id="550" r:id="rId11"/>
    <p:sldId id="558" r:id="rId12"/>
    <p:sldId id="555" r:id="rId13"/>
    <p:sldId id="264" r:id="rId14"/>
  </p:sldIdLst>
  <p:sldSz cx="9144000" cy="6858000" type="screen4x3"/>
  <p:notesSz cx="6735763" cy="9866313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C78"/>
    <a:srgbClr val="009BDE"/>
    <a:srgbClr val="EAEAEA"/>
    <a:srgbClr val="DDDDDD"/>
    <a:srgbClr val="B2B2B2"/>
    <a:srgbClr val="0070C0"/>
    <a:srgbClr val="621628"/>
    <a:srgbClr val="681F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B446E7-81DF-41BC-B919-FD9A681836DB}" v="18" dt="2019-11-07T12:15:12.718"/>
    <p1510:client id="{64C59E97-AE7F-4B4A-AD41-EF823D96D2FE}" v="31" dt="2019-11-07T12:20:53.300"/>
    <p1510:client id="{BF8119F0-F653-443F-9B8D-FAA1F2A990F9}" v="237" dt="2019-11-07T11:07:15.4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434" autoAdjust="0"/>
  </p:normalViewPr>
  <p:slideViewPr>
    <p:cSldViewPr>
      <p:cViewPr varScale="1">
        <p:scale>
          <a:sx n="70" d="100"/>
          <a:sy n="70" d="100"/>
        </p:scale>
        <p:origin x="-1172" y="-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7.xml" Id="rId8" /><Relationship Type="http://schemas.openxmlformats.org/officeDocument/2006/relationships/slide" Target="slides/slide12.xml" Id="rId13" /><Relationship Type="http://schemas.openxmlformats.org/officeDocument/2006/relationships/theme" Target="theme/theme1.xml" Id="rId18" /><Relationship Type="http://schemas.openxmlformats.org/officeDocument/2006/relationships/slide" Target="slides/slide2.xml" Id="rId3" /><Relationship Type="http://schemas.microsoft.com/office/2015/10/relationships/revisionInfo" Target="revisionInfo.xml" Id="rId21" /><Relationship Type="http://schemas.openxmlformats.org/officeDocument/2006/relationships/slide" Target="slides/slide6.xml" Id="rId7" /><Relationship Type="http://schemas.openxmlformats.org/officeDocument/2006/relationships/slide" Target="slides/slide11.xml" Id="rId12" /><Relationship Type="http://schemas.openxmlformats.org/officeDocument/2006/relationships/viewProps" Target="viewProps.xml" Id="rId17" /><Relationship Type="http://schemas.openxmlformats.org/officeDocument/2006/relationships/slide" Target="slides/slide1.xml" Id="rId2" /><Relationship Type="http://schemas.openxmlformats.org/officeDocument/2006/relationships/presProps" Target="presProps.xml" Id="rId16" /><Relationship Type="http://schemas.openxmlformats.org/officeDocument/2006/relationships/slideMaster" Target="slideMasters/slideMaster1.xml" Id="rId1" /><Relationship Type="http://schemas.openxmlformats.org/officeDocument/2006/relationships/slide" Target="slides/slide5.xml" Id="rId6" /><Relationship Type="http://schemas.openxmlformats.org/officeDocument/2006/relationships/slide" Target="slides/slide10.xml" Id="rId11" /><Relationship Type="http://schemas.openxmlformats.org/officeDocument/2006/relationships/slide" Target="slides/slide4.xml" Id="rId5" /><Relationship Type="http://schemas.openxmlformats.org/officeDocument/2006/relationships/notesMaster" Target="notesMasters/notesMaster1.xml" Id="rId15" /><Relationship Type="http://schemas.openxmlformats.org/officeDocument/2006/relationships/slide" Target="slides/slide9.xml" Id="rId10" /><Relationship Type="http://schemas.openxmlformats.org/officeDocument/2006/relationships/tableStyles" Target="tableStyles.xml" Id="rId19" /><Relationship Type="http://schemas.openxmlformats.org/officeDocument/2006/relationships/slide" Target="slides/slide3.xml" Id="rId4" /><Relationship Type="http://schemas.openxmlformats.org/officeDocument/2006/relationships/slide" Target="slides/slide8.xml" Id="rId9" /><Relationship Type="http://schemas.openxmlformats.org/officeDocument/2006/relationships/slide" Target="slides/slide13.xml" Id="rId14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defTabSz="90805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defTabSz="90805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defTabSz="90805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06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defTabSz="908050">
              <a:defRPr sz="1200"/>
            </a:lvl1pPr>
          </a:lstStyle>
          <a:p>
            <a:fld id="{2612BACE-9BBB-4C2A-A2EB-EC5C339C173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5045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12BACE-9BBB-4C2A-A2EB-EC5C339C1738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05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>
              <a:ea typeface="ＭＳ Ｐゴシック" panose="020B0600070205080204" pitchFamily="34" charset="-128"/>
            </a:endParaRPr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8050"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08050"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08050"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08050"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08050"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C053C531-4DA5-4634-81C4-EA54F086647C}" type="slidenum">
              <a:rPr lang="cs-CZ" altLang="cs-CZ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39453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fotky na titu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3963"/>
            <a:ext cx="5562600" cy="184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2" descr="prezentace_titu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17500"/>
            <a:ext cx="8534400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3" descr="pruh dole_na titu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94388"/>
            <a:ext cx="9144000" cy="96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81400" y="1752600"/>
            <a:ext cx="2057400" cy="838200"/>
          </a:xfrm>
        </p:spPr>
        <p:txBody>
          <a:bodyPr/>
          <a:lstStyle>
            <a:lvl1pPr>
              <a:defRPr sz="5400"/>
            </a:lvl1pPr>
          </a:lstStyle>
          <a:p>
            <a:endParaRPr lang="cs-CZ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495800"/>
            <a:ext cx="8534400" cy="1219200"/>
          </a:xfrm>
        </p:spPr>
        <p:txBody>
          <a:bodyPr/>
          <a:lstStyle>
            <a:lvl1pPr marL="0" indent="0">
              <a:buFontTx/>
              <a:buNone/>
              <a:defRPr sz="3200">
                <a:latin typeface="Arial Black" pitchFamily="34" charset="0"/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BDEDA8-742C-42AB-904E-3C5AB68D69E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8510267"/>
      </p:ext>
    </p:extLst>
  </p:cSld>
  <p:clrMapOvr>
    <a:masterClrMapping/>
  </p:clrMapOvr>
  <p:transition>
    <p:checke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5B0D8B-E5D6-4796-9B9A-60DB95CB550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65395102"/>
      </p:ext>
    </p:extLst>
  </p:cSld>
  <p:clrMapOvr>
    <a:masterClrMapping/>
  </p:clrMapOvr>
  <p:transition>
    <p:checke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54102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54102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2D2EE9-6BB7-404C-9EB2-F511EA85125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47481905"/>
      </p:ext>
    </p:extLst>
  </p:cSld>
  <p:clrMapOvr>
    <a:masterClrMapping/>
  </p:clrMapOvr>
  <p:transition>
    <p:checke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8382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447800"/>
            <a:ext cx="3810000" cy="44196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4196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3FD52C-72C0-4D13-82EB-127287E282A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988565"/>
      </p:ext>
    </p:extLst>
  </p:cSld>
  <p:clrMapOvr>
    <a:masterClrMapping/>
  </p:clrMapOvr>
  <p:transition>
    <p:checke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E6152A-80E4-4677-B788-476FAED344E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4211058"/>
      </p:ext>
    </p:extLst>
  </p:cSld>
  <p:clrMapOvr>
    <a:masterClrMapping/>
  </p:clrMapOvr>
  <p:transition>
    <p:checke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7A968-1CFB-411C-9F4B-37A3DAB8CEE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370797"/>
      </p:ext>
    </p:extLst>
  </p:cSld>
  <p:clrMapOvr>
    <a:masterClrMapping/>
  </p:clrMapOvr>
  <p:transition>
    <p:checke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47D968-8334-451F-9549-9B89F6383C7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37315121"/>
      </p:ext>
    </p:extLst>
  </p:cSld>
  <p:clrMapOvr>
    <a:masterClrMapping/>
  </p:clrMapOvr>
  <p:transition>
    <p:checke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15B751-8CDE-457D-A67E-0B2DB125E79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99182986"/>
      </p:ext>
    </p:extLst>
  </p:cSld>
  <p:clrMapOvr>
    <a:masterClrMapping/>
  </p:clrMapOvr>
  <p:transition>
    <p:checke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B49C37-5354-4F74-82F7-287291B189E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0414278"/>
      </p:ext>
    </p:extLst>
  </p:cSld>
  <p:clrMapOvr>
    <a:masterClrMapping/>
  </p:clrMapOvr>
  <p:transition>
    <p:checke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9083BE-A7A2-406A-BB13-24B1AB2083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19119162"/>
      </p:ext>
    </p:extLst>
  </p:cSld>
  <p:clrMapOvr>
    <a:masterClrMapping/>
  </p:clrMapOvr>
  <p:transition>
    <p:checke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83270-E231-432C-9739-ADF1BB422D3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2210304"/>
      </p:ext>
    </p:extLst>
  </p:cSld>
  <p:clrMapOvr>
    <a:masterClrMapping/>
  </p:clrMapOvr>
  <p:transition>
    <p:checke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D1BED6-2862-4293-B175-C8D54CA86D8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4650734"/>
      </p:ext>
    </p:extLst>
  </p:cSld>
  <p:clrMapOvr>
    <a:masterClrMapping/>
  </p:clrMapOvr>
  <p:transition>
    <p:checke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Click to edit Master text styles</a:t>
            </a:r>
          </a:p>
          <a:p>
            <a:pPr lvl="1"/>
            <a:r>
              <a:rPr lang="cs-CZ" altLang="cs-CZ"/>
              <a:t>Second level</a:t>
            </a:r>
          </a:p>
          <a:p>
            <a:pPr lvl="2"/>
            <a:r>
              <a:rPr lang="cs-CZ" altLang="cs-CZ"/>
              <a:t>Third level</a:t>
            </a:r>
          </a:p>
          <a:p>
            <a:pPr lvl="3"/>
            <a:r>
              <a:rPr lang="cs-CZ" altLang="cs-CZ"/>
              <a:t>Fourth level</a:t>
            </a:r>
          </a:p>
          <a:p>
            <a:pPr lvl="4"/>
            <a:r>
              <a:rPr lang="cs-CZ" altLang="cs-CZ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767D75A-0D20-4BE3-8656-FBD88B4A8D65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1031" name="Picture 10" descr="pruh dole_na titul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94388"/>
            <a:ext cx="9144000" cy="96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pruh horni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Text Box 13"/>
          <p:cNvSpPr txBox="1">
            <a:spLocks noChangeArrowheads="1"/>
          </p:cNvSpPr>
          <p:nvPr/>
        </p:nvSpPr>
        <p:spPr bwMode="auto">
          <a:xfrm>
            <a:off x="7543800" y="0"/>
            <a:ext cx="1524000" cy="3365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cs-CZ" sz="1600" b="1" dirty="0">
                <a:solidFill>
                  <a:schemeClr val="bg1"/>
                </a:solidFill>
                <a:latin typeface="Arial" charset="0"/>
                <a:ea typeface="+mn-ea"/>
              </a:rPr>
              <a:t>www.rsd.cz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44" r:id="rId1"/>
    <p:sldLayoutId id="2147485145" r:id="rId2"/>
    <p:sldLayoutId id="2147485146" r:id="rId3"/>
    <p:sldLayoutId id="2147485147" r:id="rId4"/>
    <p:sldLayoutId id="2147485148" r:id="rId5"/>
    <p:sldLayoutId id="2147485149" r:id="rId6"/>
    <p:sldLayoutId id="2147485150" r:id="rId7"/>
    <p:sldLayoutId id="2147485151" r:id="rId8"/>
    <p:sldLayoutId id="2147485152" r:id="rId9"/>
    <p:sldLayoutId id="2147485153" r:id="rId10"/>
    <p:sldLayoutId id="2147485154" r:id="rId11"/>
    <p:sldLayoutId id="2147485155" r:id="rId12"/>
  </p:sldLayoutIdLst>
  <p:transition>
    <p:checker dir="vert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9BDE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9BDE"/>
          </a:solidFill>
          <a:latin typeface="Arial Black" pitchFamily="34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9BDE"/>
          </a:solidFill>
          <a:latin typeface="Arial Black" pitchFamily="34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9BDE"/>
          </a:solidFill>
          <a:latin typeface="Arial Black" pitchFamily="34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9BDE"/>
          </a:solidFill>
          <a:latin typeface="Arial Black" pitchFamily="34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9BDE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9BDE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9BDE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9BDE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sz="2400">
          <a:solidFill>
            <a:srgbClr val="003C78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–"/>
        <a:defRPr sz="2000">
          <a:solidFill>
            <a:srgbClr val="003C78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¤"/>
        <a:defRPr sz="2400">
          <a:solidFill>
            <a:srgbClr val="003C78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*"/>
        <a:defRPr sz="1600">
          <a:solidFill>
            <a:srgbClr val="003C78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»"/>
        <a:defRPr sz="1600">
          <a:solidFill>
            <a:srgbClr val="003C78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»"/>
        <a:defRPr sz="1600">
          <a:solidFill>
            <a:srgbClr val="003C78"/>
          </a:solidFill>
          <a:latin typeface="+mn-lt"/>
        </a:defRPr>
      </a:lvl6pPr>
      <a:lvl7pPr marL="29718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»"/>
        <a:defRPr sz="1600">
          <a:solidFill>
            <a:srgbClr val="003C78"/>
          </a:solidFill>
          <a:latin typeface="+mn-lt"/>
        </a:defRPr>
      </a:lvl7pPr>
      <a:lvl8pPr marL="3429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»"/>
        <a:defRPr sz="1600">
          <a:solidFill>
            <a:srgbClr val="003C78"/>
          </a:solidFill>
          <a:latin typeface="+mn-lt"/>
        </a:defRPr>
      </a:lvl8pPr>
      <a:lvl9pPr marL="3886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»"/>
        <a:defRPr sz="1600">
          <a:solidFill>
            <a:srgbClr val="003C78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1340768"/>
            <a:ext cx="8534400" cy="2016224"/>
          </a:xfrm>
        </p:spPr>
        <p:txBody>
          <a:bodyPr/>
          <a:lstStyle/>
          <a:p>
            <a:r>
              <a:rPr lang="cs-CZ" dirty="0"/>
              <a:t>CMS 2.0</a:t>
            </a:r>
          </a:p>
          <a:p>
            <a:endParaRPr lang="cs-CZ" dirty="0"/>
          </a:p>
          <a:p>
            <a:r>
              <a:rPr lang="cs-CZ" dirty="0">
                <a:latin typeface="Arial Black"/>
                <a:ea typeface="ＭＳ Ｐゴシック"/>
              </a:rPr>
              <a:t>Možnosti připojení obcí (a nejen) k CMS</a:t>
            </a:r>
          </a:p>
          <a:p>
            <a:endParaRPr lang="cs-CZ" dirty="0">
              <a:latin typeface="Arial Black"/>
              <a:ea typeface="ＭＳ Ｐゴシック"/>
            </a:endParaRPr>
          </a:p>
          <a:p>
            <a:r>
              <a:rPr lang="cs-CZ" dirty="0">
                <a:latin typeface="Arial Black"/>
                <a:ea typeface="ＭＳ Ｐゴシック"/>
              </a:rPr>
              <a:t>Kudy z nudy do CMS</a:t>
            </a:r>
          </a:p>
        </p:txBody>
      </p:sp>
      <p:sp>
        <p:nvSpPr>
          <p:cNvPr id="4" name="Text Box 81"/>
          <p:cNvSpPr txBox="1">
            <a:spLocks noChangeArrowheads="1"/>
          </p:cNvSpPr>
          <p:nvPr/>
        </p:nvSpPr>
        <p:spPr bwMode="auto">
          <a:xfrm>
            <a:off x="308248" y="6021288"/>
            <a:ext cx="347092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cs-CZ" sz="2000" b="1" dirty="0">
                <a:solidFill>
                  <a:schemeClr val="bg1"/>
                </a:solidFill>
                <a:latin typeface="Arial"/>
                <a:ea typeface="ＭＳ Ｐゴシック"/>
                <a:cs typeface="Arial"/>
              </a:rPr>
              <a:t>Setkání informatiků Plzeň</a:t>
            </a:r>
          </a:p>
          <a:p>
            <a:r>
              <a:rPr lang="cs-CZ" sz="2000" b="1" dirty="0">
                <a:solidFill>
                  <a:schemeClr val="bg1"/>
                </a:solidFill>
                <a:latin typeface="Arial"/>
                <a:ea typeface="ＭＳ Ｐゴシック"/>
                <a:cs typeface="Arial"/>
              </a:rPr>
              <a:t>7.11.2019</a:t>
            </a:r>
            <a:br>
              <a:rPr lang="cs-CZ" sz="2000" b="1" dirty="0">
                <a:latin typeface="Arial" panose="020B0604020202020204" pitchFamily="34" charset="0"/>
              </a:rPr>
            </a:br>
            <a:endParaRPr lang="cs-CZ" sz="2000" b="1">
              <a:solidFill>
                <a:schemeClr val="bg1"/>
              </a:solidFill>
              <a:latin typeface="Arial" panose="020B060402020202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77176182"/>
      </p:ext>
    </p:extLst>
  </p:cSld>
  <p:clrMapOvr>
    <a:masterClrMapping/>
  </p:clrMapOvr>
  <p:transition>
    <p:checke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IP VPN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Standardní VPN přes Internet</a:t>
            </a:r>
          </a:p>
          <a:p>
            <a:r>
              <a:rPr lang="cs-CZ">
                <a:ea typeface="ＭＳ Ｐゴシック"/>
              </a:rPr>
              <a:t>Veelke ALE (nepodporované, bez SLA, schválení OHA ?)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+ - =</a:t>
            </a:r>
          </a:p>
          <a:p>
            <a:pPr lvl="1"/>
            <a:r>
              <a:rPr lang="cs-CZ" dirty="0"/>
              <a:t>Finance</a:t>
            </a:r>
          </a:p>
          <a:p>
            <a:pPr lvl="1"/>
            <a:r>
              <a:rPr lang="cs-CZ" dirty="0"/>
              <a:t>Rychlost zřízení</a:t>
            </a:r>
          </a:p>
          <a:p>
            <a:pPr lvl="1"/>
            <a:r>
              <a:rPr lang="cs-CZ" dirty="0"/>
              <a:t>DDOS na připojení, infrastrukturu operátora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6318054"/>
      </p:ext>
    </p:extLst>
  </p:cSld>
  <p:clrMapOvr>
    <a:masterClrMapping/>
  </p:clrMapOvr>
  <p:transition>
    <p:checke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A0ADDA-A0A6-4A98-8AB4-5051028B8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a typeface="ＭＳ Ｐゴシック"/>
              </a:rPr>
              <a:t>Bezpečný Internet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06C4D0-5CD6-4D6E-8FEC-38E70A089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ea typeface="+mn-lt"/>
                <a:cs typeface="+mn-lt"/>
              </a:rPr>
              <a:t>https://www.nix.cz/mrtg/NIX/nix-agr-80-day.png</a:t>
            </a:r>
            <a:endParaRPr lang="cs-CZ"/>
          </a:p>
        </p:txBody>
      </p:sp>
      <p:pic>
        <p:nvPicPr>
          <p:cNvPr id="4" name="Obrázek 4" descr="Obsah obrázku snímek obrazovky&#10;&#10;Popis vygenerovaný s velmi vysokou mírou spolehlivosti">
            <a:extLst>
              <a:ext uri="{FF2B5EF4-FFF2-40B4-BE49-F238E27FC236}">
                <a16:creationId xmlns:a16="http://schemas.microsoft.com/office/drawing/2014/main" id="{0699F9EA-2FCC-43C1-B90B-FFF54A4312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4846" y="2068984"/>
            <a:ext cx="4270074" cy="4221026"/>
          </a:xfrm>
          <a:prstGeom prst="rect">
            <a:avLst/>
          </a:prstGeom>
        </p:spPr>
      </p:pic>
      <p:pic>
        <p:nvPicPr>
          <p:cNvPr id="6" name="Obrázek 6" descr="Obsah obrázku snímek obrazovky&#10;&#10;Popis vygenerovaný s velmi vysokou mírou spolehlivosti">
            <a:extLst>
              <a:ext uri="{FF2B5EF4-FFF2-40B4-BE49-F238E27FC236}">
                <a16:creationId xmlns:a16="http://schemas.microsoft.com/office/drawing/2014/main" id="{40295C88-57B1-490A-912C-A1245F0481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245" y="1093651"/>
            <a:ext cx="6650965" cy="5550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122507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+ -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rybníku je živo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1729618"/>
      </p:ext>
    </p:extLst>
  </p:cSld>
  <p:clrMapOvr>
    <a:masterClrMapping/>
  </p:clrMapOvr>
  <p:transition>
    <p:checke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Picture 83" descr="logo_na konec"/>
          <p:cNvSpPr>
            <a:spLocks noChangeAspect="1" noChangeArrowheads="1"/>
          </p:cNvSpPr>
          <p:nvPr/>
        </p:nvSpPr>
        <p:spPr bwMode="auto">
          <a:xfrm>
            <a:off x="3276600" y="3505200"/>
            <a:ext cx="2820988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cs-CZ" altLang="cs-CZ" sz="2400"/>
          </a:p>
        </p:txBody>
      </p:sp>
      <p:sp>
        <p:nvSpPr>
          <p:cNvPr id="5" name="Text Box 81"/>
          <p:cNvSpPr txBox="1">
            <a:spLocks noChangeArrowheads="1"/>
          </p:cNvSpPr>
          <p:nvPr/>
        </p:nvSpPr>
        <p:spPr bwMode="auto">
          <a:xfrm>
            <a:off x="308248" y="6021288"/>
            <a:ext cx="347092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cs-CZ" sz="2000" b="1" dirty="0">
                <a:solidFill>
                  <a:schemeClr val="bg1"/>
                </a:solidFill>
                <a:latin typeface="Arial" panose="020B0604020202020204" pitchFamily="34" charset="0"/>
              </a:rPr>
              <a:t>Setkání informatiků Plzeň</a:t>
            </a:r>
            <a:br>
              <a:rPr lang="cs-CZ" sz="2000" b="1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cs-CZ" sz="2000" b="1" dirty="0">
                <a:solidFill>
                  <a:schemeClr val="bg1"/>
                </a:solidFill>
                <a:latin typeface="Arial" panose="020B0604020202020204" pitchFamily="34" charset="0"/>
              </a:rPr>
              <a:t>8.-9.11.2018</a:t>
            </a:r>
          </a:p>
        </p:txBody>
      </p:sp>
      <p:sp>
        <p:nvSpPr>
          <p:cNvPr id="2" name="Obdélník 1"/>
          <p:cNvSpPr/>
          <p:nvPr/>
        </p:nvSpPr>
        <p:spPr>
          <a:xfrm>
            <a:off x="1907704" y="2204864"/>
            <a:ext cx="5214120" cy="20621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dirty="0">
                <a:solidFill>
                  <a:srgbClr val="003C78"/>
                </a:solidFill>
                <a:latin typeface="Arial Black" pitchFamily="34" charset="0"/>
                <a:ea typeface="ＭＳ Ｐゴシック" charset="-128"/>
                <a:cs typeface="ＭＳ Ｐゴシック" charset="-128"/>
              </a:rPr>
              <a:t>Držím palce při výběru</a:t>
            </a:r>
          </a:p>
          <a:p>
            <a:pPr algn="ctr"/>
            <a:endParaRPr lang="cs-CZ" sz="3200" dirty="0">
              <a:solidFill>
                <a:srgbClr val="003C78"/>
              </a:solidFill>
              <a:latin typeface="Arial Black" pitchFamily="34" charset="0"/>
              <a:ea typeface="ＭＳ Ｐゴシック" charset="-128"/>
              <a:cs typeface="ＭＳ Ｐゴシック" charset="-128"/>
            </a:endParaRPr>
          </a:p>
          <a:p>
            <a:pPr algn="ctr"/>
            <a:endParaRPr lang="cs-CZ" sz="3200" dirty="0">
              <a:solidFill>
                <a:srgbClr val="003C78"/>
              </a:solidFill>
              <a:latin typeface="Arial Black" pitchFamily="34" charset="0"/>
              <a:ea typeface="ＭＳ Ｐゴシック" charset="-128"/>
              <a:cs typeface="ＭＳ Ｐゴシック" charset="-128"/>
            </a:endParaRPr>
          </a:p>
          <a:p>
            <a:pPr algn="ctr"/>
            <a:r>
              <a:rPr lang="cs-CZ" sz="3200" dirty="0">
                <a:solidFill>
                  <a:srgbClr val="003C78"/>
                </a:solidFill>
                <a:latin typeface="Arial Black" pitchFamily="34" charset="0"/>
                <a:ea typeface="ＭＳ Ｐゴシック" charset="-128"/>
                <a:cs typeface="ＭＳ Ｐゴシック" charset="-128"/>
              </a:rPr>
              <a:t>Dotazy ?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MVČR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CMS1 a CMS2</a:t>
            </a:r>
          </a:p>
          <a:p>
            <a:pPr lvl="1"/>
            <a:r>
              <a:rPr lang="cs-CZ" dirty="0"/>
              <a:t>Najděte rozdíly</a:t>
            </a:r>
          </a:p>
          <a:p>
            <a:pPr lvl="1"/>
            <a:endParaRPr lang="cs-CZ" dirty="0"/>
          </a:p>
          <a:p>
            <a:r>
              <a:rPr lang="cs-CZ" dirty="0"/>
              <a:t>PS CMS</a:t>
            </a:r>
          </a:p>
          <a:p>
            <a:pPr lvl="1"/>
            <a:r>
              <a:rPr lang="cs-CZ" dirty="0"/>
              <a:t>Týdenní schůzky</a:t>
            </a:r>
          </a:p>
          <a:p>
            <a:pPr lvl="1"/>
            <a:r>
              <a:rPr lang="cs-CZ" dirty="0"/>
              <a:t>MV OHA</a:t>
            </a:r>
          </a:p>
          <a:p>
            <a:pPr lvl="1"/>
            <a:endParaRPr lang="cs-CZ" dirty="0">
              <a:cs typeface="Arial"/>
            </a:endParaRPr>
          </a:p>
          <a:p>
            <a:pPr lvl="1"/>
            <a:r>
              <a:rPr lang="cs-CZ">
                <a:ea typeface="ＭＳ Ｐゴシック"/>
              </a:rPr>
              <a:t>Proveden pokus o redefinici u všech služeb v nové šabloně včetně identifikace vlastníka</a:t>
            </a:r>
            <a:endParaRPr lang="cs-CZ" dirty="0">
              <a:ea typeface="ＭＳ Ｐゴシック"/>
              <a:cs typeface="Arial"/>
            </a:endParaRPr>
          </a:p>
          <a:p>
            <a:pPr lvl="1"/>
            <a:endParaRPr lang="cs-CZ" dirty="0"/>
          </a:p>
          <a:p>
            <a:pPr lvl="1"/>
            <a:r>
              <a:rPr lang="cs-CZ" dirty="0"/>
              <a:t>Propojení interních služeb MV s CMS1</a:t>
            </a:r>
          </a:p>
        </p:txBody>
      </p:sp>
    </p:spTree>
    <p:extLst>
      <p:ext uri="{BB962C8B-B14F-4D97-AF65-F5344CB8AC3E}">
        <p14:creationId xmlns:p14="http://schemas.microsoft.com/office/powerpoint/2010/main" val="589445975"/>
      </p:ext>
    </p:extLst>
  </p:cSld>
  <p:clrMapOvr>
    <a:masterClrMapping/>
  </p:clrMapOvr>
  <p:transition>
    <p:checke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Sjednocení připojení ORP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ea typeface="ＭＳ Ｐゴシック"/>
              </a:rPr>
              <a:t>Pochvala MVČR (sjednocení postupů, vznik kuchařky (manuál připojení), doporučení pro provoz a něco se najde </a:t>
            </a:r>
            <a:r>
              <a:rPr lang="cs-CZ" dirty="0">
                <a:ea typeface="ＭＳ Ｐゴシック"/>
              </a:rPr>
              <a:t>i dalšího)</a:t>
            </a:r>
          </a:p>
          <a:p>
            <a:endParaRPr lang="cs-CZ" dirty="0"/>
          </a:p>
          <a:p>
            <a:endParaRPr lang="cs-CZ" dirty="0"/>
          </a:p>
          <a:p>
            <a:r>
              <a:rPr lang="cs-CZ">
                <a:ea typeface="ＭＳ Ｐゴシック"/>
              </a:rPr>
              <a:t>Doporučení minimální kapacity 18/30-50</a:t>
            </a:r>
            <a:endParaRPr lang="cs-CZ"/>
          </a:p>
          <a:p>
            <a:r>
              <a:rPr lang="cs-CZ">
                <a:ea typeface="ＭＳ Ｐゴシック"/>
              </a:rPr>
              <a:t>Důraz na oddělení od Internetu v rámci vnitřní sítě (dle aplikace)</a:t>
            </a:r>
            <a:endParaRPr lang="cs-CZ"/>
          </a:p>
          <a:p>
            <a:r>
              <a:rPr lang="cs-CZ" dirty="0"/>
              <a:t>Nový Portál </a:t>
            </a:r>
          </a:p>
          <a:p>
            <a:endParaRPr lang="cs-CZ" dirty="0"/>
          </a:p>
          <a:p>
            <a:r>
              <a:rPr lang="cs-CZ" dirty="0"/>
              <a:t>Platba ORP/OVM </a:t>
            </a:r>
          </a:p>
        </p:txBody>
      </p:sp>
    </p:spTree>
    <p:extLst>
      <p:ext uri="{BB962C8B-B14F-4D97-AF65-F5344CB8AC3E}">
        <p14:creationId xmlns:p14="http://schemas.microsoft.com/office/powerpoint/2010/main" val="3239694055"/>
      </p:ext>
    </p:extLst>
  </p:cSld>
  <p:clrMapOvr>
    <a:masterClrMapping/>
  </p:clrMapOvr>
  <p:transition>
    <p:checke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jsou připojeny kraje 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Krajské konektory jsou fyzicky umístěny v technologických centrech kraje a slouží jako připojovací bod do sítě CMS2 pro lokální KIVS poskytovatele a Krajské sítě. Každý Kraj je ke Krajskému konektoru připojen (2 uzly) jako KIVS operátor, aby mohl poskytovat připojení do CMS2, buď sám sobě, nebo i jiným subjektům. </a:t>
            </a:r>
          </a:p>
          <a:p>
            <a:endParaRPr lang="cs-CZ" dirty="0"/>
          </a:p>
          <a:p>
            <a:r>
              <a:rPr lang="cs-CZ" dirty="0"/>
              <a:t>Ve své podstatě jsou kraje připojeny, do krajského uzlu sítě ITS NGN, vždy jednou trasou na PČR a jednou trasou na HZS (výjimky potvrzují pravidlo)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2619703"/>
      </p:ext>
    </p:extLst>
  </p:cSld>
  <p:clrMapOvr>
    <a:masterClrMapping/>
  </p:clrMapOvr>
  <p:transition>
    <p:checke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68760"/>
            <a:ext cx="7891840" cy="3645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031220"/>
      </p:ext>
    </p:extLst>
  </p:cSld>
  <p:clrMapOvr>
    <a:masterClrMapping/>
  </p:clrMapOvr>
  <p:transition>
    <p:checke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ORP/OVM na to může jít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Neveřejný KIVS operátor</a:t>
            </a:r>
          </a:p>
          <a:p>
            <a:r>
              <a:rPr lang="cs-CZ">
                <a:ea typeface="ＭＳ Ｐゴシック"/>
              </a:rPr>
              <a:t>Veřejný KIVS operátor (Interconnect Praha, DNS)</a:t>
            </a:r>
          </a:p>
          <a:p>
            <a:endParaRPr lang="cs-CZ" dirty="0">
              <a:ea typeface="ＭＳ Ｐゴシック"/>
            </a:endParaRPr>
          </a:p>
          <a:p>
            <a:r>
              <a:rPr lang="cs-CZ">
                <a:ea typeface="ＭＳ Ｐゴシック"/>
              </a:rPr>
              <a:t>Krajské konektory</a:t>
            </a:r>
            <a:endParaRPr lang="cs-CZ" dirty="0">
              <a:ea typeface="ＭＳ Ｐゴシック"/>
            </a:endParaRPr>
          </a:p>
          <a:p>
            <a:r>
              <a:rPr lang="cs-CZ" dirty="0"/>
              <a:t>Krajské konektory (regionální sítě krajů)</a:t>
            </a:r>
          </a:p>
          <a:p>
            <a:r>
              <a:rPr lang="cs-CZ" dirty="0"/>
              <a:t>Krajské konektory (regionální sítě KIVS neveřejný operátor)</a:t>
            </a:r>
          </a:p>
          <a:p>
            <a:r>
              <a:rPr lang="cs-CZ" dirty="0">
                <a:ea typeface="ＭＳ Ｐゴシック"/>
              </a:rPr>
              <a:t>Krajské konektory </a:t>
            </a:r>
            <a:r>
              <a:rPr lang="cs-CZ" err="1">
                <a:ea typeface="ＭＳ Ｐゴシック"/>
              </a:rPr>
              <a:t>Dark</a:t>
            </a:r>
            <a:r>
              <a:rPr lang="cs-CZ" dirty="0">
                <a:ea typeface="ＭＳ Ｐゴシック"/>
              </a:rPr>
              <a:t> </a:t>
            </a:r>
            <a:r>
              <a:rPr lang="cs-CZ" err="1">
                <a:ea typeface="ＭＳ Ｐゴシック"/>
              </a:rPr>
              <a:t>fiber</a:t>
            </a:r>
            <a:r>
              <a:rPr lang="cs-CZ" dirty="0">
                <a:ea typeface="ＭＳ Ｐゴシック"/>
              </a:rPr>
              <a:t>/tunel</a:t>
            </a:r>
          </a:p>
          <a:p>
            <a:endParaRPr lang="cs-CZ" dirty="0"/>
          </a:p>
          <a:p>
            <a:r>
              <a:rPr lang="cs-CZ" dirty="0"/>
              <a:t>IP VPN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8244010"/>
      </p:ext>
    </p:extLst>
  </p:cSld>
  <p:clrMapOvr>
    <a:masterClrMapping/>
  </p:clrMapOvr>
  <p:transition>
    <p:checke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Veřejný KIVS operátor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ea typeface="ＭＳ Ｐゴシック"/>
              </a:rPr>
              <a:t>MV jej </a:t>
            </a:r>
            <a:r>
              <a:rPr lang="cs-CZ">
                <a:ea typeface="ＭＳ Ｐゴシック"/>
              </a:rPr>
              <a:t>vysoutěží DNS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+ - =</a:t>
            </a:r>
          </a:p>
          <a:p>
            <a:pPr lvl="1"/>
            <a:r>
              <a:rPr lang="cs-CZ" dirty="0"/>
              <a:t>Finance</a:t>
            </a:r>
          </a:p>
          <a:p>
            <a:pPr lvl="1"/>
            <a:r>
              <a:rPr lang="cs-CZ" dirty="0"/>
              <a:t>Dostupnost služby</a:t>
            </a:r>
          </a:p>
          <a:p>
            <a:pPr lvl="1"/>
            <a:r>
              <a:rPr lang="cs-CZ" dirty="0"/>
              <a:t>Živí se tím</a:t>
            </a:r>
          </a:p>
          <a:p>
            <a:pPr lvl="1"/>
            <a:r>
              <a:rPr lang="cs-CZ" dirty="0"/>
              <a:t>Veškeré služby přes DNS ?</a:t>
            </a:r>
          </a:p>
          <a:p>
            <a:pPr lvl="1"/>
            <a:r>
              <a:rPr lang="cs-CZ" dirty="0"/>
              <a:t>DDOS na infrastrukturu operátora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7457900"/>
      </p:ext>
    </p:extLst>
  </p:cSld>
  <p:clrMapOvr>
    <a:masterClrMapping/>
  </p:clrMapOvr>
  <p:transition>
    <p:checke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Neveřejný KIVS operátor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Kraje (KV, PK, Vysočina, Pardubice, Zlín a další)</a:t>
            </a:r>
          </a:p>
          <a:p>
            <a:r>
              <a:rPr lang="cs-CZ">
                <a:ea typeface="ＭＳ Ｐゴシック"/>
              </a:rPr>
              <a:t>MV ITS NGN (DWDM kraj, DWDM okres)</a:t>
            </a:r>
          </a:p>
          <a:p>
            <a:r>
              <a:rPr lang="cs-CZ">
                <a:ea typeface="ＭＳ Ｐゴシック"/>
              </a:rPr>
              <a:t>Třeba i ŘSD</a:t>
            </a:r>
            <a:endParaRPr lang="cs-CZ"/>
          </a:p>
          <a:p>
            <a:r>
              <a:rPr lang="cs-CZ">
                <a:ea typeface="ＭＳ Ｐゴシック"/>
              </a:rPr>
              <a:t>2020 Cesnet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+ - =</a:t>
            </a:r>
          </a:p>
          <a:p>
            <a:pPr lvl="1"/>
            <a:r>
              <a:rPr lang="cs-CZ" dirty="0"/>
              <a:t>Finance</a:t>
            </a:r>
          </a:p>
          <a:p>
            <a:pPr lvl="1"/>
            <a:r>
              <a:rPr lang="cs-CZ" dirty="0"/>
              <a:t>Dostupnost služby</a:t>
            </a:r>
          </a:p>
          <a:p>
            <a:pPr lvl="1"/>
            <a:r>
              <a:rPr lang="cs-CZ" dirty="0"/>
              <a:t>Rozvoj</a:t>
            </a:r>
          </a:p>
          <a:p>
            <a:pPr lvl="1"/>
            <a:r>
              <a:rPr lang="cs-CZ" dirty="0"/>
              <a:t>Oddělená síť od Internetu (kraje, regionální operátoři)</a:t>
            </a:r>
          </a:p>
          <a:p>
            <a:pPr lvl="1"/>
            <a:r>
              <a:rPr lang="cs-CZ" dirty="0">
                <a:ea typeface="ＭＳ Ｐゴシック"/>
              </a:rPr>
              <a:t>Preference </a:t>
            </a:r>
            <a:r>
              <a:rPr lang="cs-CZ" err="1">
                <a:ea typeface="ＭＳ Ｐゴシック"/>
              </a:rPr>
              <a:t>dark</a:t>
            </a:r>
            <a:endParaRPr lang="cs-CZ">
              <a:ea typeface="ＭＳ Ｐゴシック"/>
            </a:endParaRP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3832159"/>
      </p:ext>
    </p:extLst>
  </p:cSld>
  <p:clrMapOvr>
    <a:masterClrMapping/>
  </p:clrMapOvr>
  <p:transition>
    <p:checke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Krajský konektor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Krajské konektory (regionální sítě krajů)</a:t>
            </a:r>
          </a:p>
          <a:p>
            <a:r>
              <a:rPr lang="cs-CZ" dirty="0"/>
              <a:t>Krajské konektory (regionální sítě KIVS neveřejný operátor)</a:t>
            </a:r>
          </a:p>
          <a:p>
            <a:r>
              <a:rPr lang="cs-CZ">
                <a:ea typeface="ＭＳ Ｐゴシック"/>
              </a:rPr>
              <a:t>Krajský konektory (</a:t>
            </a:r>
            <a:r>
              <a:rPr lang="cs-CZ">
                <a:ea typeface="+mn-lt"/>
                <a:cs typeface="+mn-lt"/>
              </a:rPr>
              <a:t>regionální operátoři)</a:t>
            </a:r>
            <a:endParaRPr lang="cs-CZ" dirty="0"/>
          </a:p>
          <a:p>
            <a:r>
              <a:rPr lang="cs-CZ" dirty="0">
                <a:ea typeface="ＭＳ Ｐゴシック"/>
              </a:rPr>
              <a:t>Krajské konektory </a:t>
            </a:r>
            <a:r>
              <a:rPr lang="cs-CZ" err="1">
                <a:ea typeface="ＭＳ Ｐゴシック"/>
              </a:rPr>
              <a:t>Dark</a:t>
            </a:r>
            <a:r>
              <a:rPr lang="cs-CZ" dirty="0">
                <a:ea typeface="ＭＳ Ｐゴシック"/>
              </a:rPr>
              <a:t> </a:t>
            </a:r>
            <a:r>
              <a:rPr lang="cs-CZ" err="1">
                <a:ea typeface="ＭＳ Ｐゴシック"/>
              </a:rPr>
              <a:t>fiber</a:t>
            </a:r>
            <a:r>
              <a:rPr lang="cs-CZ" dirty="0">
                <a:ea typeface="ＭＳ Ｐゴシック"/>
              </a:rPr>
              <a:t>/tunel (nemusím až do </a:t>
            </a:r>
            <a:r>
              <a:rPr lang="cs-CZ">
                <a:ea typeface="ＭＳ Ｐゴシック"/>
              </a:rPr>
              <a:t>Prahy)</a:t>
            </a:r>
          </a:p>
          <a:p>
            <a:endParaRPr lang="cs-CZ" dirty="0"/>
          </a:p>
          <a:p>
            <a:r>
              <a:rPr lang="cs-CZ" dirty="0"/>
              <a:t>+ - =</a:t>
            </a:r>
          </a:p>
          <a:p>
            <a:pPr lvl="1"/>
            <a:r>
              <a:rPr lang="cs-CZ" dirty="0"/>
              <a:t>Finance</a:t>
            </a:r>
          </a:p>
          <a:p>
            <a:pPr lvl="1"/>
            <a:r>
              <a:rPr lang="cs-CZ" dirty="0"/>
              <a:t>Dostupnost služby</a:t>
            </a:r>
          </a:p>
          <a:p>
            <a:pPr lvl="1"/>
            <a:r>
              <a:rPr lang="cs-CZ" dirty="0"/>
              <a:t>Živí se tím/neživí se tím</a:t>
            </a:r>
          </a:p>
          <a:p>
            <a:pPr lvl="1"/>
            <a:r>
              <a:rPr lang="cs-CZ" dirty="0"/>
              <a:t>DDOS na infrastrukturu operátora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3894116"/>
      </p:ext>
    </p:extLst>
  </p:cSld>
  <p:clrMapOvr>
    <a:masterClrMapping/>
  </p:clrMapOvr>
  <p:transition>
    <p:checker dir="vert"/>
  </p:transition>
</p:sld>
</file>

<file path=ppt/theme/theme1.xml><?xml version="1.0" encoding="utf-8"?>
<a:theme xmlns:a="http://schemas.openxmlformats.org/drawingml/2006/main" name="šablona2005_prez_v1">
  <a:themeElements>
    <a:clrScheme name="šablona2005_prez_v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šablona2005_prez_v1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šablona2005_prez_v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2005_prez_v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2005_prez_v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2005_prez_v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2005_prez_v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2005_prez_v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2005_prez_v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šablona2005_prez_v1</Template>
  <TotalTime>20420</TotalTime>
  <Words>275</Words>
  <Application>Microsoft Office PowerPoint</Application>
  <PresentationFormat>Předvádění na obrazovce (4:3)</PresentationFormat>
  <Paragraphs>93</Paragraphs>
  <Slides>13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šablona2005_prez_v1</vt:lpstr>
      <vt:lpstr>Prezentace aplikace PowerPoint</vt:lpstr>
      <vt:lpstr>MVČR</vt:lpstr>
      <vt:lpstr>Sjednocení připojení ORP</vt:lpstr>
      <vt:lpstr>Jak jsou připojeny kraje ?</vt:lpstr>
      <vt:lpstr>Prezentace aplikace PowerPoint</vt:lpstr>
      <vt:lpstr>Jak ORP/OVM na to může jít</vt:lpstr>
      <vt:lpstr>Veřejný KIVS operátor</vt:lpstr>
      <vt:lpstr>Neveřejný KIVS operátor</vt:lpstr>
      <vt:lpstr>Krajský konektor </vt:lpstr>
      <vt:lpstr>IP VPN</vt:lpstr>
      <vt:lpstr>Bezpečný Internet</vt:lpstr>
      <vt:lpstr>+ -</vt:lpstr>
      <vt:lpstr>Prezentace aplikace PowerPoint</vt:lpstr>
    </vt:vector>
  </TitlesOfParts>
  <Company>RSD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2014</dc:title>
  <dc:subject>Prezentace tiskového odboru</dc:subject>
  <dc:creator>Tana</dc:creator>
  <cp:lastModifiedBy>Tana</cp:lastModifiedBy>
  <cp:revision>681</cp:revision>
  <cp:lastPrinted>2016-03-02T12:19:17Z</cp:lastPrinted>
  <dcterms:created xsi:type="dcterms:W3CDTF">2011-10-17T18:50:27Z</dcterms:created>
  <dcterms:modified xsi:type="dcterms:W3CDTF">2019-11-07T12:20:57Z</dcterms:modified>
</cp:coreProperties>
</file>