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9" r:id="rId3"/>
    <p:sldId id="306" r:id="rId4"/>
    <p:sldId id="307" r:id="rId5"/>
    <p:sldId id="308" r:id="rId6"/>
    <p:sldId id="309" r:id="rId7"/>
    <p:sldId id="324" r:id="rId8"/>
    <p:sldId id="310" r:id="rId9"/>
    <p:sldId id="323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2" r:id="rId21"/>
    <p:sldId id="321" r:id="rId22"/>
  </p:sldIdLst>
  <p:sldSz cx="9144000" cy="6858000" type="screen4x3"/>
  <p:notesSz cx="9928225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269565F2-2870-4AD5-9952-121EF714AAAE}">
          <p14:sldIdLst>
            <p14:sldId id="256"/>
            <p14:sldId id="269"/>
            <p14:sldId id="306"/>
            <p14:sldId id="307"/>
            <p14:sldId id="308"/>
            <p14:sldId id="309"/>
            <p14:sldId id="324"/>
            <p14:sldId id="310"/>
            <p14:sldId id="323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</p14:sldIdLst>
        </p14:section>
        <p14:section name="Oddíl bez názvu" id="{444665C9-494F-44F8-9FFE-E8B110D87864}">
          <p14:sldIdLst>
            <p14:sldId id="319"/>
            <p14:sldId id="320"/>
            <p14:sldId id="322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79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8CD7-80B2-49F9-A2A5-FC0AF35C453A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F64D-BB8B-4A71-95C3-67DEB856D6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15426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/>
              <a:t>Záhlaví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E71B-5620-4C68-8DA7-C64C5CD00BBA}" type="datetimeFigureOut">
              <a:rPr lang="cs-CZ" smtClean="0"/>
              <a:t>09.11.2022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22548-E79E-46AC-B8DC-4382670794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88488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3188" y="3447206"/>
            <a:ext cx="4485011" cy="1755031"/>
          </a:xfrm>
        </p:spPr>
        <p:txBody>
          <a:bodyPr anchor="b">
            <a:normAutofit/>
          </a:bodyPr>
          <a:lstStyle>
            <a:lvl1pPr algn="r">
              <a:defRPr sz="3600" b="1"/>
            </a:lvl1pPr>
          </a:lstStyle>
          <a:p>
            <a:r>
              <a:rPr lang="cs-CZ" dirty="0"/>
              <a:t>Název prezentace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0200" y="5202238"/>
            <a:ext cx="6858000" cy="81823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Podnadpis prezentace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4133"/>
            <a:ext cx="4633912" cy="202247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dirty="0"/>
              <a:t>Nadpis sekce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766609"/>
            <a:ext cx="46339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205" y="1072450"/>
            <a:ext cx="1879697" cy="4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2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9640"/>
              </a:buClr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4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03" y="416191"/>
            <a:ext cx="914447" cy="2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2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ástupný symbol pro obrázek 14"/>
          <p:cNvSpPr>
            <a:spLocks noGrp="1"/>
          </p:cNvSpPr>
          <p:nvPr>
            <p:ph type="pic" sz="quarter" idx="12"/>
          </p:nvPr>
        </p:nvSpPr>
        <p:spPr>
          <a:xfrm>
            <a:off x="5653616" y="1993902"/>
            <a:ext cx="3490384" cy="4864098"/>
          </a:xfrm>
          <a:custGeom>
            <a:avLst/>
            <a:gdLst>
              <a:gd name="connsiteX0" fmla="*/ 3152775 w 3490384"/>
              <a:gd name="connsiteY0" fmla="*/ 0 h 4864098"/>
              <a:gd name="connsiteX1" fmla="*/ 3475128 w 3490384"/>
              <a:gd name="connsiteY1" fmla="*/ 16278 h 4864098"/>
              <a:gd name="connsiteX2" fmla="*/ 3490384 w 3490384"/>
              <a:gd name="connsiteY2" fmla="*/ 18216 h 4864098"/>
              <a:gd name="connsiteX3" fmla="*/ 3490384 w 3490384"/>
              <a:gd name="connsiteY3" fmla="*/ 4864098 h 4864098"/>
              <a:gd name="connsiteX4" fmla="*/ 507205 w 3490384"/>
              <a:gd name="connsiteY4" fmla="*/ 4864098 h 4864098"/>
              <a:gd name="connsiteX5" fmla="*/ 380523 w 3490384"/>
              <a:gd name="connsiteY5" fmla="*/ 4655575 h 4864098"/>
              <a:gd name="connsiteX6" fmla="*/ 0 w 3490384"/>
              <a:gd name="connsiteY6" fmla="*/ 3152775 h 4864098"/>
              <a:gd name="connsiteX7" fmla="*/ 3152775 w 3490384"/>
              <a:gd name="connsiteY7" fmla="*/ 0 h 48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0384" h="4864098">
                <a:moveTo>
                  <a:pt x="3152775" y="0"/>
                </a:moveTo>
                <a:cubicBezTo>
                  <a:pt x="3261602" y="0"/>
                  <a:pt x="3369141" y="5514"/>
                  <a:pt x="3475128" y="16278"/>
                </a:cubicBezTo>
                <a:lnTo>
                  <a:pt x="3490384" y="18216"/>
                </a:lnTo>
                <a:lnTo>
                  <a:pt x="3490384" y="4864098"/>
                </a:lnTo>
                <a:lnTo>
                  <a:pt x="507205" y="4864098"/>
                </a:lnTo>
                <a:lnTo>
                  <a:pt x="380523" y="4655575"/>
                </a:lnTo>
                <a:cubicBezTo>
                  <a:pt x="137847" y="4208848"/>
                  <a:pt x="0" y="3696910"/>
                  <a:pt x="0" y="3152775"/>
                </a:cubicBezTo>
                <a:cubicBezTo>
                  <a:pt x="0" y="1411545"/>
                  <a:pt x="1411545" y="0"/>
                  <a:pt x="315277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4536017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25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752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nice 5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55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287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628650" y="792000"/>
            <a:ext cx="78867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ástupný symbol pro text 22"/>
          <p:cNvSpPr>
            <a:spLocks noGrp="1"/>
          </p:cNvSpPr>
          <p:nvPr>
            <p:ph type="body" sz="quarter" idx="13" hasCustomPrompt="1"/>
          </p:nvPr>
        </p:nvSpPr>
        <p:spPr>
          <a:xfrm>
            <a:off x="628649" y="360364"/>
            <a:ext cx="5703888" cy="352966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cs-CZ" dirty="0"/>
              <a:t>Doplňte nadpis sekce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3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94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7886700" cy="55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Strana </a:t>
            </a:r>
            <a:fld id="{20A22714-1925-4CB5-873C-0DA602053BBE}" type="slidenum">
              <a:rPr lang="cs-CZ" smtClean="0"/>
              <a:pPr/>
              <a:t>‹#›</a:t>
            </a:fld>
            <a:r>
              <a:rPr lang="cs-CZ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23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964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964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ovanda@plzensky-kraj.cz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26080" y="3740725"/>
            <a:ext cx="5532119" cy="1098190"/>
          </a:xfrm>
        </p:spPr>
        <p:txBody>
          <a:bodyPr wrap="square">
            <a:normAutofit/>
          </a:bodyPr>
          <a:lstStyle/>
          <a:p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Standardizace nástrojů územního plánování</a:t>
            </a:r>
            <a:endParaRPr lang="cs-CZ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0199" y="4922045"/>
            <a:ext cx="6858000" cy="808037"/>
          </a:xfrm>
        </p:spPr>
        <p:txBody>
          <a:bodyPr>
            <a:normAutofit/>
          </a:bodyPr>
          <a:lstStyle/>
          <a:p>
            <a:r>
              <a:rPr lang="cs-CZ" dirty="0" smtClean="0"/>
              <a:t>Porada KÚPK s ÚÚP a pořizovateli ÚPD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28650" y="5895975"/>
            <a:ext cx="7829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Ing. Zdeňka Topinková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OIT KÚPK</a:t>
            </a:r>
            <a:r>
              <a:rPr lang="cs-CZ" dirty="0" smtClean="0"/>
              <a:t>		                                   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Nečtiny 10. - 11. 11. 2022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941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Standard ÚP - předmět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dirty="0"/>
              <a:t>Předmětem standardizace nejsou: </a:t>
            </a:r>
          </a:p>
          <a:p>
            <a:pPr>
              <a:lnSpc>
                <a:spcPct val="100000"/>
              </a:lnSpc>
            </a:pPr>
            <a:r>
              <a:rPr lang="cs-CZ" dirty="0"/>
              <a:t>výkresy odůvodnění</a:t>
            </a:r>
          </a:p>
          <a:p>
            <a:pPr>
              <a:lnSpc>
                <a:spcPct val="100000"/>
              </a:lnSpc>
            </a:pPr>
            <a:r>
              <a:rPr lang="cs-CZ" dirty="0"/>
              <a:t>schémata (ani ve výrokové části ani v odůvodnění)</a:t>
            </a:r>
          </a:p>
          <a:p>
            <a:pPr>
              <a:lnSpc>
                <a:spcPct val="100000"/>
              </a:lnSpc>
            </a:pPr>
            <a:r>
              <a:rPr lang="cs-CZ" dirty="0"/>
              <a:t>prvky mapového díla</a:t>
            </a:r>
          </a:p>
          <a:p>
            <a:pPr>
              <a:lnSpc>
                <a:spcPct val="100000"/>
              </a:lnSpc>
            </a:pPr>
            <a:r>
              <a:rPr lang="cs-CZ" dirty="0"/>
              <a:t>regulace jednotlivých ploch</a:t>
            </a:r>
            <a:endParaRPr lang="cs-CZ" sz="1800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10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21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Standard ÚP </a:t>
            </a:r>
            <a:r>
              <a:rPr lang="cs-CZ" b="1" dirty="0" smtClean="0">
                <a:solidFill>
                  <a:srgbClr val="00B050"/>
                </a:solidFill>
              </a:rPr>
              <a:t>– jevy 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lvl="0" indent="0">
              <a:buNone/>
            </a:pPr>
            <a:r>
              <a:rPr lang="cs-CZ" dirty="0" smtClean="0"/>
              <a:t>§ 21a odst. 1 </a:t>
            </a:r>
            <a:r>
              <a:rPr lang="cs-CZ" dirty="0" err="1" smtClean="0"/>
              <a:t>vyhl</a:t>
            </a:r>
            <a:r>
              <a:rPr lang="cs-CZ" dirty="0" smtClean="0"/>
              <a:t>. 500/2006 Sb.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 smtClean="0"/>
              <a:t>Řešené </a:t>
            </a:r>
            <a:r>
              <a:rPr lang="cs-CZ" dirty="0"/>
              <a:t>území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/>
              <a:t>Zastavěné území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 smtClean="0"/>
              <a:t>Zastavitelné plochy</a:t>
            </a:r>
            <a:endParaRPr lang="cs-CZ" dirty="0"/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/>
              <a:t>Plochy přestavby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/>
              <a:t>Plochy změn v krajině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/>
              <a:t>Plochy s rozdílným způsobem využití 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/>
              <a:t>Koridory dopravní a technické </a:t>
            </a:r>
            <a:r>
              <a:rPr lang="cs-CZ" dirty="0" smtClean="0"/>
              <a:t>infrastruktury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/>
              <a:t>Plochy a koridory územních </a:t>
            </a:r>
            <a:r>
              <a:rPr lang="cs-CZ" dirty="0" smtClean="0"/>
              <a:t>rezerv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/>
              <a:t>Plochy a koridory, ve kterých je rozhodování o změnách v území podmíněno dohodou o parcelaci, územní studií či regulačním plánem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 smtClean="0"/>
              <a:t>Veřejně </a:t>
            </a:r>
            <a:r>
              <a:rPr lang="cs-CZ" dirty="0"/>
              <a:t>prospěšné stavby, opatření a asanace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 smtClean="0"/>
              <a:t>ÚSES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 smtClean="0"/>
              <a:t>Systém sídelní zeleně</a:t>
            </a:r>
          </a:p>
          <a:p>
            <a:pPr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 smtClean="0"/>
              <a:t>Systém významných veřejných prostranství</a:t>
            </a:r>
            <a:endParaRPr lang="cs-CZ" dirty="0"/>
          </a:p>
          <a:p>
            <a:pPr lvl="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dirty="0" smtClean="0"/>
              <a:t>Vymezení </a:t>
            </a:r>
            <a:r>
              <a:rPr lang="cs-CZ" dirty="0"/>
              <a:t>částí územního plánu s prvky regulačního </a:t>
            </a:r>
            <a:r>
              <a:rPr lang="cs-CZ" dirty="0" smtClean="0"/>
              <a:t>plánu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11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34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Standard ÚP – Výkres zákl. členění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25625"/>
            <a:ext cx="8208053" cy="43513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sz="2200" dirty="0">
                <a:solidFill>
                  <a:prstClr val="black"/>
                </a:solidFill>
              </a:rPr>
              <a:t>dle odst. 4 písm. a) Přílohy č. 7 vyhlášky č. 500/2006 Sb.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prstClr val="black"/>
                </a:solidFill>
              </a:rPr>
              <a:t>Z	</a:t>
            </a:r>
            <a:r>
              <a:rPr lang="cs-CZ" sz="1800" dirty="0">
                <a:solidFill>
                  <a:prstClr val="black"/>
                </a:solidFill>
              </a:rPr>
              <a:t>zastavitelné plochy				</a:t>
            </a:r>
            <a:r>
              <a:rPr lang="cs-CZ" sz="1500" dirty="0">
                <a:solidFill>
                  <a:prstClr val="black"/>
                </a:solidFill>
              </a:rPr>
              <a:t>příklad Z1, Z2…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prstClr val="black"/>
                </a:solidFill>
              </a:rPr>
              <a:t>P	</a:t>
            </a:r>
            <a:r>
              <a:rPr lang="cs-CZ" sz="1800" dirty="0">
                <a:solidFill>
                  <a:prstClr val="black"/>
                </a:solidFill>
              </a:rPr>
              <a:t>plochy přestavby					</a:t>
            </a:r>
            <a:r>
              <a:rPr lang="cs-CZ" sz="1500" dirty="0">
                <a:solidFill>
                  <a:prstClr val="black"/>
                </a:solidFill>
              </a:rPr>
              <a:t>příklad P1, P2…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prstClr val="black"/>
                </a:solidFill>
              </a:rPr>
              <a:t>K	</a:t>
            </a:r>
            <a:r>
              <a:rPr lang="cs-CZ" sz="1800" dirty="0">
                <a:solidFill>
                  <a:prstClr val="black"/>
                </a:solidFill>
              </a:rPr>
              <a:t>plochy změn v krajině				</a:t>
            </a:r>
            <a:r>
              <a:rPr lang="cs-CZ" sz="1500" dirty="0">
                <a:solidFill>
                  <a:prstClr val="black"/>
                </a:solidFill>
              </a:rPr>
              <a:t>příklad K1, K2..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prstClr val="black"/>
                </a:solidFill>
              </a:rPr>
              <a:t>R	</a:t>
            </a:r>
            <a:r>
              <a:rPr lang="cs-CZ" sz="1800" dirty="0">
                <a:solidFill>
                  <a:prstClr val="black"/>
                </a:solidFill>
              </a:rPr>
              <a:t>územní rezervy					</a:t>
            </a:r>
            <a:r>
              <a:rPr lang="cs-CZ" sz="1500" dirty="0">
                <a:solidFill>
                  <a:prstClr val="black"/>
                </a:solidFill>
              </a:rPr>
              <a:t>příklad R1, R2…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prstClr val="black"/>
                </a:solidFill>
              </a:rPr>
              <a:t>U	</a:t>
            </a:r>
            <a:r>
              <a:rPr lang="cs-CZ" sz="1800" dirty="0">
                <a:solidFill>
                  <a:prstClr val="black"/>
                </a:solidFill>
              </a:rPr>
              <a:t>území s prvky RP					</a:t>
            </a:r>
            <a:r>
              <a:rPr lang="cs-CZ" sz="1500" dirty="0">
                <a:solidFill>
                  <a:prstClr val="black"/>
                </a:solidFill>
              </a:rPr>
              <a:t>příklad U1, U2…</a:t>
            </a:r>
          </a:p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</a:rPr>
              <a:t>Plochy a koridory, ve kterých je rozhodování o změně podmíněno: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prstClr val="black"/>
                </a:solidFill>
              </a:rPr>
              <a:t>DO	</a:t>
            </a:r>
            <a:r>
              <a:rPr lang="cs-CZ" sz="1800" dirty="0">
                <a:solidFill>
                  <a:prstClr val="black"/>
                </a:solidFill>
              </a:rPr>
              <a:t>uzavřením dohody o parcelaci</a:t>
            </a:r>
            <a:r>
              <a:rPr lang="cs-CZ" sz="1800" b="1" dirty="0">
                <a:solidFill>
                  <a:prstClr val="black"/>
                </a:solidFill>
              </a:rPr>
              <a:t>			</a:t>
            </a:r>
            <a:r>
              <a:rPr lang="cs-CZ" sz="1500" dirty="0">
                <a:solidFill>
                  <a:prstClr val="black"/>
                </a:solidFill>
              </a:rPr>
              <a:t>příklad DO1, DO2…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prstClr val="black"/>
                </a:solidFill>
              </a:rPr>
              <a:t>US	</a:t>
            </a:r>
            <a:r>
              <a:rPr lang="cs-CZ" sz="1800" dirty="0">
                <a:solidFill>
                  <a:prstClr val="black"/>
                </a:solidFill>
              </a:rPr>
              <a:t>zpracováním územní studie</a:t>
            </a:r>
            <a:r>
              <a:rPr lang="cs-CZ" sz="1800" b="1" dirty="0">
                <a:solidFill>
                  <a:prstClr val="black"/>
                </a:solidFill>
              </a:rPr>
              <a:t>			</a:t>
            </a:r>
            <a:r>
              <a:rPr lang="cs-CZ" sz="1800" b="1" dirty="0" smtClean="0">
                <a:solidFill>
                  <a:prstClr val="black"/>
                </a:solidFill>
              </a:rPr>
              <a:t>	</a:t>
            </a:r>
            <a:r>
              <a:rPr lang="cs-CZ" sz="1500" dirty="0" smtClean="0">
                <a:solidFill>
                  <a:prstClr val="black"/>
                </a:solidFill>
              </a:rPr>
              <a:t>příklad </a:t>
            </a:r>
            <a:r>
              <a:rPr lang="cs-CZ" sz="1500" dirty="0">
                <a:solidFill>
                  <a:prstClr val="black"/>
                </a:solidFill>
              </a:rPr>
              <a:t>US1, US2…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prstClr val="black"/>
                </a:solidFill>
              </a:rPr>
              <a:t>RP	</a:t>
            </a:r>
            <a:r>
              <a:rPr lang="cs-CZ" sz="1800" dirty="0">
                <a:solidFill>
                  <a:prstClr val="black"/>
                </a:solidFill>
              </a:rPr>
              <a:t>vydáním regulačního plánu			</a:t>
            </a:r>
            <a:r>
              <a:rPr lang="cs-CZ" sz="1800" dirty="0" smtClean="0">
                <a:solidFill>
                  <a:prstClr val="black"/>
                </a:solidFill>
              </a:rPr>
              <a:t>	</a:t>
            </a:r>
            <a:r>
              <a:rPr lang="cs-CZ" sz="1500" dirty="0" smtClean="0">
                <a:solidFill>
                  <a:prstClr val="black"/>
                </a:solidFill>
              </a:rPr>
              <a:t>příklad </a:t>
            </a:r>
            <a:r>
              <a:rPr lang="cs-CZ" sz="1500" dirty="0">
                <a:solidFill>
                  <a:prstClr val="black"/>
                </a:solidFill>
              </a:rPr>
              <a:t>RP1, RP2…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prstClr val="black"/>
                </a:solidFill>
              </a:rPr>
              <a:t>DU	</a:t>
            </a:r>
            <a:r>
              <a:rPr lang="cs-CZ" sz="1800" dirty="0">
                <a:solidFill>
                  <a:prstClr val="black"/>
                </a:solidFill>
              </a:rPr>
              <a:t>zpracováním ÚS a uzavřením dohody o parcelaci	</a:t>
            </a:r>
            <a:r>
              <a:rPr lang="cs-CZ" sz="1500" dirty="0">
                <a:solidFill>
                  <a:prstClr val="black"/>
                </a:solidFill>
              </a:rPr>
              <a:t>příklad DU1, DU2…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prstClr val="black"/>
                </a:solidFill>
              </a:rPr>
              <a:t>DR	</a:t>
            </a:r>
            <a:r>
              <a:rPr lang="cs-CZ" sz="1800" dirty="0">
                <a:solidFill>
                  <a:prstClr val="black"/>
                </a:solidFill>
              </a:rPr>
              <a:t>vydáním RP a uzavřením dohody o parcelaci	</a:t>
            </a:r>
            <a:r>
              <a:rPr lang="cs-CZ" sz="1800" dirty="0" smtClean="0">
                <a:solidFill>
                  <a:prstClr val="black"/>
                </a:solidFill>
              </a:rPr>
              <a:t>	</a:t>
            </a:r>
            <a:r>
              <a:rPr lang="cs-CZ" sz="1500" dirty="0" smtClean="0">
                <a:solidFill>
                  <a:prstClr val="black"/>
                </a:solidFill>
              </a:rPr>
              <a:t>příklad </a:t>
            </a:r>
            <a:r>
              <a:rPr lang="cs-CZ" sz="1500" dirty="0">
                <a:solidFill>
                  <a:prstClr val="black"/>
                </a:solidFill>
              </a:rPr>
              <a:t>DR1, DR2…</a:t>
            </a:r>
            <a:endParaRPr lang="cs-CZ" sz="18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12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6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Standard ÚP – Výkres zákl. členění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13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6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544" y="1750674"/>
            <a:ext cx="5045679" cy="461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05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Standard ÚP – </a:t>
            </a:r>
            <a:r>
              <a:rPr lang="cs-CZ" b="1" dirty="0" smtClean="0">
                <a:solidFill>
                  <a:srgbClr val="00B050"/>
                </a:solidFill>
              </a:rPr>
              <a:t>Hlavní výkres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sz="2200" dirty="0">
                <a:solidFill>
                  <a:prstClr val="black"/>
                </a:solidFill>
              </a:rPr>
              <a:t>dle odst. 4 písm. b) Přílohy č. 7 vyhlášky č. 500/2006 Sb.</a:t>
            </a:r>
          </a:p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</a:rPr>
              <a:t>Vyjádření urbanistické koncepce a koncepce uspořádání krajiny: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</a:rPr>
              <a:t>vymezení ploch s rozdílným způsobem využití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</a:rPr>
              <a:t>vymezení ploch a koridorů pro územní rezervy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</a:rPr>
              <a:t>vymezení zastavěného území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</a:rPr>
              <a:t>vymezení zastavitelných ploch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</a:rPr>
              <a:t>vymezení ploch přestavby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</a:rPr>
              <a:t>vymezení ploch změn v krajině</a:t>
            </a:r>
          </a:p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</a:rPr>
              <a:t>Vyjádření koncepce veřejné infrastruktury: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</a:rPr>
              <a:t>koridor plošně vymezený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</a:rPr>
              <a:t>koridor nad plochami s rozdílným způsobem využití (překryvné značení)</a:t>
            </a:r>
          </a:p>
          <a:p>
            <a:pPr marL="0" lvl="0" indent="0">
              <a:buNone/>
            </a:pPr>
            <a:r>
              <a:rPr lang="cs-CZ" sz="2000" dirty="0">
                <a:solidFill>
                  <a:prstClr val="black"/>
                </a:solidFill>
              </a:rPr>
              <a:t>Znázornění vybraných systémů ÚP: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</a:rPr>
              <a:t>územní systém ekologické stability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</a:rPr>
              <a:t>systém sídelní zeleně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prstClr val="black"/>
                </a:solidFill>
              </a:rPr>
              <a:t>systém veřejných </a:t>
            </a:r>
            <a:r>
              <a:rPr lang="cs-CZ" sz="1600" dirty="0" smtClean="0">
                <a:solidFill>
                  <a:prstClr val="black"/>
                </a:solidFill>
              </a:rPr>
              <a:t>prostranství</a:t>
            </a:r>
          </a:p>
          <a:p>
            <a:pPr marL="0" lvl="0" indent="0">
              <a:buNone/>
            </a:pPr>
            <a:endParaRPr lang="cs-CZ" sz="16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14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257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1134533"/>
            <a:ext cx="7968209" cy="556156"/>
          </a:xfrm>
        </p:spPr>
        <p:txBody>
          <a:bodyPr>
            <a:normAutofit fontScale="90000"/>
          </a:bodyPr>
          <a:lstStyle/>
          <a:p>
            <a:r>
              <a:rPr lang="cs-CZ" b="1" spc="-100" dirty="0">
                <a:solidFill>
                  <a:srgbClr val="00B050"/>
                </a:solidFill>
              </a:rPr>
              <a:t>Standard ÚP – Hlavní </a:t>
            </a:r>
            <a:r>
              <a:rPr lang="cs-CZ" b="1" spc="-100" dirty="0" smtClean="0">
                <a:solidFill>
                  <a:srgbClr val="00B050"/>
                </a:solidFill>
              </a:rPr>
              <a:t>výkres ... Plochy RZV</a:t>
            </a:r>
            <a:endParaRPr lang="cs-CZ" spc="-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Strukturovány do tří úrovní:</a:t>
            </a:r>
          </a:p>
          <a:p>
            <a:pPr algn="just">
              <a:lnSpc>
                <a:spcPct val="120000"/>
              </a:lnSpc>
            </a:pPr>
            <a:r>
              <a:rPr lang="cs-CZ" b="1" dirty="0"/>
              <a:t>První úroveň </a:t>
            </a:r>
            <a:r>
              <a:rPr lang="cs-CZ" dirty="0"/>
              <a:t>dle vyhlášky č. 501/2006 Sb. + zeleň + koridory + překryvná značení (vybraný systém veřejných prostranství + ÚSES + systém sídelní zeleně + jiný)</a:t>
            </a:r>
          </a:p>
          <a:p>
            <a:pPr algn="just">
              <a:lnSpc>
                <a:spcPct val="120000"/>
              </a:lnSpc>
            </a:pPr>
            <a:r>
              <a:rPr lang="cs-CZ" b="1" dirty="0"/>
              <a:t>Druhá úroveň </a:t>
            </a:r>
            <a:r>
              <a:rPr lang="cs-CZ" dirty="0"/>
              <a:t>je standardizovaný výčet ploch s rozdílným způsobem využití (</a:t>
            </a:r>
            <a:r>
              <a:rPr lang="cs-CZ" dirty="0" err="1"/>
              <a:t>poddělení</a:t>
            </a:r>
            <a:r>
              <a:rPr lang="cs-CZ" dirty="0"/>
              <a:t> první úrovně), u všech i zbytková jiná plocha</a:t>
            </a:r>
          </a:p>
          <a:p>
            <a:pPr algn="just">
              <a:lnSpc>
                <a:spcPct val="120000"/>
              </a:lnSpc>
            </a:pPr>
            <a:r>
              <a:rPr lang="cs-CZ" b="1" dirty="0"/>
              <a:t>Třetí úroveň </a:t>
            </a:r>
            <a:r>
              <a:rPr lang="cs-CZ" dirty="0"/>
              <a:t>je doporučená. U některých ploch s RZV obsahuje Standard členění na 3. úrovni - pro sjednocení nejčastěji užívaných jevů. Standardně je 3. úroveň určena pro další indexování, určující charakter, strukturu, prostorovou regulaci, případně další rozlišující vlastnosti plochy.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15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941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8028170" cy="556156"/>
          </a:xfrm>
        </p:spPr>
        <p:txBody>
          <a:bodyPr>
            <a:normAutofit fontScale="90000"/>
          </a:bodyPr>
          <a:lstStyle/>
          <a:p>
            <a:r>
              <a:rPr lang="cs-CZ" b="1" spc="-100" dirty="0">
                <a:solidFill>
                  <a:srgbClr val="00B050"/>
                </a:solidFill>
              </a:rPr>
              <a:t>Standard ÚP – Hlavní výkres ... Plochy RZV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16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673" y="1654528"/>
            <a:ext cx="6275237" cy="477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02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34533"/>
            <a:ext cx="8028170" cy="556156"/>
          </a:xfrm>
        </p:spPr>
        <p:txBody>
          <a:bodyPr>
            <a:normAutofit fontScale="90000"/>
          </a:bodyPr>
          <a:lstStyle/>
          <a:p>
            <a:r>
              <a:rPr lang="cs-CZ" b="1" spc="-100" dirty="0">
                <a:solidFill>
                  <a:srgbClr val="00B050"/>
                </a:solidFill>
              </a:rPr>
              <a:t>Standard ÚP – Hlavní výkres ... Plochy RZV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17</a:t>
            </a:fld>
            <a:r>
              <a:rPr lang="cs-CZ" smtClean="0"/>
              <a:t>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196" y="1690689"/>
            <a:ext cx="5564341" cy="471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53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Standard ÚP – </a:t>
            </a:r>
            <a:r>
              <a:rPr lang="cs-CZ" b="1" dirty="0" smtClean="0">
                <a:solidFill>
                  <a:srgbClr val="00B050"/>
                </a:solidFill>
              </a:rPr>
              <a:t>Datový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/>
              <a:t>standardní souřadnicový systém – S-JTSK</a:t>
            </a:r>
          </a:p>
          <a:p>
            <a:pPr>
              <a:lnSpc>
                <a:spcPct val="100000"/>
              </a:lnSpc>
            </a:pPr>
            <a:r>
              <a:rPr lang="cs-CZ" dirty="0"/>
              <a:t>grafické typy: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texty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plochy</a:t>
            </a:r>
          </a:p>
          <a:p>
            <a:pPr lvl="1">
              <a:lnSpc>
                <a:spcPct val="100000"/>
              </a:lnSpc>
            </a:pPr>
            <a:r>
              <a:rPr lang="cs-CZ" dirty="0"/>
              <a:t>pokrytí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cs-CZ" dirty="0"/>
              <a:t>Pokud není uvedeno jinak, plochy se nepřekrývají.</a:t>
            </a:r>
          </a:p>
          <a:p>
            <a:pPr marL="571500">
              <a:lnSpc>
                <a:spcPct val="100000"/>
              </a:lnSpc>
            </a:pPr>
            <a:r>
              <a:rPr lang="cs-CZ" dirty="0"/>
              <a:t>datové formáty:</a:t>
            </a:r>
          </a:p>
          <a:p>
            <a:pPr marL="914400" lvl="1">
              <a:lnSpc>
                <a:spcPct val="100000"/>
              </a:lnSpc>
            </a:pPr>
            <a:r>
              <a:rPr lang="cs-CZ" dirty="0"/>
              <a:t>GIS – formát „</a:t>
            </a:r>
            <a:r>
              <a:rPr lang="cs-CZ" dirty="0" err="1" smtClean="0"/>
              <a:t>Shp</a:t>
            </a:r>
            <a:r>
              <a:rPr lang="cs-CZ" dirty="0" smtClean="0"/>
              <a:t>“</a:t>
            </a:r>
            <a:endParaRPr lang="cs-CZ" dirty="0"/>
          </a:p>
          <a:p>
            <a:pPr marL="914400" lvl="1">
              <a:lnSpc>
                <a:spcPct val="100000"/>
              </a:lnSpc>
            </a:pPr>
            <a:r>
              <a:rPr lang="cs-CZ" dirty="0"/>
              <a:t>CAD – formát „DXF“ </a:t>
            </a:r>
          </a:p>
          <a:p>
            <a:pPr marL="1371600" lvl="2">
              <a:lnSpc>
                <a:spcPct val="100000"/>
              </a:lnSpc>
            </a:pPr>
            <a:r>
              <a:rPr lang="cs-CZ" dirty="0"/>
              <a:t>vymezující vrstvy </a:t>
            </a:r>
          </a:p>
          <a:p>
            <a:pPr marL="1371600" lvl="2">
              <a:lnSpc>
                <a:spcPct val="100000"/>
              </a:lnSpc>
            </a:pPr>
            <a:r>
              <a:rPr lang="cs-CZ" dirty="0"/>
              <a:t>popisné vrstvy</a:t>
            </a:r>
          </a:p>
          <a:p>
            <a:pPr marL="0" lvl="0" indent="0">
              <a:buNone/>
            </a:pPr>
            <a:endParaRPr lang="cs-CZ" sz="16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18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32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Standard ÚP – </a:t>
            </a:r>
            <a:r>
              <a:rPr lang="cs-CZ" b="1" dirty="0" smtClean="0">
                <a:solidFill>
                  <a:srgbClr val="00B050"/>
                </a:solidFill>
              </a:rPr>
              <a:t>Datový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4800" dirty="0"/>
              <a:t>Standardní vrstvy: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/>
              <a:t>ReseneUzemi_p</a:t>
            </a:r>
            <a:r>
              <a:rPr lang="cs-CZ" b="1" dirty="0"/>
              <a:t> </a:t>
            </a:r>
            <a:r>
              <a:rPr lang="cs-CZ" dirty="0"/>
              <a:t>.. vymezení řešeného území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UzemiPrvkyRP_p</a:t>
            </a:r>
            <a:r>
              <a:rPr lang="cs-CZ" dirty="0"/>
              <a:t> .. vymezení částí územního plánu s prvky regulačního plánu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/>
              <a:t>ZastaveneUzemi_p</a:t>
            </a:r>
            <a:r>
              <a:rPr lang="cs-CZ" dirty="0"/>
              <a:t> .. zastavěné území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/>
              <a:t>PlochyRZV_p</a:t>
            </a:r>
            <a:r>
              <a:rPr lang="cs-CZ" dirty="0"/>
              <a:t> .. plochy s rozdílným způsobem využití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UzemniRezervy_p</a:t>
            </a:r>
            <a:r>
              <a:rPr lang="cs-CZ" dirty="0"/>
              <a:t> .. plochy a koridory územních rezerv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KoridoryP_p</a:t>
            </a:r>
            <a:r>
              <a:rPr lang="cs-CZ" dirty="0"/>
              <a:t> .. koridory plošně vymezené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KoridoryN_p</a:t>
            </a:r>
            <a:r>
              <a:rPr lang="cs-CZ" dirty="0"/>
              <a:t> .. koridory vymezené nad plochami s rozdílným způsobem využití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b="1" dirty="0" err="1"/>
              <a:t>PlochyZmen_p</a:t>
            </a:r>
            <a:r>
              <a:rPr lang="cs-CZ" dirty="0"/>
              <a:t> .. plochy změn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PlochyPodm_p</a:t>
            </a:r>
            <a:r>
              <a:rPr lang="cs-CZ" dirty="0"/>
              <a:t> .. plochy a koridory s podmínkou pro rozhodování o změnách v území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 smtClean="0"/>
              <a:t>VpsVpoAs_p</a:t>
            </a:r>
            <a:r>
              <a:rPr lang="cs-CZ" dirty="0" smtClean="0"/>
              <a:t>, </a:t>
            </a:r>
            <a:r>
              <a:rPr lang="cs-CZ" dirty="0" err="1" smtClean="0"/>
              <a:t>VpsVpoAs_l</a:t>
            </a:r>
            <a:r>
              <a:rPr lang="cs-CZ" dirty="0" smtClean="0"/>
              <a:t> </a:t>
            </a:r>
            <a:r>
              <a:rPr lang="cs-CZ" dirty="0"/>
              <a:t>.. veřejně prospěšné stavby, opatření a asanace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USES_p</a:t>
            </a:r>
            <a:r>
              <a:rPr lang="cs-CZ" dirty="0"/>
              <a:t> .. územní systém ekologické stability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SystemSidelniZelene_p</a:t>
            </a:r>
            <a:r>
              <a:rPr lang="cs-CZ" dirty="0"/>
              <a:t> .. systém sídelní zeleně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SystemVerProstr_p</a:t>
            </a:r>
            <a:r>
              <a:rPr lang="cs-CZ" dirty="0"/>
              <a:t> .. systém veřejných prostranství</a:t>
            </a:r>
          </a:p>
          <a:p>
            <a:pPr marL="0" lvl="0" indent="0">
              <a:buNone/>
            </a:pPr>
            <a:endParaRPr lang="cs-CZ" sz="16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19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6904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Oblasti standardizace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cs-CZ" spc="-100" dirty="0" smtClean="0"/>
              <a:t>Územně plánovací dokumentace</a:t>
            </a:r>
          </a:p>
          <a:p>
            <a:pPr lvl="1">
              <a:lnSpc>
                <a:spcPct val="120000"/>
              </a:lnSpc>
            </a:pPr>
            <a:r>
              <a:rPr lang="cs-CZ" spc="-100" dirty="0"/>
              <a:t>§ 20a zákona č. 183/2006 Sb</a:t>
            </a:r>
            <a:r>
              <a:rPr lang="cs-CZ" spc="-100" dirty="0" smtClean="0"/>
              <a:t>. - ÚPD, § </a:t>
            </a:r>
            <a:r>
              <a:rPr lang="cs-CZ" spc="-100" dirty="0"/>
              <a:t>59 odst. 4 </a:t>
            </a:r>
            <a:r>
              <a:rPr lang="cs-CZ" spc="-100" dirty="0" smtClean="0"/>
              <a:t>NSZ – ZÚR, ÚP, RP, vymezení ZÚ, ÚO</a:t>
            </a:r>
          </a:p>
          <a:p>
            <a:pPr lvl="1">
              <a:lnSpc>
                <a:spcPct val="120000"/>
              </a:lnSpc>
            </a:pPr>
            <a:r>
              <a:rPr lang="cs-CZ" b="1" spc="-100" dirty="0" smtClean="0"/>
              <a:t>ÚP</a:t>
            </a:r>
            <a:r>
              <a:rPr lang="cs-CZ" spc="-100" dirty="0" smtClean="0"/>
              <a:t>  - vydání vyhlášky k jednotnému standardu s účinností k 1. 1. 2023</a:t>
            </a:r>
            <a:r>
              <a:rPr lang="cs-CZ" spc="-100" dirty="0"/>
              <a:t>; zadání veřejné zakázky na úpravu ETL nástroje + metodiky (Q4/2022), </a:t>
            </a:r>
            <a:r>
              <a:rPr lang="cs-CZ" b="1" spc="-100" dirty="0"/>
              <a:t>výstup </a:t>
            </a:r>
            <a:r>
              <a:rPr lang="cs-CZ" b="1" spc="-100" dirty="0" smtClean="0"/>
              <a:t>Q1/2023</a:t>
            </a:r>
          </a:p>
          <a:p>
            <a:pPr lvl="1">
              <a:lnSpc>
                <a:spcPct val="120000"/>
              </a:lnSpc>
            </a:pPr>
            <a:r>
              <a:rPr lang="cs-CZ" b="1" spc="-100" dirty="0"/>
              <a:t>ZÚR </a:t>
            </a:r>
            <a:r>
              <a:rPr lang="cs-CZ" spc="-100" dirty="0"/>
              <a:t>- zadání veřejné zakázky na datový model (Q1/2023), </a:t>
            </a:r>
            <a:r>
              <a:rPr lang="cs-CZ" b="1" spc="-100" dirty="0"/>
              <a:t>výstup pro vyhlášku Q3/2023</a:t>
            </a:r>
          </a:p>
          <a:p>
            <a:pPr>
              <a:lnSpc>
                <a:spcPct val="120000"/>
              </a:lnSpc>
            </a:pPr>
            <a:r>
              <a:rPr lang="cs-CZ" spc="-100" dirty="0" smtClean="0"/>
              <a:t>Územně </a:t>
            </a:r>
            <a:r>
              <a:rPr lang="cs-CZ" spc="-100" dirty="0"/>
              <a:t>analytické </a:t>
            </a:r>
            <a:r>
              <a:rPr lang="cs-CZ" spc="-100" dirty="0" smtClean="0"/>
              <a:t>podklady</a:t>
            </a:r>
          </a:p>
          <a:p>
            <a:pPr lvl="1">
              <a:lnSpc>
                <a:spcPct val="120000"/>
              </a:lnSpc>
            </a:pPr>
            <a:r>
              <a:rPr lang="cs-CZ" spc="-100" dirty="0" smtClean="0"/>
              <a:t>zadání </a:t>
            </a:r>
            <a:r>
              <a:rPr lang="cs-CZ" spc="-100" dirty="0"/>
              <a:t>veřejné zakázky na datový model (Q1/2023), </a:t>
            </a:r>
            <a:r>
              <a:rPr lang="cs-CZ" b="1" spc="-100" dirty="0"/>
              <a:t>výstup pro vyhlášku Q3/2023</a:t>
            </a:r>
            <a:endParaRPr lang="cs-CZ" b="1" spc="-100" dirty="0" smtClean="0"/>
          </a:p>
          <a:p>
            <a:pPr>
              <a:lnSpc>
                <a:spcPct val="120000"/>
              </a:lnSpc>
            </a:pPr>
            <a:r>
              <a:rPr lang="cs-CZ" spc="-100" dirty="0" smtClean="0"/>
              <a:t>Prostorové regulace</a:t>
            </a:r>
          </a:p>
          <a:p>
            <a:pPr lvl="1">
              <a:lnSpc>
                <a:spcPct val="120000"/>
              </a:lnSpc>
            </a:pPr>
            <a:r>
              <a:rPr lang="cs-CZ" spc="-100" dirty="0" smtClean="0"/>
              <a:t>probíhá realizace</a:t>
            </a:r>
          </a:p>
          <a:p>
            <a:pPr marL="0" indent="0">
              <a:lnSpc>
                <a:spcPct val="120000"/>
              </a:lnSpc>
              <a:buNone/>
            </a:pPr>
            <a:endParaRPr lang="cs-CZ" spc="-100" dirty="0" smtClean="0"/>
          </a:p>
          <a:p>
            <a:pPr>
              <a:lnSpc>
                <a:spcPct val="120000"/>
              </a:lnSpc>
            </a:pPr>
            <a:endParaRPr lang="cs-CZ" spc="-100" dirty="0" smtClean="0"/>
          </a:p>
          <a:p>
            <a:pPr marL="0" indent="0">
              <a:lnSpc>
                <a:spcPct val="120000"/>
              </a:lnSpc>
              <a:buNone/>
            </a:pPr>
            <a:endParaRPr lang="cs-CZ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Standardizace nástrojů územního plánování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Standard ÚP – </a:t>
            </a:r>
            <a:r>
              <a:rPr lang="cs-CZ" b="1" dirty="0" smtClean="0">
                <a:solidFill>
                  <a:srgbClr val="00B050"/>
                </a:solidFill>
              </a:rPr>
              <a:t>Odevzdávaná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Hlavní adresář (ZIP):</a:t>
            </a:r>
          </a:p>
          <a:p>
            <a:r>
              <a:rPr lang="cs-CZ" sz="2400" dirty="0" smtClean="0"/>
              <a:t>prostorová data</a:t>
            </a:r>
          </a:p>
          <a:p>
            <a:pPr lvl="1"/>
            <a:r>
              <a:rPr lang="cs-CZ" sz="1400" dirty="0"/>
              <a:t>jedna z možností – SHP, DXF</a:t>
            </a:r>
          </a:p>
          <a:p>
            <a:r>
              <a:rPr lang="cs-CZ" sz="2400" dirty="0"/>
              <a:t>textová a tabulková část ÚP </a:t>
            </a:r>
            <a:endParaRPr lang="cs-CZ" sz="1800" dirty="0" smtClean="0"/>
          </a:p>
          <a:p>
            <a:pPr lvl="1"/>
            <a:r>
              <a:rPr lang="cs-CZ" sz="1400" dirty="0" smtClean="0"/>
              <a:t>vždy – PDF/A</a:t>
            </a:r>
          </a:p>
          <a:p>
            <a:pPr lvl="1"/>
            <a:r>
              <a:rPr lang="cs-CZ" sz="1400" dirty="0" smtClean="0"/>
              <a:t>jedna z možností – TXT, RTF, DOC (textový editor MS Word verze 6 a vyšší), DOCX</a:t>
            </a:r>
            <a:endParaRPr lang="cs-CZ" sz="1400" dirty="0"/>
          </a:p>
          <a:p>
            <a:r>
              <a:rPr lang="cs-CZ" sz="2400" dirty="0" smtClean="0"/>
              <a:t>výkresy a schémata</a:t>
            </a:r>
          </a:p>
          <a:p>
            <a:pPr lvl="1"/>
            <a:r>
              <a:rPr lang="cs-CZ" sz="1400" dirty="0"/>
              <a:t>vždy – PDF/A</a:t>
            </a:r>
          </a:p>
          <a:p>
            <a:pPr lvl="1"/>
            <a:r>
              <a:rPr lang="cs-CZ" sz="1400" dirty="0"/>
              <a:t>jedna z možností – </a:t>
            </a:r>
            <a:r>
              <a:rPr lang="cs-CZ" sz="1400" dirty="0" smtClean="0"/>
              <a:t>PNG, TIF, BMP</a:t>
            </a:r>
            <a:endParaRPr lang="cs-CZ" sz="2400" dirty="0" smtClean="0"/>
          </a:p>
          <a:p>
            <a:r>
              <a:rPr lang="cs-CZ" sz="2400" dirty="0" err="1" smtClean="0"/>
              <a:t>metadata</a:t>
            </a:r>
            <a:endParaRPr lang="cs-CZ" sz="2400" dirty="0" smtClean="0"/>
          </a:p>
          <a:p>
            <a:pPr lvl="1"/>
            <a:r>
              <a:rPr lang="cs-CZ" sz="1400" dirty="0"/>
              <a:t>XML</a:t>
            </a:r>
          </a:p>
          <a:p>
            <a:pPr marL="0" lvl="0" indent="0">
              <a:buNone/>
            </a:pPr>
            <a:endParaRPr lang="cs-CZ" sz="1600" dirty="0">
              <a:solidFill>
                <a:prstClr val="black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20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372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846954"/>
            <a:ext cx="7886700" cy="556156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Datový model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21</a:t>
            </a:fld>
            <a:r>
              <a:rPr lang="cs-CZ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28649" y="4904738"/>
            <a:ext cx="76104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OIT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KÚPK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Oddělení geografických informačních systémů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Ing. Zdeňka Topinková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tel.: 377 195 421</a:t>
            </a:r>
          </a:p>
          <a:p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zdenka.topinkova@plzensky-kraj.cz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28649" y="887590"/>
            <a:ext cx="87928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600" dirty="0">
                <a:solidFill>
                  <a:prstClr val="black"/>
                </a:solidFill>
              </a:rPr>
              <a:t>Zdroj:</a:t>
            </a:r>
          </a:p>
          <a:p>
            <a:pPr lvl="0"/>
            <a:r>
              <a:rPr lang="cs-CZ" sz="1400" b="1" dirty="0">
                <a:solidFill>
                  <a:prstClr val="black"/>
                </a:solidFill>
              </a:rPr>
              <a:t>Prezentace OÚP MMR</a:t>
            </a:r>
          </a:p>
          <a:p>
            <a:pPr lvl="0"/>
            <a:r>
              <a:rPr lang="cs-CZ" sz="1400" dirty="0" smtClean="0">
                <a:solidFill>
                  <a:prstClr val="black"/>
                </a:solidFill>
              </a:rPr>
              <a:t>Digitalizace </a:t>
            </a:r>
            <a:r>
              <a:rPr lang="cs-CZ" sz="1400" dirty="0">
                <a:solidFill>
                  <a:prstClr val="black"/>
                </a:solidFill>
              </a:rPr>
              <a:t>– aktuální stav projektů (Porada MMR s KÚ a MHMP, Jindřichův Hradec, 20. – 21.10.2022</a:t>
            </a:r>
            <a:r>
              <a:rPr lang="cs-CZ" sz="1400" dirty="0" smtClean="0">
                <a:solidFill>
                  <a:prstClr val="black"/>
                </a:solidFill>
              </a:rPr>
              <a:t>)</a:t>
            </a:r>
          </a:p>
          <a:p>
            <a:pPr lvl="0"/>
            <a:r>
              <a:rPr lang="cs-CZ" sz="1400" b="1" dirty="0" smtClean="0">
                <a:solidFill>
                  <a:prstClr val="black"/>
                </a:solidFill>
              </a:rPr>
              <a:t>Prezentace ČKAI</a:t>
            </a:r>
          </a:p>
          <a:p>
            <a:pPr lvl="0"/>
            <a:r>
              <a:rPr lang="cs-CZ" sz="1400" dirty="0" smtClean="0">
                <a:solidFill>
                  <a:prstClr val="black"/>
                </a:solidFill>
              </a:rPr>
              <a:t>Standardizace některých výstupů ZÚR (23. celostátní konference o územním plánování a stavebním řádu, Hradec Králové, 1.10.2021)</a:t>
            </a:r>
            <a:endParaRPr lang="cs-CZ" sz="1400" dirty="0">
              <a:solidFill>
                <a:prstClr val="black"/>
              </a:solidFill>
            </a:endParaRPr>
          </a:p>
          <a:p>
            <a:pPr lvl="0"/>
            <a:endParaRPr lang="cs-CZ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Standard</a:t>
            </a:r>
            <a:r>
              <a:rPr lang="cs-CZ" dirty="0" smtClean="0"/>
              <a:t> </a:t>
            </a:r>
            <a:r>
              <a:rPr lang="cs-CZ" b="1" dirty="0">
                <a:solidFill>
                  <a:srgbClr val="00B050"/>
                </a:solidFill>
              </a:rPr>
              <a:t>databáze ÚAP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Konkrétní cíle projektu</a:t>
            </a:r>
            <a:r>
              <a:rPr lang="cs-CZ" b="1" dirty="0"/>
              <a:t>: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dirty="0" smtClean="0"/>
              <a:t>Vytvoření </a:t>
            </a:r>
            <a:r>
              <a:rPr lang="cs-CZ" dirty="0"/>
              <a:t>jednotného datového modelu a výměnného formátu pro </a:t>
            </a:r>
            <a:r>
              <a:rPr lang="cs-CZ" sz="2700" dirty="0"/>
              <a:t>databázi</a:t>
            </a:r>
            <a:r>
              <a:rPr lang="cs-CZ" dirty="0"/>
              <a:t> ÚAP (dále jen datový model ÚAP) včetně katalogu jevů </a:t>
            </a:r>
            <a:r>
              <a:rPr lang="cs-CZ" dirty="0" smtClean="0"/>
              <a:t>ÚAP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sz="2900" dirty="0"/>
              <a:t>Vytvoření validačního nástroje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cs-CZ" sz="2900" dirty="0"/>
              <a:t>Pořízení datového obsahu pro jednotnou databázi ÚAP formou konsolidace dat ze stávajících databází ÚAP krajských úřadů</a:t>
            </a:r>
          </a:p>
          <a:p>
            <a:pPr marL="0" indent="0">
              <a:buNone/>
            </a:pPr>
            <a:r>
              <a:rPr lang="cs-CZ" b="1" dirty="0"/>
              <a:t>Harmonogram projektu (2 fáze):</a:t>
            </a:r>
          </a:p>
          <a:p>
            <a:pPr>
              <a:lnSpc>
                <a:spcPct val="120000"/>
              </a:lnSpc>
            </a:pPr>
            <a:r>
              <a:rPr lang="cs-CZ" dirty="0"/>
              <a:t>01/2023-09/2023 </a:t>
            </a:r>
            <a:r>
              <a:rPr lang="cs-CZ" dirty="0" smtClean="0"/>
              <a:t>– JVF ÚAP </a:t>
            </a:r>
            <a:r>
              <a:rPr lang="cs-CZ" dirty="0"/>
              <a:t>pro předávání a sdílení dat databáze ÚAP, dodání kontrolního nástroje pro validitu dat a vytvoření katalogu sledovaných jevů ÚAP</a:t>
            </a:r>
          </a:p>
          <a:p>
            <a:pPr>
              <a:lnSpc>
                <a:spcPct val="120000"/>
              </a:lnSpc>
            </a:pPr>
            <a:r>
              <a:rPr lang="cs-CZ" dirty="0"/>
              <a:t>10/2023–12/2024 </a:t>
            </a:r>
            <a:r>
              <a:rPr lang="cs-CZ" dirty="0" smtClean="0"/>
              <a:t>– Pořízení </a:t>
            </a:r>
            <a:r>
              <a:rPr lang="cs-CZ" dirty="0"/>
              <a:t>datového obsahu pro jednotnou databázi ÚAP formou konsolidace dat ze stávajících databází KÚ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3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422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B050"/>
                </a:solidFill>
              </a:rPr>
              <a:t>Standard ZÚR - důvody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dirty="0"/>
              <a:t>základní předpoklad pro digitalizaci stavebního řízení a územního plánování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dirty="0"/>
              <a:t>snadné předávání a propojování dat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dirty="0"/>
              <a:t>zvýšení přehlednosti a srozumitelnosti ÚPD pro všechny uživatele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dirty="0"/>
              <a:t>splnění požadavků nového stavebního zákona </a:t>
            </a:r>
            <a:r>
              <a:rPr lang="cs-CZ" dirty="0" smtClean="0"/>
              <a:t> (§ </a:t>
            </a:r>
            <a:r>
              <a:rPr lang="cs-CZ" dirty="0"/>
              <a:t>59 a příloha č. 9 „Jednotný standard ZÚR“)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cs-CZ" dirty="0"/>
              <a:t>splnění směrnice EU (</a:t>
            </a:r>
            <a:r>
              <a:rPr lang="cs-CZ" dirty="0" err="1"/>
              <a:t>Inspire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4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62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703" y="3823369"/>
            <a:ext cx="3066433" cy="283993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68" y="848498"/>
            <a:ext cx="3003642" cy="28399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Standard ZÚR - analýza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5249635" cy="4371976"/>
          </a:xfrm>
        </p:spPr>
        <p:txBody>
          <a:bodyPr numCol="1">
            <a:normAutofit/>
          </a:bodyPr>
          <a:lstStyle/>
          <a:p>
            <a:r>
              <a:rPr lang="cs-CZ" dirty="0" smtClean="0"/>
              <a:t>rozdílné </a:t>
            </a:r>
            <a:endParaRPr lang="cs-CZ" dirty="0"/>
          </a:p>
          <a:p>
            <a:pPr lvl="1"/>
            <a:r>
              <a:rPr lang="cs-CZ" dirty="0" smtClean="0"/>
              <a:t>grafické znázornění</a:t>
            </a:r>
          </a:p>
          <a:p>
            <a:pPr lvl="1"/>
            <a:r>
              <a:rPr lang="cs-CZ" dirty="0" smtClean="0"/>
              <a:t>označování </a:t>
            </a:r>
            <a:r>
              <a:rPr lang="cs-CZ" dirty="0"/>
              <a:t>jevů</a:t>
            </a:r>
          </a:p>
          <a:p>
            <a:pPr lvl="1"/>
            <a:r>
              <a:rPr lang="cs-CZ" dirty="0" smtClean="0"/>
              <a:t>používání </a:t>
            </a:r>
            <a:r>
              <a:rPr lang="cs-CZ" dirty="0"/>
              <a:t>pojmů</a:t>
            </a:r>
          </a:p>
          <a:p>
            <a:r>
              <a:rPr lang="cs-CZ" dirty="0" smtClean="0"/>
              <a:t>rozdílná </a:t>
            </a:r>
            <a:r>
              <a:rPr lang="cs-CZ" dirty="0"/>
              <a:t>míra podrobnosti</a:t>
            </a:r>
          </a:p>
          <a:p>
            <a:r>
              <a:rPr lang="cs-CZ" dirty="0" smtClean="0"/>
              <a:t>rozdílný </a:t>
            </a:r>
            <a:r>
              <a:rPr lang="cs-CZ" dirty="0"/>
              <a:t>mapový podklad</a:t>
            </a:r>
          </a:p>
          <a:p>
            <a:r>
              <a:rPr lang="cs-CZ" dirty="0" smtClean="0"/>
              <a:t>rozdílný </a:t>
            </a:r>
            <a:r>
              <a:rPr lang="cs-CZ" dirty="0"/>
              <a:t>přístup k </a:t>
            </a:r>
            <a:r>
              <a:rPr lang="cs-CZ" dirty="0" smtClean="0"/>
              <a:t>informativní (neschvalované</a:t>
            </a:r>
            <a:r>
              <a:rPr lang="cs-CZ" dirty="0"/>
              <a:t>) části legendy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5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664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Standard ZÚR – </a:t>
            </a:r>
            <a:r>
              <a:rPr lang="cs-CZ" sz="3200" b="1" dirty="0" smtClean="0">
                <a:solidFill>
                  <a:srgbClr val="00B050"/>
                </a:solidFill>
              </a:rPr>
              <a:t>obecné </a:t>
            </a:r>
            <a:r>
              <a:rPr lang="cs-CZ" sz="3200" b="1" dirty="0">
                <a:solidFill>
                  <a:srgbClr val="00B050"/>
                </a:solidFill>
              </a:rPr>
              <a:t>cíle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cs-CZ" b="1" dirty="0"/>
              <a:t>Výkres ZÚR musí představovat zjednodušené, transparentní a maximálně srozumitelné vyjádření dané koncepce. 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 smtClean="0"/>
              <a:t>definovat matici schvalovaných jevů pro jednotlivé výkresy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navrhnout jednotlivé pojmenování jevů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jednotné znázornění i označování jevů ve vybraných výkresech ZÚR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vytvořit „vzorové legendy“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navrhnout jednotný mapový podklad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6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40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Standard ZÚR </a:t>
            </a:r>
            <a:r>
              <a:rPr lang="cs-CZ" sz="3200" b="1" dirty="0" smtClean="0">
                <a:solidFill>
                  <a:srgbClr val="00B050"/>
                </a:solidFill>
              </a:rPr>
              <a:t>– cíle VZ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 smtClean="0"/>
              <a:t>vytvoření jednotného datového modelu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stanovení pravidel pro výměnné formáty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vytvoření vzorových šablon dle stanovených požadavků na grafické vyjádření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vytvoření šablony pro předávání </a:t>
            </a:r>
            <a:r>
              <a:rPr lang="cs-CZ" dirty="0" err="1" smtClean="0"/>
              <a:t>metadat</a:t>
            </a:r>
            <a:endParaRPr lang="cs-CZ" dirty="0" smtClean="0"/>
          </a:p>
          <a:p>
            <a:pPr>
              <a:lnSpc>
                <a:spcPct val="110000"/>
              </a:lnSpc>
            </a:pPr>
            <a:r>
              <a:rPr lang="cs-CZ" dirty="0" smtClean="0"/>
              <a:t>vytvoření ETL nástroje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vytvoření metodiky pro zpracovatele</a:t>
            </a:r>
          </a:p>
          <a:p>
            <a:pPr>
              <a:lnSpc>
                <a:spcPct val="110000"/>
              </a:lnSpc>
            </a:pPr>
            <a:r>
              <a:rPr lang="cs-CZ" dirty="0" smtClean="0"/>
              <a:t>zajištění technické podpory implementovaných nástrojů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7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195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Standard ÚP - důvody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koordinovaný způsob grafického projevu závazných výkresů územního plánu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/>
              <a:t>přehlednost, srozumitelnost, jednotná interpretace =&gt; rychlejší a kvalitnější rozhodování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zefektivnění </a:t>
            </a:r>
            <a:r>
              <a:rPr lang="cs-CZ" dirty="0"/>
              <a:t>využití digitálních údajů obsažených v územních plánech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/>
              <a:t>vytvoření databáze jevů územních plánů =&gt; zkvalitnění standardních činností s územním </a:t>
            </a:r>
            <a:r>
              <a:rPr lang="cs-CZ" dirty="0" smtClean="0"/>
              <a:t>plánem</a:t>
            </a:r>
          </a:p>
          <a:p>
            <a:pPr>
              <a:lnSpc>
                <a:spcPct val="120000"/>
              </a:lnSpc>
            </a:pPr>
            <a:r>
              <a:rPr lang="cs-CZ" dirty="0" err="1"/>
              <a:t>Geoportál</a:t>
            </a:r>
            <a:r>
              <a:rPr lang="cs-CZ" dirty="0"/>
              <a:t> územního plánování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dirty="0"/>
              <a:t>vytvoření mapového podkladu celé republiky</a:t>
            </a:r>
          </a:p>
          <a:p>
            <a:pPr>
              <a:lnSpc>
                <a:spcPct val="120000"/>
              </a:lnSpc>
            </a:pPr>
            <a:r>
              <a:rPr lang="cs-CZ" dirty="0"/>
              <a:t>soulad s principy </a:t>
            </a:r>
            <a:r>
              <a:rPr lang="cs-CZ" dirty="0" err="1"/>
              <a:t>GeoInfoStrategie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plnění Směrnice 2007/2/ES o zřízení Infrastruktury pro prostorové informace v Evropském společenství (INSPIRE)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8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78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Standard ÚP - předmět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všechny podstatné jevy stanovené ÚP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jevy navrhované projektantem, nikoliv jevy ÚAP, za které jsou zodpovědní poskytovatelé (příp. pořizovatelé)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100" dirty="0"/>
              <a:t>sjednocení grafického vyjádření ve výkresech výrokové části ÚP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/>
              <a:t>Výkres základního členění </a:t>
            </a:r>
            <a:r>
              <a:rPr lang="cs-CZ" sz="2000" dirty="0"/>
              <a:t>– celý výkres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/>
              <a:t>Hlavní výkres </a:t>
            </a:r>
            <a:r>
              <a:rPr lang="cs-CZ" sz="2000" dirty="0"/>
              <a:t>– vybrané části výkresu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cs-CZ" dirty="0"/>
              <a:t>Výkres VPS, VPO a asanací </a:t>
            </a:r>
            <a:r>
              <a:rPr lang="cs-CZ" sz="2000" dirty="0"/>
              <a:t>– celý </a:t>
            </a:r>
            <a:r>
              <a:rPr lang="cs-CZ" sz="2000" dirty="0" smtClean="0"/>
              <a:t>výkres</a:t>
            </a:r>
          </a:p>
          <a:p>
            <a:pPr>
              <a:lnSpc>
                <a:spcPct val="120000"/>
              </a:lnSpc>
            </a:pPr>
            <a:r>
              <a:rPr lang="cs-CZ" dirty="0"/>
              <a:t>předávaná elektronická </a:t>
            </a:r>
            <a:r>
              <a:rPr lang="cs-CZ" dirty="0" smtClean="0"/>
              <a:t>data</a:t>
            </a:r>
          </a:p>
          <a:p>
            <a:pPr lvl="1">
              <a:lnSpc>
                <a:spcPct val="120000"/>
              </a:lnSpc>
            </a:pPr>
            <a:r>
              <a:rPr lang="cs-CZ" sz="2100" dirty="0"/>
              <a:t>datová struktura – názvy vrstev, geometrie, </a:t>
            </a:r>
            <a:r>
              <a:rPr lang="cs-CZ" sz="2100" dirty="0" smtClean="0"/>
              <a:t>vlastnosti (Přílohy č. 19, 20 k vyhlášce)</a:t>
            </a:r>
            <a:endParaRPr lang="cs-CZ" sz="2100" dirty="0"/>
          </a:p>
          <a:p>
            <a:pPr lvl="1">
              <a:lnSpc>
                <a:spcPct val="120000"/>
              </a:lnSpc>
            </a:pPr>
            <a:r>
              <a:rPr lang="cs-CZ" sz="2100" dirty="0"/>
              <a:t>uspořádání a označení adresářů a </a:t>
            </a:r>
            <a:r>
              <a:rPr lang="cs-CZ" sz="2100" dirty="0" smtClean="0"/>
              <a:t>souborů (Příloha č. 23 k vyhlášce)</a:t>
            </a:r>
            <a:endParaRPr lang="cs-CZ" sz="2100" dirty="0"/>
          </a:p>
          <a:p>
            <a:pPr lvl="1">
              <a:lnSpc>
                <a:spcPct val="120000"/>
              </a:lnSpc>
            </a:pPr>
            <a:r>
              <a:rPr lang="cs-CZ" sz="2100" dirty="0"/>
              <a:t>požadavky na zeměpisné </a:t>
            </a:r>
            <a:r>
              <a:rPr lang="cs-CZ" sz="2100" dirty="0" smtClean="0"/>
              <a:t>usazení (JTSK) , </a:t>
            </a:r>
            <a:r>
              <a:rPr lang="cs-CZ" sz="2100" dirty="0"/>
              <a:t>barevnou </a:t>
            </a:r>
            <a:r>
              <a:rPr lang="cs-CZ" sz="2100" dirty="0" smtClean="0"/>
              <a:t>hloubku (24 bit) </a:t>
            </a:r>
            <a:r>
              <a:rPr lang="cs-CZ" sz="2100" dirty="0"/>
              <a:t>a rozlišení </a:t>
            </a:r>
            <a:r>
              <a:rPr lang="cs-CZ" sz="2100" dirty="0" smtClean="0"/>
              <a:t>rastrových dat (300 dpi)</a:t>
            </a:r>
            <a:endParaRPr lang="cs-CZ" sz="2100" dirty="0"/>
          </a:p>
          <a:p>
            <a:pPr marL="0" indent="0">
              <a:lnSpc>
                <a:spcPct val="100000"/>
              </a:lnSpc>
              <a:buNone/>
            </a:pPr>
            <a:endParaRPr lang="cs-CZ" sz="2400" dirty="0"/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Standardizace nástrojů územního plánování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cs-CZ" smtClean="0"/>
              <a:t>Strana </a:t>
            </a:r>
            <a:fld id="{20A22714-1925-4CB5-873C-0DA602053BBE}" type="slidenum">
              <a:rPr lang="cs-CZ" smtClean="0"/>
              <a:pPr/>
              <a:t>9</a:t>
            </a:fld>
            <a:r>
              <a:rPr lang="cs-CZ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5992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8B6722D6-0584-4B7E-A4FB-D297BDBBC31E}" vid="{BA8B70A0-803C-4640-9ECA-FA8ACE5BFB6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porada ÚÚP XII_2017 oprávněný investor</Template>
  <TotalTime>3994</TotalTime>
  <Words>1489</Words>
  <Application>Microsoft Office PowerPoint</Application>
  <PresentationFormat>Předvádění na obrazovce (4:3)</PresentationFormat>
  <Paragraphs>221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Courier New</vt:lpstr>
      <vt:lpstr>Wingdings</vt:lpstr>
      <vt:lpstr>Motiv Office</vt:lpstr>
      <vt:lpstr>Standardizace nástrojů územního plánování</vt:lpstr>
      <vt:lpstr>Oblasti standardizace</vt:lpstr>
      <vt:lpstr>Standard databáze ÚAP</vt:lpstr>
      <vt:lpstr>Standard ZÚR - důvody</vt:lpstr>
      <vt:lpstr>Standard ZÚR - analýza</vt:lpstr>
      <vt:lpstr>Standard ZÚR – obecné cíle</vt:lpstr>
      <vt:lpstr>Standard ZÚR – cíle VZ</vt:lpstr>
      <vt:lpstr>Standard ÚP - důvody</vt:lpstr>
      <vt:lpstr>Standard ÚP - předmět</vt:lpstr>
      <vt:lpstr>Standard ÚP - předmět</vt:lpstr>
      <vt:lpstr>Standard ÚP – jevy </vt:lpstr>
      <vt:lpstr>Standard ÚP – Výkres zákl. členění</vt:lpstr>
      <vt:lpstr>Standard ÚP – Výkres zákl. členění</vt:lpstr>
      <vt:lpstr>Standard ÚP – Hlavní výkres</vt:lpstr>
      <vt:lpstr>Standard ÚP – Hlavní výkres ... Plochy RZV</vt:lpstr>
      <vt:lpstr>Standard ÚP – Hlavní výkres ... Plochy RZV</vt:lpstr>
      <vt:lpstr>Standard ÚP – Hlavní výkres ... Plochy RZV</vt:lpstr>
      <vt:lpstr>Standard ÚP – Datový model</vt:lpstr>
      <vt:lpstr>Standard ÚP – Datový model</vt:lpstr>
      <vt:lpstr>Standard ÚP – Odevzdávaná data</vt:lpstr>
      <vt:lpstr>Děkuji za pozornost</vt:lpstr>
    </vt:vector>
  </TitlesOfParts>
  <Company>Plzeňský kraj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Oprávněný investor</dc:title>
  <dc:creator>Součková Lucie</dc:creator>
  <cp:lastModifiedBy>Topinková Zdeňka</cp:lastModifiedBy>
  <cp:revision>180</cp:revision>
  <cp:lastPrinted>2022-11-09T17:47:18Z</cp:lastPrinted>
  <dcterms:created xsi:type="dcterms:W3CDTF">2017-11-24T07:47:20Z</dcterms:created>
  <dcterms:modified xsi:type="dcterms:W3CDTF">2022-11-09T17:51:21Z</dcterms:modified>
</cp:coreProperties>
</file>