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1" r:id="rId3"/>
    <p:sldId id="263" r:id="rId4"/>
    <p:sldId id="264" r:id="rId5"/>
    <p:sldId id="285" r:id="rId6"/>
    <p:sldId id="265" r:id="rId7"/>
    <p:sldId id="266" r:id="rId8"/>
    <p:sldId id="267" r:id="rId9"/>
    <p:sldId id="268" r:id="rId10"/>
    <p:sldId id="269" r:id="rId11"/>
    <p:sldId id="270" r:id="rId12"/>
    <p:sldId id="271" r:id="rId13"/>
    <p:sldId id="272" r:id="rId14"/>
    <p:sldId id="273" r:id="rId15"/>
    <p:sldId id="274" r:id="rId16"/>
    <p:sldId id="277" r:id="rId17"/>
    <p:sldId id="278" r:id="rId18"/>
    <p:sldId id="279" r:id="rId19"/>
    <p:sldId id="280" r:id="rId20"/>
    <p:sldId id="281" r:id="rId21"/>
    <p:sldId id="282" r:id="rId22"/>
    <p:sldId id="283" r:id="rId23"/>
    <p:sldId id="284" r:id="rId24"/>
    <p:sldId id="260"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D7771B-099C-4E5B-827D-CE3ADCD9A57C}" type="datetimeFigureOut">
              <a:rPr lang="cs-CZ" smtClean="0"/>
              <a:t>01.12.2020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105CDD-77A5-4951-81A5-B1261D2D6080}" type="slidenum">
              <a:rPr lang="cs-CZ" smtClean="0"/>
              <a:t>‹#›</a:t>
            </a:fld>
            <a:endParaRPr lang="cs-CZ"/>
          </a:p>
        </p:txBody>
      </p:sp>
    </p:spTree>
    <p:extLst>
      <p:ext uri="{BB962C8B-B14F-4D97-AF65-F5344CB8AC3E}">
        <p14:creationId xmlns:p14="http://schemas.microsoft.com/office/powerpoint/2010/main" val="2752422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01.12.2020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01.12.2020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01.12.2020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01.12.2020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01.12.2020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01.12.2020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01.12.2020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01.12.2020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01.12.2020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01.12.2020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01.12.2020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01.12.2020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hana.jilkova@plzensky-kraj.cz" TargetMode="External"/><Relationship Id="rId2" Type="http://schemas.openxmlformats.org/officeDocument/2006/relationships/hyperlink" Target="mailto:renata.kulhankova@plzensky-kraj.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sfcr.cz/dokumenty-op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PUBLICITA\VIZUÁLNÍ_IDENTITA\loga\OPZ\logo_OPZ_barevn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4436" y="473243"/>
            <a:ext cx="5191125" cy="1076325"/>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ctrTitle"/>
          </p:nvPr>
        </p:nvSpPr>
        <p:spPr/>
        <p:txBody>
          <a:bodyPr/>
          <a:lstStyle/>
          <a:p>
            <a:r>
              <a:rPr lang="cs-CZ" dirty="0" smtClean="0">
                <a:latin typeface="Arial" panose="020B0604020202020204" pitchFamily="34" charset="0"/>
                <a:cs typeface="Arial" panose="020B0604020202020204" pitchFamily="34" charset="0"/>
              </a:rPr>
              <a:t>Seminář pro příjemce dotace </a:t>
            </a:r>
            <a:br>
              <a:rPr lang="cs-CZ" dirty="0" smtClean="0">
                <a:latin typeface="Arial" panose="020B0604020202020204" pitchFamily="34" charset="0"/>
                <a:cs typeface="Arial" panose="020B0604020202020204" pitchFamily="34" charset="0"/>
              </a:rPr>
            </a:br>
            <a:r>
              <a:rPr lang="cs-CZ" sz="4000" dirty="0" smtClean="0">
                <a:latin typeface="Arial" panose="020B0604020202020204" pitchFamily="34" charset="0"/>
                <a:cs typeface="Arial" panose="020B0604020202020204" pitchFamily="34" charset="0"/>
              </a:rPr>
              <a:t>-finanční část-</a:t>
            </a:r>
            <a:endParaRPr lang="cs-CZ" sz="4000" dirty="0">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p:txBody>
          <a:bodyPr>
            <a:normAutofit fontScale="85000" lnSpcReduction="10000"/>
          </a:bodyPr>
          <a:lstStyle/>
          <a:p>
            <a:r>
              <a:rPr lang="cs-CZ" dirty="0" smtClean="0">
                <a:latin typeface="Arial" panose="020B0604020202020204" pitchFamily="34" charset="0"/>
                <a:cs typeface="Arial" panose="020B0604020202020204" pitchFamily="34" charset="0"/>
              </a:rPr>
              <a:t>dotační program „Podpora sociálních služeb v rámci individuálního projektu Podpora sociálních služeb v Plzeňském kraji 2021 – 2022“</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767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562074"/>
          </a:xfrm>
        </p:spPr>
        <p:txBody>
          <a:bodyPr>
            <a:normAutofit/>
          </a:bodyPr>
          <a:lstStyle/>
          <a:p>
            <a:r>
              <a:rPr lang="cs-CZ" sz="2200" dirty="0"/>
              <a:t>Kategorie způsobilých </a:t>
            </a:r>
            <a:r>
              <a:rPr lang="cs-CZ" sz="2200" dirty="0" smtClean="0"/>
              <a:t>výdajů - Drobné stavební úpravy/DPH</a:t>
            </a:r>
            <a:endParaRPr lang="cs-CZ" sz="2200" dirty="0"/>
          </a:p>
        </p:txBody>
      </p:sp>
      <p:sp>
        <p:nvSpPr>
          <p:cNvPr id="3" name="Zástupný symbol pro obsah 2"/>
          <p:cNvSpPr>
            <a:spLocks noGrp="1"/>
          </p:cNvSpPr>
          <p:nvPr>
            <p:ph idx="1"/>
          </p:nvPr>
        </p:nvSpPr>
        <p:spPr>
          <a:xfrm>
            <a:off x="457200" y="836712"/>
            <a:ext cx="8229600" cy="5289451"/>
          </a:xfrm>
        </p:spPr>
        <p:txBody>
          <a:bodyPr>
            <a:normAutofit fontScale="85000" lnSpcReduction="20000"/>
          </a:bodyPr>
          <a:lstStyle/>
          <a:p>
            <a:pPr marL="0" indent="0" algn="just">
              <a:buNone/>
            </a:pPr>
            <a:r>
              <a:rPr lang="cs-CZ" sz="2000" b="1" dirty="0" smtClean="0"/>
              <a:t>Drobné stavební úpravy</a:t>
            </a:r>
          </a:p>
          <a:p>
            <a:pPr marL="0" indent="0" algn="just">
              <a:buNone/>
            </a:pPr>
            <a:endParaRPr lang="cs-CZ" sz="2000" b="1" dirty="0" smtClean="0"/>
          </a:p>
          <a:p>
            <a:pPr algn="just"/>
            <a:r>
              <a:rPr lang="cs-CZ" sz="2000" dirty="0"/>
              <a:t>Výdaje na drobné stavební úpravy jsou </a:t>
            </a:r>
            <a:r>
              <a:rPr lang="cs-CZ" sz="2000" dirty="0" smtClean="0"/>
              <a:t>způsobilé, </a:t>
            </a:r>
            <a:r>
              <a:rPr lang="cs-CZ" sz="2000" dirty="0"/>
              <a:t>pokud cena všech dokončených stavebních úprav v jednom zdaňovacím období nepřesáhne v úhrnu 40.000 Kč na každou jednotlivou účetní položku majetku (např. výdaje spojené s úpravou pracovního místa nebo které usnadní přístup osobám zdravotně postiženým). </a:t>
            </a:r>
            <a:endParaRPr lang="cs-CZ" sz="2000" dirty="0" smtClean="0"/>
          </a:p>
          <a:p>
            <a:pPr algn="just"/>
            <a:r>
              <a:rPr lang="cs-CZ" sz="2000" dirty="0" smtClean="0"/>
              <a:t>Pokud </a:t>
            </a:r>
            <a:r>
              <a:rPr lang="cs-CZ" sz="2000" dirty="0"/>
              <a:t>má příjemce daný majetek v nájmu, lze hradit stavební úpravy z Projektu pouze v případě, že je možnost provádění stavebních úprav nájemcem ošetřena v nájemní smlouvě</a:t>
            </a:r>
            <a:r>
              <a:rPr lang="cs-CZ" sz="2000" dirty="0" smtClean="0"/>
              <a:t>.</a:t>
            </a:r>
          </a:p>
          <a:p>
            <a:pPr algn="just"/>
            <a:r>
              <a:rPr lang="cs-CZ" sz="2000" dirty="0" smtClean="0"/>
              <a:t>Stavební </a:t>
            </a:r>
            <a:r>
              <a:rPr lang="cs-CZ" sz="2000" b="1" dirty="0"/>
              <a:t>úpravy přesahující limit 40 000,- Kč za účetní položku jsou </a:t>
            </a:r>
            <a:r>
              <a:rPr lang="cs-CZ" sz="2000" b="1" dirty="0" smtClean="0"/>
              <a:t>nezpůsobilé</a:t>
            </a:r>
            <a:r>
              <a:rPr lang="cs-CZ" sz="2000" dirty="0" smtClean="0"/>
              <a:t>.</a:t>
            </a:r>
          </a:p>
          <a:p>
            <a:pPr algn="just"/>
            <a:endParaRPr lang="cs-CZ" sz="2000" dirty="0"/>
          </a:p>
          <a:p>
            <a:pPr marL="0" indent="0" algn="just">
              <a:buNone/>
            </a:pPr>
            <a:r>
              <a:rPr lang="cs-CZ" sz="2000" b="1" dirty="0" smtClean="0"/>
              <a:t>DPH</a:t>
            </a:r>
          </a:p>
          <a:p>
            <a:pPr marL="0" indent="0" algn="just">
              <a:buNone/>
            </a:pPr>
            <a:endParaRPr lang="cs-CZ" sz="2000" b="1" dirty="0" smtClean="0"/>
          </a:p>
          <a:p>
            <a:pPr marL="0" indent="0" algn="just">
              <a:buNone/>
            </a:pPr>
            <a:r>
              <a:rPr lang="cs-CZ" sz="2000" dirty="0"/>
              <a:t>Určení způsobilosti DPH se liší pro plátce a neplátce DPH:</a:t>
            </a:r>
          </a:p>
          <a:p>
            <a:pPr algn="just"/>
            <a:endParaRPr lang="cs-CZ" sz="2000" dirty="0"/>
          </a:p>
          <a:p>
            <a:pPr marL="0" indent="0" algn="just">
              <a:buNone/>
            </a:pPr>
            <a:r>
              <a:rPr lang="cs-CZ" sz="2000" u="sng" dirty="0" smtClean="0"/>
              <a:t>Plátce </a:t>
            </a:r>
            <a:r>
              <a:rPr lang="cs-CZ" sz="2000" u="sng" dirty="0"/>
              <a:t>DPH </a:t>
            </a:r>
          </a:p>
          <a:p>
            <a:pPr marL="0" indent="0" algn="just">
              <a:buNone/>
            </a:pPr>
            <a:r>
              <a:rPr lang="cs-CZ" sz="2000" dirty="0"/>
              <a:t>– způsobilým výdajem je ta část DPH, u které podle zákona </a:t>
            </a:r>
            <a:r>
              <a:rPr lang="cs-CZ" sz="2000" dirty="0" smtClean="0"/>
              <a:t>o </a:t>
            </a:r>
            <a:r>
              <a:rPr lang="cs-CZ" sz="2000" dirty="0"/>
              <a:t>dani z přidané </a:t>
            </a:r>
            <a:r>
              <a:rPr lang="cs-CZ" sz="2000" dirty="0" smtClean="0"/>
              <a:t>hodnoty nemá </a:t>
            </a:r>
            <a:r>
              <a:rPr lang="cs-CZ" sz="2000" dirty="0"/>
              <a:t>plátce nárok na odpočet daně na vstupu (například náklady na reprezentaci). </a:t>
            </a:r>
            <a:endParaRPr lang="cs-CZ" sz="2000" dirty="0" smtClean="0"/>
          </a:p>
          <a:p>
            <a:pPr marL="0" indent="0" algn="just">
              <a:buNone/>
            </a:pPr>
            <a:endParaRPr lang="cs-CZ" sz="2000" dirty="0"/>
          </a:p>
          <a:p>
            <a:pPr marL="0" indent="0" algn="just">
              <a:buNone/>
            </a:pPr>
            <a:r>
              <a:rPr lang="cs-CZ" sz="2000" u="sng" dirty="0" smtClean="0"/>
              <a:t>Neplátce </a:t>
            </a:r>
            <a:r>
              <a:rPr lang="cs-CZ" sz="2000" u="sng" dirty="0"/>
              <a:t>DPH </a:t>
            </a:r>
          </a:p>
          <a:p>
            <a:pPr marL="0" indent="0" algn="just">
              <a:buNone/>
            </a:pPr>
            <a:r>
              <a:rPr lang="cs-CZ" sz="2000" dirty="0"/>
              <a:t>– daň z přidané hodnoty je způsobilým výdajem.</a:t>
            </a:r>
          </a:p>
        </p:txBody>
      </p:sp>
    </p:spTree>
    <p:extLst>
      <p:ext uri="{BB962C8B-B14F-4D97-AF65-F5344CB8AC3E}">
        <p14:creationId xmlns:p14="http://schemas.microsoft.com/office/powerpoint/2010/main" val="798102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562074"/>
          </a:xfrm>
        </p:spPr>
        <p:txBody>
          <a:bodyPr>
            <a:normAutofit/>
          </a:bodyPr>
          <a:lstStyle/>
          <a:p>
            <a:r>
              <a:rPr lang="cs-CZ" sz="2200" dirty="0"/>
              <a:t>Kategorie způsobilých </a:t>
            </a:r>
            <a:r>
              <a:rPr lang="cs-CZ" sz="2200" dirty="0" smtClean="0"/>
              <a:t>výdajů - Nákup služeb</a:t>
            </a:r>
            <a:endParaRPr lang="cs-CZ" sz="2200" dirty="0"/>
          </a:p>
        </p:txBody>
      </p:sp>
      <p:sp>
        <p:nvSpPr>
          <p:cNvPr id="3" name="Zástupný symbol pro obsah 2"/>
          <p:cNvSpPr>
            <a:spLocks noGrp="1"/>
          </p:cNvSpPr>
          <p:nvPr>
            <p:ph idx="1"/>
          </p:nvPr>
        </p:nvSpPr>
        <p:spPr>
          <a:xfrm>
            <a:off x="457200" y="836712"/>
            <a:ext cx="8229600" cy="5289451"/>
          </a:xfrm>
        </p:spPr>
        <p:txBody>
          <a:bodyPr>
            <a:normAutofit fontScale="77500" lnSpcReduction="20000"/>
          </a:bodyPr>
          <a:lstStyle/>
          <a:p>
            <a:pPr marL="0" indent="0" algn="just">
              <a:buNone/>
            </a:pPr>
            <a:r>
              <a:rPr lang="cs-CZ" sz="2000" dirty="0"/>
              <a:t>Dodání služby musí být nezbytné k realizaci Projektu a musí vytvářet novou hodnotu. </a:t>
            </a:r>
            <a:endParaRPr lang="cs-CZ" sz="2000" dirty="0" smtClean="0"/>
          </a:p>
          <a:p>
            <a:pPr marL="0" indent="0" algn="just">
              <a:buNone/>
            </a:pPr>
            <a:endParaRPr lang="cs-CZ" sz="2000" dirty="0" smtClean="0"/>
          </a:p>
          <a:p>
            <a:pPr marL="0" indent="0" algn="just">
              <a:buNone/>
            </a:pPr>
            <a:r>
              <a:rPr lang="cs-CZ" sz="2000" dirty="0" smtClean="0"/>
              <a:t>Předmětem </a:t>
            </a:r>
            <a:r>
              <a:rPr lang="cs-CZ" sz="2000" dirty="0"/>
              <a:t>nákupu mohou být zejména následující služby:</a:t>
            </a:r>
          </a:p>
          <a:p>
            <a:pPr algn="just"/>
            <a:r>
              <a:rPr lang="cs-CZ" sz="2000" dirty="0" smtClean="0"/>
              <a:t>zpracování </a:t>
            </a:r>
            <a:r>
              <a:rPr lang="cs-CZ" sz="2000" dirty="0"/>
              <a:t>analýz, průzkumů, studií;</a:t>
            </a:r>
          </a:p>
          <a:p>
            <a:pPr algn="just"/>
            <a:r>
              <a:rPr lang="cs-CZ" sz="2000" dirty="0" smtClean="0"/>
              <a:t>lektorské </a:t>
            </a:r>
            <a:r>
              <a:rPr lang="cs-CZ" sz="2000" dirty="0"/>
              <a:t>služby;</a:t>
            </a:r>
          </a:p>
          <a:p>
            <a:pPr algn="just"/>
            <a:r>
              <a:rPr lang="cs-CZ" sz="2000" dirty="0" smtClean="0"/>
              <a:t>školení </a:t>
            </a:r>
            <a:r>
              <a:rPr lang="cs-CZ" sz="2000" dirty="0"/>
              <a:t>a kurzy, příp. </a:t>
            </a:r>
            <a:r>
              <a:rPr lang="cs-CZ" sz="2000" dirty="0" err="1"/>
              <a:t>mentoring</a:t>
            </a:r>
            <a:r>
              <a:rPr lang="cs-CZ" sz="2000" dirty="0"/>
              <a:t>;</a:t>
            </a:r>
          </a:p>
          <a:p>
            <a:pPr algn="just"/>
            <a:r>
              <a:rPr lang="cs-CZ" sz="2000" dirty="0" smtClean="0"/>
              <a:t>vytvoření </a:t>
            </a:r>
            <a:r>
              <a:rPr lang="cs-CZ" sz="2000" dirty="0"/>
              <a:t>nových publikací, školicích materiálů nebo manuálů, CD, DVD atd. (pozn. nejedná se o nákup původních děl);</a:t>
            </a:r>
          </a:p>
          <a:p>
            <a:pPr algn="just"/>
            <a:r>
              <a:rPr lang="cs-CZ" sz="2000" dirty="0" smtClean="0"/>
              <a:t>pronájem </a:t>
            </a:r>
            <a:r>
              <a:rPr lang="cs-CZ" sz="2000" dirty="0"/>
              <a:t>prostor pro práci s cílovou skupinou (např. pronájem učebny, pronájem prostor pro chráněnou dílnu apod</a:t>
            </a:r>
            <a:r>
              <a:rPr lang="cs-CZ" sz="2000" dirty="0" smtClean="0"/>
              <a:t>.)</a:t>
            </a:r>
          </a:p>
          <a:p>
            <a:pPr algn="just"/>
            <a:endParaRPr lang="cs-CZ" sz="2000" dirty="0" smtClean="0"/>
          </a:p>
          <a:p>
            <a:pPr algn="just"/>
            <a:endParaRPr lang="cs-CZ" sz="2000" dirty="0"/>
          </a:p>
          <a:p>
            <a:pPr marL="0" indent="0" algn="ctr">
              <a:buNone/>
            </a:pPr>
            <a:r>
              <a:rPr lang="cs-CZ" sz="2000" dirty="0" smtClean="0"/>
              <a:t>nákup služeb prostřednictvím veřejné zakázky:</a:t>
            </a:r>
          </a:p>
          <a:p>
            <a:pPr marL="0" indent="0" algn="ctr">
              <a:buNone/>
            </a:pPr>
            <a:r>
              <a:rPr lang="cs-CZ" sz="2000" dirty="0" smtClean="0"/>
              <a:t>při zadávacím řízení musí být:</a:t>
            </a:r>
          </a:p>
          <a:p>
            <a:pPr marL="0" indent="0" algn="ctr">
              <a:buNone/>
            </a:pPr>
            <a:endParaRPr lang="cs-CZ" sz="2000" dirty="0" smtClean="0"/>
          </a:p>
          <a:p>
            <a:pPr algn="just"/>
            <a:r>
              <a:rPr lang="cs-CZ" sz="2000" dirty="0" smtClean="0"/>
              <a:t>postupováno  v souladu se zákonem o </a:t>
            </a:r>
            <a:r>
              <a:rPr lang="cs-CZ" sz="2000" dirty="0"/>
              <a:t>zadávání veřejných zakázek a  interní směrnicí k zadávání veřejných zakázek</a:t>
            </a:r>
            <a:r>
              <a:rPr lang="cs-CZ" sz="2000" dirty="0" smtClean="0"/>
              <a:t>,</a:t>
            </a:r>
            <a:endParaRPr lang="cs-CZ" sz="2000" dirty="0"/>
          </a:p>
          <a:p>
            <a:pPr marL="0" indent="0" algn="just">
              <a:buNone/>
            </a:pPr>
            <a:endParaRPr lang="cs-CZ" sz="2000" dirty="0"/>
          </a:p>
          <a:p>
            <a:pPr algn="just"/>
            <a:r>
              <a:rPr lang="cs-CZ" sz="2000" dirty="0" smtClean="0"/>
              <a:t>dodrženy </a:t>
            </a:r>
            <a:r>
              <a:rPr lang="cs-CZ" sz="2000" dirty="0"/>
              <a:t>zásady hospodárnosti, efektivnosti a účelnosti. </a:t>
            </a:r>
          </a:p>
          <a:p>
            <a:pPr marL="0" indent="0" algn="just">
              <a:buNone/>
            </a:pPr>
            <a:endParaRPr lang="cs-CZ" sz="2000" dirty="0"/>
          </a:p>
          <a:p>
            <a:pPr algn="just"/>
            <a:r>
              <a:rPr lang="cs-CZ" sz="2000" dirty="0" smtClean="0"/>
              <a:t>dodrženy </a:t>
            </a:r>
            <a:r>
              <a:rPr lang="cs-CZ" sz="2000" dirty="0"/>
              <a:t>zásady transparentnosti, přiměřenosti, rovného zacházení a zákazu diskriminace.</a:t>
            </a:r>
          </a:p>
          <a:p>
            <a:pPr marL="0" indent="0" algn="just">
              <a:buNone/>
            </a:pPr>
            <a:endParaRPr lang="cs-CZ" sz="2000" dirty="0"/>
          </a:p>
          <a:p>
            <a:pPr marL="0" indent="0" algn="just">
              <a:buNone/>
            </a:pPr>
            <a:endParaRPr lang="cs-CZ" sz="2000" dirty="0"/>
          </a:p>
        </p:txBody>
      </p:sp>
      <p:sp>
        <p:nvSpPr>
          <p:cNvPr id="4" name="Šipka dolů 3"/>
          <p:cNvSpPr/>
          <p:nvPr/>
        </p:nvSpPr>
        <p:spPr>
          <a:xfrm>
            <a:off x="4365688" y="3140968"/>
            <a:ext cx="41262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841870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smtClean="0"/>
              <a:t>Nezpůsobilé výdaje</a:t>
            </a:r>
            <a:endParaRPr lang="cs-CZ" sz="2200" dirty="0"/>
          </a:p>
        </p:txBody>
      </p:sp>
      <p:sp>
        <p:nvSpPr>
          <p:cNvPr id="3" name="Zástupný symbol pro obsah 2"/>
          <p:cNvSpPr>
            <a:spLocks noGrp="1"/>
          </p:cNvSpPr>
          <p:nvPr>
            <p:ph idx="1"/>
          </p:nvPr>
        </p:nvSpPr>
        <p:spPr>
          <a:xfrm>
            <a:off x="457200" y="908720"/>
            <a:ext cx="8229600" cy="5217443"/>
          </a:xfrm>
        </p:spPr>
        <p:txBody>
          <a:bodyPr>
            <a:noAutofit/>
          </a:bodyPr>
          <a:lstStyle/>
          <a:p>
            <a:pPr lvl="0" algn="just"/>
            <a:r>
              <a:rPr lang="cs-CZ" sz="1200" dirty="0" smtClean="0"/>
              <a:t>Výdaje</a:t>
            </a:r>
            <a:r>
              <a:rPr lang="cs-CZ" sz="1200" dirty="0"/>
              <a:t>, které nesouvisí s poskytováním základních činností sociální služby</a:t>
            </a:r>
            <a:r>
              <a:rPr lang="cs-CZ" sz="1200" dirty="0" smtClean="0"/>
              <a:t>.</a:t>
            </a:r>
          </a:p>
          <a:p>
            <a:pPr lvl="0" algn="just"/>
            <a:endParaRPr lang="cs-CZ" sz="1200" dirty="0"/>
          </a:p>
          <a:p>
            <a:pPr lvl="0" algn="just"/>
            <a:r>
              <a:rPr lang="cs-CZ" sz="1200" dirty="0"/>
              <a:t>Úroky z dlužných částek, kromě grantů udělených v podobě subvencí úrokových sazeb nebo subvencí poplatků za záruky</a:t>
            </a:r>
            <a:r>
              <a:rPr lang="cs-CZ" sz="1200" dirty="0" smtClean="0"/>
              <a:t>.</a:t>
            </a:r>
          </a:p>
          <a:p>
            <a:pPr lvl="0" algn="just"/>
            <a:endParaRPr lang="cs-CZ" sz="1200" dirty="0"/>
          </a:p>
          <a:p>
            <a:pPr lvl="0" algn="just"/>
            <a:r>
              <a:rPr lang="cs-CZ" sz="1200" dirty="0"/>
              <a:t>Daň z přidané hodnoty, kromě případů, kdy je podle vnitrostátních právních předpisů neodpočitatelná</a:t>
            </a:r>
            <a:r>
              <a:rPr lang="cs-CZ" sz="1200" dirty="0" smtClean="0"/>
              <a:t>.</a:t>
            </a:r>
          </a:p>
          <a:p>
            <a:pPr lvl="0" algn="just"/>
            <a:endParaRPr lang="cs-CZ" sz="1200" dirty="0"/>
          </a:p>
          <a:p>
            <a:pPr lvl="0" algn="just"/>
            <a:r>
              <a:rPr lang="cs-CZ" sz="1200" dirty="0"/>
              <a:t>Výdaje na zdravotní péči poskytovanou podle § 36 zákona o sociálních službách</a:t>
            </a:r>
            <a:r>
              <a:rPr lang="cs-CZ" sz="1200" dirty="0" smtClean="0"/>
              <a:t>.</a:t>
            </a:r>
          </a:p>
          <a:p>
            <a:pPr lvl="0" algn="just"/>
            <a:endParaRPr lang="cs-CZ" sz="1200" dirty="0"/>
          </a:p>
          <a:p>
            <a:pPr lvl="0" algn="just"/>
            <a:r>
              <a:rPr lang="cs-CZ" sz="1200" dirty="0"/>
              <a:t>Investiční výdaje, tj. výdaje na pořízení nebo technické zhodnocení dlouhodobého hmotného a nehmotného </a:t>
            </a:r>
            <a:r>
              <a:rPr lang="cs-CZ" sz="1200" dirty="0" smtClean="0"/>
              <a:t>majetku</a:t>
            </a:r>
            <a:r>
              <a:rPr lang="cs-CZ" sz="1200" dirty="0"/>
              <a:t>.</a:t>
            </a:r>
            <a:endParaRPr lang="cs-CZ" sz="1200" dirty="0" smtClean="0"/>
          </a:p>
          <a:p>
            <a:pPr lvl="0" algn="just"/>
            <a:endParaRPr lang="cs-CZ" sz="1200" dirty="0"/>
          </a:p>
          <a:p>
            <a:pPr lvl="0" algn="just"/>
            <a:r>
              <a:rPr lang="cs-CZ" sz="1200" dirty="0"/>
              <a:t>Výdaje na nákup infrastruktury a na rekonstrukci infrastruktury v rozsahu větším než jsou drobné stavební úpravy. </a:t>
            </a:r>
            <a:endParaRPr lang="cs-CZ" sz="1200" dirty="0" smtClean="0"/>
          </a:p>
          <a:p>
            <a:pPr lvl="0" algn="just"/>
            <a:endParaRPr lang="cs-CZ" sz="1200" dirty="0"/>
          </a:p>
          <a:p>
            <a:pPr lvl="0" algn="just"/>
            <a:r>
              <a:rPr lang="cs-CZ" sz="1200" dirty="0"/>
              <a:t>Rezervy, náklady příštích období a opravné položky provozních nákladů</a:t>
            </a:r>
            <a:r>
              <a:rPr lang="cs-CZ" sz="1200" dirty="0" smtClean="0"/>
              <a:t>.</a:t>
            </a:r>
          </a:p>
          <a:p>
            <a:pPr lvl="0" algn="just"/>
            <a:endParaRPr lang="cs-CZ" sz="1200" dirty="0"/>
          </a:p>
          <a:p>
            <a:pPr lvl="0" algn="just"/>
            <a:r>
              <a:rPr lang="cs-CZ" sz="1200" dirty="0"/>
              <a:t>Plnění sociálního charakteru poskytovaná zaměstnancům v případech, kdy na tato plnění nevzniká nárok podle právních předpisů, například příspěvky na penzijní připojištění se státním příspěvkem, doplňkové penzijní spoření a životní pojištění, dary k životním jubileím a pracovním výročím, příspěvky na rekreaci</a:t>
            </a:r>
            <a:r>
              <a:rPr lang="cs-CZ" sz="1200" dirty="0" smtClean="0"/>
              <a:t>.</a:t>
            </a:r>
          </a:p>
          <a:p>
            <a:pPr lvl="0" algn="just"/>
            <a:endParaRPr lang="cs-CZ" sz="1200" dirty="0"/>
          </a:p>
          <a:p>
            <a:pPr lvl="0" algn="just"/>
            <a:r>
              <a:rPr lang="cs-CZ" sz="1200" dirty="0"/>
              <a:t>Jubilejní odměny zejména při dovršení věku a při prvním skončení pracovního poměru po přiznání důchodu či za poskytnutí pomoci při předcházení požárům nebo při živelních událostech, jejich likvidaci nebo odstraňování jejich následků nebo při jiných mimořádných událostech, při nichž může být ohrožen život, zdraví nebo majetek, uvedené v § 224 odst. 2 zákoníku práce, pojednávající o péči o zaměstnance a jejich pracovních podmínkách. Všechny tyto odměny mají povahu věrnostního či stabilizačního plnění a nepovažují se za součást mzdy zaměstnance. </a:t>
            </a:r>
          </a:p>
        </p:txBody>
      </p:sp>
    </p:spTree>
    <p:extLst>
      <p:ext uri="{BB962C8B-B14F-4D97-AF65-F5344CB8AC3E}">
        <p14:creationId xmlns:p14="http://schemas.microsoft.com/office/powerpoint/2010/main" val="3982714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smtClean="0"/>
              <a:t>Nezpůsobilé výdaje</a:t>
            </a:r>
            <a:endParaRPr lang="cs-CZ" sz="2200" dirty="0"/>
          </a:p>
        </p:txBody>
      </p:sp>
      <p:sp>
        <p:nvSpPr>
          <p:cNvPr id="3" name="Zástupný symbol pro obsah 2"/>
          <p:cNvSpPr>
            <a:spLocks noGrp="1"/>
          </p:cNvSpPr>
          <p:nvPr>
            <p:ph idx="1"/>
          </p:nvPr>
        </p:nvSpPr>
        <p:spPr>
          <a:xfrm>
            <a:off x="323528" y="908720"/>
            <a:ext cx="8301608" cy="5544616"/>
          </a:xfrm>
        </p:spPr>
        <p:txBody>
          <a:bodyPr>
            <a:noAutofit/>
          </a:bodyPr>
          <a:lstStyle/>
          <a:p>
            <a:pPr lvl="0"/>
            <a:r>
              <a:rPr lang="cs-CZ" sz="1050" dirty="0"/>
              <a:t>Pravidelné odměny, tj. odměny poskytnuté za standardní výsledky práce a odměny nesouvisející s prací na Projektu</a:t>
            </a:r>
            <a:r>
              <a:rPr lang="cs-CZ" sz="1050" dirty="0" smtClean="0"/>
              <a:t>.</a:t>
            </a:r>
          </a:p>
          <a:p>
            <a:pPr marL="0" lvl="0" indent="0">
              <a:buNone/>
            </a:pPr>
            <a:endParaRPr lang="cs-CZ" sz="1050" dirty="0"/>
          </a:p>
          <a:p>
            <a:pPr lvl="0"/>
            <a:r>
              <a:rPr lang="cs-CZ" sz="1050" dirty="0"/>
              <a:t>Výdaje na finanční leasing</a:t>
            </a:r>
            <a:r>
              <a:rPr lang="cs-CZ" sz="1050" dirty="0" smtClean="0"/>
              <a:t>.</a:t>
            </a:r>
          </a:p>
          <a:p>
            <a:pPr lvl="0"/>
            <a:endParaRPr lang="cs-CZ" sz="1050" dirty="0"/>
          </a:p>
          <a:p>
            <a:pPr lvl="0"/>
            <a:r>
              <a:rPr lang="cs-CZ" sz="1050" dirty="0" smtClean="0"/>
              <a:t>Daně </a:t>
            </a:r>
            <a:r>
              <a:rPr lang="cs-CZ" sz="1050" dirty="0"/>
              <a:t>a poplatky nesouvisející s poskytováním základních činností u jednotlivých druhů sociálních služeb</a:t>
            </a:r>
            <a:r>
              <a:rPr lang="cs-CZ" sz="1050" dirty="0" smtClean="0"/>
              <a:t>.</a:t>
            </a:r>
          </a:p>
          <a:p>
            <a:pPr lvl="0"/>
            <a:endParaRPr lang="cs-CZ" sz="1050" dirty="0"/>
          </a:p>
          <a:p>
            <a:pPr lvl="0"/>
            <a:r>
              <a:rPr lang="cs-CZ" sz="1050" dirty="0"/>
              <a:t>Smluvní pokuty, úroky z prodlení, ostatní pokuty a penále, odpisy nedobytných pohledávek, úroky, kursové ztráty, dary, manka a škody, výdaje na tvorbu fondů, úbytek cenných papírů a podílů v případě jejich prodeje, úroky z prodlení podle smlouvy o úvěru, výdaje spojené se získáním bankovních záruk a obdobné bankovní výlohy, jakož i depozitní poplatky</a:t>
            </a:r>
            <a:r>
              <a:rPr lang="cs-CZ" sz="1050" dirty="0" smtClean="0"/>
              <a:t>.</a:t>
            </a:r>
          </a:p>
          <a:p>
            <a:pPr lvl="0"/>
            <a:endParaRPr lang="cs-CZ" sz="1050" dirty="0"/>
          </a:p>
          <a:p>
            <a:pPr lvl="0"/>
            <a:r>
              <a:rPr lang="cs-CZ" sz="1050" dirty="0"/>
              <a:t>Výdaje, které nelze účetně doložit.  </a:t>
            </a:r>
            <a:endParaRPr lang="cs-CZ" sz="1050" dirty="0" smtClean="0"/>
          </a:p>
          <a:p>
            <a:pPr lvl="0"/>
            <a:endParaRPr lang="cs-CZ" sz="1050" dirty="0"/>
          </a:p>
          <a:p>
            <a:pPr lvl="0"/>
            <a:r>
              <a:rPr lang="cs-CZ" sz="1050" dirty="0"/>
              <a:t>Vstupné na kulturní a sportovní akce pro zaměstnance. Nejedná se o náklad související s poskytováním základních činností sociální služby</a:t>
            </a:r>
            <a:r>
              <a:rPr lang="cs-CZ" sz="1050" dirty="0" smtClean="0"/>
              <a:t>.</a:t>
            </a:r>
          </a:p>
          <a:p>
            <a:pPr lvl="0"/>
            <a:endParaRPr lang="cs-CZ" sz="1050" dirty="0"/>
          </a:p>
          <a:p>
            <a:pPr lvl="0"/>
            <a:r>
              <a:rPr lang="cs-CZ" sz="1050" dirty="0"/>
              <a:t>Výdaj nesplňující obecné podmínky </a:t>
            </a:r>
            <a:r>
              <a:rPr lang="cs-CZ" sz="1050" dirty="0" smtClean="0"/>
              <a:t>uznatelnosti – nákup zařízení a vybavení ke konci Projektu je považováno za porušení zásady hospodárnosti</a:t>
            </a:r>
          </a:p>
          <a:p>
            <a:pPr lvl="0"/>
            <a:endParaRPr lang="cs-CZ" sz="1050" b="1" dirty="0"/>
          </a:p>
          <a:p>
            <a:pPr marL="0" indent="0" algn="ctr">
              <a:buNone/>
            </a:pPr>
            <a:endParaRPr lang="cs-CZ" sz="1050" b="1" dirty="0" smtClean="0"/>
          </a:p>
          <a:p>
            <a:pPr marL="0" indent="0" algn="ctr">
              <a:buNone/>
            </a:pPr>
            <a:r>
              <a:rPr lang="cs-CZ" sz="1050" b="1" dirty="0" smtClean="0"/>
              <a:t>Nákup zařízení a vybavení v období ke konci Projektu, tj. od 1. 4.  - 30. 6. 2022 – </a:t>
            </a:r>
            <a:r>
              <a:rPr lang="cs-CZ" sz="1050" dirty="0" smtClean="0"/>
              <a:t>za způsobilý </a:t>
            </a:r>
            <a:r>
              <a:rPr lang="cs-CZ" sz="1050" dirty="0"/>
              <a:t>výdaj </a:t>
            </a:r>
            <a:r>
              <a:rPr lang="cs-CZ" sz="1050" dirty="0" smtClean="0"/>
              <a:t>lze uznat pouze poměrnou </a:t>
            </a:r>
            <a:r>
              <a:rPr lang="cs-CZ" sz="1050" dirty="0"/>
              <a:t>část výdaje odpovídající době využití tohoto zařízení a vybavení pro realizaci Projektu. </a:t>
            </a:r>
          </a:p>
          <a:p>
            <a:pPr marL="0" indent="0">
              <a:buNone/>
            </a:pPr>
            <a:endParaRPr lang="cs-CZ" sz="1050" dirty="0"/>
          </a:p>
          <a:p>
            <a:pPr marL="0" indent="0" algn="ctr">
              <a:buNone/>
            </a:pPr>
            <a:r>
              <a:rPr lang="cs-CZ" sz="1050" b="1" dirty="0" smtClean="0"/>
              <a:t>!!! Podmínka stanovená k </a:t>
            </a:r>
            <a:r>
              <a:rPr lang="cs-CZ" sz="1050" b="1" dirty="0"/>
              <a:t>nákupu zařízení a vybavení k danému časovému intervalu se nevztahuje na pořízení:</a:t>
            </a:r>
            <a:endParaRPr lang="cs-CZ" sz="1050" dirty="0"/>
          </a:p>
          <a:p>
            <a:pPr marL="0" indent="0">
              <a:buNone/>
            </a:pPr>
            <a:r>
              <a:rPr lang="cs-CZ" sz="1050" dirty="0"/>
              <a:t> </a:t>
            </a:r>
          </a:p>
          <a:p>
            <a:r>
              <a:rPr lang="cs-CZ" sz="1050" dirty="0" smtClean="0"/>
              <a:t>sezónního </a:t>
            </a:r>
            <a:r>
              <a:rPr lang="cs-CZ" sz="1050" dirty="0"/>
              <a:t>zařízení a vybavení, které je využitelné pouze v určitém období roku (např. venkovní nábytek pořizovaný až v letních měsících roku), </a:t>
            </a:r>
            <a:endParaRPr lang="cs-CZ" sz="1050" dirty="0" smtClean="0"/>
          </a:p>
          <a:p>
            <a:endParaRPr lang="cs-CZ" sz="1050" dirty="0"/>
          </a:p>
          <a:p>
            <a:r>
              <a:rPr lang="cs-CZ" sz="1050" dirty="0" smtClean="0"/>
              <a:t>zařízení </a:t>
            </a:r>
            <a:r>
              <a:rPr lang="cs-CZ" sz="1050" dirty="0"/>
              <a:t>a vybavení pro nově nastupujícího zaměstnance</a:t>
            </a:r>
            <a:r>
              <a:rPr lang="cs-CZ" sz="1050" dirty="0" smtClean="0"/>
              <a:t>,</a:t>
            </a:r>
          </a:p>
          <a:p>
            <a:pPr marL="0" indent="0">
              <a:buNone/>
            </a:pPr>
            <a:endParaRPr lang="cs-CZ" sz="1050" dirty="0"/>
          </a:p>
          <a:p>
            <a:r>
              <a:rPr lang="cs-CZ" sz="1050" dirty="0" smtClean="0"/>
              <a:t>zařízení </a:t>
            </a:r>
            <a:r>
              <a:rPr lang="cs-CZ" sz="1050" dirty="0"/>
              <a:t>a vybavení určeného jako náhrada za nefunkční zařízení a vybavení po předchozím souhlasu Odboru sociálních věcí Krajského úřadu Plzeňského kraje (účetní doklad o vyřazení původního zařízení a vybavení z užívání bude předložen v rámci veřejnosprávní kontroly). </a:t>
            </a:r>
          </a:p>
          <a:p>
            <a:pPr marL="0" indent="0">
              <a:buNone/>
            </a:pPr>
            <a:r>
              <a:rPr lang="cs-CZ" sz="1050" dirty="0"/>
              <a:t> </a:t>
            </a:r>
          </a:p>
        </p:txBody>
      </p:sp>
      <p:cxnSp>
        <p:nvCxnSpPr>
          <p:cNvPr id="5" name="Přímá spojnice se šipkou 4"/>
          <p:cNvCxnSpPr/>
          <p:nvPr/>
        </p:nvCxnSpPr>
        <p:spPr>
          <a:xfrm>
            <a:off x="4427984" y="3861048"/>
            <a:ext cx="0" cy="2160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719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075240" cy="490066"/>
          </a:xfrm>
        </p:spPr>
        <p:txBody>
          <a:bodyPr>
            <a:normAutofit/>
          </a:bodyPr>
          <a:lstStyle/>
          <a:p>
            <a:r>
              <a:rPr lang="cs-CZ" sz="2200" dirty="0" smtClean="0"/>
              <a:t>Čerpání dotace</a:t>
            </a:r>
            <a:endParaRPr lang="cs-CZ" sz="2200" dirty="0"/>
          </a:p>
        </p:txBody>
      </p:sp>
      <p:sp>
        <p:nvSpPr>
          <p:cNvPr id="3" name="Zástupný symbol pro obsah 2"/>
          <p:cNvSpPr>
            <a:spLocks noGrp="1"/>
          </p:cNvSpPr>
          <p:nvPr>
            <p:ph idx="1"/>
          </p:nvPr>
        </p:nvSpPr>
        <p:spPr>
          <a:xfrm>
            <a:off x="457200" y="836712"/>
            <a:ext cx="8229600" cy="5289451"/>
          </a:xfrm>
        </p:spPr>
        <p:txBody>
          <a:bodyPr>
            <a:normAutofit fontScale="92500" lnSpcReduction="10000"/>
          </a:bodyPr>
          <a:lstStyle/>
          <a:p>
            <a:pPr algn="just"/>
            <a:r>
              <a:rPr lang="cs-CZ" sz="2400" dirty="0"/>
              <a:t>dotace bude poskytnuta čtvrtletně v 6 splátkách, přičemž výše třetí </a:t>
            </a:r>
            <a:r>
              <a:rPr lang="cs-CZ" sz="2400" dirty="0" smtClean="0"/>
              <a:t>a </a:t>
            </a:r>
            <a:r>
              <a:rPr lang="cs-CZ" sz="2400" dirty="0"/>
              <a:t>páté splátky se bude odvíjet od předloženého vyúčtování výdajů za </a:t>
            </a:r>
            <a:r>
              <a:rPr lang="cs-CZ" sz="2400" dirty="0" smtClean="0"/>
              <a:t>dané sledované </a:t>
            </a:r>
            <a:r>
              <a:rPr lang="cs-CZ" sz="2400" dirty="0"/>
              <a:t>období </a:t>
            </a:r>
            <a:endParaRPr lang="cs-CZ" sz="2400" dirty="0" smtClean="0"/>
          </a:p>
          <a:p>
            <a:pPr marL="0" indent="0" algn="just">
              <a:buNone/>
            </a:pPr>
            <a:endParaRPr lang="cs-CZ" sz="2400" dirty="0" smtClean="0"/>
          </a:p>
          <a:p>
            <a:pPr algn="just"/>
            <a:r>
              <a:rPr lang="cs-CZ" sz="2400" dirty="0" smtClean="0"/>
              <a:t>z dotace lze hradit pouze náklady vzniklé v období od 1. 1. 2021 do 30. 6. 2022</a:t>
            </a:r>
          </a:p>
          <a:p>
            <a:pPr algn="just"/>
            <a:endParaRPr lang="cs-CZ" sz="2400" dirty="0" smtClean="0"/>
          </a:p>
          <a:p>
            <a:pPr algn="just"/>
            <a:r>
              <a:rPr lang="cs-CZ" sz="2400" dirty="0" smtClean="0"/>
              <a:t>splátky dotace budou </a:t>
            </a:r>
            <a:r>
              <a:rPr lang="cs-CZ" sz="2400" dirty="0"/>
              <a:t>poukázány na účet </a:t>
            </a:r>
            <a:r>
              <a:rPr lang="cs-CZ" sz="2400" dirty="0" smtClean="0"/>
              <a:t>příjemce dotace </a:t>
            </a:r>
            <a:r>
              <a:rPr lang="cs-CZ" sz="2400" dirty="0"/>
              <a:t>v intervalech vždy nejpozději k poslednímu dni v měsíci následujícím po ukončení každého tříměsíčního monitorovacího období, s výjimkou 1. splátky, která bude </a:t>
            </a:r>
            <a:r>
              <a:rPr lang="cs-CZ" sz="2400" dirty="0" smtClean="0"/>
              <a:t>poukázána </a:t>
            </a:r>
            <a:r>
              <a:rPr lang="cs-CZ" sz="2400" dirty="0"/>
              <a:t>na účet do </a:t>
            </a:r>
            <a:r>
              <a:rPr lang="cs-CZ" sz="2400" dirty="0" smtClean="0"/>
              <a:t>31. 1. 2021</a:t>
            </a:r>
          </a:p>
          <a:p>
            <a:pPr marL="0" indent="0" algn="just">
              <a:buNone/>
            </a:pPr>
            <a:endParaRPr lang="cs-CZ" sz="2400" dirty="0"/>
          </a:p>
          <a:p>
            <a:pPr algn="just"/>
            <a:r>
              <a:rPr lang="cs-CZ" sz="2400" dirty="0" smtClean="0"/>
              <a:t>podmínkou pro poukázání splátek dotace je včasné a řádné předložení průběžné zprávy o realizaci projektu a vyúčtování výdajů za dané sledované období</a:t>
            </a:r>
          </a:p>
          <a:p>
            <a:pPr marL="0" indent="0">
              <a:buNone/>
            </a:pPr>
            <a:endParaRPr lang="cs-CZ" dirty="0"/>
          </a:p>
        </p:txBody>
      </p:sp>
    </p:spTree>
    <p:extLst>
      <p:ext uri="{BB962C8B-B14F-4D97-AF65-F5344CB8AC3E}">
        <p14:creationId xmlns:p14="http://schemas.microsoft.com/office/powerpoint/2010/main" val="2509482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075240" cy="490066"/>
          </a:xfrm>
        </p:spPr>
        <p:txBody>
          <a:bodyPr>
            <a:normAutofit/>
          </a:bodyPr>
          <a:lstStyle/>
          <a:p>
            <a:r>
              <a:rPr lang="cs-CZ" sz="2200" dirty="0" smtClean="0"/>
              <a:t>Vyúčtování výdajů</a:t>
            </a:r>
            <a:endParaRPr lang="cs-CZ" sz="2200" dirty="0"/>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endParaRPr lang="cs-CZ" dirty="0" smtClean="0"/>
          </a:p>
          <a:p>
            <a:pPr algn="just"/>
            <a:r>
              <a:rPr lang="cs-CZ" sz="3400" dirty="0"/>
              <a:t>P</a:t>
            </a:r>
            <a:r>
              <a:rPr lang="cs-CZ" sz="3400" dirty="0" smtClean="0"/>
              <a:t>ovinnost </a:t>
            </a:r>
            <a:r>
              <a:rPr lang="cs-CZ" sz="3400" dirty="0"/>
              <a:t>dokladovat uhrazené výdaje vyplývá z </a:t>
            </a:r>
            <a:r>
              <a:rPr lang="cs-CZ" sz="3400" dirty="0" smtClean="0"/>
              <a:t>kap. </a:t>
            </a:r>
            <a:r>
              <a:rPr lang="cs-CZ" sz="3400" dirty="0"/>
              <a:t>6.3.2 Specifikum dokladovaných výdajů Specifické části pravidel pro žadatele a příjemce v rámci OPZ pro projekty se skutečně vzniklými výdaji a případně také s nepřímými </a:t>
            </a:r>
            <a:r>
              <a:rPr lang="cs-CZ" sz="3400" dirty="0" smtClean="0"/>
              <a:t>náklady.</a:t>
            </a:r>
          </a:p>
          <a:p>
            <a:pPr marL="0" indent="0">
              <a:buNone/>
            </a:pPr>
            <a:endParaRPr lang="cs-CZ" sz="3400" dirty="0"/>
          </a:p>
          <a:p>
            <a:r>
              <a:rPr lang="cs-CZ" sz="3400" dirty="0"/>
              <a:t>F</a:t>
            </a:r>
            <a:r>
              <a:rPr lang="cs-CZ" sz="3400" dirty="0" smtClean="0"/>
              <a:t>ormulář </a:t>
            </a:r>
            <a:r>
              <a:rPr lang="cs-CZ" sz="3400" dirty="0"/>
              <a:t>Vyúčtování </a:t>
            </a:r>
            <a:r>
              <a:rPr lang="cs-CZ" sz="3400" dirty="0" smtClean="0"/>
              <a:t>výdajů bude doložen za dobu realizace projektu třikrát</a:t>
            </a:r>
            <a:r>
              <a:rPr lang="cs-CZ" sz="3400" dirty="0"/>
              <a:t>, vždy za období 6 </a:t>
            </a:r>
            <a:r>
              <a:rPr lang="cs-CZ" sz="3400" dirty="0" smtClean="0"/>
              <a:t>měsíců:</a:t>
            </a:r>
            <a:endParaRPr lang="cs-CZ" sz="3400" dirty="0"/>
          </a:p>
          <a:p>
            <a:pPr marL="0" indent="0">
              <a:buNone/>
            </a:pPr>
            <a:r>
              <a:rPr lang="cs-CZ" sz="3400" dirty="0" smtClean="0"/>
              <a:t>      1. sledované období – 1. 1. 2021 – 30. 6. 2021 (lze zohlednit výdaje uhrazené do 20. 7. 2021)</a:t>
            </a:r>
          </a:p>
          <a:p>
            <a:pPr marL="0" indent="0">
              <a:buNone/>
            </a:pPr>
            <a:r>
              <a:rPr lang="cs-CZ" sz="3400" dirty="0" smtClean="0"/>
              <a:t>      2. sledované </a:t>
            </a:r>
            <a:r>
              <a:rPr lang="cs-CZ" sz="3400" dirty="0"/>
              <a:t>období </a:t>
            </a:r>
            <a:r>
              <a:rPr lang="cs-CZ" sz="3400" dirty="0" smtClean="0"/>
              <a:t>– </a:t>
            </a:r>
            <a:r>
              <a:rPr lang="cs-CZ" sz="3400" dirty="0"/>
              <a:t>1. </a:t>
            </a:r>
            <a:r>
              <a:rPr lang="cs-CZ" sz="3400" dirty="0" smtClean="0"/>
              <a:t>7. </a:t>
            </a:r>
            <a:r>
              <a:rPr lang="cs-CZ" sz="3400" dirty="0"/>
              <a:t>2021 – </a:t>
            </a:r>
            <a:r>
              <a:rPr lang="cs-CZ" sz="3400" dirty="0" smtClean="0"/>
              <a:t>31. 12. 2021 (</a:t>
            </a:r>
            <a:r>
              <a:rPr lang="cs-CZ" sz="3400" dirty="0"/>
              <a:t>lze zohlednit výdaje uhrazené do 20</a:t>
            </a:r>
            <a:r>
              <a:rPr lang="cs-CZ" sz="3400" dirty="0" smtClean="0"/>
              <a:t>. 1. 2022)</a:t>
            </a:r>
          </a:p>
          <a:p>
            <a:pPr marL="0" indent="0">
              <a:buNone/>
            </a:pPr>
            <a:r>
              <a:rPr lang="cs-CZ" sz="3400" dirty="0" smtClean="0"/>
              <a:t>      3. sledované </a:t>
            </a:r>
            <a:r>
              <a:rPr lang="cs-CZ" sz="3400" dirty="0"/>
              <a:t>období </a:t>
            </a:r>
            <a:r>
              <a:rPr lang="cs-CZ" sz="3400" dirty="0" smtClean="0"/>
              <a:t>– </a:t>
            </a:r>
            <a:r>
              <a:rPr lang="cs-CZ" sz="3400" dirty="0"/>
              <a:t>1. 1. </a:t>
            </a:r>
            <a:r>
              <a:rPr lang="cs-CZ" sz="3400" dirty="0" smtClean="0"/>
              <a:t>2022 </a:t>
            </a:r>
            <a:r>
              <a:rPr lang="cs-CZ" sz="3400" dirty="0"/>
              <a:t>– 30. 6. </a:t>
            </a:r>
            <a:r>
              <a:rPr lang="cs-CZ" sz="3400" dirty="0" smtClean="0"/>
              <a:t>2022 (</a:t>
            </a:r>
            <a:r>
              <a:rPr lang="cs-CZ" sz="3400" dirty="0"/>
              <a:t>lze zohlednit výdaje uhrazené do </a:t>
            </a:r>
            <a:r>
              <a:rPr lang="cs-CZ" sz="3400" dirty="0" smtClean="0"/>
              <a:t>20</a:t>
            </a:r>
            <a:r>
              <a:rPr lang="cs-CZ" sz="3400" dirty="0"/>
              <a:t>. 7. </a:t>
            </a:r>
            <a:r>
              <a:rPr lang="cs-CZ" sz="3400" dirty="0" smtClean="0"/>
              <a:t>2022).</a:t>
            </a:r>
          </a:p>
          <a:p>
            <a:pPr marL="0" indent="0">
              <a:buNone/>
            </a:pPr>
            <a:endParaRPr lang="cs-CZ" sz="3400" dirty="0" smtClean="0"/>
          </a:p>
          <a:p>
            <a:r>
              <a:rPr lang="cs-CZ" sz="3400" dirty="0"/>
              <a:t>V</a:t>
            </a:r>
            <a:r>
              <a:rPr lang="cs-CZ" sz="3400" dirty="0" smtClean="0"/>
              <a:t>yúčtované uhrazené výdaje kontrolovány v rámci žádosti o platbu MPSV          záloha na </a:t>
            </a:r>
            <a:r>
              <a:rPr lang="cs-CZ" sz="3400" dirty="0"/>
              <a:t>další splátky </a:t>
            </a:r>
            <a:r>
              <a:rPr lang="cs-CZ" sz="3400" dirty="0" smtClean="0"/>
              <a:t>závislá na vykázaných výdajích. Platí: </a:t>
            </a:r>
            <a:r>
              <a:rPr lang="cs-CZ" sz="3400" dirty="0"/>
              <a:t>„</a:t>
            </a:r>
            <a:r>
              <a:rPr lang="cs-CZ" sz="3400" i="1" dirty="0"/>
              <a:t>Co je vyúčtováno, je proplaceno</a:t>
            </a:r>
            <a:r>
              <a:rPr lang="cs-CZ" sz="3400" dirty="0"/>
              <a:t>.“</a:t>
            </a:r>
          </a:p>
          <a:p>
            <a:pPr marL="0" indent="0">
              <a:buNone/>
            </a:pPr>
            <a:endParaRPr lang="cs-CZ" sz="3400" dirty="0" smtClean="0"/>
          </a:p>
          <a:p>
            <a:r>
              <a:rPr lang="cs-CZ" sz="3400" dirty="0" smtClean="0"/>
              <a:t>Výdaje </a:t>
            </a:r>
            <a:r>
              <a:rPr lang="cs-CZ" sz="3400" smtClean="0"/>
              <a:t>schválené MPSV </a:t>
            </a:r>
            <a:r>
              <a:rPr lang="cs-CZ" sz="3400" dirty="0"/>
              <a:t>nesmí být měněny. Jakákoli změna již schváleného výdaje MPSV bude považována za nesrovnalost s dopadem na alokaci </a:t>
            </a:r>
            <a:r>
              <a:rPr lang="cs-CZ" sz="3400" dirty="0" smtClean="0"/>
              <a:t>dotace = nezpůsobilý výdaj. </a:t>
            </a:r>
          </a:p>
          <a:p>
            <a:pPr marL="0" indent="0">
              <a:buNone/>
            </a:pPr>
            <a:endParaRPr lang="cs-CZ" sz="3400" dirty="0" smtClean="0"/>
          </a:p>
          <a:p>
            <a:r>
              <a:rPr lang="cs-CZ" sz="3400" dirty="0" smtClean="0"/>
              <a:t>Způsob předložení: </a:t>
            </a:r>
          </a:p>
          <a:p>
            <a:pPr>
              <a:buFontTx/>
              <a:buChar char="-"/>
            </a:pPr>
            <a:r>
              <a:rPr lang="cs-CZ" sz="3400" dirty="0" smtClean="0"/>
              <a:t>v</a:t>
            </a:r>
            <a:r>
              <a:rPr lang="cs-CZ" sz="3400" dirty="0"/>
              <a:t> elektronické podobě ve formátu .</a:t>
            </a:r>
            <a:r>
              <a:rPr lang="cs-CZ" sz="3400" dirty="0" err="1"/>
              <a:t>xls</a:t>
            </a:r>
            <a:r>
              <a:rPr lang="cs-CZ" sz="3400" dirty="0"/>
              <a:t> či .</a:t>
            </a:r>
            <a:r>
              <a:rPr lang="cs-CZ" sz="3400" dirty="0" err="1"/>
              <a:t>xlsx</a:t>
            </a:r>
            <a:r>
              <a:rPr lang="cs-CZ" sz="3400" dirty="0"/>
              <a:t> </a:t>
            </a:r>
            <a:endParaRPr lang="cs-CZ" sz="3400" dirty="0" smtClean="0"/>
          </a:p>
          <a:p>
            <a:pPr>
              <a:buFontTx/>
              <a:buChar char="-"/>
            </a:pPr>
            <a:r>
              <a:rPr lang="cs-CZ" sz="3400" dirty="0"/>
              <a:t>v listinné podobě opatřené podpisem statutárního zástupce, popř. oprávněné osoby </a:t>
            </a:r>
            <a:endParaRPr lang="cs-CZ" sz="3400" dirty="0" smtClean="0"/>
          </a:p>
          <a:p>
            <a:pPr marL="0" indent="0">
              <a:buNone/>
            </a:pPr>
            <a:endParaRPr lang="cs-CZ" dirty="0"/>
          </a:p>
        </p:txBody>
      </p:sp>
      <p:cxnSp>
        <p:nvCxnSpPr>
          <p:cNvPr id="5" name="Přímá spojnice se šipkou 4"/>
          <p:cNvCxnSpPr/>
          <p:nvPr/>
        </p:nvCxnSpPr>
        <p:spPr>
          <a:xfrm>
            <a:off x="7020272" y="3501008"/>
            <a:ext cx="28803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778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075240" cy="490066"/>
          </a:xfrm>
        </p:spPr>
        <p:txBody>
          <a:bodyPr>
            <a:normAutofit/>
          </a:bodyPr>
          <a:lstStyle/>
          <a:p>
            <a:r>
              <a:rPr lang="cs-CZ" sz="2200" dirty="0" smtClean="0"/>
              <a:t>Vyúčtování výdajů</a:t>
            </a:r>
            <a:endParaRPr lang="cs-CZ" sz="2200" dirty="0"/>
          </a:p>
        </p:txBody>
      </p:sp>
      <p:sp>
        <p:nvSpPr>
          <p:cNvPr id="3" name="Zástupný symbol pro obsah 2"/>
          <p:cNvSpPr>
            <a:spLocks noGrp="1"/>
          </p:cNvSpPr>
          <p:nvPr>
            <p:ph idx="1"/>
          </p:nvPr>
        </p:nvSpPr>
        <p:spPr>
          <a:xfrm>
            <a:off x="457200" y="836712"/>
            <a:ext cx="8229600" cy="5289451"/>
          </a:xfrm>
        </p:spPr>
        <p:txBody>
          <a:bodyPr>
            <a:normAutofit fontScale="25000" lnSpcReduction="20000"/>
          </a:bodyPr>
          <a:lstStyle/>
          <a:p>
            <a:pPr marL="0" indent="0">
              <a:buNone/>
            </a:pPr>
            <a:r>
              <a:rPr lang="cs-CZ" sz="4800" dirty="0" smtClean="0"/>
              <a:t>Součástí Vyúčtování výdajů:</a:t>
            </a:r>
          </a:p>
          <a:p>
            <a:pPr marL="0" indent="0">
              <a:buNone/>
            </a:pPr>
            <a:endParaRPr lang="cs-CZ" sz="4800" dirty="0" smtClean="0"/>
          </a:p>
          <a:p>
            <a:r>
              <a:rPr lang="cs-CZ" sz="4800" dirty="0" smtClean="0"/>
              <a:t>doklady </a:t>
            </a:r>
            <a:r>
              <a:rPr lang="cs-CZ" sz="4800" dirty="0"/>
              <a:t>vztahující se ke všem druhům </a:t>
            </a:r>
            <a:r>
              <a:rPr lang="cs-CZ" sz="4800" dirty="0" smtClean="0"/>
              <a:t>výdajů</a:t>
            </a:r>
            <a:r>
              <a:rPr lang="cs-CZ" sz="4800" dirty="0"/>
              <a:t>:</a:t>
            </a:r>
            <a:endParaRPr lang="cs-CZ" sz="4800" dirty="0" smtClean="0"/>
          </a:p>
          <a:p>
            <a:pPr>
              <a:buFontTx/>
              <a:buChar char="-"/>
            </a:pPr>
            <a:r>
              <a:rPr lang="cs-CZ" sz="4800" dirty="0" smtClean="0"/>
              <a:t>kopie </a:t>
            </a:r>
            <a:r>
              <a:rPr lang="cs-CZ" sz="4800" dirty="0"/>
              <a:t>výpisů z bankovního účtu o úhradě </a:t>
            </a:r>
            <a:r>
              <a:rPr lang="cs-CZ" sz="4800" dirty="0" smtClean="0"/>
              <a:t>výdaje,</a:t>
            </a:r>
          </a:p>
          <a:p>
            <a:pPr>
              <a:buFontTx/>
              <a:buChar char="-"/>
            </a:pPr>
            <a:r>
              <a:rPr lang="cs-CZ" sz="4800" dirty="0" smtClean="0"/>
              <a:t>účetní doklady,</a:t>
            </a:r>
          </a:p>
          <a:p>
            <a:pPr algn="just">
              <a:buFontTx/>
              <a:buChar char="-"/>
            </a:pPr>
            <a:r>
              <a:rPr lang="cs-CZ" sz="4800" dirty="0" smtClean="0"/>
              <a:t>interní </a:t>
            </a:r>
            <a:r>
              <a:rPr lang="cs-CZ" sz="4800" dirty="0"/>
              <a:t>předpis/dokument upravující rozdělení nákladů společných pro více služeb či činností s vyčíslením jednotlivých sazeb za sledované období, metodiku vypočtení režijních nákladů u spotřeby energií, u úhrady nájemného atd</a:t>
            </a:r>
            <a:r>
              <a:rPr lang="cs-CZ" sz="4800" dirty="0" smtClean="0"/>
              <a:t>.</a:t>
            </a:r>
          </a:p>
          <a:p>
            <a:pPr marL="0" indent="0">
              <a:buNone/>
            </a:pPr>
            <a:endParaRPr lang="cs-CZ" sz="4800" dirty="0"/>
          </a:p>
          <a:p>
            <a:r>
              <a:rPr lang="cs-CZ" sz="4800" dirty="0" smtClean="0"/>
              <a:t>doklady </a:t>
            </a:r>
            <a:r>
              <a:rPr lang="cs-CZ" sz="4800" dirty="0"/>
              <a:t>vztahující se k jednotlivým druhům výdajů k příslušným </a:t>
            </a:r>
            <a:r>
              <a:rPr lang="cs-CZ" sz="4800" dirty="0" smtClean="0"/>
              <a:t>položkám</a:t>
            </a:r>
            <a:r>
              <a:rPr lang="cs-CZ" sz="4800" dirty="0"/>
              <a:t>:</a:t>
            </a:r>
          </a:p>
          <a:p>
            <a:pPr>
              <a:buFontTx/>
              <a:buChar char="-"/>
            </a:pPr>
            <a:r>
              <a:rPr lang="cs-CZ" sz="4800" dirty="0" smtClean="0"/>
              <a:t>osobní </a:t>
            </a:r>
            <a:r>
              <a:rPr lang="cs-CZ" sz="4800" dirty="0"/>
              <a:t>náklady – mzdový list, pracovní smlouva, dohoda o pracovní činnosti, dohoda o provedení </a:t>
            </a:r>
            <a:r>
              <a:rPr lang="cs-CZ" sz="4800" dirty="0" smtClean="0"/>
              <a:t>práce, </a:t>
            </a:r>
          </a:p>
          <a:p>
            <a:pPr>
              <a:buFontTx/>
              <a:buChar char="-"/>
            </a:pPr>
            <a:r>
              <a:rPr lang="cs-CZ" sz="4800" dirty="0" smtClean="0"/>
              <a:t>režijní výdaje </a:t>
            </a:r>
            <a:r>
              <a:rPr lang="cs-CZ" sz="4800" dirty="0"/>
              <a:t>– smlouva o splátkách operativního leasingu, smlouva o pronájmu, aj</a:t>
            </a:r>
            <a:r>
              <a:rPr lang="cs-CZ" sz="4800" dirty="0" smtClean="0"/>
              <a:t>.</a:t>
            </a:r>
          </a:p>
          <a:p>
            <a:pPr>
              <a:buFontTx/>
              <a:buChar char="-"/>
            </a:pPr>
            <a:r>
              <a:rPr lang="cs-CZ" sz="4800" dirty="0" smtClean="0"/>
              <a:t>služby</a:t>
            </a:r>
            <a:r>
              <a:rPr lang="cs-CZ" sz="4800" dirty="0"/>
              <a:t>, drobné stavební úpravy – smlouvy dokladující vztah aj</a:t>
            </a:r>
            <a:r>
              <a:rPr lang="cs-CZ" sz="4800" dirty="0" smtClean="0"/>
              <a:t>.,</a:t>
            </a:r>
          </a:p>
          <a:p>
            <a:pPr>
              <a:buFontTx/>
              <a:buChar char="-"/>
            </a:pPr>
            <a:r>
              <a:rPr lang="cs-CZ" sz="4800" dirty="0" smtClean="0"/>
              <a:t>hmotný </a:t>
            </a:r>
            <a:r>
              <a:rPr lang="cs-CZ" sz="4800" dirty="0"/>
              <a:t>majetek, kancelářské potřeby, školení – faktury/účtenky/paragony</a:t>
            </a:r>
            <a:r>
              <a:rPr lang="cs-CZ" sz="4800" dirty="0" smtClean="0"/>
              <a:t>.</a:t>
            </a:r>
          </a:p>
          <a:p>
            <a:pPr marL="0" indent="0">
              <a:buNone/>
            </a:pPr>
            <a:endParaRPr lang="cs-CZ" sz="4800" dirty="0"/>
          </a:p>
          <a:p>
            <a:r>
              <a:rPr lang="cs-CZ" sz="4800" dirty="0" smtClean="0"/>
              <a:t>v </a:t>
            </a:r>
            <a:r>
              <a:rPr lang="cs-CZ" sz="4800" dirty="0"/>
              <a:t>odůvodněných </a:t>
            </a:r>
            <a:r>
              <a:rPr lang="cs-CZ" sz="4800" dirty="0" smtClean="0"/>
              <a:t>případech:</a:t>
            </a:r>
            <a:endParaRPr lang="cs-CZ" sz="4800" dirty="0"/>
          </a:p>
          <a:p>
            <a:pPr>
              <a:buFontTx/>
              <a:buChar char="-"/>
            </a:pPr>
            <a:r>
              <a:rPr lang="cs-CZ" sz="4800" dirty="0" smtClean="0"/>
              <a:t>vnitřní </a:t>
            </a:r>
            <a:r>
              <a:rPr lang="cs-CZ" sz="4800" dirty="0"/>
              <a:t>předpis, kolektivní smlouvu nebo obdobný dokument, který stanoví kritéria pro poskytování mimořádných odměn/cílových odměn</a:t>
            </a:r>
            <a:r>
              <a:rPr lang="cs-CZ" sz="4800" dirty="0" smtClean="0"/>
              <a:t>,</a:t>
            </a:r>
          </a:p>
          <a:p>
            <a:pPr>
              <a:buFontTx/>
              <a:buChar char="-"/>
            </a:pPr>
            <a:r>
              <a:rPr lang="cs-CZ" sz="4800" dirty="0" smtClean="0"/>
              <a:t>zdůvodnění </a:t>
            </a:r>
            <a:r>
              <a:rPr lang="cs-CZ" sz="4800" dirty="0"/>
              <a:t>vyplacení mimořádných odměn/cílových odměn</a:t>
            </a:r>
            <a:r>
              <a:rPr lang="cs-CZ" sz="4800" dirty="0" smtClean="0"/>
              <a:t>,</a:t>
            </a:r>
          </a:p>
          <a:p>
            <a:pPr>
              <a:buFontTx/>
              <a:buChar char="-"/>
            </a:pPr>
            <a:r>
              <a:rPr lang="cs-CZ" sz="4800" dirty="0" smtClean="0"/>
              <a:t>knihu jízd.</a:t>
            </a:r>
          </a:p>
          <a:p>
            <a:pPr marL="0" indent="0">
              <a:buNone/>
            </a:pPr>
            <a:endParaRPr lang="cs-CZ" sz="4800" dirty="0"/>
          </a:p>
          <a:p>
            <a:endParaRPr lang="cs-CZ" sz="4800" dirty="0"/>
          </a:p>
          <a:p>
            <a:pPr marL="0" indent="0">
              <a:buNone/>
            </a:pPr>
            <a:endParaRPr lang="cs-CZ" sz="4800" dirty="0"/>
          </a:p>
          <a:p>
            <a:pPr marL="0" indent="0" algn="ctr">
              <a:buNone/>
            </a:pPr>
            <a:r>
              <a:rPr lang="cs-CZ" sz="4800" dirty="0" smtClean="0"/>
              <a:t>!!! všechny </a:t>
            </a:r>
            <a:r>
              <a:rPr lang="cs-CZ" sz="4800" dirty="0"/>
              <a:t>doklady uvedené ve formuláři musí splňovat požadavky formální správnosti účetních dokladů stanovené </a:t>
            </a:r>
            <a:endParaRPr lang="cs-CZ" sz="4800" dirty="0" smtClean="0"/>
          </a:p>
          <a:p>
            <a:pPr marL="0" indent="0" algn="ctr">
              <a:buNone/>
            </a:pPr>
            <a:r>
              <a:rPr lang="cs-CZ" sz="4800" dirty="0" smtClean="0"/>
              <a:t>v </a:t>
            </a:r>
            <a:r>
              <a:rPr lang="cs-CZ" sz="4800" dirty="0"/>
              <a:t>§ 11 zákona </a:t>
            </a:r>
            <a:r>
              <a:rPr lang="cs-CZ" sz="4800" dirty="0" smtClean="0"/>
              <a:t>o účetnictví !!!</a:t>
            </a:r>
          </a:p>
          <a:p>
            <a:pPr marL="0" indent="0" algn="ctr">
              <a:buNone/>
            </a:pPr>
            <a:endParaRPr lang="cs-CZ" sz="4800" dirty="0" smtClean="0"/>
          </a:p>
          <a:p>
            <a:pPr marL="0" indent="0">
              <a:buNone/>
            </a:pPr>
            <a:r>
              <a:rPr lang="cs-CZ" sz="4800" dirty="0" smtClean="0"/>
              <a:t>Způsob předložení:</a:t>
            </a:r>
          </a:p>
          <a:p>
            <a:pPr>
              <a:buFontTx/>
              <a:buChar char="-"/>
            </a:pPr>
            <a:r>
              <a:rPr lang="cs-CZ" sz="4800" dirty="0" smtClean="0"/>
              <a:t>osobně do rukou projektového manažera, nebo</a:t>
            </a:r>
          </a:p>
          <a:p>
            <a:pPr>
              <a:buFontTx/>
              <a:buChar char="-"/>
            </a:pPr>
            <a:r>
              <a:rPr lang="cs-CZ" sz="4800" dirty="0" smtClean="0"/>
              <a:t>v elektronické podobě v zabezpečeném souboru na e-mail projektového manažera</a:t>
            </a:r>
          </a:p>
          <a:p>
            <a:pPr>
              <a:buFontTx/>
              <a:buChar char="-"/>
            </a:pPr>
            <a:endParaRPr lang="cs-CZ" dirty="0" smtClean="0"/>
          </a:p>
          <a:p>
            <a:pPr>
              <a:buFontTx/>
              <a:buChar char="-"/>
            </a:pPr>
            <a:endParaRPr lang="cs-CZ" dirty="0"/>
          </a:p>
        </p:txBody>
      </p:sp>
      <p:sp>
        <p:nvSpPr>
          <p:cNvPr id="4" name="Šipka dolů 3"/>
          <p:cNvSpPr/>
          <p:nvPr/>
        </p:nvSpPr>
        <p:spPr>
          <a:xfrm>
            <a:off x="4406864" y="4221088"/>
            <a:ext cx="484632" cy="432048"/>
          </a:xfrm>
          <a:prstGeom prst="downArrow">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32246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075240" cy="634082"/>
          </a:xfrm>
        </p:spPr>
        <p:txBody>
          <a:bodyPr>
            <a:normAutofit/>
          </a:bodyPr>
          <a:lstStyle/>
          <a:p>
            <a:r>
              <a:rPr lang="cs-CZ" sz="2200" dirty="0" smtClean="0"/>
              <a:t>Mimořádná splátka dotace</a:t>
            </a:r>
            <a:endParaRPr lang="cs-CZ" sz="2200" dirty="0"/>
          </a:p>
        </p:txBody>
      </p:sp>
      <p:sp>
        <p:nvSpPr>
          <p:cNvPr id="3" name="Zástupný symbol pro obsah 2"/>
          <p:cNvSpPr>
            <a:spLocks noGrp="1"/>
          </p:cNvSpPr>
          <p:nvPr>
            <p:ph idx="1"/>
          </p:nvPr>
        </p:nvSpPr>
        <p:spPr>
          <a:xfrm>
            <a:off x="457200" y="1052736"/>
            <a:ext cx="8229600" cy="5256584"/>
          </a:xfrm>
        </p:spPr>
        <p:txBody>
          <a:bodyPr>
            <a:noAutofit/>
          </a:bodyPr>
          <a:lstStyle/>
          <a:p>
            <a:pPr lvl="0" algn="just"/>
            <a:r>
              <a:rPr lang="cs-CZ" sz="2000" dirty="0" smtClean="0"/>
              <a:t>výše </a:t>
            </a:r>
            <a:r>
              <a:rPr lang="cs-CZ" sz="2000" dirty="0"/>
              <a:t>mimořádné splátky </a:t>
            </a:r>
            <a:r>
              <a:rPr lang="cs-CZ" sz="2000" dirty="0" smtClean="0"/>
              <a:t>činí rozdíl </a:t>
            </a:r>
            <a:r>
              <a:rPr lang="cs-CZ" sz="2000" dirty="0"/>
              <a:t>mezi celkovou částkou </a:t>
            </a:r>
            <a:r>
              <a:rPr lang="cs-CZ" sz="2000" dirty="0" smtClean="0"/>
              <a:t>dotace a </a:t>
            </a:r>
            <a:r>
              <a:rPr lang="cs-CZ" sz="2000" dirty="0"/>
              <a:t>souhrnnou výší finančních </a:t>
            </a:r>
            <a:r>
              <a:rPr lang="cs-CZ" sz="2000" dirty="0" smtClean="0"/>
              <a:t>prostředků poskytnutých v rámci </a:t>
            </a:r>
            <a:r>
              <a:rPr lang="cs-CZ" sz="2000" dirty="0"/>
              <a:t>první až </a:t>
            </a:r>
            <a:r>
              <a:rPr lang="cs-CZ" sz="2000" dirty="0" smtClean="0"/>
              <a:t>šesté splátky dotace</a:t>
            </a:r>
          </a:p>
          <a:p>
            <a:pPr lvl="0" algn="just"/>
            <a:r>
              <a:rPr lang="cs-CZ" sz="2000" dirty="0" smtClean="0"/>
              <a:t>mimořádná </a:t>
            </a:r>
            <a:r>
              <a:rPr lang="cs-CZ" sz="2000" dirty="0"/>
              <a:t>splátka </a:t>
            </a:r>
            <a:r>
              <a:rPr lang="cs-CZ" sz="2000" dirty="0" smtClean="0"/>
              <a:t>může </a:t>
            </a:r>
            <a:r>
              <a:rPr lang="cs-CZ" sz="2000" dirty="0"/>
              <a:t>být poskytnuta pouze na základě žádosti </a:t>
            </a:r>
            <a:r>
              <a:rPr lang="cs-CZ" sz="2000" dirty="0" smtClean="0"/>
              <a:t>podané nejpozději </a:t>
            </a:r>
            <a:r>
              <a:rPr lang="cs-CZ" sz="2000" b="1" dirty="0" smtClean="0"/>
              <a:t>do 15. února 2022</a:t>
            </a:r>
          </a:p>
          <a:p>
            <a:pPr lvl="0" algn="just"/>
            <a:r>
              <a:rPr lang="cs-CZ" sz="2000" b="1" dirty="0" smtClean="0"/>
              <a:t>podmínkou </a:t>
            </a:r>
            <a:r>
              <a:rPr lang="cs-CZ" sz="2000" b="1" dirty="0"/>
              <a:t>pro převedení mimořádné splátky </a:t>
            </a:r>
            <a:r>
              <a:rPr lang="cs-CZ" sz="2000" b="1" dirty="0" smtClean="0"/>
              <a:t>je </a:t>
            </a:r>
            <a:r>
              <a:rPr lang="cs-CZ" sz="2000" b="1" dirty="0"/>
              <a:t>řádné a včasné předložení vyúčtování výdajů </a:t>
            </a:r>
            <a:r>
              <a:rPr lang="cs-CZ" sz="2000" b="1" dirty="0" smtClean="0"/>
              <a:t>za celý rok 2021 (vyúčtování výdajů uhrazených z první až čtvrté splátky dotace)</a:t>
            </a:r>
          </a:p>
          <a:p>
            <a:pPr lvl="0" algn="just"/>
            <a:r>
              <a:rPr lang="cs-CZ" sz="2000" dirty="0" smtClean="0"/>
              <a:t>žádost o mimořádnou splátku podaná před datem předložení vyúčtování výdajů třetí a čtvrté splátky zálohy, tj. před datem 20. ledna 2022, bude zamítnuta</a:t>
            </a:r>
            <a:endParaRPr lang="cs-CZ" sz="2000" dirty="0"/>
          </a:p>
          <a:p>
            <a:pPr lvl="0" algn="just"/>
            <a:r>
              <a:rPr lang="cs-CZ" sz="2000" dirty="0" smtClean="0"/>
              <a:t>mimořádná </a:t>
            </a:r>
            <a:r>
              <a:rPr lang="cs-CZ" sz="2000" dirty="0"/>
              <a:t>splátka </a:t>
            </a:r>
            <a:r>
              <a:rPr lang="cs-CZ" sz="2000" dirty="0" smtClean="0"/>
              <a:t>bude proplacena do </a:t>
            </a:r>
            <a:r>
              <a:rPr lang="cs-CZ" sz="2000" dirty="0"/>
              <a:t>31. března </a:t>
            </a:r>
            <a:r>
              <a:rPr lang="cs-CZ" sz="2000" dirty="0" smtClean="0"/>
              <a:t>2022</a:t>
            </a:r>
          </a:p>
          <a:p>
            <a:pPr marL="0" lvl="0" indent="0" algn="just">
              <a:buNone/>
            </a:pPr>
            <a:endParaRPr lang="cs-CZ" sz="2000" dirty="0"/>
          </a:p>
          <a:p>
            <a:pPr lvl="0" algn="just"/>
            <a:r>
              <a:rPr lang="cs-CZ" sz="2000" dirty="0"/>
              <a:t>f</a:t>
            </a:r>
            <a:r>
              <a:rPr lang="cs-CZ" sz="2000" dirty="0" smtClean="0"/>
              <a:t>ormulář </a:t>
            </a:r>
            <a:r>
              <a:rPr lang="cs-CZ" sz="2000" dirty="0"/>
              <a:t>žádosti o mimořádnou splátku </a:t>
            </a:r>
            <a:r>
              <a:rPr lang="cs-CZ" sz="2000" dirty="0" smtClean="0"/>
              <a:t>dotace </a:t>
            </a:r>
            <a:r>
              <a:rPr lang="cs-CZ" sz="2000" dirty="0"/>
              <a:t>bude uveřejněn na webových stránkách </a:t>
            </a:r>
            <a:r>
              <a:rPr lang="cs-CZ" sz="2000" dirty="0" smtClean="0"/>
              <a:t>Plzeňského kraje</a:t>
            </a:r>
            <a:endParaRPr lang="cs-CZ" sz="2000" dirty="0"/>
          </a:p>
        </p:txBody>
      </p:sp>
    </p:spTree>
    <p:extLst>
      <p:ext uri="{BB962C8B-B14F-4D97-AF65-F5344CB8AC3E}">
        <p14:creationId xmlns:p14="http://schemas.microsoft.com/office/powerpoint/2010/main" val="2122767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74638"/>
            <a:ext cx="7859216" cy="634082"/>
          </a:xfrm>
        </p:spPr>
        <p:txBody>
          <a:bodyPr>
            <a:normAutofit/>
          </a:bodyPr>
          <a:lstStyle/>
          <a:p>
            <a:r>
              <a:rPr lang="cs-CZ" sz="2200" dirty="0"/>
              <a:t>Čerpání dotace – příklad nevyužití mimořádné splátky</a:t>
            </a:r>
          </a:p>
        </p:txBody>
      </p:sp>
      <p:sp>
        <p:nvSpPr>
          <p:cNvPr id="3" name="Zástupný symbol pro obsah 2"/>
          <p:cNvSpPr>
            <a:spLocks noGrp="1"/>
          </p:cNvSpPr>
          <p:nvPr>
            <p:ph idx="1"/>
          </p:nvPr>
        </p:nvSpPr>
        <p:spPr>
          <a:xfrm>
            <a:off x="450068" y="1052736"/>
            <a:ext cx="8229600" cy="5073427"/>
          </a:xfrm>
        </p:spPr>
        <p:txBody>
          <a:bodyPr/>
          <a:lstStyle/>
          <a:p>
            <a:r>
              <a:rPr lang="cs-CZ" sz="1800" dirty="0" smtClean="0"/>
              <a:t>Finanční dotace na 18 měsíců v celkové výši 600 000 Kč</a:t>
            </a:r>
          </a:p>
          <a:p>
            <a:r>
              <a:rPr lang="cs-CZ" sz="1800" dirty="0" smtClean="0"/>
              <a:t>Výše jednotlivých splátek dotace činí 100 000 Kč</a:t>
            </a:r>
          </a:p>
          <a:p>
            <a:pPr marL="0" indent="0">
              <a:buNone/>
            </a:pPr>
            <a:endParaRPr lang="cs-CZ" dirty="0"/>
          </a:p>
        </p:txBody>
      </p:sp>
      <p:pic>
        <p:nvPicPr>
          <p:cNvPr id="4" name="Obrázek 3"/>
          <p:cNvPicPr>
            <a:picLocks noChangeAspect="1"/>
          </p:cNvPicPr>
          <p:nvPr/>
        </p:nvPicPr>
        <p:blipFill>
          <a:blip r:embed="rId2"/>
          <a:stretch>
            <a:fillRect/>
          </a:stretch>
        </p:blipFill>
        <p:spPr>
          <a:xfrm>
            <a:off x="847786" y="1988840"/>
            <a:ext cx="6964574" cy="3820796"/>
          </a:xfrm>
          <a:prstGeom prst="rect">
            <a:avLst/>
          </a:prstGeom>
        </p:spPr>
      </p:pic>
    </p:spTree>
    <p:extLst>
      <p:ext uri="{BB962C8B-B14F-4D97-AF65-F5344CB8AC3E}">
        <p14:creationId xmlns:p14="http://schemas.microsoft.com/office/powerpoint/2010/main" val="441328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74638"/>
            <a:ext cx="7859216" cy="634082"/>
          </a:xfrm>
        </p:spPr>
        <p:txBody>
          <a:bodyPr>
            <a:normAutofit/>
          </a:bodyPr>
          <a:lstStyle/>
          <a:p>
            <a:r>
              <a:rPr lang="cs-CZ" sz="2200" dirty="0"/>
              <a:t>Čerpání dotace – příklad využití mimořádné splátky</a:t>
            </a:r>
          </a:p>
        </p:txBody>
      </p:sp>
      <p:sp>
        <p:nvSpPr>
          <p:cNvPr id="3" name="Zástupný symbol pro obsah 2"/>
          <p:cNvSpPr>
            <a:spLocks noGrp="1"/>
          </p:cNvSpPr>
          <p:nvPr>
            <p:ph idx="1"/>
          </p:nvPr>
        </p:nvSpPr>
        <p:spPr>
          <a:xfrm>
            <a:off x="457200" y="1052736"/>
            <a:ext cx="8229600" cy="5400600"/>
          </a:xfrm>
        </p:spPr>
        <p:txBody>
          <a:bodyPr/>
          <a:lstStyle/>
          <a:p>
            <a:r>
              <a:rPr lang="cs-CZ" sz="1800" dirty="0" smtClean="0"/>
              <a:t>Finanční dotace na 18 měsíců v celkové výši 600 000 Kč</a:t>
            </a:r>
          </a:p>
          <a:p>
            <a:r>
              <a:rPr lang="cs-CZ" sz="1800" dirty="0" smtClean="0"/>
              <a:t>Výše jednotlivých splátek dotace činí 100 000 Kč</a:t>
            </a:r>
          </a:p>
          <a:p>
            <a:r>
              <a:rPr lang="cs-CZ" sz="1800" dirty="0" smtClean="0"/>
              <a:t>Žádost o mimořádnou splátku dotace</a:t>
            </a:r>
          </a:p>
          <a:p>
            <a:pPr marL="0" indent="0">
              <a:buNone/>
            </a:pPr>
            <a:endParaRPr lang="cs-CZ" dirty="0"/>
          </a:p>
        </p:txBody>
      </p:sp>
      <p:pic>
        <p:nvPicPr>
          <p:cNvPr id="7" name="Obrázek 6"/>
          <p:cNvPicPr/>
          <p:nvPr/>
        </p:nvPicPr>
        <p:blipFill>
          <a:blip r:embed="rId2">
            <a:extLst>
              <a:ext uri="{28A0092B-C50C-407E-A947-70E740481C1C}">
                <a14:useLocalDpi xmlns:a14="http://schemas.microsoft.com/office/drawing/2010/main" val="0"/>
              </a:ext>
            </a:extLst>
          </a:blip>
          <a:srcRect/>
          <a:stretch>
            <a:fillRect/>
          </a:stretch>
        </p:blipFill>
        <p:spPr bwMode="auto">
          <a:xfrm>
            <a:off x="827584" y="2132856"/>
            <a:ext cx="6984776" cy="3960440"/>
          </a:xfrm>
          <a:prstGeom prst="rect">
            <a:avLst/>
          </a:prstGeom>
          <a:noFill/>
          <a:ln>
            <a:noFill/>
          </a:ln>
        </p:spPr>
      </p:pic>
    </p:spTree>
    <p:extLst>
      <p:ext uri="{BB962C8B-B14F-4D97-AF65-F5344CB8AC3E}">
        <p14:creationId xmlns:p14="http://schemas.microsoft.com/office/powerpoint/2010/main" val="3635740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18058"/>
          </a:xfrm>
        </p:spPr>
        <p:txBody>
          <a:bodyPr>
            <a:normAutofit fontScale="90000"/>
          </a:bodyPr>
          <a:lstStyle/>
          <a:p>
            <a:r>
              <a:rPr lang="cs-CZ" sz="2200" dirty="0" smtClean="0"/>
              <a:t>Obecné zásady způsobilosti</a:t>
            </a:r>
            <a:endParaRPr lang="cs-CZ" sz="2200" dirty="0"/>
          </a:p>
        </p:txBody>
      </p:sp>
      <p:sp>
        <p:nvSpPr>
          <p:cNvPr id="3" name="Zástupný symbol pro obsah 2"/>
          <p:cNvSpPr>
            <a:spLocks noGrp="1"/>
          </p:cNvSpPr>
          <p:nvPr>
            <p:ph idx="1"/>
          </p:nvPr>
        </p:nvSpPr>
        <p:spPr>
          <a:xfrm>
            <a:off x="457200" y="692696"/>
            <a:ext cx="8229600" cy="5433467"/>
          </a:xfrm>
        </p:spPr>
        <p:txBody>
          <a:bodyPr>
            <a:normAutofit fontScale="47500" lnSpcReduction="20000"/>
          </a:bodyPr>
          <a:lstStyle/>
          <a:p>
            <a:pPr marL="0" indent="0">
              <a:buNone/>
            </a:pPr>
            <a:r>
              <a:rPr lang="cs-CZ" dirty="0" smtClean="0"/>
              <a:t>úprava v dokumentu </a:t>
            </a:r>
            <a:r>
              <a:rPr lang="cs-CZ" b="1" dirty="0" smtClean="0"/>
              <a:t>Zásady </a:t>
            </a:r>
            <a:r>
              <a:rPr lang="cs-CZ" b="1" dirty="0"/>
              <a:t>čerpání finančních prostředků v rámci dotačního programu „Podpora sociálních služeb v rámci individuálního projektu Podpora sociálních služeb v Plzeňském kraji 2021 – 2022“ </a:t>
            </a:r>
            <a:endParaRPr lang="cs-CZ" b="1" dirty="0" smtClean="0"/>
          </a:p>
          <a:p>
            <a:pPr marL="0" indent="0">
              <a:buNone/>
            </a:pPr>
            <a:endParaRPr lang="cs-CZ" dirty="0" smtClean="0"/>
          </a:p>
          <a:p>
            <a:pPr marL="0" indent="0">
              <a:buNone/>
            </a:pPr>
            <a:r>
              <a:rPr lang="cs-CZ" b="1" dirty="0"/>
              <a:t>Způsobilý výdaj </a:t>
            </a:r>
            <a:r>
              <a:rPr lang="cs-CZ" dirty="0" smtClean="0"/>
              <a:t>je: </a:t>
            </a:r>
            <a:endParaRPr lang="cs-CZ" dirty="0"/>
          </a:p>
          <a:p>
            <a:r>
              <a:rPr lang="cs-CZ" dirty="0" smtClean="0"/>
              <a:t>v </a:t>
            </a:r>
            <a:r>
              <a:rPr lang="cs-CZ" dirty="0"/>
              <a:t>souladu s právními předpisy (tj. zejména legislativou EU a ČR), </a:t>
            </a:r>
            <a:r>
              <a:rPr lang="cs-CZ" dirty="0" smtClean="0"/>
              <a:t>s </a:t>
            </a:r>
            <a:r>
              <a:rPr lang="cs-CZ" dirty="0"/>
              <a:t>pravidly programu (OPZ) a s podmínkami poskytnutí </a:t>
            </a:r>
            <a:r>
              <a:rPr lang="cs-CZ" dirty="0" smtClean="0"/>
              <a:t>podpory, </a:t>
            </a:r>
          </a:p>
          <a:p>
            <a:endParaRPr lang="cs-CZ" dirty="0"/>
          </a:p>
          <a:p>
            <a:r>
              <a:rPr lang="cs-CZ" dirty="0" smtClean="0"/>
              <a:t>přiměřený (optimální vztah mezi hospodárností, účelností a efektivností výdaje)</a:t>
            </a:r>
          </a:p>
          <a:p>
            <a:pPr marL="0" indent="0">
              <a:buNone/>
            </a:pPr>
            <a:endParaRPr lang="cs-CZ" dirty="0" smtClean="0"/>
          </a:p>
          <a:p>
            <a:r>
              <a:rPr lang="cs-CZ" dirty="0" smtClean="0"/>
              <a:t>v souladu s </a:t>
            </a:r>
            <a:r>
              <a:rPr lang="cs-CZ" dirty="0"/>
              <a:t>přehledem </a:t>
            </a:r>
            <a:r>
              <a:rPr lang="cs-CZ" dirty="0" smtClean="0"/>
              <a:t>obvyklých </a:t>
            </a:r>
            <a:r>
              <a:rPr lang="cs-CZ" dirty="0"/>
              <a:t>cen a výší mezd/platů pro komodity / pracovní pozice, které se v projektech podpořených z ESF objevují </a:t>
            </a:r>
            <a:r>
              <a:rPr lang="cs-CZ" dirty="0" smtClean="0"/>
              <a:t>nejčastěji, dokument ke stažení na portálu esfcr.cz</a:t>
            </a:r>
          </a:p>
          <a:p>
            <a:endParaRPr lang="cs-CZ" dirty="0" smtClean="0"/>
          </a:p>
          <a:p>
            <a:r>
              <a:rPr lang="cs-CZ" dirty="0" smtClean="0"/>
              <a:t>vynaložen na úhradu nákladu, který vznikl v době realizace projektu, tj. ode dne 1. 1. 2021 do dne 30. 6. 2022, uhrazen do dne 20. 7. 2022</a:t>
            </a:r>
          </a:p>
          <a:p>
            <a:endParaRPr lang="cs-CZ" dirty="0"/>
          </a:p>
          <a:p>
            <a:r>
              <a:rPr lang="cs-CZ" dirty="0" smtClean="0"/>
              <a:t>splňuje </a:t>
            </a:r>
            <a:r>
              <a:rPr lang="cs-CZ" dirty="0"/>
              <a:t>podmínky územní způsobilosti (tj. váže se na aktivity Projektu, které byly realizovány na území Plzeňského kraje</a:t>
            </a:r>
            <a:r>
              <a:rPr lang="cs-CZ" dirty="0" smtClean="0"/>
              <a:t>)</a:t>
            </a:r>
          </a:p>
          <a:p>
            <a:endParaRPr lang="cs-CZ" dirty="0"/>
          </a:p>
          <a:p>
            <a:r>
              <a:rPr lang="cs-CZ" dirty="0" smtClean="0"/>
              <a:t>je </a:t>
            </a:r>
            <a:r>
              <a:rPr lang="cs-CZ" dirty="0"/>
              <a:t>řádně identifikovatelný, prokazatelný a </a:t>
            </a:r>
            <a:r>
              <a:rPr lang="cs-CZ" dirty="0" smtClean="0"/>
              <a:t>doložitelný – veškeré  účetní doklady musí být označeny registračním číslem projektu: CZ.03.2.60/0.0/0.0/15_005/0015684, číslem smlouvy o poskytnutí účelové dotace, číslem registrace sociální služby (ID) a nárokovanou částkou z projektu</a:t>
            </a:r>
          </a:p>
          <a:p>
            <a:pPr marL="0" indent="0">
              <a:buNone/>
            </a:pPr>
            <a:endParaRPr lang="cs-CZ" dirty="0"/>
          </a:p>
          <a:p>
            <a:r>
              <a:rPr lang="cs-CZ" dirty="0" smtClean="0"/>
              <a:t>vynaložen </a:t>
            </a:r>
            <a:r>
              <a:rPr lang="cs-CZ" dirty="0"/>
              <a:t>na úhradu nákladů na poskytování základních činností stanovených zákonem </a:t>
            </a:r>
            <a:r>
              <a:rPr lang="cs-CZ" dirty="0" smtClean="0"/>
              <a:t>o </a:t>
            </a:r>
            <a:r>
              <a:rPr lang="cs-CZ" dirty="0"/>
              <a:t>sociálních </a:t>
            </a:r>
            <a:r>
              <a:rPr lang="cs-CZ" dirty="0" smtClean="0"/>
              <a:t>službách </a:t>
            </a:r>
            <a:r>
              <a:rPr lang="cs-CZ" dirty="0"/>
              <a:t>pro příslušný druh a formu poskytování sociální služby</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309300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74638"/>
            <a:ext cx="7859216" cy="634082"/>
          </a:xfrm>
        </p:spPr>
        <p:txBody>
          <a:bodyPr>
            <a:normAutofit/>
          </a:bodyPr>
          <a:lstStyle/>
          <a:p>
            <a:r>
              <a:rPr lang="cs-CZ" sz="2200" dirty="0"/>
              <a:t>V</a:t>
            </a:r>
            <a:r>
              <a:rPr lang="cs-CZ" sz="2200" dirty="0" smtClean="0"/>
              <a:t>yúčtování dotace</a:t>
            </a:r>
            <a:endParaRPr lang="cs-CZ" sz="2200" dirty="0"/>
          </a:p>
        </p:txBody>
      </p:sp>
      <p:sp>
        <p:nvSpPr>
          <p:cNvPr id="3" name="Zástupný symbol pro obsah 2"/>
          <p:cNvSpPr>
            <a:spLocks noGrp="1"/>
          </p:cNvSpPr>
          <p:nvPr>
            <p:ph idx="1"/>
          </p:nvPr>
        </p:nvSpPr>
        <p:spPr>
          <a:xfrm>
            <a:off x="457200" y="1052736"/>
            <a:ext cx="8229600" cy="5400600"/>
          </a:xfrm>
        </p:spPr>
        <p:txBody>
          <a:bodyPr>
            <a:normAutofit lnSpcReduction="10000"/>
          </a:bodyPr>
          <a:lstStyle/>
          <a:p>
            <a:r>
              <a:rPr lang="cs-CZ" sz="1800" b="1" u="sng" dirty="0" smtClean="0"/>
              <a:t>Průběžné vyúčtování dotace</a:t>
            </a:r>
          </a:p>
          <a:p>
            <a:pPr>
              <a:buFontTx/>
              <a:buChar char="-"/>
            </a:pPr>
            <a:r>
              <a:rPr lang="cs-CZ" sz="1800" dirty="0" smtClean="0"/>
              <a:t>povinnost předložit vyúčtování dotace za rok 2021 nejpozději do dne </a:t>
            </a:r>
            <a:r>
              <a:rPr lang="cs-CZ" sz="1800" b="1" dirty="0" smtClean="0"/>
              <a:t>21. 1. 2022</a:t>
            </a:r>
          </a:p>
          <a:p>
            <a:pPr>
              <a:buFontTx/>
              <a:buChar char="-"/>
            </a:pPr>
            <a:r>
              <a:rPr lang="cs-CZ" sz="1800" b="1" dirty="0" smtClean="0"/>
              <a:t>!!! nevkládat do systému </a:t>
            </a:r>
            <a:r>
              <a:rPr lang="cs-CZ" sz="1800" b="1" dirty="0" err="1" smtClean="0"/>
              <a:t>eDotace</a:t>
            </a:r>
            <a:r>
              <a:rPr lang="cs-CZ" sz="1800" b="1" dirty="0" smtClean="0"/>
              <a:t> !!!</a:t>
            </a:r>
          </a:p>
          <a:p>
            <a:pPr>
              <a:buFontTx/>
              <a:buChar char="-"/>
            </a:pPr>
            <a:r>
              <a:rPr lang="cs-CZ" sz="1800" dirty="0" smtClean="0"/>
              <a:t>součástí vyúčtování dotace ambulantních a terénních služeb je informace o</a:t>
            </a:r>
            <a:r>
              <a:rPr lang="cs-CZ" sz="1800" dirty="0" smtClean="0">
                <a:sym typeface="Wingdings" panose="05000000000000000000" pitchFamily="2" charset="2"/>
              </a:rPr>
              <a:t> </a:t>
            </a:r>
            <a:r>
              <a:rPr lang="cs-CZ" sz="1800" dirty="0" smtClean="0"/>
              <a:t>výši </a:t>
            </a:r>
            <a:r>
              <a:rPr lang="cs-CZ" sz="1800" dirty="0"/>
              <a:t>úvazků </a:t>
            </a:r>
            <a:r>
              <a:rPr lang="cs-CZ" sz="1800" dirty="0" smtClean="0"/>
              <a:t>odpovídající průměrné </a:t>
            </a:r>
            <a:r>
              <a:rPr lang="cs-CZ" sz="1800" dirty="0"/>
              <a:t>měsíční výši úvazků dané služby za kalendářní rok </a:t>
            </a:r>
            <a:r>
              <a:rPr lang="cs-CZ" sz="1800" dirty="0" smtClean="0"/>
              <a:t>2021</a:t>
            </a:r>
          </a:p>
          <a:p>
            <a:pPr lvl="1">
              <a:buFont typeface="Wingdings" panose="05000000000000000000" pitchFamily="2" charset="2"/>
              <a:buChar char="à"/>
            </a:pPr>
            <a:r>
              <a:rPr lang="cs-CZ" sz="1400" dirty="0" smtClean="0">
                <a:sym typeface="Wingdings" panose="05000000000000000000" pitchFamily="2" charset="2"/>
              </a:rPr>
              <a:t>výše úvazků může být navýšena o 20%</a:t>
            </a:r>
          </a:p>
          <a:p>
            <a:pPr lvl="1">
              <a:buFont typeface="Wingdings" panose="05000000000000000000" pitchFamily="2" charset="2"/>
              <a:buChar char="à"/>
            </a:pPr>
            <a:r>
              <a:rPr lang="cs-CZ" sz="1400" dirty="0" smtClean="0">
                <a:sym typeface="Wingdings" panose="05000000000000000000" pitchFamily="2" charset="2"/>
              </a:rPr>
              <a:t> výše úvazků může klesnout o 20% </a:t>
            </a:r>
            <a:endParaRPr lang="cs-CZ" sz="1400" dirty="0" smtClean="0"/>
          </a:p>
          <a:p>
            <a:pPr>
              <a:buFontTx/>
              <a:buChar char="-"/>
            </a:pPr>
            <a:r>
              <a:rPr lang="cs-CZ" sz="1800" dirty="0" smtClean="0"/>
              <a:t>součástí </a:t>
            </a:r>
            <a:r>
              <a:rPr lang="cs-CZ" sz="1800" dirty="0"/>
              <a:t>vyúčtování dotace </a:t>
            </a:r>
            <a:r>
              <a:rPr lang="cs-CZ" sz="1800" dirty="0" smtClean="0"/>
              <a:t>pobytových </a:t>
            </a:r>
            <a:r>
              <a:rPr lang="cs-CZ" sz="1800" dirty="0"/>
              <a:t>služeb je informace o</a:t>
            </a:r>
            <a:r>
              <a:rPr lang="cs-CZ" sz="1800" dirty="0">
                <a:sym typeface="Wingdings" panose="05000000000000000000" pitchFamily="2" charset="2"/>
              </a:rPr>
              <a:t> </a:t>
            </a:r>
            <a:r>
              <a:rPr lang="cs-CZ" sz="1800" dirty="0" smtClean="0"/>
              <a:t>počtu lůžek </a:t>
            </a:r>
            <a:r>
              <a:rPr lang="cs-CZ" sz="1800" dirty="0"/>
              <a:t>odpovídající průměrné měsíční výši </a:t>
            </a:r>
            <a:r>
              <a:rPr lang="cs-CZ" sz="1800" dirty="0" smtClean="0"/>
              <a:t>počtu lůžek dané </a:t>
            </a:r>
            <a:r>
              <a:rPr lang="cs-CZ" sz="1800" dirty="0"/>
              <a:t>služby za kalendářní rok </a:t>
            </a:r>
            <a:r>
              <a:rPr lang="cs-CZ" sz="1800" dirty="0" smtClean="0"/>
              <a:t>2021</a:t>
            </a:r>
          </a:p>
          <a:p>
            <a:pPr marL="0" indent="0">
              <a:buNone/>
            </a:pPr>
            <a:endParaRPr lang="cs-CZ" sz="1800" dirty="0"/>
          </a:p>
          <a:p>
            <a:r>
              <a:rPr lang="cs-CZ" sz="1800" b="1" u="sng" dirty="0" smtClean="0"/>
              <a:t>Závěrečné vyúčtování dotace</a:t>
            </a:r>
          </a:p>
          <a:p>
            <a:pPr marL="0" indent="0">
              <a:buNone/>
            </a:pPr>
            <a:r>
              <a:rPr lang="cs-CZ" sz="1800" dirty="0" smtClean="0"/>
              <a:t>- povinnost předložit vyúčtování dotace za celou dobu realizace projektu, tj. za období 1. 1. 2021 – 30. 6. 2022, </a:t>
            </a:r>
            <a:r>
              <a:rPr lang="cs-CZ" sz="1800" b="1" dirty="0" smtClean="0"/>
              <a:t>v elektronické podobě prostřednictvím systému </a:t>
            </a:r>
            <a:r>
              <a:rPr lang="cs-CZ" sz="1800" b="1" dirty="0" err="1" smtClean="0"/>
              <a:t>eDotace</a:t>
            </a:r>
            <a:r>
              <a:rPr lang="cs-CZ" sz="1800" b="1" dirty="0" smtClean="0"/>
              <a:t> </a:t>
            </a:r>
            <a:r>
              <a:rPr lang="cs-CZ" sz="1800" dirty="0"/>
              <a:t>nejpozději do </a:t>
            </a:r>
            <a:r>
              <a:rPr lang="cs-CZ" sz="1800" b="1" dirty="0"/>
              <a:t>31. 7. 2022 </a:t>
            </a:r>
            <a:endParaRPr lang="cs-CZ" sz="1800" dirty="0" smtClean="0"/>
          </a:p>
          <a:p>
            <a:pPr marL="0" indent="0">
              <a:buNone/>
            </a:pPr>
            <a:endParaRPr lang="cs-CZ" sz="1800" dirty="0"/>
          </a:p>
          <a:p>
            <a:r>
              <a:rPr lang="cs-CZ" sz="1800" dirty="0" smtClean="0"/>
              <a:t>formuláře k průběžnému i závěrečnému vyúčtování dotace budou uveřejněny </a:t>
            </a:r>
            <a:r>
              <a:rPr lang="cs-CZ" sz="1800" dirty="0"/>
              <a:t>na webových stránkách Plzeňského kraje</a:t>
            </a:r>
          </a:p>
          <a:p>
            <a:endParaRPr lang="cs-CZ" sz="1800" dirty="0" smtClean="0"/>
          </a:p>
          <a:p>
            <a:pPr marL="0" indent="0">
              <a:buNone/>
            </a:pPr>
            <a:endParaRPr lang="cs-CZ" dirty="0"/>
          </a:p>
        </p:txBody>
      </p:sp>
    </p:spTree>
    <p:extLst>
      <p:ext uri="{BB962C8B-B14F-4D97-AF65-F5344CB8AC3E}">
        <p14:creationId xmlns:p14="http://schemas.microsoft.com/office/powerpoint/2010/main" val="2047603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74638"/>
            <a:ext cx="7859216" cy="634082"/>
          </a:xfrm>
        </p:spPr>
        <p:txBody>
          <a:bodyPr>
            <a:normAutofit/>
          </a:bodyPr>
          <a:lstStyle/>
          <a:p>
            <a:r>
              <a:rPr lang="cs-CZ" sz="2200" dirty="0" smtClean="0"/>
              <a:t>Změny v rozpočtu</a:t>
            </a:r>
            <a:endParaRPr lang="cs-CZ" sz="2200" dirty="0"/>
          </a:p>
        </p:txBody>
      </p:sp>
      <p:sp>
        <p:nvSpPr>
          <p:cNvPr id="3" name="Zástupný symbol pro obsah 2"/>
          <p:cNvSpPr>
            <a:spLocks noGrp="1"/>
          </p:cNvSpPr>
          <p:nvPr>
            <p:ph idx="1"/>
          </p:nvPr>
        </p:nvSpPr>
        <p:spPr>
          <a:xfrm>
            <a:off x="457200" y="1052736"/>
            <a:ext cx="8229600" cy="5400600"/>
          </a:xfrm>
        </p:spPr>
        <p:txBody>
          <a:bodyPr>
            <a:normAutofit/>
          </a:bodyPr>
          <a:lstStyle/>
          <a:p>
            <a:r>
              <a:rPr lang="cs-CZ" sz="1800" b="1" u="sng" dirty="0" smtClean="0"/>
              <a:t>Bez předchozího souhlasu </a:t>
            </a:r>
          </a:p>
          <a:p>
            <a:pPr>
              <a:buFontTx/>
              <a:buChar char="-"/>
            </a:pPr>
            <a:r>
              <a:rPr lang="cs-CZ" sz="1800" dirty="0" smtClean="0"/>
              <a:t>snížení položky</a:t>
            </a:r>
            <a:endParaRPr lang="cs-CZ" sz="1800" b="1" dirty="0" smtClean="0"/>
          </a:p>
          <a:p>
            <a:pPr>
              <a:buFontTx/>
              <a:buChar char="-"/>
            </a:pPr>
            <a:r>
              <a:rPr lang="cs-CZ" sz="1800" dirty="0" smtClean="0"/>
              <a:t>navýšení jedné položky do 15% původní hodnoty </a:t>
            </a:r>
          </a:p>
          <a:p>
            <a:pPr marL="0" indent="0" algn="ctr">
              <a:buNone/>
            </a:pPr>
            <a:r>
              <a:rPr lang="cs-CZ" sz="1800" dirty="0" smtClean="0">
                <a:sym typeface="Wingdings" panose="05000000000000000000" pitchFamily="2" charset="2"/>
              </a:rPr>
              <a:t></a:t>
            </a:r>
            <a:endParaRPr lang="cs-CZ" sz="1800" dirty="0" smtClean="0"/>
          </a:p>
          <a:p>
            <a:pPr marL="0" indent="0" algn="ctr">
              <a:buNone/>
            </a:pPr>
            <a:r>
              <a:rPr lang="cs-CZ" sz="1800" dirty="0" smtClean="0">
                <a:sym typeface="Wingdings" panose="05000000000000000000" pitchFamily="2" charset="2"/>
              </a:rPr>
              <a:t>o provedené změně rozpočtu příjemce dotace pouze informuje poskytovatele v termínu stanoveném pro předložení závěrečného vyúčtování dotace</a:t>
            </a:r>
          </a:p>
          <a:p>
            <a:pPr marL="0" indent="0">
              <a:buNone/>
            </a:pPr>
            <a:endParaRPr lang="cs-CZ" sz="1800" dirty="0"/>
          </a:p>
          <a:p>
            <a:r>
              <a:rPr lang="cs-CZ" sz="1800" b="1" u="sng" dirty="0" smtClean="0"/>
              <a:t>S předchozím souhlasem</a:t>
            </a:r>
          </a:p>
          <a:p>
            <a:pPr>
              <a:buFontTx/>
              <a:buChar char="-"/>
            </a:pPr>
            <a:r>
              <a:rPr lang="cs-CZ" sz="1800" dirty="0" smtClean="0"/>
              <a:t>navýšení jedné položky o více než 15% původní hodnoty</a:t>
            </a:r>
          </a:p>
          <a:p>
            <a:pPr>
              <a:buFontTx/>
              <a:buChar char="-"/>
            </a:pPr>
            <a:r>
              <a:rPr lang="cs-CZ" sz="1800" dirty="0" smtClean="0"/>
              <a:t>vznik nové položky rozpočtu</a:t>
            </a:r>
          </a:p>
          <a:p>
            <a:pPr>
              <a:buFontTx/>
              <a:buChar char="-"/>
            </a:pPr>
            <a:r>
              <a:rPr lang="cs-CZ" sz="1800" dirty="0"/>
              <a:t>o případné změny v rozpočtu je možné požádat nejpozději do </a:t>
            </a:r>
            <a:r>
              <a:rPr lang="cs-CZ" sz="1800" b="1" dirty="0"/>
              <a:t>15. 2. </a:t>
            </a:r>
            <a:r>
              <a:rPr lang="cs-CZ" sz="1800" b="1" dirty="0" smtClean="0"/>
              <a:t>2022 </a:t>
            </a:r>
            <a:r>
              <a:rPr lang="cs-CZ" sz="1800" dirty="0" smtClean="0"/>
              <a:t>na předepsaném formuláři, který bude dostupný </a:t>
            </a:r>
            <a:r>
              <a:rPr lang="pl-PL" sz="1800" dirty="0"/>
              <a:t>na webových stránkách Plzeňského kraje</a:t>
            </a:r>
          </a:p>
          <a:p>
            <a:pPr>
              <a:buFontTx/>
              <a:buChar char="-"/>
            </a:pPr>
            <a:r>
              <a:rPr lang="cs-CZ" sz="1800" b="1" dirty="0" smtClean="0"/>
              <a:t>!!! bez předchozího souhlasu není možné provést změnu rozpočtu </a:t>
            </a:r>
            <a:r>
              <a:rPr lang="cs-CZ" sz="1800" dirty="0" smtClean="0">
                <a:sym typeface="Wingdings" panose="05000000000000000000" pitchFamily="2" charset="2"/>
              </a:rPr>
              <a:t> odvod za porušení rozpočtové kázně  1- 10% z přesunutých prostředků !!!</a:t>
            </a:r>
            <a:endParaRPr lang="cs-CZ" sz="1800" dirty="0"/>
          </a:p>
          <a:p>
            <a:pPr>
              <a:buFontTx/>
              <a:buChar char="-"/>
            </a:pPr>
            <a:endParaRPr lang="cs-CZ" sz="1800" dirty="0" smtClean="0"/>
          </a:p>
          <a:p>
            <a:pPr marL="0" indent="0">
              <a:buNone/>
            </a:pPr>
            <a:endParaRPr lang="cs-CZ" sz="1800" dirty="0"/>
          </a:p>
          <a:p>
            <a:pPr marL="0" indent="0">
              <a:buNone/>
            </a:pPr>
            <a:endParaRPr lang="cs-CZ" sz="1800" dirty="0" smtClean="0"/>
          </a:p>
          <a:p>
            <a:pPr marL="0" indent="0">
              <a:buNone/>
            </a:pPr>
            <a:endParaRPr lang="cs-CZ" dirty="0"/>
          </a:p>
        </p:txBody>
      </p:sp>
    </p:spTree>
    <p:extLst>
      <p:ext uri="{BB962C8B-B14F-4D97-AF65-F5344CB8AC3E}">
        <p14:creationId xmlns:p14="http://schemas.microsoft.com/office/powerpoint/2010/main" val="1493642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74638"/>
            <a:ext cx="7859216" cy="634082"/>
          </a:xfrm>
        </p:spPr>
        <p:txBody>
          <a:bodyPr>
            <a:normAutofit/>
          </a:bodyPr>
          <a:lstStyle/>
          <a:p>
            <a:r>
              <a:rPr lang="cs-CZ" sz="2200" dirty="0"/>
              <a:t>D</a:t>
            </a:r>
            <a:r>
              <a:rPr lang="cs-CZ" sz="2200" dirty="0" smtClean="0"/>
              <a:t>alší povinnosti příjemce</a:t>
            </a:r>
            <a:endParaRPr lang="cs-CZ" sz="2200" dirty="0"/>
          </a:p>
        </p:txBody>
      </p:sp>
      <p:sp>
        <p:nvSpPr>
          <p:cNvPr id="3" name="Zástupný symbol pro obsah 2"/>
          <p:cNvSpPr>
            <a:spLocks noGrp="1"/>
          </p:cNvSpPr>
          <p:nvPr>
            <p:ph idx="1"/>
          </p:nvPr>
        </p:nvSpPr>
        <p:spPr>
          <a:xfrm>
            <a:off x="457200" y="1052736"/>
            <a:ext cx="8229600" cy="5400600"/>
          </a:xfrm>
        </p:spPr>
        <p:txBody>
          <a:bodyPr>
            <a:normAutofit lnSpcReduction="10000"/>
          </a:bodyPr>
          <a:lstStyle/>
          <a:p>
            <a:pPr algn="just"/>
            <a:r>
              <a:rPr lang="cs-CZ" sz="1800" u="sng" dirty="0" smtClean="0"/>
              <a:t>informovat poskytovatele o obdržení finančních prostředků z veřejných rozpočtů </a:t>
            </a:r>
            <a:r>
              <a:rPr lang="cs-CZ" sz="1800" dirty="0" smtClean="0"/>
              <a:t>od jiného subjektu v termínu </a:t>
            </a:r>
            <a:r>
              <a:rPr lang="cs-CZ" sz="1800" dirty="0"/>
              <a:t>stanoveném pro předložení průběžného </a:t>
            </a:r>
            <a:r>
              <a:rPr lang="cs-CZ" sz="1800" dirty="0" smtClean="0"/>
              <a:t>vyúčtování</a:t>
            </a:r>
          </a:p>
          <a:p>
            <a:pPr algn="just"/>
            <a:r>
              <a:rPr lang="cs-CZ" sz="1800" u="sng" dirty="0" smtClean="0"/>
              <a:t>odděleně </a:t>
            </a:r>
            <a:r>
              <a:rPr lang="cs-CZ" sz="1800" u="sng" dirty="0"/>
              <a:t>účtovat o veškerých výnosech a nákladech </a:t>
            </a:r>
            <a:r>
              <a:rPr lang="cs-CZ" sz="1800" dirty="0"/>
              <a:t>vzniklých při poskytování sociální služby, na kterou má </a:t>
            </a:r>
            <a:r>
              <a:rPr lang="cs-CZ" sz="1800" dirty="0" smtClean="0"/>
              <a:t>Pověření</a:t>
            </a:r>
          </a:p>
          <a:p>
            <a:pPr algn="just"/>
            <a:r>
              <a:rPr lang="cs-CZ" sz="1800" u="sng" dirty="0" smtClean="0"/>
              <a:t>vést </a:t>
            </a:r>
            <a:r>
              <a:rPr lang="cs-CZ" sz="1800" u="sng" dirty="0"/>
              <a:t>účetnictví v souladu se zákonem </a:t>
            </a:r>
            <a:r>
              <a:rPr lang="cs-CZ" sz="1800" u="sng" dirty="0" smtClean="0"/>
              <a:t>o účetnictví</a:t>
            </a:r>
          </a:p>
          <a:p>
            <a:pPr algn="just"/>
            <a:r>
              <a:rPr lang="cs-CZ" sz="1800" u="sng" dirty="0" smtClean="0"/>
              <a:t>vést </a:t>
            </a:r>
            <a:r>
              <a:rPr lang="cs-CZ" sz="1800" u="sng" dirty="0"/>
              <a:t>své výnosy a náklady (příjmy a výdaje) </a:t>
            </a:r>
            <a:r>
              <a:rPr lang="cs-CZ" sz="1800" u="sng" dirty="0" smtClean="0"/>
              <a:t>transparentně </a:t>
            </a:r>
            <a:r>
              <a:rPr lang="cs-CZ" sz="1800" u="sng" dirty="0"/>
              <a:t>s jednoznačnou vazbou ke konkrétní sociální službě </a:t>
            </a:r>
            <a:r>
              <a:rPr lang="cs-CZ" sz="1800" dirty="0"/>
              <a:t>– identifikátoru služby (např. analytické účty, účetní střediska, zakázky</a:t>
            </a:r>
            <a:r>
              <a:rPr lang="cs-CZ" sz="1800" dirty="0" smtClean="0"/>
              <a:t>)</a:t>
            </a:r>
          </a:p>
          <a:p>
            <a:pPr algn="just"/>
            <a:r>
              <a:rPr lang="cs-CZ" sz="1800" u="sng" dirty="0"/>
              <a:t>vést výnosy a náklady (příjmy a výdaje) spojené </a:t>
            </a:r>
            <a:r>
              <a:rPr lang="cs-CZ" sz="1800" u="sng" dirty="0" smtClean="0"/>
              <a:t>s </a:t>
            </a:r>
            <a:r>
              <a:rPr lang="cs-CZ" sz="1800" u="sng" dirty="0"/>
              <a:t>poskytováním příslušné sociální služby v účetnictví </a:t>
            </a:r>
            <a:r>
              <a:rPr lang="cs-CZ" sz="1800" u="sng" dirty="0" smtClean="0"/>
              <a:t>příjemce </a:t>
            </a:r>
            <a:r>
              <a:rPr lang="cs-CZ" sz="1800" u="sng" dirty="0"/>
              <a:t>odděleně </a:t>
            </a:r>
            <a:r>
              <a:rPr lang="cs-CZ" sz="1800" u="sng" dirty="0" smtClean="0"/>
              <a:t>od </a:t>
            </a:r>
            <a:r>
              <a:rPr lang="cs-CZ" sz="1800" u="sng" dirty="0"/>
              <a:t>výnosů a nákladů (příjmů a výdajů) spojených s jinými službami </a:t>
            </a:r>
            <a:r>
              <a:rPr lang="cs-CZ" sz="1800" u="sng" dirty="0" smtClean="0"/>
              <a:t>či </a:t>
            </a:r>
            <a:r>
              <a:rPr lang="cs-CZ" sz="1800" u="sng" dirty="0"/>
              <a:t>činnostmi </a:t>
            </a:r>
            <a:r>
              <a:rPr lang="cs-CZ" sz="1800" dirty="0" smtClean="0"/>
              <a:t>příjemce</a:t>
            </a:r>
          </a:p>
          <a:p>
            <a:pPr algn="just"/>
            <a:r>
              <a:rPr lang="cs-CZ" sz="1800" dirty="0" smtClean="0"/>
              <a:t>povinnost </a:t>
            </a:r>
            <a:r>
              <a:rPr lang="cs-CZ" sz="1800" dirty="0"/>
              <a:t>odděleného účtování se vztahuje na sociální službu poskytovanou </a:t>
            </a:r>
            <a:r>
              <a:rPr lang="cs-CZ" sz="1800" dirty="0" smtClean="0"/>
              <a:t>v </a:t>
            </a:r>
            <a:r>
              <a:rPr lang="cs-CZ" sz="1800" dirty="0"/>
              <a:t>rozsahu základních </a:t>
            </a:r>
            <a:r>
              <a:rPr lang="cs-CZ" sz="1800" dirty="0" smtClean="0"/>
              <a:t>činností</a:t>
            </a:r>
            <a:endParaRPr lang="cs-CZ" sz="1800" dirty="0"/>
          </a:p>
          <a:p>
            <a:pPr algn="just"/>
            <a:r>
              <a:rPr lang="cs-CZ" sz="1800" dirty="0" smtClean="0"/>
              <a:t>poskytuje-li příjemce </a:t>
            </a:r>
            <a:r>
              <a:rPr lang="cs-CZ" sz="1800" dirty="0"/>
              <a:t>sociální službu i věkové skupině </a:t>
            </a:r>
            <a:r>
              <a:rPr lang="cs-CZ" sz="1800" dirty="0" smtClean="0"/>
              <a:t>osob mladší </a:t>
            </a:r>
            <a:r>
              <a:rPr lang="cs-CZ" sz="1800" dirty="0"/>
              <a:t>15 let a starší 65 let včetně), je povinen čerpat </a:t>
            </a:r>
            <a:r>
              <a:rPr lang="cs-CZ" sz="1800" dirty="0" smtClean="0"/>
              <a:t>dotaci </a:t>
            </a:r>
            <a:r>
              <a:rPr lang="cs-CZ" sz="1800" dirty="0"/>
              <a:t>pouze na úhradu nákladů souvisejících s poskytováním základních činností sociální služby osobám starším 15 let včetně a mladším 65 </a:t>
            </a:r>
            <a:r>
              <a:rPr lang="cs-CZ" sz="1800" dirty="0" smtClean="0"/>
              <a:t>let – vnitřním předpisem stanoví, </a:t>
            </a:r>
            <a:r>
              <a:rPr lang="cs-CZ" sz="1800" dirty="0"/>
              <a:t>jaká část společných nákladů je nákladem na poskytování základních činností pro věkovou skupinu </a:t>
            </a:r>
            <a:r>
              <a:rPr lang="cs-CZ" sz="1800" dirty="0" smtClean="0"/>
              <a:t>osob podporovanou projektem</a:t>
            </a:r>
            <a:endParaRPr lang="cs-CZ" sz="1800" dirty="0"/>
          </a:p>
          <a:p>
            <a:endParaRPr lang="cs-CZ" sz="1800" dirty="0"/>
          </a:p>
          <a:p>
            <a:endParaRPr lang="cs-CZ" sz="1800" dirty="0"/>
          </a:p>
          <a:p>
            <a:pPr marL="0" indent="0">
              <a:buNone/>
            </a:pPr>
            <a:endParaRPr lang="cs-CZ" sz="1800" dirty="0" smtClean="0"/>
          </a:p>
          <a:p>
            <a:pPr marL="0" indent="0">
              <a:buNone/>
            </a:pPr>
            <a:endParaRPr lang="cs-CZ" dirty="0"/>
          </a:p>
        </p:txBody>
      </p:sp>
    </p:spTree>
    <p:extLst>
      <p:ext uri="{BB962C8B-B14F-4D97-AF65-F5344CB8AC3E}">
        <p14:creationId xmlns:p14="http://schemas.microsoft.com/office/powerpoint/2010/main" val="3085681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74638"/>
            <a:ext cx="7859216" cy="634082"/>
          </a:xfrm>
        </p:spPr>
        <p:txBody>
          <a:bodyPr>
            <a:normAutofit/>
          </a:bodyPr>
          <a:lstStyle/>
          <a:p>
            <a:r>
              <a:rPr lang="cs-CZ" sz="2200" dirty="0"/>
              <a:t>D</a:t>
            </a:r>
            <a:r>
              <a:rPr lang="cs-CZ" sz="2200" dirty="0" smtClean="0"/>
              <a:t>alší povinnosti příjemce</a:t>
            </a:r>
            <a:endParaRPr lang="cs-CZ" sz="2200" dirty="0"/>
          </a:p>
        </p:txBody>
      </p:sp>
      <p:sp>
        <p:nvSpPr>
          <p:cNvPr id="3" name="Zástupný symbol pro obsah 2"/>
          <p:cNvSpPr>
            <a:spLocks noGrp="1"/>
          </p:cNvSpPr>
          <p:nvPr>
            <p:ph idx="1"/>
          </p:nvPr>
        </p:nvSpPr>
        <p:spPr>
          <a:xfrm>
            <a:off x="457200" y="1052736"/>
            <a:ext cx="8229600" cy="5400600"/>
          </a:xfrm>
        </p:spPr>
        <p:txBody>
          <a:bodyPr>
            <a:normAutofit/>
          </a:bodyPr>
          <a:lstStyle/>
          <a:p>
            <a:pPr algn="just"/>
            <a:r>
              <a:rPr lang="cs-CZ" sz="1800" dirty="0" smtClean="0"/>
              <a:t>poskytuje-li příjemce </a:t>
            </a:r>
            <a:r>
              <a:rPr lang="cs-CZ" sz="1800" dirty="0"/>
              <a:t>více služeb nebo vykonává-li i jiné činnosti než základní činnosti sociální služby, je povinen mít </a:t>
            </a:r>
            <a:r>
              <a:rPr lang="cs-CZ" sz="1800" u="sng" dirty="0"/>
              <a:t>vnitřním předpisem upraveno rozdělení nákladů společných pro více služeb či činností </a:t>
            </a:r>
            <a:r>
              <a:rPr lang="cs-CZ" sz="1800" dirty="0"/>
              <a:t>(např. energie, nájem apod.) </a:t>
            </a:r>
            <a:r>
              <a:rPr lang="cs-CZ" sz="1800" dirty="0" smtClean="0"/>
              <a:t>a </a:t>
            </a:r>
            <a:r>
              <a:rPr lang="cs-CZ" sz="1800" dirty="0"/>
              <a:t>způsobem uvedeným ve vnitřním předpisu o těchto nákladech během roku </a:t>
            </a:r>
            <a:r>
              <a:rPr lang="cs-CZ" sz="1800" dirty="0" smtClean="0"/>
              <a:t>účtovat </a:t>
            </a:r>
            <a:r>
              <a:rPr lang="cs-CZ" sz="1800" dirty="0" smtClean="0">
                <a:sym typeface="Wingdings" panose="05000000000000000000" pitchFamily="2" charset="2"/>
              </a:rPr>
              <a:t> toto </a:t>
            </a:r>
            <a:r>
              <a:rPr lang="cs-CZ" sz="1800" dirty="0" smtClean="0"/>
              <a:t>platí </a:t>
            </a:r>
            <a:r>
              <a:rPr lang="cs-CZ" sz="1800" dirty="0"/>
              <a:t>i v případě služby poskytované na základě dvou Pověření</a:t>
            </a:r>
            <a:r>
              <a:rPr lang="cs-CZ" sz="1800" dirty="0" smtClean="0"/>
              <a:t>.</a:t>
            </a:r>
          </a:p>
          <a:p>
            <a:pPr algn="just"/>
            <a:r>
              <a:rPr lang="cs-CZ" sz="1800" u="sng" dirty="0" smtClean="0"/>
              <a:t>povinnost </a:t>
            </a:r>
            <a:r>
              <a:rPr lang="cs-CZ" sz="1800" u="sng" dirty="0"/>
              <a:t>odděleného účtování se vztahuje na veškeré položky související </a:t>
            </a:r>
            <a:r>
              <a:rPr lang="cs-CZ" sz="1800" u="sng" dirty="0" smtClean="0"/>
              <a:t>se </a:t>
            </a:r>
            <a:r>
              <a:rPr lang="cs-CZ" sz="1800" u="sng" dirty="0"/>
              <a:t>sociální službou</a:t>
            </a:r>
            <a:r>
              <a:rPr lang="cs-CZ" sz="1800" dirty="0"/>
              <a:t> a nikoli pouze na položky související s poskytnutou </a:t>
            </a:r>
            <a:r>
              <a:rPr lang="cs-CZ" sz="1800" dirty="0" smtClean="0"/>
              <a:t>dotací na </a:t>
            </a:r>
            <a:r>
              <a:rPr lang="cs-CZ" sz="1800" dirty="0"/>
              <a:t>příslušnou sociální </a:t>
            </a:r>
            <a:r>
              <a:rPr lang="cs-CZ" sz="1800" dirty="0" smtClean="0"/>
              <a:t>službu</a:t>
            </a:r>
            <a:endParaRPr lang="cs-CZ" sz="1800" dirty="0"/>
          </a:p>
          <a:p>
            <a:pPr algn="just"/>
            <a:r>
              <a:rPr lang="cs-CZ" sz="1800" dirty="0" smtClean="0"/>
              <a:t>vedení analytické </a:t>
            </a:r>
            <a:r>
              <a:rPr lang="cs-CZ" sz="1800" dirty="0"/>
              <a:t>účetní </a:t>
            </a:r>
            <a:r>
              <a:rPr lang="cs-CZ" sz="1800" dirty="0" smtClean="0"/>
              <a:t>evidence </a:t>
            </a:r>
            <a:r>
              <a:rPr lang="cs-CZ" sz="1800" dirty="0"/>
              <a:t>všech účetních případů vztahujících se k poskytnuté d</a:t>
            </a:r>
            <a:r>
              <a:rPr lang="cs-CZ" sz="1800" dirty="0" smtClean="0"/>
              <a:t>otaci</a:t>
            </a:r>
          </a:p>
          <a:p>
            <a:pPr algn="just"/>
            <a:r>
              <a:rPr lang="cs-CZ" sz="1800" dirty="0" smtClean="0"/>
              <a:t>povinnost označit jednotlivé </a:t>
            </a:r>
            <a:r>
              <a:rPr lang="cs-CZ" sz="1800" u="sng" dirty="0"/>
              <a:t>originály účetních dokladů </a:t>
            </a:r>
            <a:r>
              <a:rPr lang="cs-CZ" sz="1800" u="sng" dirty="0" smtClean="0"/>
              <a:t>registračním číslem projektu </a:t>
            </a:r>
            <a:r>
              <a:rPr lang="cs-CZ" sz="1800" u="sng" dirty="0"/>
              <a:t>CZ.03.2.60/0.0/0.0/15_005/0015684</a:t>
            </a:r>
            <a:r>
              <a:rPr lang="cs-CZ" sz="1800" u="sng" dirty="0" smtClean="0"/>
              <a:t>, číslem smlouvy, číslem </a:t>
            </a:r>
            <a:r>
              <a:rPr lang="cs-CZ" sz="1800" u="sng" dirty="0"/>
              <a:t>registrace sociální služby – </a:t>
            </a:r>
            <a:r>
              <a:rPr lang="cs-CZ" sz="1800" u="sng" dirty="0" smtClean="0"/>
              <a:t>identifikátorem a částkou, </a:t>
            </a:r>
            <a:r>
              <a:rPr lang="cs-CZ" sz="1800" u="sng" dirty="0"/>
              <a:t>která je z </a:t>
            </a:r>
            <a:r>
              <a:rPr lang="cs-CZ" sz="1800" u="sng" dirty="0" smtClean="0"/>
              <a:t>dotace </a:t>
            </a:r>
            <a:r>
              <a:rPr lang="cs-CZ" sz="1800" u="sng" dirty="0"/>
              <a:t>hrazena </a:t>
            </a:r>
            <a:r>
              <a:rPr lang="cs-CZ" sz="1800" dirty="0" smtClean="0">
                <a:sym typeface="Wingdings" panose="05000000000000000000" pitchFamily="2" charset="2"/>
              </a:rPr>
              <a:t> </a:t>
            </a:r>
            <a:r>
              <a:rPr lang="cs-CZ" sz="1700" dirty="0" smtClean="0"/>
              <a:t>ve </a:t>
            </a:r>
            <a:r>
              <a:rPr lang="cs-CZ" sz="1700" dirty="0"/>
              <a:t>vnitřním předpisu </a:t>
            </a:r>
            <a:r>
              <a:rPr lang="cs-CZ" sz="1700" dirty="0" smtClean="0"/>
              <a:t>lze definovat </a:t>
            </a:r>
            <a:r>
              <a:rPr lang="cs-CZ" sz="1700" dirty="0"/>
              <a:t>náhradní, například číselné nebo </a:t>
            </a:r>
            <a:r>
              <a:rPr lang="cs-CZ" sz="1700" dirty="0" smtClean="0"/>
              <a:t>kódové </a:t>
            </a:r>
            <a:r>
              <a:rPr lang="cs-CZ" sz="1700" dirty="0"/>
              <a:t>označení čísla smlouvy o poskytnutí účelové dotace, ID sociální služby a čísla projektu a toto náhradní označení </a:t>
            </a:r>
            <a:r>
              <a:rPr lang="cs-CZ" sz="1700" dirty="0" smtClean="0"/>
              <a:t>uvést na </a:t>
            </a:r>
            <a:r>
              <a:rPr lang="cs-CZ" sz="1700" dirty="0"/>
              <a:t>dokladu nebo na tzv. košilce účetního dokladu</a:t>
            </a:r>
          </a:p>
          <a:p>
            <a:pPr marL="0" indent="0">
              <a:buNone/>
            </a:pPr>
            <a:endParaRPr lang="cs-CZ" sz="1800" dirty="0" smtClean="0"/>
          </a:p>
          <a:p>
            <a:pPr marL="0" indent="0">
              <a:buNone/>
            </a:pPr>
            <a:endParaRPr lang="cs-CZ" dirty="0"/>
          </a:p>
        </p:txBody>
      </p:sp>
    </p:spTree>
    <p:extLst>
      <p:ext uri="{BB962C8B-B14F-4D97-AF65-F5344CB8AC3E}">
        <p14:creationId xmlns:p14="http://schemas.microsoft.com/office/powerpoint/2010/main" val="1594710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99592" y="476673"/>
            <a:ext cx="7344816" cy="5400599"/>
          </a:xfrm>
        </p:spPr>
        <p:txBody>
          <a:bodyPr>
            <a:normAutofit fontScale="62500" lnSpcReduction="20000"/>
          </a:bodyPr>
          <a:lstStyle/>
          <a:p>
            <a:pPr marL="0" indent="0" algn="just">
              <a:buNone/>
            </a:pPr>
            <a:endParaRPr lang="cs-CZ" dirty="0" smtClean="0"/>
          </a:p>
          <a:p>
            <a:pPr marL="0" indent="0" algn="just">
              <a:buNone/>
            </a:pPr>
            <a:endParaRPr lang="cs-CZ" dirty="0"/>
          </a:p>
          <a:p>
            <a:pPr marL="0" indent="0" algn="just">
              <a:buNone/>
            </a:pPr>
            <a:endParaRPr lang="cs-CZ" dirty="0" smtClean="0"/>
          </a:p>
          <a:p>
            <a:pPr marL="0" indent="0" algn="just">
              <a:buNone/>
            </a:pPr>
            <a:endParaRPr lang="cs-CZ" dirty="0"/>
          </a:p>
          <a:p>
            <a:pPr marL="0" indent="0" algn="just">
              <a:buNone/>
            </a:pPr>
            <a:r>
              <a:rPr lang="cs-CZ" dirty="0" smtClean="0"/>
              <a:t>Případné dotazy k obsahu prezentace zasílejte nejpozději </a:t>
            </a:r>
            <a:r>
              <a:rPr lang="cs-CZ" smtClean="0"/>
              <a:t>do 15. </a:t>
            </a:r>
            <a:r>
              <a:rPr lang="cs-CZ" dirty="0" smtClean="0"/>
              <a:t>12. 2020 na e-mail: </a:t>
            </a:r>
            <a:endParaRPr lang="cs-CZ" dirty="0"/>
          </a:p>
          <a:p>
            <a:pPr marL="0" indent="0" algn="just">
              <a:buNone/>
            </a:pPr>
            <a:r>
              <a:rPr lang="cs-CZ" u="sng" dirty="0" smtClean="0">
                <a:hlinkClick r:id="rId2"/>
              </a:rPr>
              <a:t>renata.kulhankova@plzensky-kraj.cz</a:t>
            </a:r>
            <a:r>
              <a:rPr lang="cs-CZ" u="sng" dirty="0" smtClean="0"/>
              <a:t>, </a:t>
            </a:r>
          </a:p>
          <a:p>
            <a:pPr marL="0" indent="0">
              <a:buNone/>
            </a:pPr>
            <a:r>
              <a:rPr lang="cs-CZ" u="sng" dirty="0" smtClean="0">
                <a:hlinkClick r:id="rId3"/>
              </a:rPr>
              <a:t>hana.jilkova@plzensky-kraj.cz</a:t>
            </a:r>
            <a:r>
              <a:rPr lang="cs-CZ" u="sng" dirty="0" smtClean="0"/>
              <a:t>.</a:t>
            </a:r>
            <a:endParaRPr lang="cs-CZ" u="sng" dirty="0"/>
          </a:p>
          <a:p>
            <a:pPr marL="0" indent="0" algn="just">
              <a:buNone/>
            </a:pPr>
            <a:endParaRPr lang="cs-CZ" dirty="0"/>
          </a:p>
          <a:p>
            <a:pPr marL="0" indent="0">
              <a:buNone/>
            </a:pPr>
            <a:endParaRPr lang="cs-CZ" dirty="0"/>
          </a:p>
          <a:p>
            <a:pPr marL="0" indent="0" algn="just">
              <a:buNone/>
            </a:pPr>
            <a:r>
              <a:rPr lang="cs-CZ" dirty="0" smtClean="0"/>
              <a:t>Dotazy budou zpracovány a zveřejněny v Pravidlech a postupech při poskytování sociálních služeb jako služeb obecného hospodářského zájmu a při čerpání dotací v rámci dotačního programu „Podpora sociálních služeb v rámci individuálního projektu Podpora sociálních služeb v Plzeňském kraji 2021 – 2022“ na portálu Plzeňského kraje v sekci Individuální projekt Podpora sociálních služeb v Plzeňském kraji 2021 – 2022.</a:t>
            </a:r>
          </a:p>
          <a:p>
            <a:pPr marL="0" indent="0">
              <a:buNone/>
            </a:pPr>
            <a:r>
              <a:rPr lang="cs-CZ" dirty="0" smtClean="0"/>
              <a:t> </a:t>
            </a:r>
          </a:p>
        </p:txBody>
      </p:sp>
    </p:spTree>
    <p:extLst>
      <p:ext uri="{BB962C8B-B14F-4D97-AF65-F5344CB8AC3E}">
        <p14:creationId xmlns:p14="http://schemas.microsoft.com/office/powerpoint/2010/main" val="2110361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a:t>Kategorie způsobilých </a:t>
            </a:r>
            <a:r>
              <a:rPr lang="cs-CZ" sz="2200" dirty="0" smtClean="0"/>
              <a:t>výdajů - Osobní náklady</a:t>
            </a:r>
            <a:endParaRPr lang="cs-CZ" sz="2200" dirty="0"/>
          </a:p>
        </p:txBody>
      </p:sp>
      <p:sp>
        <p:nvSpPr>
          <p:cNvPr id="3" name="Zástupný symbol pro obsah 2"/>
          <p:cNvSpPr>
            <a:spLocks noGrp="1"/>
          </p:cNvSpPr>
          <p:nvPr>
            <p:ph idx="1"/>
          </p:nvPr>
        </p:nvSpPr>
        <p:spPr>
          <a:xfrm>
            <a:off x="457200" y="908720"/>
            <a:ext cx="8229600" cy="5217443"/>
          </a:xfrm>
        </p:spPr>
        <p:txBody>
          <a:bodyPr>
            <a:normAutofit fontScale="55000" lnSpcReduction="20000"/>
          </a:bodyPr>
          <a:lstStyle/>
          <a:p>
            <a:pPr marL="0" indent="0">
              <a:buNone/>
            </a:pPr>
            <a:r>
              <a:rPr lang="cs-CZ" b="1" dirty="0"/>
              <a:t>Způsobilými osobními náklady jsou: </a:t>
            </a:r>
          </a:p>
          <a:p>
            <a:pPr marL="0" indent="0">
              <a:buNone/>
            </a:pPr>
            <a:r>
              <a:rPr lang="cs-CZ" dirty="0" smtClean="0"/>
              <a:t>a) mzdy </a:t>
            </a:r>
            <a:r>
              <a:rPr lang="cs-CZ" dirty="0"/>
              <a:t>a platy pracovníků, kteří jsou příjemcem dotace zaměstnáni výhradně pro Projekt; </a:t>
            </a:r>
            <a:endParaRPr lang="cs-CZ" dirty="0" smtClean="0"/>
          </a:p>
          <a:p>
            <a:pPr marL="514350" indent="-514350">
              <a:buAutoNum type="alphaLcParenR"/>
            </a:pPr>
            <a:endParaRPr lang="cs-CZ" dirty="0"/>
          </a:p>
          <a:p>
            <a:pPr marL="0" indent="0">
              <a:buNone/>
            </a:pPr>
            <a:r>
              <a:rPr lang="cs-CZ" dirty="0" smtClean="0"/>
              <a:t>b) příslušná </a:t>
            </a:r>
            <a:r>
              <a:rPr lang="cs-CZ" dirty="0"/>
              <a:t>část mezd nebo platů zaměstnanců příjemce dotace, kteří se na realizaci Projektu podílejí pouze částí svého úvazku, a to ve výši odpovídající jejich úvazkům na Projektu; </a:t>
            </a:r>
            <a:endParaRPr lang="cs-CZ" dirty="0" smtClean="0"/>
          </a:p>
          <a:p>
            <a:pPr marL="0" indent="0">
              <a:buNone/>
            </a:pPr>
            <a:endParaRPr lang="cs-CZ" dirty="0"/>
          </a:p>
          <a:p>
            <a:pPr marL="0" indent="0">
              <a:buNone/>
            </a:pPr>
            <a:r>
              <a:rPr lang="cs-CZ" dirty="0" smtClean="0"/>
              <a:t>c) ostatní </a:t>
            </a:r>
            <a:r>
              <a:rPr lang="cs-CZ" dirty="0"/>
              <a:t>osobní náklady na zaměstnance příjemce, kteří jsou v rámci Projektu zaměstnáni na dohodu o pracovní činnosti nebo dohodu o provedení práce; </a:t>
            </a:r>
            <a:endParaRPr lang="cs-CZ" dirty="0" smtClean="0"/>
          </a:p>
          <a:p>
            <a:pPr marL="0" indent="0">
              <a:buNone/>
            </a:pPr>
            <a:endParaRPr lang="cs-CZ" dirty="0"/>
          </a:p>
          <a:p>
            <a:pPr marL="0" indent="0">
              <a:buNone/>
            </a:pPr>
            <a:r>
              <a:rPr lang="cs-CZ" dirty="0" smtClean="0"/>
              <a:t>d) výdaje </a:t>
            </a:r>
            <a:r>
              <a:rPr lang="cs-CZ" dirty="0"/>
              <a:t>na odměnu příjemce podpory, který je OSVČ . Odměna musí odpovídat vykonané práci pro Projekt. </a:t>
            </a:r>
          </a:p>
          <a:p>
            <a:pPr marL="0" indent="0">
              <a:buNone/>
            </a:pPr>
            <a:endParaRPr lang="cs-CZ" dirty="0" smtClean="0"/>
          </a:p>
          <a:p>
            <a:pPr marL="0" indent="0">
              <a:buNone/>
            </a:pPr>
            <a:r>
              <a:rPr lang="cs-CZ" b="1" dirty="0"/>
              <a:t>Tyto výdaje nesmí přesáhnout obvyklou výši v daném místě, čase a </a:t>
            </a:r>
            <a:r>
              <a:rPr lang="cs-CZ" b="1" dirty="0" smtClean="0"/>
              <a:t>oboru</a:t>
            </a:r>
            <a:r>
              <a:rPr lang="cs-CZ" dirty="0" smtClean="0"/>
              <a:t>.</a:t>
            </a:r>
          </a:p>
          <a:p>
            <a:pPr marL="0" indent="0">
              <a:buNone/>
            </a:pPr>
            <a:endParaRPr lang="cs-CZ" b="1" dirty="0" smtClean="0"/>
          </a:p>
          <a:p>
            <a:pPr marL="0" indent="0">
              <a:buNone/>
            </a:pPr>
            <a:r>
              <a:rPr lang="cs-CZ" b="1" dirty="0" smtClean="0"/>
              <a:t>Pro </a:t>
            </a:r>
            <a:r>
              <a:rPr lang="cs-CZ" b="1" dirty="0"/>
              <a:t>výdaje na osobní náklady platí povinnost řídit se tabulkou „Obvyklé ceny a mzdy/platy“ pro OPZ, která je k dispozici na </a:t>
            </a:r>
            <a:r>
              <a:rPr lang="cs-CZ" b="1" u="sng" dirty="0">
                <a:hlinkClick r:id="rId2"/>
              </a:rPr>
              <a:t>https://www.esfcr.cz/dokumenty-</a:t>
            </a:r>
            <a:r>
              <a:rPr lang="cs-CZ" b="1" u="sng" dirty="0" err="1">
                <a:hlinkClick r:id="rId2"/>
              </a:rPr>
              <a:t>opz</a:t>
            </a:r>
            <a:r>
              <a:rPr lang="cs-CZ" dirty="0" smtClean="0"/>
              <a:t>.</a:t>
            </a:r>
          </a:p>
          <a:p>
            <a:pPr marL="0" indent="0">
              <a:buNone/>
            </a:pPr>
            <a:endParaRPr lang="cs-CZ" dirty="0" smtClean="0"/>
          </a:p>
          <a:p>
            <a:pPr marL="0" indent="0">
              <a:buNone/>
            </a:pPr>
            <a:endParaRPr lang="cs-CZ" b="1" dirty="0" smtClean="0"/>
          </a:p>
          <a:p>
            <a:endParaRPr lang="cs-CZ" b="1" dirty="0" smtClean="0"/>
          </a:p>
          <a:p>
            <a:endParaRPr lang="cs-CZ" dirty="0"/>
          </a:p>
        </p:txBody>
      </p:sp>
    </p:spTree>
    <p:extLst>
      <p:ext uri="{BB962C8B-B14F-4D97-AF65-F5344CB8AC3E}">
        <p14:creationId xmlns:p14="http://schemas.microsoft.com/office/powerpoint/2010/main" val="1375777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smtClean="0"/>
              <a:t>Osobní náklady</a:t>
            </a:r>
            <a:endParaRPr lang="cs-CZ" sz="2200" dirty="0"/>
          </a:p>
        </p:txBody>
      </p:sp>
      <p:sp>
        <p:nvSpPr>
          <p:cNvPr id="3" name="Zástupný symbol pro obsah 2"/>
          <p:cNvSpPr>
            <a:spLocks noGrp="1"/>
          </p:cNvSpPr>
          <p:nvPr>
            <p:ph idx="1"/>
          </p:nvPr>
        </p:nvSpPr>
        <p:spPr>
          <a:xfrm>
            <a:off x="457200" y="908720"/>
            <a:ext cx="8229600" cy="5217443"/>
          </a:xfrm>
        </p:spPr>
        <p:txBody>
          <a:bodyPr>
            <a:normAutofit fontScale="47500" lnSpcReduction="20000"/>
          </a:bodyPr>
          <a:lstStyle/>
          <a:p>
            <a:pPr marL="0" indent="0" algn="ctr">
              <a:buNone/>
            </a:pPr>
            <a:r>
              <a:rPr lang="cs-CZ" b="1" dirty="0" smtClean="0"/>
              <a:t>!!! Pravidla OPZ !!!</a:t>
            </a:r>
          </a:p>
          <a:p>
            <a:pPr marL="0" indent="0">
              <a:buNone/>
            </a:pPr>
            <a:r>
              <a:rPr lang="cs-CZ" dirty="0"/>
              <a:t>Ú</a:t>
            </a:r>
            <a:r>
              <a:rPr lang="cs-CZ" dirty="0" smtClean="0"/>
              <a:t>vazek </a:t>
            </a:r>
            <a:r>
              <a:rPr lang="cs-CZ" dirty="0"/>
              <a:t>osoby, u které je odměňování i jen částečně hrazeno z prostředků Projektu, může být maximálně </a:t>
            </a:r>
            <a:r>
              <a:rPr lang="cs-CZ" dirty="0" smtClean="0"/>
              <a:t>1,0, </a:t>
            </a:r>
            <a:r>
              <a:rPr lang="cs-CZ" dirty="0"/>
              <a:t>tj. součet veškerých úvazků zaměstnance u zaměstnavatele včetně případných DPP a DPČ nesmí překročit jeden pracovní úvazek, a to po celou dobu zapojení daného pracovníka do realizace Projektu</a:t>
            </a:r>
            <a:endParaRPr lang="cs-CZ" dirty="0" smtClean="0"/>
          </a:p>
          <a:p>
            <a:pPr marL="0" indent="0">
              <a:buNone/>
            </a:pPr>
            <a:endParaRPr lang="cs-CZ" dirty="0" smtClean="0"/>
          </a:p>
          <a:p>
            <a:pPr marL="0" indent="0">
              <a:buNone/>
            </a:pPr>
            <a:r>
              <a:rPr lang="cs-CZ" dirty="0" smtClean="0"/>
              <a:t>Pracovní </a:t>
            </a:r>
            <a:r>
              <a:rPr lang="cs-CZ" dirty="0"/>
              <a:t>smlouvy a dohody o pracích konaných mimo pracovní poměr musí být uzavřeny v souladu se </a:t>
            </a:r>
            <a:r>
              <a:rPr lang="cs-CZ" dirty="0" smtClean="0"/>
              <a:t>zákoníkem práce a </a:t>
            </a:r>
            <a:r>
              <a:rPr lang="cs-CZ" u="sng" dirty="0" smtClean="0"/>
              <a:t>musí povinně obsahovat především</a:t>
            </a:r>
            <a:r>
              <a:rPr lang="cs-CZ" dirty="0" smtClean="0"/>
              <a:t>: </a:t>
            </a:r>
            <a:endParaRPr lang="cs-CZ" dirty="0"/>
          </a:p>
          <a:p>
            <a:r>
              <a:rPr lang="cs-CZ" dirty="0" smtClean="0"/>
              <a:t>popis </a:t>
            </a:r>
            <a:r>
              <a:rPr lang="cs-CZ" dirty="0"/>
              <a:t>pracovní činnosti, </a:t>
            </a:r>
          </a:p>
          <a:p>
            <a:r>
              <a:rPr lang="cs-CZ" dirty="0" smtClean="0"/>
              <a:t>identifikaci </a:t>
            </a:r>
            <a:r>
              <a:rPr lang="cs-CZ" dirty="0"/>
              <a:t>Projektu (název či registrační číslo projektu) a rozsah činnosti, tzn. úvazek či počet hodin za časovou jednotku (měsíc, rok apod.) pro Projekt, přičemž je možné velikost úvazku specifikovat i jako proměnnou v čase, např. jako průměrnou, či v rozsahu za celý Projekt </a:t>
            </a:r>
            <a:r>
              <a:rPr lang="cs-CZ" dirty="0" smtClean="0"/>
              <a:t>bez detailu </a:t>
            </a:r>
            <a:r>
              <a:rPr lang="cs-CZ" dirty="0"/>
              <a:t>na jednotlivé měsíce apod.,</a:t>
            </a:r>
          </a:p>
          <a:p>
            <a:r>
              <a:rPr lang="cs-CZ" dirty="0" smtClean="0"/>
              <a:t>výši odměny.</a:t>
            </a:r>
          </a:p>
          <a:p>
            <a:pPr marL="0" indent="0">
              <a:buNone/>
            </a:pPr>
            <a:endParaRPr lang="cs-CZ" dirty="0" smtClean="0"/>
          </a:p>
          <a:p>
            <a:pPr marL="0" indent="0">
              <a:buNone/>
            </a:pPr>
            <a:r>
              <a:rPr lang="cs-CZ" dirty="0"/>
              <a:t>Povinné náležitosti mohou být obsaženy také v jiném dokumentu, který je součástí dokumentace k pracovněprávnímu vztahu zaměstnance (např. v pracovní náplni, mzdovém výměru, apod</a:t>
            </a:r>
            <a:r>
              <a:rPr lang="cs-CZ" dirty="0" smtClean="0"/>
              <a:t>.)</a:t>
            </a:r>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lgn="ctr">
              <a:buNone/>
            </a:pPr>
            <a:r>
              <a:rPr lang="cs-CZ" dirty="0" smtClean="0"/>
              <a:t>!!! </a:t>
            </a:r>
            <a:r>
              <a:rPr lang="cs-CZ" b="1" dirty="0" smtClean="0"/>
              <a:t>S </a:t>
            </a:r>
            <a:r>
              <a:rPr lang="cs-CZ" b="1" dirty="0"/>
              <a:t>povinnými náležitostmi pracovněprávních dokumentů musí být zaměstnanec prokazatelně </a:t>
            </a:r>
            <a:r>
              <a:rPr lang="cs-CZ" b="1" dirty="0" smtClean="0"/>
              <a:t>seznámen </a:t>
            </a:r>
            <a:r>
              <a:rPr lang="cs-CZ" dirty="0" smtClean="0"/>
              <a:t>!!!</a:t>
            </a:r>
            <a:endParaRPr lang="cs-CZ" b="1" dirty="0"/>
          </a:p>
          <a:p>
            <a:endParaRPr lang="cs-CZ" b="1" dirty="0" smtClean="0"/>
          </a:p>
          <a:p>
            <a:endParaRPr lang="cs-CZ" dirty="0"/>
          </a:p>
        </p:txBody>
      </p:sp>
      <p:sp>
        <p:nvSpPr>
          <p:cNvPr id="4" name="Šipka dolů 3"/>
          <p:cNvSpPr/>
          <p:nvPr/>
        </p:nvSpPr>
        <p:spPr>
          <a:xfrm>
            <a:off x="4283968" y="4509120"/>
            <a:ext cx="41262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32514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smtClean="0"/>
              <a:t>Osobní náklady</a:t>
            </a:r>
            <a:endParaRPr lang="cs-CZ" sz="2200" dirty="0"/>
          </a:p>
        </p:txBody>
      </p:sp>
      <p:sp>
        <p:nvSpPr>
          <p:cNvPr id="3" name="Zástupný symbol pro obsah 2"/>
          <p:cNvSpPr>
            <a:spLocks noGrp="1"/>
          </p:cNvSpPr>
          <p:nvPr>
            <p:ph idx="1"/>
          </p:nvPr>
        </p:nvSpPr>
        <p:spPr>
          <a:xfrm>
            <a:off x="457200" y="908720"/>
            <a:ext cx="8229600" cy="5217443"/>
          </a:xfrm>
        </p:spPr>
        <p:txBody>
          <a:bodyPr>
            <a:normAutofit fontScale="47500" lnSpcReduction="20000"/>
          </a:bodyPr>
          <a:lstStyle/>
          <a:p>
            <a:pPr marL="0" indent="0">
              <a:buNone/>
            </a:pPr>
            <a:r>
              <a:rPr lang="cs-CZ" b="1" dirty="0" smtClean="0"/>
              <a:t>Odměny</a:t>
            </a:r>
          </a:p>
          <a:p>
            <a:pPr marL="0" indent="0">
              <a:buNone/>
            </a:pPr>
            <a:endParaRPr lang="cs-CZ" dirty="0" smtClean="0"/>
          </a:p>
          <a:p>
            <a:pPr>
              <a:buFontTx/>
              <a:buChar char="-"/>
            </a:pPr>
            <a:r>
              <a:rPr lang="cs-CZ" dirty="0" smtClean="0"/>
              <a:t>způsobilým </a:t>
            </a:r>
            <a:r>
              <a:rPr lang="cs-CZ" dirty="0"/>
              <a:t>výdajem za podmínky, že jsou odměnou za splnění mimořádného nebo zvlášť významného úkolu apod. </a:t>
            </a:r>
            <a:endParaRPr lang="cs-CZ" dirty="0" smtClean="0"/>
          </a:p>
          <a:p>
            <a:pPr>
              <a:buFontTx/>
              <a:buChar char="-"/>
            </a:pPr>
            <a:r>
              <a:rPr lang="cs-CZ" dirty="0" smtClean="0"/>
              <a:t>musí </a:t>
            </a:r>
            <a:r>
              <a:rPr lang="cs-CZ" dirty="0"/>
              <a:t>být náležitě </a:t>
            </a:r>
            <a:r>
              <a:rPr lang="cs-CZ" dirty="0" smtClean="0"/>
              <a:t>zdůvodněna:</a:t>
            </a:r>
          </a:p>
          <a:p>
            <a:pPr marL="0" indent="0" algn="ctr">
              <a:buNone/>
            </a:pPr>
            <a:r>
              <a:rPr lang="cs-CZ" dirty="0" smtClean="0">
                <a:sym typeface="Wingdings" panose="05000000000000000000" pitchFamily="2" charset="2"/>
              </a:rPr>
              <a:t></a:t>
            </a:r>
          </a:p>
          <a:p>
            <a:pPr marL="0" indent="0" algn="ctr">
              <a:buNone/>
            </a:pPr>
            <a:endParaRPr lang="cs-CZ" dirty="0" smtClean="0"/>
          </a:p>
          <a:p>
            <a:pPr marL="0" indent="0">
              <a:buNone/>
            </a:pPr>
            <a:r>
              <a:rPr lang="cs-CZ" dirty="0" smtClean="0"/>
              <a:t>		          Zdůvodnění </a:t>
            </a:r>
            <a:r>
              <a:rPr lang="cs-CZ" dirty="0"/>
              <a:t>odměn musí obsahovat:</a:t>
            </a:r>
          </a:p>
          <a:p>
            <a:pPr lvl="5"/>
            <a:r>
              <a:rPr lang="cs-CZ" sz="2500" dirty="0" smtClean="0"/>
              <a:t>jméno </a:t>
            </a:r>
            <a:r>
              <a:rPr lang="cs-CZ" sz="2500" dirty="0"/>
              <a:t>pracovníka, kterému bude odměna udělena,</a:t>
            </a:r>
          </a:p>
          <a:p>
            <a:pPr lvl="5"/>
            <a:r>
              <a:rPr lang="cs-CZ" sz="2500" dirty="0" smtClean="0"/>
              <a:t>měsíc</a:t>
            </a:r>
            <a:r>
              <a:rPr lang="cs-CZ" sz="2500" dirty="0"/>
              <a:t>, za který má být odměna udělena,</a:t>
            </a:r>
          </a:p>
          <a:p>
            <a:pPr lvl="5"/>
            <a:r>
              <a:rPr lang="cs-CZ" sz="2500" dirty="0" smtClean="0"/>
              <a:t>výše </a:t>
            </a:r>
            <a:r>
              <a:rPr lang="cs-CZ" sz="2500" dirty="0"/>
              <a:t>odměny,</a:t>
            </a:r>
          </a:p>
          <a:p>
            <a:pPr lvl="5"/>
            <a:r>
              <a:rPr lang="cs-CZ" sz="2500" dirty="0" smtClean="0"/>
              <a:t>částka </a:t>
            </a:r>
            <a:r>
              <a:rPr lang="cs-CZ" sz="2500" dirty="0"/>
              <a:t>odměny připadající na Projekt,</a:t>
            </a:r>
          </a:p>
          <a:p>
            <a:pPr lvl="5"/>
            <a:r>
              <a:rPr lang="cs-CZ" sz="2500" dirty="0" smtClean="0"/>
              <a:t>zdůvodnění </a:t>
            </a:r>
            <a:r>
              <a:rPr lang="cs-CZ" sz="2500" dirty="0"/>
              <a:t>odměny,</a:t>
            </a:r>
          </a:p>
          <a:p>
            <a:pPr lvl="5"/>
            <a:r>
              <a:rPr lang="cs-CZ" sz="2500" dirty="0" smtClean="0"/>
              <a:t>datum </a:t>
            </a:r>
            <a:r>
              <a:rPr lang="cs-CZ" sz="2500" dirty="0"/>
              <a:t>a podpis ředitele, popř. osoby pověřené k tomuto úkonu</a:t>
            </a:r>
            <a:r>
              <a:rPr lang="cs-CZ" sz="2500" dirty="0" smtClean="0"/>
              <a:t>.</a:t>
            </a:r>
          </a:p>
          <a:p>
            <a:pPr marL="0" indent="0" algn="ctr">
              <a:buNone/>
            </a:pPr>
            <a:endParaRPr lang="cs-CZ" dirty="0">
              <a:sym typeface="Wingdings" panose="05000000000000000000" pitchFamily="2" charset="2"/>
            </a:endParaRPr>
          </a:p>
          <a:p>
            <a:pPr marL="0" indent="0" algn="ctr">
              <a:buNone/>
            </a:pPr>
            <a:r>
              <a:rPr lang="cs-CZ" dirty="0" smtClean="0">
                <a:sym typeface="Wingdings" panose="05000000000000000000" pitchFamily="2" charset="2"/>
              </a:rPr>
              <a:t></a:t>
            </a:r>
          </a:p>
          <a:p>
            <a:pPr marL="0" indent="0" algn="ctr">
              <a:buNone/>
            </a:pPr>
            <a:endParaRPr lang="cs-CZ" dirty="0"/>
          </a:p>
          <a:p>
            <a:pPr marL="0" indent="0" algn="ctr">
              <a:buNone/>
            </a:pPr>
            <a:r>
              <a:rPr lang="cs-CZ" dirty="0" smtClean="0"/>
              <a:t>!!! Při </a:t>
            </a:r>
            <a:r>
              <a:rPr lang="cs-CZ" dirty="0"/>
              <a:t>poskytnutí odměn více zaměstnancům je nutné, aby existovalo zdůvodnění pro každého zaměstnance, kterému byly odměny </a:t>
            </a:r>
            <a:r>
              <a:rPr lang="cs-CZ" dirty="0" smtClean="0"/>
              <a:t>vyplaceny</a:t>
            </a:r>
            <a:r>
              <a:rPr lang="cs-CZ" dirty="0"/>
              <a:t> </a:t>
            </a:r>
            <a:r>
              <a:rPr lang="cs-CZ" dirty="0" smtClean="0"/>
              <a:t>!!!</a:t>
            </a:r>
          </a:p>
          <a:p>
            <a:pPr marL="0" indent="0">
              <a:buNone/>
            </a:pPr>
            <a:endParaRPr lang="cs-CZ" dirty="0" smtClean="0"/>
          </a:p>
          <a:p>
            <a:pPr marL="0" indent="0" algn="just">
              <a:buNone/>
            </a:pPr>
            <a:r>
              <a:rPr lang="cs-CZ" dirty="0" smtClean="0">
                <a:solidFill>
                  <a:srgbClr val="FF0000"/>
                </a:solidFill>
              </a:rPr>
              <a:t>!!! celková </a:t>
            </a:r>
            <a:r>
              <a:rPr lang="cs-CZ" dirty="0">
                <a:solidFill>
                  <a:srgbClr val="FF0000"/>
                </a:solidFill>
              </a:rPr>
              <a:t>výše odměny </a:t>
            </a:r>
            <a:r>
              <a:rPr lang="cs-CZ" dirty="0" smtClean="0">
                <a:solidFill>
                  <a:srgbClr val="FF0000"/>
                </a:solidFill>
              </a:rPr>
              <a:t>u zaměstnance (součet </a:t>
            </a:r>
            <a:r>
              <a:rPr lang="cs-CZ" dirty="0">
                <a:solidFill>
                  <a:srgbClr val="FF0000"/>
                </a:solidFill>
              </a:rPr>
              <a:t>všech vyplacených odměn za daný rok) nesmí přesáhnout 25 % roční </a:t>
            </a:r>
            <a:r>
              <a:rPr lang="cs-CZ" dirty="0" smtClean="0">
                <a:solidFill>
                  <a:srgbClr val="FF0000"/>
                </a:solidFill>
              </a:rPr>
              <a:t>limit </a:t>
            </a:r>
            <a:r>
              <a:rPr lang="cs-CZ" dirty="0">
                <a:solidFill>
                  <a:srgbClr val="FF0000"/>
                </a:solidFill>
              </a:rPr>
              <a:t>nejvyššího platového </a:t>
            </a:r>
            <a:r>
              <a:rPr lang="cs-CZ" dirty="0" smtClean="0">
                <a:solidFill>
                  <a:srgbClr val="FF0000"/>
                </a:solidFill>
              </a:rPr>
              <a:t>tarifu a </a:t>
            </a:r>
            <a:r>
              <a:rPr lang="cs-CZ" dirty="0">
                <a:solidFill>
                  <a:srgbClr val="FF0000"/>
                </a:solidFill>
              </a:rPr>
              <a:t>nejvýše přípustného osobního příplatku v příslušné platové třídě a v případě představeného též příplatku za vedení, který lze tomuto zaměstnanci jako nejvýše </a:t>
            </a:r>
            <a:r>
              <a:rPr lang="cs-CZ">
                <a:solidFill>
                  <a:srgbClr val="FF0000"/>
                </a:solidFill>
              </a:rPr>
              <a:t>přípustný </a:t>
            </a:r>
            <a:r>
              <a:rPr lang="cs-CZ" smtClean="0">
                <a:solidFill>
                  <a:srgbClr val="FF0000"/>
                </a:solidFill>
              </a:rPr>
              <a:t>přiznat / </a:t>
            </a:r>
            <a:r>
              <a:rPr lang="cs-CZ" dirty="0">
                <a:solidFill>
                  <a:srgbClr val="FF0000"/>
                </a:solidFill>
              </a:rPr>
              <a:t>roční mzdy/odměny </a:t>
            </a:r>
            <a:r>
              <a:rPr lang="cs-CZ">
                <a:solidFill>
                  <a:srgbClr val="FF0000"/>
                </a:solidFill>
              </a:rPr>
              <a:t>z </a:t>
            </a:r>
            <a:r>
              <a:rPr lang="cs-CZ" smtClean="0">
                <a:solidFill>
                  <a:srgbClr val="FF0000"/>
                </a:solidFill>
              </a:rPr>
              <a:t>dohody !!!</a:t>
            </a:r>
            <a:endParaRPr lang="cs-CZ" dirty="0">
              <a:solidFill>
                <a:srgbClr val="FF0000"/>
              </a:solidFill>
            </a:endParaRPr>
          </a:p>
          <a:p>
            <a:pPr marL="0" indent="0">
              <a:buNone/>
            </a:pPr>
            <a:endParaRPr lang="cs-CZ" dirty="0"/>
          </a:p>
          <a:p>
            <a:pPr marL="0" indent="0">
              <a:buNone/>
            </a:pPr>
            <a:endParaRPr lang="cs-CZ" dirty="0"/>
          </a:p>
          <a:p>
            <a:pPr marL="0" indent="0">
              <a:buNone/>
            </a:pPr>
            <a:endParaRPr lang="cs-CZ" dirty="0" smtClean="0"/>
          </a:p>
          <a:p>
            <a:pPr marL="0" indent="0">
              <a:buNone/>
            </a:pPr>
            <a:endParaRPr lang="cs-CZ" dirty="0" smtClean="0"/>
          </a:p>
          <a:p>
            <a:pPr marL="0" indent="0">
              <a:buNone/>
            </a:pPr>
            <a:endParaRPr lang="cs-CZ" dirty="0"/>
          </a:p>
          <a:p>
            <a:pPr marL="0" indent="0">
              <a:buNone/>
            </a:pPr>
            <a:endParaRPr lang="cs-CZ" dirty="0" smtClean="0"/>
          </a:p>
          <a:p>
            <a:endParaRPr lang="cs-CZ" b="1" dirty="0" smtClean="0"/>
          </a:p>
          <a:p>
            <a:endParaRPr lang="cs-CZ" dirty="0"/>
          </a:p>
        </p:txBody>
      </p:sp>
    </p:spTree>
    <p:extLst>
      <p:ext uri="{BB962C8B-B14F-4D97-AF65-F5344CB8AC3E}">
        <p14:creationId xmlns:p14="http://schemas.microsoft.com/office/powerpoint/2010/main" val="2021341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a:t>Kategorie způsobilých </a:t>
            </a:r>
            <a:r>
              <a:rPr lang="cs-CZ" sz="2200" dirty="0" smtClean="0"/>
              <a:t>výdajů - Cestovné</a:t>
            </a:r>
            <a:endParaRPr lang="cs-CZ" sz="2200" dirty="0"/>
          </a:p>
        </p:txBody>
      </p:sp>
      <p:sp>
        <p:nvSpPr>
          <p:cNvPr id="3" name="Zástupný symbol pro obsah 2"/>
          <p:cNvSpPr>
            <a:spLocks noGrp="1"/>
          </p:cNvSpPr>
          <p:nvPr>
            <p:ph idx="1"/>
          </p:nvPr>
        </p:nvSpPr>
        <p:spPr>
          <a:xfrm>
            <a:off x="457200" y="908720"/>
            <a:ext cx="8229600" cy="5217443"/>
          </a:xfrm>
        </p:spPr>
        <p:txBody>
          <a:bodyPr>
            <a:normAutofit fontScale="62500" lnSpcReduction="20000"/>
          </a:bodyPr>
          <a:lstStyle/>
          <a:p>
            <a:pPr marL="0" indent="0">
              <a:buNone/>
            </a:pPr>
            <a:r>
              <a:rPr lang="cs-CZ" dirty="0"/>
              <a:t>Způsobilé jsou výdaje spojené s pracovními cestami zaměstnanců příjemce </a:t>
            </a:r>
            <a:r>
              <a:rPr lang="cs-CZ" b="1" dirty="0"/>
              <a:t>při tuzemských </a:t>
            </a:r>
            <a:r>
              <a:rPr lang="cs-CZ" b="1" dirty="0" smtClean="0"/>
              <a:t>cestách</a:t>
            </a:r>
          </a:p>
          <a:p>
            <a:pPr marL="0" indent="0">
              <a:buNone/>
            </a:pPr>
            <a:endParaRPr lang="cs-CZ" b="1" dirty="0"/>
          </a:p>
          <a:p>
            <a:pPr marL="0" indent="0">
              <a:buNone/>
            </a:pPr>
            <a:r>
              <a:rPr lang="cs-CZ" dirty="0" smtClean="0"/>
              <a:t>Způsobilé cestovní náhrady:</a:t>
            </a:r>
          </a:p>
          <a:p>
            <a:r>
              <a:rPr lang="cs-CZ" dirty="0" smtClean="0"/>
              <a:t>jízdní </a:t>
            </a:r>
            <a:r>
              <a:rPr lang="cs-CZ" dirty="0"/>
              <a:t>výdaje (výdaje za jízdenky veřejné dopravy, místenky, jízdenky místní hromadné dopravy, výdaje související s použitím soukromého </a:t>
            </a:r>
            <a:r>
              <a:rPr lang="cs-CZ" dirty="0" smtClean="0"/>
              <a:t>vozidla) </a:t>
            </a:r>
          </a:p>
          <a:p>
            <a:endParaRPr lang="cs-CZ" dirty="0" smtClean="0"/>
          </a:p>
          <a:p>
            <a:r>
              <a:rPr lang="cs-CZ" dirty="0"/>
              <a:t>ubytování (musí odpovídat cenám v místě </a:t>
            </a:r>
            <a:r>
              <a:rPr lang="cs-CZ" dirty="0" smtClean="0"/>
              <a:t>obvyklým)</a:t>
            </a:r>
          </a:p>
          <a:p>
            <a:endParaRPr lang="cs-CZ" dirty="0" smtClean="0"/>
          </a:p>
          <a:p>
            <a:r>
              <a:rPr lang="cs-CZ" dirty="0"/>
              <a:t>stravné </a:t>
            </a:r>
            <a:r>
              <a:rPr lang="cs-CZ" dirty="0" smtClean="0"/>
              <a:t>(výše </a:t>
            </a:r>
            <a:r>
              <a:rPr lang="cs-CZ" dirty="0"/>
              <a:t>stravného </a:t>
            </a:r>
            <a:r>
              <a:rPr lang="cs-CZ" dirty="0" smtClean="0"/>
              <a:t>závisí na době trvání služební cesty; vychází ze zákoníku </a:t>
            </a:r>
            <a:r>
              <a:rPr lang="cs-CZ" dirty="0"/>
              <a:t>práce a prováděcí vyhlášky </a:t>
            </a:r>
            <a:r>
              <a:rPr lang="cs-CZ" dirty="0" smtClean="0"/>
              <a:t>MPSV)</a:t>
            </a:r>
          </a:p>
          <a:p>
            <a:endParaRPr lang="cs-CZ" dirty="0" smtClean="0"/>
          </a:p>
          <a:p>
            <a:r>
              <a:rPr lang="cs-CZ" dirty="0"/>
              <a:t>nutné vedlejší výdaje </a:t>
            </a:r>
            <a:r>
              <a:rPr lang="cs-CZ" dirty="0" smtClean="0"/>
              <a:t>(poplatky </a:t>
            </a:r>
            <a:r>
              <a:rPr lang="cs-CZ" dirty="0"/>
              <a:t>za dopravu a úschovu nutných osobních a pracovních zavazadel, pracovních pomůcek, parkovné, dálniční poplatek, účastnické poplatky, vstupné či vložné na akce, které jsou cílem služební cesty, na níž byl zaměstnanec vyslán svým zaměstnavatelem (konference, veletrh</a:t>
            </a:r>
            <a:r>
              <a:rPr lang="cs-CZ" dirty="0" smtClean="0"/>
              <a:t>)</a:t>
            </a:r>
          </a:p>
          <a:p>
            <a:pPr marL="0" indent="0">
              <a:buNone/>
            </a:pPr>
            <a:endParaRPr lang="cs-CZ" dirty="0"/>
          </a:p>
        </p:txBody>
      </p:sp>
    </p:spTree>
    <p:extLst>
      <p:ext uri="{BB962C8B-B14F-4D97-AF65-F5344CB8AC3E}">
        <p14:creationId xmlns:p14="http://schemas.microsoft.com/office/powerpoint/2010/main" val="474365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706090"/>
          </a:xfrm>
        </p:spPr>
        <p:txBody>
          <a:bodyPr>
            <a:normAutofit fontScale="90000"/>
          </a:bodyPr>
          <a:lstStyle/>
          <a:p>
            <a:r>
              <a:rPr lang="cs-CZ" sz="2200" dirty="0"/>
              <a:t>Kategorie způsobilých </a:t>
            </a:r>
            <a:r>
              <a:rPr lang="cs-CZ" sz="2200" dirty="0" smtClean="0"/>
              <a:t>výdajů - Nákup zařízení a vybavení a spotřebního materiálu</a:t>
            </a:r>
            <a:endParaRPr lang="cs-CZ" sz="2200" dirty="0"/>
          </a:p>
        </p:txBody>
      </p:sp>
      <p:sp>
        <p:nvSpPr>
          <p:cNvPr id="3" name="Zástupný symbol pro obsah 2"/>
          <p:cNvSpPr>
            <a:spLocks noGrp="1"/>
          </p:cNvSpPr>
          <p:nvPr>
            <p:ph idx="1"/>
          </p:nvPr>
        </p:nvSpPr>
        <p:spPr>
          <a:xfrm>
            <a:off x="467544" y="1124744"/>
            <a:ext cx="8219256" cy="4680520"/>
          </a:xfrm>
        </p:spPr>
        <p:txBody>
          <a:bodyPr>
            <a:normAutofit fontScale="92500"/>
          </a:bodyPr>
          <a:lstStyle/>
          <a:p>
            <a:pPr algn="just"/>
            <a:r>
              <a:rPr lang="cs-CZ" sz="2200" dirty="0"/>
              <a:t>Způsobilé jsou výdaje spojené s nákupem nového nebo použitého vybavení (včetně například nábytku, pokud je nezbytný pro realizaci Projektu). </a:t>
            </a:r>
            <a:endParaRPr lang="cs-CZ" sz="2200" dirty="0" smtClean="0"/>
          </a:p>
          <a:p>
            <a:pPr algn="just"/>
            <a:endParaRPr lang="cs-CZ" sz="2200" dirty="0" smtClean="0"/>
          </a:p>
          <a:p>
            <a:pPr algn="just"/>
            <a:r>
              <a:rPr lang="cs-CZ" sz="2200" dirty="0"/>
              <a:t>Výdaje na pořízení nebo technické zhodnocení dlouhodobého hmotného a nehmotného majetku jsou </a:t>
            </a:r>
            <a:r>
              <a:rPr lang="cs-CZ" sz="2200" b="1" dirty="0"/>
              <a:t>nezpůsobilé</a:t>
            </a:r>
            <a:r>
              <a:rPr lang="cs-CZ" sz="2200" dirty="0"/>
              <a:t>. </a:t>
            </a:r>
            <a:endParaRPr lang="cs-CZ" sz="2200" dirty="0" smtClean="0"/>
          </a:p>
          <a:p>
            <a:pPr algn="just"/>
            <a:endParaRPr lang="cs-CZ" sz="2200" dirty="0" smtClean="0"/>
          </a:p>
          <a:p>
            <a:pPr algn="just"/>
            <a:r>
              <a:rPr lang="cs-CZ" sz="2200" dirty="0"/>
              <a:t>Pokud jsou pořízené položky využívány i k jiným účelům, které přímo nesouvisí s cíli Projektu, způsobilá je pouze poměrná část těchto výdajů</a:t>
            </a:r>
            <a:r>
              <a:rPr lang="cs-CZ" sz="2200" dirty="0" smtClean="0"/>
              <a:t>.</a:t>
            </a:r>
          </a:p>
          <a:p>
            <a:pPr marL="0" indent="0" algn="just">
              <a:buNone/>
            </a:pPr>
            <a:endParaRPr lang="cs-CZ" sz="2200" dirty="0" smtClean="0"/>
          </a:p>
          <a:p>
            <a:pPr algn="just"/>
            <a:r>
              <a:rPr lang="cs-CZ" sz="2200" dirty="0"/>
              <a:t>Příjemce je povinen </a:t>
            </a:r>
            <a:r>
              <a:rPr lang="cs-CZ" sz="2200" b="1" dirty="0"/>
              <a:t>zajistit evidenci zařízení a vybavení pořízeného v rámci Projektu</a:t>
            </a:r>
            <a:r>
              <a:rPr lang="cs-CZ" sz="2200" dirty="0"/>
              <a:t> (nábytek, výpočetní technika, skartovačky, tiskárny, kopírky, mobilní telefony apod.).</a:t>
            </a:r>
          </a:p>
          <a:p>
            <a:pPr marL="0" indent="0">
              <a:buNone/>
            </a:pPr>
            <a:endParaRPr lang="cs-CZ" b="1" dirty="0" smtClean="0"/>
          </a:p>
          <a:p>
            <a:pPr marL="0" indent="0">
              <a:buNone/>
            </a:pPr>
            <a:endParaRPr lang="cs-CZ" b="1" dirty="0" smtClean="0"/>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465893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a:bodyPr>
          <a:lstStyle/>
          <a:p>
            <a:r>
              <a:rPr lang="cs-CZ" sz="2200" dirty="0" smtClean="0"/>
              <a:t>Nákup zařízení a vybavení a spotřebního materiálu</a:t>
            </a:r>
            <a:endParaRPr lang="cs-CZ" sz="2200" dirty="0"/>
          </a:p>
        </p:txBody>
      </p:sp>
      <p:sp>
        <p:nvSpPr>
          <p:cNvPr id="3" name="Zástupný symbol pro obsah 2"/>
          <p:cNvSpPr>
            <a:spLocks noGrp="1"/>
          </p:cNvSpPr>
          <p:nvPr>
            <p:ph idx="1"/>
          </p:nvPr>
        </p:nvSpPr>
        <p:spPr>
          <a:xfrm>
            <a:off x="457200" y="908720"/>
            <a:ext cx="8229600" cy="5217443"/>
          </a:xfrm>
        </p:spPr>
        <p:txBody>
          <a:bodyPr>
            <a:normAutofit fontScale="62500" lnSpcReduction="20000"/>
          </a:bodyPr>
          <a:lstStyle/>
          <a:p>
            <a:pPr marL="0" indent="0" algn="ctr">
              <a:buNone/>
            </a:pPr>
            <a:r>
              <a:rPr lang="cs-CZ" b="1" dirty="0" smtClean="0"/>
              <a:t>!!! Pravidla OPZ!!!</a:t>
            </a:r>
          </a:p>
          <a:p>
            <a:pPr algn="just"/>
            <a:r>
              <a:rPr lang="cs-CZ" dirty="0" smtClean="0"/>
              <a:t>Nákup </a:t>
            </a:r>
            <a:r>
              <a:rPr lang="cs-CZ" dirty="0"/>
              <a:t>zařízení a vybavení pro </a:t>
            </a:r>
            <a:r>
              <a:rPr lang="cs-CZ" dirty="0" smtClean="0"/>
              <a:t>realizační tým Projektu  - nárokovat </a:t>
            </a:r>
            <a:r>
              <a:rPr lang="cs-CZ" dirty="0"/>
              <a:t>a proplácet lze pouze </a:t>
            </a:r>
            <a:r>
              <a:rPr lang="cs-CZ" dirty="0" smtClean="0"/>
              <a:t>výši </a:t>
            </a:r>
            <a:r>
              <a:rPr lang="cs-CZ" dirty="0"/>
              <a:t>nákladů na zařízení a vybavení, která odpovídá předpokládané výši úvazku </a:t>
            </a:r>
            <a:r>
              <a:rPr lang="cs-CZ" dirty="0" smtClean="0"/>
              <a:t>člena realizačního týmu ve </a:t>
            </a:r>
            <a:r>
              <a:rPr lang="cs-CZ" dirty="0"/>
              <a:t>vztahu k jeho zapojení do realizace </a:t>
            </a:r>
            <a:r>
              <a:rPr lang="cs-CZ" dirty="0" smtClean="0"/>
              <a:t>Projektu. Úvazky </a:t>
            </a:r>
            <a:r>
              <a:rPr lang="cs-CZ" dirty="0"/>
              <a:t>jednotlivých členů realizačního týmu je možné sčítat. </a:t>
            </a:r>
            <a:endParaRPr lang="cs-CZ" dirty="0" smtClean="0"/>
          </a:p>
          <a:p>
            <a:pPr marL="0" indent="0" algn="just">
              <a:buNone/>
            </a:pPr>
            <a:endParaRPr lang="cs-CZ" dirty="0" smtClean="0"/>
          </a:p>
          <a:p>
            <a:pPr algn="just"/>
            <a:r>
              <a:rPr lang="cs-CZ" dirty="0"/>
              <a:t>Pro nákup zařízení a vybavení platí povinnost řídit se tabulkou „Obvyklé ceny a mzdy/platy“ pro OPZ, která je k dispozici na </a:t>
            </a:r>
            <a:r>
              <a:rPr lang="cs-CZ" dirty="0" smtClean="0"/>
              <a:t>https</a:t>
            </a:r>
            <a:r>
              <a:rPr lang="cs-CZ" dirty="0"/>
              <a:t>://www.esfcr.cz/dokumenty-</a:t>
            </a:r>
            <a:r>
              <a:rPr lang="cs-CZ" dirty="0" err="1"/>
              <a:t>opz</a:t>
            </a:r>
            <a:r>
              <a:rPr lang="cs-CZ" dirty="0"/>
              <a:t>. </a:t>
            </a:r>
            <a:endParaRPr lang="cs-CZ" dirty="0" smtClean="0"/>
          </a:p>
          <a:p>
            <a:pPr marL="0" indent="0" algn="just">
              <a:buNone/>
            </a:pPr>
            <a:endParaRPr lang="cs-CZ" dirty="0" smtClean="0"/>
          </a:p>
          <a:p>
            <a:pPr algn="just"/>
            <a:r>
              <a:rPr lang="cs-CZ" dirty="0"/>
              <a:t>Případné využívání spotřebního materiálu pro účely i mimo Projekt vyžaduje rozdělení dotčených výdajů na část relevantní pro Projekt a zbývající část</a:t>
            </a:r>
            <a:r>
              <a:rPr lang="cs-CZ" dirty="0" smtClean="0"/>
              <a:t>.</a:t>
            </a:r>
          </a:p>
          <a:p>
            <a:pPr algn="just"/>
            <a:endParaRPr lang="cs-CZ" dirty="0"/>
          </a:p>
          <a:p>
            <a:pPr algn="just"/>
            <a:r>
              <a:rPr lang="cs-CZ" dirty="0"/>
              <a:t>Výpočetní technikou se rozumí stolní počítač, přenosný počítač (notebook apod.) nebo tablet. </a:t>
            </a:r>
            <a:r>
              <a:rPr lang="cs-CZ" b="1" dirty="0"/>
              <a:t>Vždy platí, že lze koupit jen jeden druh výpočetní techniky</a:t>
            </a:r>
            <a:r>
              <a:rPr lang="cs-CZ" dirty="0"/>
              <a:t> (pokud je zakoupen např. stolní počítač, není možné koupit pro daného zaměstnance ještě notebook apod.).</a:t>
            </a:r>
          </a:p>
          <a:p>
            <a:pPr algn="just"/>
            <a:endParaRPr lang="cs-CZ" dirty="0"/>
          </a:p>
          <a:p>
            <a:endParaRPr lang="cs-CZ" dirty="0" smtClean="0"/>
          </a:p>
          <a:p>
            <a:endParaRPr lang="cs-CZ" b="1" dirty="0" smtClean="0"/>
          </a:p>
          <a:p>
            <a:pPr marL="0" indent="0">
              <a:buNone/>
            </a:pPr>
            <a:endParaRPr lang="cs-CZ" b="1" dirty="0" smtClean="0"/>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044481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562074"/>
          </a:xfrm>
        </p:spPr>
        <p:txBody>
          <a:bodyPr>
            <a:normAutofit/>
          </a:bodyPr>
          <a:lstStyle/>
          <a:p>
            <a:r>
              <a:rPr lang="cs-CZ" sz="2200" dirty="0"/>
              <a:t>Kategorie způsobilých </a:t>
            </a:r>
            <a:r>
              <a:rPr lang="cs-CZ" sz="2200" dirty="0" smtClean="0"/>
              <a:t>výdajů - Režijní náklady, Odpisy</a:t>
            </a:r>
            <a:endParaRPr lang="cs-CZ" sz="2200" dirty="0"/>
          </a:p>
        </p:txBody>
      </p:sp>
      <p:sp>
        <p:nvSpPr>
          <p:cNvPr id="3" name="Zástupný symbol pro obsah 2"/>
          <p:cNvSpPr>
            <a:spLocks noGrp="1"/>
          </p:cNvSpPr>
          <p:nvPr>
            <p:ph idx="1"/>
          </p:nvPr>
        </p:nvSpPr>
        <p:spPr>
          <a:xfrm>
            <a:off x="457200" y="836712"/>
            <a:ext cx="8229600" cy="5289451"/>
          </a:xfrm>
        </p:spPr>
        <p:txBody>
          <a:bodyPr>
            <a:noAutofit/>
          </a:bodyPr>
          <a:lstStyle/>
          <a:p>
            <a:pPr marL="0" indent="0" algn="just">
              <a:buNone/>
            </a:pPr>
            <a:r>
              <a:rPr lang="cs-CZ" sz="1400" b="1" dirty="0" smtClean="0"/>
              <a:t>Nájem či leasing zařízení a vybavení, budov</a:t>
            </a:r>
          </a:p>
          <a:p>
            <a:pPr algn="just"/>
            <a:r>
              <a:rPr lang="cs-CZ" sz="1400" dirty="0" smtClean="0"/>
              <a:t>nájem/splátky operativního leasingu  - způsobilý výdaj</a:t>
            </a:r>
          </a:p>
          <a:p>
            <a:pPr algn="just"/>
            <a:r>
              <a:rPr lang="cs-CZ" sz="1400" dirty="0" smtClean="0"/>
              <a:t>splátky finančního leasingu – nezpůsobilý výdaj</a:t>
            </a:r>
          </a:p>
          <a:p>
            <a:pPr algn="just"/>
            <a:endParaRPr lang="cs-CZ" sz="1400" dirty="0"/>
          </a:p>
          <a:p>
            <a:pPr marL="0" indent="0" algn="just">
              <a:buNone/>
            </a:pPr>
            <a:r>
              <a:rPr lang="cs-CZ" sz="1400" b="1" dirty="0" smtClean="0"/>
              <a:t>Ostatní režie</a:t>
            </a:r>
          </a:p>
          <a:p>
            <a:pPr algn="just"/>
            <a:r>
              <a:rPr lang="cs-CZ" sz="1400" dirty="0"/>
              <a:t>e</a:t>
            </a:r>
            <a:r>
              <a:rPr lang="cs-CZ" sz="1400" dirty="0" smtClean="0"/>
              <a:t>nergie</a:t>
            </a:r>
            <a:r>
              <a:rPr lang="cs-CZ" sz="1400" dirty="0"/>
              <a:t>, </a:t>
            </a:r>
            <a:endParaRPr lang="cs-CZ" sz="1400" dirty="0" smtClean="0"/>
          </a:p>
          <a:p>
            <a:pPr algn="just"/>
            <a:r>
              <a:rPr lang="cs-CZ" sz="1400" dirty="0" smtClean="0"/>
              <a:t>telekomunikační </a:t>
            </a:r>
            <a:r>
              <a:rPr lang="cs-CZ" sz="1400" dirty="0"/>
              <a:t>služby (telefon, internet</a:t>
            </a:r>
            <a:r>
              <a:rPr lang="cs-CZ" sz="1400" dirty="0" smtClean="0"/>
              <a:t>),</a:t>
            </a:r>
          </a:p>
          <a:p>
            <a:pPr algn="just"/>
            <a:r>
              <a:rPr lang="cs-CZ" sz="1400" dirty="0" smtClean="0"/>
              <a:t> </a:t>
            </a:r>
            <a:r>
              <a:rPr lang="cs-CZ" sz="1400" dirty="0"/>
              <a:t>úklid, </a:t>
            </a:r>
            <a:r>
              <a:rPr lang="cs-CZ" sz="1400" dirty="0" smtClean="0"/>
              <a:t>údržba,</a:t>
            </a:r>
          </a:p>
          <a:p>
            <a:pPr algn="just"/>
            <a:r>
              <a:rPr lang="cs-CZ" sz="1400" dirty="0" smtClean="0"/>
              <a:t> </a:t>
            </a:r>
            <a:r>
              <a:rPr lang="cs-CZ" sz="1400" dirty="0"/>
              <a:t>poštovné, </a:t>
            </a:r>
            <a:endParaRPr lang="cs-CZ" sz="1400" dirty="0" smtClean="0"/>
          </a:p>
          <a:p>
            <a:pPr algn="just"/>
            <a:r>
              <a:rPr lang="cs-CZ" sz="1400" dirty="0" smtClean="0"/>
              <a:t>potraviny </a:t>
            </a:r>
            <a:r>
              <a:rPr lang="cs-CZ" sz="1400" dirty="0"/>
              <a:t>v souvislosti se zajištěním základní činnosti (poskytnutí stravy nebo pomoc při zajištění stravy), </a:t>
            </a:r>
            <a:endParaRPr lang="cs-CZ" sz="1400" dirty="0" smtClean="0"/>
          </a:p>
          <a:p>
            <a:pPr algn="just"/>
            <a:r>
              <a:rPr lang="cs-CZ" sz="1400" dirty="0" smtClean="0"/>
              <a:t>čisticí </a:t>
            </a:r>
            <a:r>
              <a:rPr lang="cs-CZ" sz="1400" dirty="0"/>
              <a:t>prostředky apod</a:t>
            </a:r>
            <a:r>
              <a:rPr lang="cs-CZ" sz="1400" dirty="0" smtClean="0"/>
              <a:t>.</a:t>
            </a:r>
          </a:p>
          <a:p>
            <a:pPr algn="just"/>
            <a:endParaRPr lang="cs-CZ" sz="1400" dirty="0"/>
          </a:p>
          <a:p>
            <a:pPr marL="0" indent="0" algn="just">
              <a:buNone/>
            </a:pPr>
            <a:r>
              <a:rPr lang="cs-CZ" sz="1400" b="1" dirty="0" smtClean="0"/>
              <a:t>Odpisy</a:t>
            </a:r>
          </a:p>
          <a:p>
            <a:pPr algn="just"/>
            <a:r>
              <a:rPr lang="cs-CZ" sz="1400" dirty="0"/>
              <a:t>Pro účely posuzování způsobilosti výdajů se za způsobilý výdaj považuje daňový odpis (vypočtený ze vstupní ceny majetku) maximálně do výše poměrné části ročních odpisů </a:t>
            </a:r>
            <a:r>
              <a:rPr lang="cs-CZ" sz="1400" dirty="0" smtClean="0"/>
              <a:t>stanovené </a:t>
            </a:r>
            <a:r>
              <a:rPr lang="cs-CZ" sz="1400" dirty="0"/>
              <a:t>s přesností na měsíce či dny připadající na dobu realizace Projektu</a:t>
            </a:r>
            <a:r>
              <a:rPr lang="cs-CZ" sz="1400" dirty="0" smtClean="0"/>
              <a:t>.</a:t>
            </a:r>
          </a:p>
          <a:p>
            <a:pPr marL="0" indent="0" algn="just">
              <a:buNone/>
            </a:pPr>
            <a:endParaRPr lang="cs-CZ" sz="1400" dirty="0" smtClean="0"/>
          </a:p>
          <a:p>
            <a:pPr algn="just"/>
            <a:r>
              <a:rPr lang="cs-CZ" sz="1400" dirty="0"/>
              <a:t>Odpisy dlouhodobého hmotného a nehmotného majetku používaného pro účely Projektu jsou způsobilým výdajem za dobu trvání Projektu za předpokladu, že nákup takového majetku není součástí způsobilých výdajů na Projekt. </a:t>
            </a:r>
          </a:p>
        </p:txBody>
      </p:sp>
    </p:spTree>
    <p:extLst>
      <p:ext uri="{BB962C8B-B14F-4D97-AF65-F5344CB8AC3E}">
        <p14:creationId xmlns:p14="http://schemas.microsoft.com/office/powerpoint/2010/main" val="1926226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2746</TotalTime>
  <Words>3501</Words>
  <Application>Microsoft Office PowerPoint</Application>
  <PresentationFormat>Předvádění na obrazovce (4:3)</PresentationFormat>
  <Paragraphs>324</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Wingdings</vt:lpstr>
      <vt:lpstr>Motiv sady Office</vt:lpstr>
      <vt:lpstr>Seminář pro příjemce dotace  -finanční část-</vt:lpstr>
      <vt:lpstr>Obecné zásady způsobilosti</vt:lpstr>
      <vt:lpstr>Kategorie způsobilých výdajů - Osobní náklady</vt:lpstr>
      <vt:lpstr>Osobní náklady</vt:lpstr>
      <vt:lpstr>Osobní náklady</vt:lpstr>
      <vt:lpstr>Kategorie způsobilých výdajů - Cestovné</vt:lpstr>
      <vt:lpstr>Kategorie způsobilých výdajů - Nákup zařízení a vybavení a spotřebního materiálu</vt:lpstr>
      <vt:lpstr>Nákup zařízení a vybavení a spotřebního materiálu</vt:lpstr>
      <vt:lpstr>Kategorie způsobilých výdajů - Režijní náklady, Odpisy</vt:lpstr>
      <vt:lpstr>Kategorie způsobilých výdajů - Drobné stavební úpravy/DPH</vt:lpstr>
      <vt:lpstr>Kategorie způsobilých výdajů - Nákup služeb</vt:lpstr>
      <vt:lpstr>Nezpůsobilé výdaje</vt:lpstr>
      <vt:lpstr>Nezpůsobilé výdaje</vt:lpstr>
      <vt:lpstr>Čerpání dotace</vt:lpstr>
      <vt:lpstr>Vyúčtování výdajů</vt:lpstr>
      <vt:lpstr>Vyúčtování výdajů</vt:lpstr>
      <vt:lpstr>Mimořádná splátka dotace</vt:lpstr>
      <vt:lpstr>Čerpání dotace – příklad nevyužití mimořádné splátky</vt:lpstr>
      <vt:lpstr>Čerpání dotace – příklad využití mimořádné splátky</vt:lpstr>
      <vt:lpstr>Vyúčtování dotace</vt:lpstr>
      <vt:lpstr>Změny v rozpočtu</vt:lpstr>
      <vt:lpstr>Další povinnosti příjemce</vt:lpstr>
      <vt:lpstr>Další povinnosti příjemce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Trličíková Michala (MPSV)</dc:creator>
  <cp:lastModifiedBy>Kulhánková Renata</cp:lastModifiedBy>
  <cp:revision>209</cp:revision>
  <dcterms:created xsi:type="dcterms:W3CDTF">2015-05-26T11:30:55Z</dcterms:created>
  <dcterms:modified xsi:type="dcterms:W3CDTF">2020-12-01T13:54:17Z</dcterms:modified>
</cp:coreProperties>
</file>