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60" r:id="rId5"/>
    <p:sldId id="274" r:id="rId6"/>
    <p:sldId id="259" r:id="rId7"/>
    <p:sldId id="261" r:id="rId8"/>
    <p:sldId id="262" r:id="rId9"/>
    <p:sldId id="265" r:id="rId10"/>
    <p:sldId id="264" r:id="rId11"/>
    <p:sldId id="263" r:id="rId12"/>
    <p:sldId id="276" r:id="rId13"/>
    <p:sldId id="266" r:id="rId14"/>
    <p:sldId id="270" r:id="rId15"/>
    <p:sldId id="271" r:id="rId16"/>
    <p:sldId id="267" r:id="rId17"/>
    <p:sldId id="272" r:id="rId18"/>
    <p:sldId id="273" r:id="rId19"/>
    <p:sldId id="275" r:id="rId20"/>
    <p:sldId id="268" r:id="rId21"/>
    <p:sldId id="269" r:id="rId22"/>
  </p:sldIdLst>
  <p:sldSz cx="10688638" cy="7562850"/>
  <p:notesSz cx="6797675" cy="9926638"/>
  <p:defaultTextStyle>
    <a:defPPr>
      <a:defRPr lang="en-US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1" autoAdjust="0"/>
    <p:restoredTop sz="94671" autoAdjust="0"/>
  </p:normalViewPr>
  <p:slideViewPr>
    <p:cSldViewPr snapToGrid="0" snapToObjects="1">
      <p:cViewPr varScale="1">
        <p:scale>
          <a:sx n="62" d="100"/>
          <a:sy n="62" d="100"/>
        </p:scale>
        <p:origin x="-414" y="-96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7779F-52F4-4F3E-9E38-9F4415B50001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54685-F010-4833-9F1F-27B13FB6B0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63709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A572F-170C-49A1-846C-27C87D79E41B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4C174-6CEA-4364-8AD5-3496C401DB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15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5965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Ke</a:t>
            </a:r>
            <a:r>
              <a:rPr lang="cs-CZ" baseline="0" dirty="0" smtClean="0"/>
              <a:t> změně % sazby může dojít při provádění podstatných změn – zvýšení KF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Čerpat možné nerovnoměrně!</a:t>
            </a:r>
          </a:p>
          <a:p>
            <a:r>
              <a:rPr lang="cs-CZ" dirty="0" smtClean="0"/>
              <a:t>Formulář přehled čerpání NN.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9649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 dřívějším předložení MZ je rozhodným datem skutečné předložení MZ, nikoliv  maximální lhůta pro její předložení (2 </a:t>
            </a:r>
            <a:r>
              <a:rPr lang="cs-CZ" smtClean="0"/>
              <a:t>měsíce)!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Unit </a:t>
            </a:r>
            <a:r>
              <a:rPr lang="cs-CZ" dirty="0" err="1" smtClean="0"/>
              <a:t>Costs</a:t>
            </a:r>
            <a:r>
              <a:rPr lang="cs-CZ" dirty="0" smtClean="0"/>
              <a:t> platí pouze modré odrážky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673979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Ukončením projektu pro účely předložení formulářů finančního vypořádání </a:t>
            </a:r>
            <a:r>
              <a:rPr lang="cs-CZ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 státním rozpočtem se rozumí, buď okamžik uplynutí lhůty pro podání námitek po obdržení schválené závěrečné monitorovací zprávy/</a:t>
            </a:r>
            <a:r>
              <a:rPr lang="cs-CZ" sz="1200" b="1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ŽoP</a:t>
            </a:r>
            <a:r>
              <a:rPr lang="cs-CZ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rozhodnutí o námitkách ve II. instanci nebo okamžik obdržení doplatku.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69458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Majetek – pojištění, krádež,</a:t>
            </a:r>
            <a:r>
              <a:rPr lang="cs-CZ" baseline="0" dirty="0" smtClean="0"/>
              <a:t> ztráta, porucha…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649737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4263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3199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Možnost jiného ukončení realizace projektu než datem z právního aktu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083959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22045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prodloužení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08919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zkrácení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92810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Snižování hodnot MI je v závěrečné fázi projektu možné pouze ve výjimečných případech!</a:t>
            </a:r>
          </a:p>
          <a:p>
            <a:r>
              <a:rPr lang="cs-CZ" dirty="0" smtClean="0"/>
              <a:t>Možnost předložení dříve než 60 dnů předem, když to povolí poskytovatel.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200" dirty="0" smtClean="0">
                <a:latin typeface="+mn-lt"/>
              </a:rPr>
              <a:t>Povinnost uzavřít smlouvu/rámcovou smlouvu s auditorem nejpozději 6 měsíců před ukončením realizace projektu. </a:t>
            </a:r>
            <a:br>
              <a:rPr lang="cs-CZ" sz="1200" dirty="0" smtClean="0">
                <a:latin typeface="+mn-lt"/>
              </a:rPr>
            </a:br>
            <a:r>
              <a:rPr lang="cs-CZ" sz="1200" dirty="0" smtClean="0">
                <a:latin typeface="+mn-lt"/>
              </a:rPr>
              <a:t>(</a:t>
            </a:r>
            <a:r>
              <a:rPr lang="cs-CZ" sz="1200" dirty="0" err="1" smtClean="0">
                <a:latin typeface="+mn-lt"/>
              </a:rPr>
              <a:t>PpP</a:t>
            </a:r>
            <a:r>
              <a:rPr lang="cs-CZ" sz="1200" dirty="0" smtClean="0">
                <a:latin typeface="+mn-lt"/>
              </a:rPr>
              <a:t> verze 2 a 3).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200" dirty="0" smtClean="0">
                <a:latin typeface="+mn-lt"/>
              </a:rPr>
              <a:t> Doporučení uzavřít smlouvu/rámcovou smlouvu s auditorem nejpozději v dostatečném předstihu před ukončením realizace projektu. (</a:t>
            </a:r>
            <a:r>
              <a:rPr lang="cs-CZ" sz="1200" dirty="0" err="1" smtClean="0">
                <a:latin typeface="+mn-lt"/>
              </a:rPr>
              <a:t>PpP</a:t>
            </a:r>
            <a:r>
              <a:rPr lang="cs-CZ" sz="1200" dirty="0" smtClean="0">
                <a:latin typeface="+mn-lt"/>
              </a:rPr>
              <a:t> verze 4,5,6 a 7).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200" dirty="0" smtClean="0">
                <a:latin typeface="+mn-lt"/>
              </a:rPr>
              <a:t> Zpráva auditora se dokládá podepsaná a v tištěné formě.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200" dirty="0" smtClean="0">
                <a:latin typeface="+mn-lt"/>
              </a:rPr>
              <a:t> Audit musí být uhrazen z projektového účtu nejpozději </a:t>
            </a:r>
            <a:br>
              <a:rPr lang="cs-CZ" sz="1200" dirty="0" smtClean="0">
                <a:latin typeface="+mn-lt"/>
              </a:rPr>
            </a:br>
            <a:r>
              <a:rPr lang="cs-CZ" sz="1200" dirty="0" smtClean="0">
                <a:latin typeface="+mn-lt"/>
              </a:rPr>
              <a:t>2 měsíce po ukončení realizace projektu.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200" dirty="0" smtClean="0">
                <a:latin typeface="+mn-lt"/>
              </a:rPr>
              <a:t>Povinnost uzavřít smlouvu/rámcovou smlouvu s auditorem nejpozději 6 měsíců před ukončením realizace projektu. </a:t>
            </a:r>
            <a:br>
              <a:rPr lang="cs-CZ" sz="1200" dirty="0" smtClean="0">
                <a:latin typeface="+mn-lt"/>
              </a:rPr>
            </a:br>
            <a:r>
              <a:rPr lang="cs-CZ" sz="1200" dirty="0" smtClean="0">
                <a:latin typeface="+mn-lt"/>
              </a:rPr>
              <a:t>(</a:t>
            </a:r>
            <a:r>
              <a:rPr lang="cs-CZ" sz="1200" dirty="0" err="1" smtClean="0">
                <a:latin typeface="+mn-lt"/>
              </a:rPr>
              <a:t>PpP</a:t>
            </a:r>
            <a:r>
              <a:rPr lang="cs-CZ" sz="1200" dirty="0" smtClean="0">
                <a:latin typeface="+mn-lt"/>
              </a:rPr>
              <a:t> verze 2 a 3).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200" dirty="0" smtClean="0">
                <a:latin typeface="+mn-lt"/>
              </a:rPr>
              <a:t> Doporučení uzavřít smlouvu/rámcovou smlouvu s auditorem nejpozději v dostatečném předstihu před ukončením realizace projektu. (</a:t>
            </a:r>
            <a:r>
              <a:rPr lang="cs-CZ" sz="1200" dirty="0" err="1" smtClean="0">
                <a:latin typeface="+mn-lt"/>
              </a:rPr>
              <a:t>PpP</a:t>
            </a:r>
            <a:r>
              <a:rPr lang="cs-CZ" sz="1200" dirty="0" smtClean="0">
                <a:latin typeface="+mn-lt"/>
              </a:rPr>
              <a:t> verze 4,5,6 a 7).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200" dirty="0" smtClean="0">
                <a:latin typeface="+mn-lt"/>
              </a:rPr>
              <a:t> Zpráva auditora se dokládá podepsaná a v tištěné formě.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1200" dirty="0" smtClean="0">
                <a:latin typeface="+mn-lt"/>
              </a:rPr>
              <a:t> Audit musí být uhrazen z projektového účtu nejpozději </a:t>
            </a:r>
            <a:br>
              <a:rPr lang="cs-CZ" sz="1200" dirty="0" smtClean="0">
                <a:latin typeface="+mn-lt"/>
              </a:rPr>
            </a:br>
            <a:r>
              <a:rPr lang="cs-CZ" sz="1200" dirty="0" smtClean="0">
                <a:latin typeface="+mn-lt"/>
              </a:rPr>
              <a:t>2 měsíce po ukončení realizace projektu.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PpP</a:t>
            </a:r>
            <a:r>
              <a:rPr lang="cs-CZ" dirty="0" smtClean="0"/>
              <a:t> 1-3 při závěrečném</a:t>
            </a:r>
            <a:r>
              <a:rPr lang="cs-CZ" baseline="0" dirty="0" smtClean="0"/>
              <a:t> vyúčtování</a:t>
            </a:r>
          </a:p>
          <a:p>
            <a:r>
              <a:rPr lang="cs-CZ" baseline="0" dirty="0" err="1" smtClean="0"/>
              <a:t>PpP</a:t>
            </a:r>
            <a:r>
              <a:rPr lang="cs-CZ" baseline="0" dirty="0" smtClean="0"/>
              <a:t> 4-7 na schválených způsobilých výdajích dle žádosti</a:t>
            </a:r>
          </a:p>
          <a:p>
            <a:endParaRPr lang="cs-CZ" baseline="0" dirty="0" smtClean="0"/>
          </a:p>
          <a:p>
            <a:r>
              <a:rPr lang="cs-CZ" baseline="0" dirty="0" smtClean="0"/>
              <a:t>U kapitoly 5 rozpočtu platí pro projekty aplikující NN VŽDY, že tato kapitola nesmí překročit 60% v závěrečném vyúčtování projektu.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2) Čerpání je možné upravit pouze tehdy, pokud mají být výdaje vyúčtovány v</a:t>
            </a:r>
            <a:r>
              <a:rPr lang="cs-CZ" baseline="0" dirty="0" smtClean="0"/>
              <a:t> této </a:t>
            </a:r>
            <a:r>
              <a:rPr lang="cs-CZ" baseline="0" dirty="0" err="1" smtClean="0"/>
              <a:t>ŽoP</a:t>
            </a:r>
            <a:r>
              <a:rPr lang="cs-CZ" baseline="0" dirty="0" smtClean="0"/>
              <a:t>. Pokud již byly vyúčtovány, bude se jednat o podezření na porušení rozpočtové kázně.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VKF vždy na skutečné čerpání!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4C174-6CEA-4364-8AD5-3496C401DB2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47094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0693207" cy="7559621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4758267" y="3370389"/>
            <a:ext cx="5128723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8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fficinaSanItcTCEBol"/>
                <a:cs typeface="OfficinaSanItcTCEBol"/>
              </a:rPr>
              <a:t>Výroční konference</a:t>
            </a:r>
          </a:p>
          <a:p>
            <a:pPr algn="r"/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OfficinaSanItcTCEBol"/>
              <a:cs typeface="OfficinaSanItcTCEBol"/>
            </a:endParaRPr>
          </a:p>
          <a:p>
            <a:pPr algn="r"/>
            <a:r>
              <a:rPr lang="cs-CZ" sz="230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OfficinaSanItcTCEBoo"/>
              </a:rPr>
              <a:t>Operačního programu </a:t>
            </a:r>
            <a:r>
              <a:rPr lang="cs-CZ" sz="2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OfficinaSanItcTCEBoo"/>
              </a:rPr>
              <a:t/>
            </a:r>
            <a:br>
              <a:rPr lang="cs-CZ" sz="2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OfficinaSanItcTCEBoo"/>
              </a:rPr>
            </a:br>
            <a:r>
              <a:rPr lang="cs-CZ" sz="230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OfficinaSanItcTCEBoo"/>
              </a:rPr>
              <a:t>Vzdělávání</a:t>
            </a:r>
            <a:r>
              <a:rPr lang="cs-CZ" sz="23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OfficinaSanItcTCEBoo"/>
              </a:rPr>
              <a:t> p</a:t>
            </a:r>
            <a:r>
              <a:rPr lang="cs-CZ" sz="230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OfficinaSanItcTCEBoo"/>
              </a:rPr>
              <a:t>ro</a:t>
            </a:r>
            <a:r>
              <a:rPr lang="cs-CZ" sz="23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OfficinaSanItcTCEBoo"/>
              </a:rPr>
              <a:t> </a:t>
            </a:r>
            <a:r>
              <a:rPr lang="cs-CZ" sz="230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OfficinaSanItcTCEBoo"/>
              </a:rPr>
              <a:t>konkurenceschopnost</a:t>
            </a:r>
            <a:endParaRPr lang="cs-CZ" sz="2300" noProof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OfficinaSanItcTCEBo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772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5270-3A31-4D8B-968A-178A73119AAF}" type="datetime1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4700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95D2-33E6-43D0-A7C9-0DF7FF9C246F}" type="datetime1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17FA6-52E1-CA4B-8549-78A5FF5606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658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521437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cera@msmt.cz" TargetMode="External"/><Relationship Id="rId7" Type="http://schemas.openxmlformats.org/officeDocument/2006/relationships/hyperlink" Target="mailto:opvzdelavani@msmt.cz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elp_OPVK@msmt.cz" TargetMode="External"/><Relationship Id="rId5" Type="http://schemas.openxmlformats.org/officeDocument/2006/relationships/hyperlink" Target="mailto:stredniskoly@msmt.cz" TargetMode="External"/><Relationship Id="rId4" Type="http://schemas.openxmlformats.org/officeDocument/2006/relationships/hyperlink" Target="mailto:esf@msmt.cz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432" y="1072409"/>
            <a:ext cx="9619774" cy="1897410"/>
          </a:xfrm>
        </p:spPr>
        <p:txBody>
          <a:bodyPr>
            <a:normAutofit fontScale="90000"/>
          </a:bodyPr>
          <a:lstStyle/>
          <a:p>
            <a:r>
              <a:rPr lang="cs-CZ" sz="7300" b="1" dirty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Ukončení realizace projektů </a:t>
            </a:r>
            <a:r>
              <a:rPr lang="cs-CZ" b="1" dirty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/>
            </a:r>
            <a:br>
              <a:rPr lang="cs-CZ" b="1" dirty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432" y="2235446"/>
            <a:ext cx="9619774" cy="499113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cs-CZ" sz="46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/>
            </a:r>
            <a:br>
              <a:rPr lang="cs-CZ" sz="46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</a:br>
            <a:endParaRPr lang="cs-CZ" sz="4600" b="1" dirty="0" smtClean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None/>
            </a:pPr>
            <a:r>
              <a:rPr lang="cs-CZ" sz="36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financovaných z Operačního programu Vzdělávání </a:t>
            </a:r>
          </a:p>
          <a:p>
            <a:pPr algn="ctr">
              <a:spcBef>
                <a:spcPct val="0"/>
              </a:spcBef>
              <a:buNone/>
            </a:pPr>
            <a:r>
              <a:rPr lang="cs-CZ" sz="36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pro konkurenceschopnost</a:t>
            </a:r>
          </a:p>
          <a:p>
            <a:pPr algn="r">
              <a:buNone/>
            </a:pPr>
            <a:endParaRPr lang="cs-CZ" sz="3200" b="1" dirty="0" smtClean="0">
              <a:solidFill>
                <a:srgbClr val="FFC000"/>
              </a:solidFill>
            </a:endParaRPr>
          </a:p>
          <a:p>
            <a:pPr algn="r">
              <a:buNone/>
            </a:pPr>
            <a:endParaRPr lang="cs-CZ" sz="3200" b="1" dirty="0" smtClean="0">
              <a:solidFill>
                <a:srgbClr val="FFC000"/>
              </a:solidFill>
            </a:endParaRPr>
          </a:p>
          <a:p>
            <a:pPr algn="r">
              <a:buNone/>
            </a:pPr>
            <a:endParaRPr lang="cs-CZ" sz="3200" b="1" dirty="0" smtClean="0">
              <a:solidFill>
                <a:srgbClr val="FFC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81980" y="5669280"/>
            <a:ext cx="46682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Mgr. David Novák, </a:t>
            </a:r>
            <a:r>
              <a:rPr lang="cs-CZ" sz="1600" b="1" dirty="0" err="1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DiS</a:t>
            </a:r>
            <a:r>
              <a:rPr lang="cs-CZ" sz="16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.</a:t>
            </a:r>
          </a:p>
          <a:p>
            <a:r>
              <a:rPr lang="cs-CZ" sz="16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Odbor řízení OP VK, oddělení metodiky</a:t>
            </a:r>
          </a:p>
          <a:p>
            <a:r>
              <a:rPr lang="cs-CZ" sz="16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MŠMT</a:t>
            </a:r>
          </a:p>
        </p:txBody>
      </p:sp>
    </p:spTree>
    <p:extLst>
      <p:ext uri="{BB962C8B-B14F-4D97-AF65-F5344CB8AC3E}">
        <p14:creationId xmlns:p14="http://schemas.microsoft.com/office/powerpoint/2010/main" xmlns="" val="91264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Nepřímé náklady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cs-CZ" b="1" dirty="0" smtClean="0"/>
              <a:t>Vypočtou se z vyúčtovaných schválených způsobilých výdajů bez křížového financování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Výše NN stanovená v rozhodnutí: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% sazba – závazná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Kč – maximální hodnota </a:t>
            </a:r>
          </a:p>
          <a:p>
            <a:pPr>
              <a:buNone/>
            </a:pP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PŘEVOD Z ÚČTU MŮŽE PROBÍHAT NEROVNOMĚRNĚ – NIKDY VŠAK NE V SOUČTU VÍCE, NEŽ JE KONEČNÝ NÁROK!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Závěrečná monitorovací zpráva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432" y="1764666"/>
            <a:ext cx="9875660" cy="49911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100" dirty="0" smtClean="0"/>
              <a:t>Příklad:</a:t>
            </a:r>
          </a:p>
          <a:p>
            <a:pPr marL="0" indent="0">
              <a:buNone/>
            </a:pPr>
            <a:r>
              <a:rPr lang="cs-CZ" sz="2100" b="1" dirty="0" smtClean="0"/>
              <a:t>Přímé způsobilé výdaje projektu: 5.000.000,- Kč </a:t>
            </a:r>
            <a:r>
              <a:rPr lang="cs-CZ" sz="2100" dirty="0" smtClean="0"/>
              <a:t>(dle Rozhodnutí/Smlouvy/Opatření)</a:t>
            </a:r>
          </a:p>
          <a:p>
            <a:pPr marL="0">
              <a:buNone/>
            </a:pPr>
            <a:r>
              <a:rPr lang="cs-CZ" sz="2100" b="1" dirty="0" smtClean="0"/>
              <a:t>Křížové financování (KF): 444.000,- Kč</a:t>
            </a:r>
          </a:p>
          <a:p>
            <a:pPr marL="0">
              <a:buNone/>
            </a:pPr>
            <a:r>
              <a:rPr lang="cs-CZ" sz="2100" b="1" dirty="0" smtClean="0"/>
              <a:t>Výše NN (16%): 728.960,- Kč (maximum)</a:t>
            </a:r>
          </a:p>
          <a:p>
            <a:pPr marL="0">
              <a:buNone/>
            </a:pPr>
            <a:endParaRPr lang="cs-CZ" sz="2100" dirty="0" smtClean="0"/>
          </a:p>
          <a:p>
            <a:pPr marL="0">
              <a:buNone/>
            </a:pPr>
            <a:r>
              <a:rPr lang="cs-CZ" sz="2100" dirty="0" smtClean="0"/>
              <a:t>Výpočet NN:</a:t>
            </a:r>
          </a:p>
          <a:p>
            <a:pPr marL="0">
              <a:buNone/>
            </a:pPr>
            <a:r>
              <a:rPr lang="cs-CZ" sz="2100" dirty="0" smtClean="0"/>
              <a:t>Vyúčtované způsobilé výdaje: 4.980.200,- Kč</a:t>
            </a:r>
          </a:p>
          <a:p>
            <a:pPr marL="0">
              <a:buNone/>
            </a:pPr>
            <a:r>
              <a:rPr lang="cs-CZ" sz="2100" dirty="0" smtClean="0"/>
              <a:t>Čerpání KF: 444.000,- Kč</a:t>
            </a:r>
          </a:p>
          <a:p>
            <a:pPr marL="0">
              <a:buNone/>
            </a:pPr>
            <a:r>
              <a:rPr lang="cs-CZ" sz="2100" dirty="0" smtClean="0"/>
              <a:t>NN = (4.980.200 - 444.000) x 16%</a:t>
            </a:r>
          </a:p>
          <a:p>
            <a:pPr marL="0">
              <a:buNone/>
            </a:pPr>
            <a:r>
              <a:rPr lang="cs-CZ" sz="2100" b="1" dirty="0" smtClean="0"/>
              <a:t>NN = 725.792,- </a:t>
            </a:r>
          </a:p>
          <a:p>
            <a:pPr marL="0">
              <a:buNone/>
            </a:pPr>
            <a:endParaRPr lang="cs-CZ" sz="22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Způsobilost výdajů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Datum uskutečnění zdanitelného plnění v době realizace projektu</a:t>
            </a:r>
          </a:p>
          <a:p>
            <a:endParaRPr lang="cs-CZ" dirty="0" smtClean="0"/>
          </a:p>
          <a:p>
            <a:r>
              <a:rPr lang="cs-CZ" dirty="0" smtClean="0"/>
              <a:t>Úhrada výdaje do data předložení závěrečné monitorovací zprávy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Mzdy/platy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Audit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Poslední aktivity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marL="0" lvl="1">
              <a:buNone/>
            </a:pPr>
            <a:r>
              <a:rPr lang="cs-CZ" dirty="0" smtClean="0"/>
              <a:t>Do závěrečné žádosti o platbu/monitorovací zprávy nelze zařadit výdaje, které nebyly uhrazeny do data předložení závěrečné monitorovací zprávy!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Benefit7 (</a:t>
            </a:r>
            <a:r>
              <a:rPr lang="cs-CZ" sz="3200" b="1" dirty="0" err="1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IPo</a:t>
            </a:r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, GP, UC)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endParaRPr lang="cs-CZ" dirty="0" smtClean="0"/>
          </a:p>
          <a:p>
            <a:pPr>
              <a:spcBef>
                <a:spcPts val="1000"/>
              </a:spcBef>
            </a:pPr>
            <a:r>
              <a:rPr lang="cs-CZ" dirty="0" smtClean="0">
                <a:solidFill>
                  <a:srgbClr val="0070C0"/>
                </a:solidFill>
              </a:rPr>
              <a:t>Klíčové aktivity </a:t>
            </a:r>
            <a:r>
              <a:rPr lang="cs-CZ" dirty="0" smtClean="0"/>
              <a:t>– „</a:t>
            </a:r>
            <a:r>
              <a:rPr lang="cs-CZ" i="1" dirty="0" smtClean="0"/>
              <a:t>Ukončena</a:t>
            </a:r>
            <a:r>
              <a:rPr lang="cs-CZ" dirty="0" smtClean="0"/>
              <a:t>“ </a:t>
            </a:r>
          </a:p>
          <a:p>
            <a:pPr>
              <a:spcBef>
                <a:spcPts val="1000"/>
              </a:spcBef>
            </a:pPr>
            <a:r>
              <a:rPr lang="cs-CZ" dirty="0" smtClean="0"/>
              <a:t>Harmonogram – aktuální </a:t>
            </a:r>
          </a:p>
          <a:p>
            <a:pPr>
              <a:spcBef>
                <a:spcPts val="1000"/>
              </a:spcBef>
            </a:pPr>
            <a:r>
              <a:rPr lang="cs-CZ" dirty="0" smtClean="0"/>
              <a:t>Výběrová řízení – „</a:t>
            </a:r>
            <a:r>
              <a:rPr lang="cs-CZ" i="1" dirty="0" smtClean="0"/>
              <a:t>Ukončeno</a:t>
            </a:r>
            <a:r>
              <a:rPr lang="cs-CZ" dirty="0" smtClean="0"/>
              <a:t>“, „</a:t>
            </a:r>
            <a:r>
              <a:rPr lang="cs-CZ" i="1" dirty="0" smtClean="0"/>
              <a:t>Zrušeno</a:t>
            </a:r>
            <a:r>
              <a:rPr lang="cs-CZ" dirty="0" smtClean="0"/>
              <a:t>“ či „</a:t>
            </a:r>
            <a:r>
              <a:rPr lang="cs-CZ" i="1" dirty="0" smtClean="0"/>
              <a:t>Nenaplněno</a:t>
            </a:r>
            <a:r>
              <a:rPr lang="cs-CZ" dirty="0" smtClean="0"/>
              <a:t>“</a:t>
            </a:r>
          </a:p>
          <a:p>
            <a:pPr>
              <a:spcBef>
                <a:spcPts val="1000"/>
              </a:spcBef>
            </a:pPr>
            <a:r>
              <a:rPr lang="cs-CZ" dirty="0" smtClean="0"/>
              <a:t>Indikátory – naplněny, okomentovány</a:t>
            </a:r>
          </a:p>
          <a:p>
            <a:pPr>
              <a:spcBef>
                <a:spcPts val="1000"/>
              </a:spcBef>
            </a:pPr>
            <a:r>
              <a:rPr lang="cs-CZ" dirty="0" smtClean="0">
                <a:solidFill>
                  <a:srgbClr val="0070C0"/>
                </a:solidFill>
              </a:rPr>
              <a:t>Publicita splněna – „</a:t>
            </a:r>
            <a:r>
              <a:rPr lang="cs-CZ" i="1" dirty="0" smtClean="0">
                <a:solidFill>
                  <a:srgbClr val="0070C0"/>
                </a:solidFill>
              </a:rPr>
              <a:t>Ano</a:t>
            </a:r>
            <a:r>
              <a:rPr lang="cs-CZ" dirty="0" smtClean="0">
                <a:solidFill>
                  <a:srgbClr val="0070C0"/>
                </a:solidFill>
              </a:rPr>
              <a:t>“</a:t>
            </a:r>
          </a:p>
          <a:p>
            <a:pPr>
              <a:spcBef>
                <a:spcPts val="1000"/>
              </a:spcBef>
            </a:pPr>
            <a:r>
              <a:rPr lang="cs-CZ" dirty="0" smtClean="0">
                <a:solidFill>
                  <a:srgbClr val="0070C0"/>
                </a:solidFill>
              </a:rPr>
              <a:t>Kontaktní údaje – aktuální </a:t>
            </a:r>
          </a:p>
          <a:p>
            <a:pPr>
              <a:spcBef>
                <a:spcPts val="1000"/>
              </a:spcBef>
            </a:pPr>
            <a:r>
              <a:rPr lang="cs-CZ" dirty="0" smtClean="0">
                <a:solidFill>
                  <a:srgbClr val="0070C0"/>
                </a:solidFill>
              </a:rPr>
              <a:t>Přílohy – kompletní 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000" b="1" dirty="0" smtClean="0"/>
          </a:p>
          <a:p>
            <a:pPr algn="ctr">
              <a:buNone/>
            </a:pPr>
            <a:endParaRPr lang="cs-CZ" sz="4000" b="1" dirty="0" smtClean="0"/>
          </a:p>
          <a:p>
            <a:pPr algn="ctr">
              <a:spcBef>
                <a:spcPct val="0"/>
              </a:spcBef>
              <a:buNone/>
            </a:pPr>
            <a:endParaRPr lang="cs-CZ" sz="3200" b="1" dirty="0" smtClean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None/>
            </a:pPr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Po ukončení realizace projektu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Mrak 1"/>
          <p:cNvSpPr/>
          <p:nvPr/>
        </p:nvSpPr>
        <p:spPr>
          <a:xfrm>
            <a:off x="434566" y="271605"/>
            <a:ext cx="4852658" cy="2788466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Aktualita:</a:t>
            </a:r>
          </a:p>
          <a:p>
            <a:pPr algn="ctr"/>
            <a:r>
              <a:rPr lang="cs-CZ" sz="2400" dirty="0" smtClean="0">
                <a:solidFill>
                  <a:srgbClr val="0070C0"/>
                </a:solidFill>
              </a:rPr>
              <a:t>Možnost úpravy záznamu v RDM</a:t>
            </a:r>
            <a:endParaRPr lang="cs-CZ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Finanční vypořádání se státním rozpočtem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cs-CZ" dirty="0" smtClean="0"/>
              <a:t>Poskytovatel: </a:t>
            </a:r>
            <a:r>
              <a:rPr lang="cs-CZ" sz="2800" b="1" dirty="0" smtClean="0"/>
              <a:t>Ministerstvo školství, mládeže a tělovýchovy</a:t>
            </a:r>
          </a:p>
          <a:p>
            <a:pPr marL="0">
              <a:buNone/>
            </a:pPr>
            <a:r>
              <a:rPr lang="cs-CZ" dirty="0" smtClean="0"/>
              <a:t>			    (včetně Unit </a:t>
            </a:r>
            <a:r>
              <a:rPr lang="cs-CZ" dirty="0" err="1" smtClean="0"/>
              <a:t>Costs</a:t>
            </a:r>
            <a:r>
              <a:rPr lang="cs-CZ" dirty="0" smtClean="0"/>
              <a:t>).</a:t>
            </a:r>
          </a:p>
          <a:p>
            <a:pPr marL="0">
              <a:buNone/>
            </a:pPr>
            <a:r>
              <a:rPr lang="cs-CZ" dirty="0" smtClean="0"/>
              <a:t>Neprovádí se u grantových projektů!</a:t>
            </a:r>
          </a:p>
          <a:p>
            <a:pPr marL="0">
              <a:buNone/>
            </a:pPr>
            <a:endParaRPr lang="cs-CZ" dirty="0" smtClean="0"/>
          </a:p>
          <a:p>
            <a:pPr marL="0" algn="just">
              <a:buNone/>
            </a:pPr>
            <a:r>
              <a:rPr lang="cs-CZ" sz="2000" dirty="0" smtClean="0"/>
              <a:t>Vypořádání podle vyhlášky č. 52/2008 Sb., kterou se stanoví zásady a termíny finančního vypořádání vztahů se státním rozpočtem, státními finančními aktivy nebo Národním fondem</a:t>
            </a:r>
          </a:p>
          <a:p>
            <a:pPr marL="0">
              <a:buNone/>
            </a:pPr>
            <a:endParaRPr lang="cs-CZ" dirty="0" smtClean="0"/>
          </a:p>
          <a:p>
            <a:pPr marL="0" algn="just">
              <a:buNone/>
            </a:pPr>
            <a:r>
              <a:rPr lang="cs-CZ" dirty="0" smtClean="0"/>
              <a:t>Ukončení financování projektu – termín ukončení financování určuje Metodický dopis č. 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Zrušení projektového účtu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marL="0" algn="just">
              <a:buNone/>
            </a:pPr>
            <a:r>
              <a:rPr lang="cs-CZ" b="1" dirty="0" smtClean="0"/>
              <a:t>Projektový účet příjemce může zrušit až po provedení poslední platby související s projektem</a:t>
            </a:r>
          </a:p>
          <a:p>
            <a:pPr marL="1433951" lvl="3" algn="just">
              <a:buFont typeface="Courier New" pitchFamily="49" charset="0"/>
              <a:buChar char="o"/>
            </a:pPr>
            <a:r>
              <a:rPr lang="cs-CZ" dirty="0" smtClean="0"/>
              <a:t>doplatek</a:t>
            </a:r>
          </a:p>
          <a:p>
            <a:pPr marL="1433951" lvl="3" algn="just">
              <a:buFont typeface="Courier New" pitchFamily="49" charset="0"/>
              <a:buChar char="o"/>
            </a:pPr>
            <a:r>
              <a:rPr lang="cs-CZ" dirty="0" smtClean="0"/>
              <a:t>vratka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Způsobilost  poplatků za vedení účtu se řídí právním aktem/příručkou</a:t>
            </a:r>
          </a:p>
          <a:p>
            <a:pPr lvl="2" algn="just">
              <a:buFont typeface="Courier New" pitchFamily="49" charset="0"/>
              <a:buChar char="o"/>
            </a:pPr>
            <a:r>
              <a:rPr lang="cs-CZ" dirty="0" smtClean="0"/>
              <a:t>zpravidla do data ukončení realizace projektu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Technické zabezpečení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Uchovat heslo do Benefit7 (personálně zabezpečit předkládání monitorovacích zpráv o udržitelnosti)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Archivovat doklady prokazující realizaci projektu (do r. 2025)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Zabezpečit majetek – označit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Zajistit plnění povinností partnera a jeho součinnost v době udržitelnosti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Udržitelnost aktivit a výstupů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cs-CZ" b="1" dirty="0" smtClean="0"/>
              <a:t>Doba povinné udržitelnosti je stanovena výzvou a je uvedena </a:t>
            </a:r>
            <a:br>
              <a:rPr lang="cs-CZ" b="1" dirty="0" smtClean="0"/>
            </a:br>
            <a:r>
              <a:rPr lang="cs-CZ" b="1" dirty="0" smtClean="0"/>
              <a:t>v právním aktu o poskytnutí dotace.</a:t>
            </a:r>
          </a:p>
          <a:p>
            <a:pPr marL="0" algn="just">
              <a:buNone/>
            </a:pPr>
            <a:endParaRPr lang="cs-CZ" dirty="0" smtClean="0"/>
          </a:p>
          <a:p>
            <a:pPr marL="0" algn="just">
              <a:buNone/>
            </a:pPr>
            <a:r>
              <a:rPr lang="cs-CZ" dirty="0" smtClean="0"/>
              <a:t>Monitorovací zpráva o udržitelnosti </a:t>
            </a:r>
          </a:p>
          <a:p>
            <a:pPr marL="0" algn="just">
              <a:buFont typeface="Courier New" pitchFamily="49" charset="0"/>
              <a:buChar char="o"/>
            </a:pPr>
            <a:r>
              <a:rPr lang="cs-CZ" dirty="0" smtClean="0"/>
              <a:t>předkládá se zpravidla jednou ročně</a:t>
            </a:r>
          </a:p>
          <a:p>
            <a:pPr marL="0" algn="just">
              <a:buFont typeface="Courier New" pitchFamily="49" charset="0"/>
              <a:buChar char="o"/>
            </a:pPr>
            <a:r>
              <a:rPr lang="cs-CZ" dirty="0" smtClean="0"/>
              <a:t>popisuje to, co bylo naplánováno v projektové žádosti „po ukončení financování z ESF“</a:t>
            </a:r>
          </a:p>
          <a:p>
            <a:pPr marL="0" algn="just">
              <a:buNone/>
            </a:pPr>
            <a:endParaRPr lang="cs-CZ" sz="1400" dirty="0" smtClean="0"/>
          </a:p>
          <a:p>
            <a:pPr marL="0" algn="just">
              <a:buNone/>
            </a:pPr>
            <a:r>
              <a:rPr lang="cs-CZ" dirty="0" smtClean="0"/>
              <a:t>V době udržitelnosti nesmí projekt projít podstatnou změnou, která by příjemci poskytovala nepatřičnou výhodu.</a:t>
            </a:r>
          </a:p>
          <a:p>
            <a:pPr marL="0" algn="ctr">
              <a:buNone/>
            </a:pPr>
            <a:r>
              <a:rPr lang="cs-CZ" dirty="0" smtClean="0"/>
              <a:t>Nebyl-li projekt financován v režimu veřejné podpory, </a:t>
            </a:r>
            <a:br>
              <a:rPr lang="cs-CZ" dirty="0" smtClean="0"/>
            </a:br>
            <a:r>
              <a:rPr lang="cs-CZ" b="1" dirty="0" smtClean="0"/>
              <a:t>není možné z jeho výstupů profitovat!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Publicita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Používání prvků publicity:</a:t>
            </a:r>
          </a:p>
          <a:p>
            <a:pPr>
              <a:buNone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na výstupech projektu – povinně</a:t>
            </a:r>
          </a:p>
          <a:p>
            <a:pPr>
              <a:buNone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v době udržitelnosti při realizaci aktivit – doporučeno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Ukončení realizace projektu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432" y="1740310"/>
            <a:ext cx="9619774" cy="5015487"/>
          </a:xfrm>
        </p:spPr>
        <p:txBody>
          <a:bodyPr/>
          <a:lstStyle/>
          <a:p>
            <a:pPr marL="0" algn="ctr">
              <a:buNone/>
            </a:pPr>
            <a:r>
              <a:rPr lang="cs-CZ" b="1" dirty="0" smtClean="0"/>
              <a:t>Realizace projektu končí datem uvedeným v právním aktu </a:t>
            </a:r>
            <a:br>
              <a:rPr lang="cs-CZ" b="1" dirty="0" smtClean="0"/>
            </a:br>
            <a:r>
              <a:rPr lang="cs-CZ" b="1" dirty="0" smtClean="0"/>
              <a:t>o poskytnutí dotace (Rozhodnutí/Smlouva/Opatření)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Dřívější ukončení projektu je možné za předpokladu, že jsou splněny cíle projektu a uskutečněny všechny aktivity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/>
              <a:t>Nepodstatnou změnou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/>
              <a:t>Předem oznámit záměr ukončit projekt poskytovateli</a:t>
            </a:r>
          </a:p>
          <a:p>
            <a:pPr lvl="1">
              <a:buFont typeface="Courier New" pitchFamily="49" charset="0"/>
              <a:buChar char="o"/>
            </a:pPr>
            <a:endParaRPr lang="cs-CZ" sz="2000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Prodloužení doby realizace projektu je možné pouze na základě schválení podstatné změny poskytovatelem</a:t>
            </a:r>
          </a:p>
          <a:p>
            <a:pPr lvl="1" algn="just">
              <a:buFont typeface="Courier New" pitchFamily="49" charset="0"/>
              <a:buChar char="o"/>
            </a:pPr>
            <a:r>
              <a:rPr lang="cs-CZ" sz="2000" dirty="0" smtClean="0"/>
              <a:t>Žádost o podstatnou změnu nesmí být v rozporu s maximální dobou realizace projektu uvedenou ve výzvě k předkládání žádostí o finanční podporu.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38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Kontakty pro dotazy:</a:t>
            </a:r>
          </a:p>
          <a:p>
            <a:endParaRPr lang="cs-CZ" dirty="0" smtClean="0"/>
          </a:p>
          <a:p>
            <a:pPr lvl="3">
              <a:buFont typeface="Wingdings" pitchFamily="2" charset="2"/>
              <a:buChar char="Ø"/>
            </a:pPr>
            <a:r>
              <a:rPr lang="cs-CZ" dirty="0" smtClean="0"/>
              <a:t>konkrétní projektový/finanční manažer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err="1" smtClean="0">
                <a:hlinkClick r:id="rId3"/>
              </a:rPr>
              <a:t>cera</a:t>
            </a:r>
            <a:r>
              <a:rPr lang="cs-CZ" dirty="0" smtClean="0">
                <a:hlinkClick r:id="rId3"/>
              </a:rPr>
              <a:t>@</a:t>
            </a:r>
            <a:r>
              <a:rPr lang="cs-CZ" dirty="0" err="1" smtClean="0">
                <a:hlinkClick r:id="rId3"/>
              </a:rPr>
              <a:t>msmt.cz</a:t>
            </a:r>
            <a:r>
              <a:rPr lang="cs-CZ" dirty="0" smtClean="0"/>
              <a:t> (individuální projekty ostatní)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err="1" smtClean="0">
                <a:hlinkClick r:id="rId4"/>
              </a:rPr>
              <a:t>esf</a:t>
            </a:r>
            <a:r>
              <a:rPr lang="cs-CZ" dirty="0" smtClean="0">
                <a:hlinkClick r:id="rId4"/>
              </a:rPr>
              <a:t>@</a:t>
            </a:r>
            <a:r>
              <a:rPr lang="cs-CZ" dirty="0" err="1" smtClean="0">
                <a:hlinkClick r:id="rId4"/>
              </a:rPr>
              <a:t>msmt.cz</a:t>
            </a:r>
            <a:r>
              <a:rPr lang="cs-CZ" dirty="0" smtClean="0"/>
              <a:t> (EU peníze školám)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err="1" smtClean="0">
                <a:hlinkClick r:id="rId5"/>
              </a:rPr>
              <a:t>stredniskoly</a:t>
            </a:r>
            <a:r>
              <a:rPr lang="cs-CZ" dirty="0" smtClean="0">
                <a:hlinkClick r:id="rId5"/>
              </a:rPr>
              <a:t>@</a:t>
            </a:r>
            <a:r>
              <a:rPr lang="cs-CZ" dirty="0" err="1" smtClean="0">
                <a:hlinkClick r:id="rId5"/>
              </a:rPr>
              <a:t>msmt.cz</a:t>
            </a:r>
            <a:r>
              <a:rPr lang="cs-CZ" dirty="0" smtClean="0"/>
              <a:t> (EU peníze středním školám)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smtClean="0">
                <a:hlinkClick r:id="rId6"/>
              </a:rPr>
              <a:t>help_OPVK@</a:t>
            </a:r>
            <a:r>
              <a:rPr lang="cs-CZ" dirty="0" err="1" smtClean="0">
                <a:hlinkClick r:id="rId6"/>
              </a:rPr>
              <a:t>msmt.cz</a:t>
            </a:r>
            <a:r>
              <a:rPr lang="cs-CZ" dirty="0" smtClean="0"/>
              <a:t> (Benefit7)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smtClean="0"/>
              <a:t>adresy zprostředkujících subjektů (grantové projekty)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smtClean="0">
                <a:hlinkClick r:id="rId7"/>
              </a:rPr>
              <a:t>opvzdelavani@</a:t>
            </a:r>
            <a:r>
              <a:rPr lang="cs-CZ" dirty="0" err="1" smtClean="0">
                <a:hlinkClick r:id="rId7"/>
              </a:rPr>
              <a:t>msmt.cz</a:t>
            </a:r>
            <a:r>
              <a:rPr lang="cs-CZ" dirty="0" smtClean="0"/>
              <a:t> (obecné dotazy)</a:t>
            </a:r>
          </a:p>
          <a:p>
            <a:pPr lvl="3"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400" dirty="0" smtClean="0"/>
          </a:p>
          <a:p>
            <a:pPr algn="ctr">
              <a:buNone/>
            </a:pPr>
            <a:endParaRPr lang="cs-CZ" sz="3200" dirty="0" smtClean="0"/>
          </a:p>
          <a:p>
            <a:pPr algn="ctr">
              <a:spcBef>
                <a:spcPct val="0"/>
              </a:spcBef>
              <a:buNone/>
            </a:pPr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Děkuji za pozornost</a:t>
            </a:r>
          </a:p>
          <a:p>
            <a:pPr algn="ctr">
              <a:buNone/>
            </a:pPr>
            <a:endParaRPr lang="cs-CZ" sz="2400" dirty="0" smtClean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cs-CZ" sz="2400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j-ea"/>
                <a:cs typeface="+mj-cs"/>
              </a:rPr>
              <a:t>David Novák</a:t>
            </a:r>
            <a:endParaRPr lang="cs-CZ" sz="2400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Ukončení realizace projektu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432" y="1435510"/>
            <a:ext cx="9619774" cy="53202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100" dirty="0" smtClean="0"/>
              <a:t>Příklad:</a:t>
            </a:r>
          </a:p>
          <a:p>
            <a:pPr>
              <a:buNone/>
            </a:pPr>
            <a:r>
              <a:rPr lang="cs-CZ" sz="2100" b="1" dirty="0" smtClean="0"/>
              <a:t>Projekt končí k datu 31. 12. 2013 (dle Rozhodnutí/Smlouvy/Opatření).</a:t>
            </a:r>
          </a:p>
          <a:p>
            <a:pPr marL="0" algn="just">
              <a:buNone/>
            </a:pPr>
            <a:r>
              <a:rPr lang="cs-CZ" sz="2100" b="1" dirty="0" smtClean="0"/>
              <a:t>Akreditační komise příjemci oznámí NEUDĚLENÍ akreditace na studijní program dne 15. 9. 2013.</a:t>
            </a:r>
          </a:p>
          <a:p>
            <a:pPr marL="0">
              <a:buNone/>
            </a:pPr>
            <a:endParaRPr lang="cs-CZ" sz="2100" b="1" dirty="0" smtClean="0"/>
          </a:p>
          <a:p>
            <a:pPr marL="0">
              <a:buNone/>
            </a:pPr>
            <a:r>
              <a:rPr lang="cs-CZ" sz="2100" dirty="0" smtClean="0"/>
              <a:t>Následující kroky:</a:t>
            </a:r>
          </a:p>
          <a:p>
            <a:pPr marL="355600" indent="-355600" algn="just">
              <a:buFont typeface="Courier New" pitchFamily="49" charset="0"/>
              <a:buChar char="o"/>
            </a:pPr>
            <a:r>
              <a:rPr lang="cs-CZ" sz="2100" b="1" dirty="0" smtClean="0"/>
              <a:t>Studijní program je nezbytné přepracovat tak, aby byla akreditace udělena, což pro příjemce znamená cca 2 měsíce práce.</a:t>
            </a:r>
          </a:p>
          <a:p>
            <a:pPr marL="355600" indent="-355600">
              <a:buFont typeface="Courier New" pitchFamily="49" charset="0"/>
              <a:buChar char="o"/>
            </a:pPr>
            <a:r>
              <a:rPr lang="cs-CZ" sz="2100" b="1" dirty="0" smtClean="0"/>
              <a:t>Akreditační komise však zasedne 15. 10. 2013 a 15. 1. 2014.</a:t>
            </a:r>
          </a:p>
          <a:p>
            <a:pPr marL="0">
              <a:buNone/>
            </a:pPr>
            <a:endParaRPr lang="cs-CZ" sz="2100" b="1" dirty="0" smtClean="0"/>
          </a:p>
          <a:p>
            <a:pPr marL="0">
              <a:buNone/>
            </a:pPr>
            <a:r>
              <a:rPr lang="cs-CZ" sz="2100" dirty="0" smtClean="0"/>
              <a:t>Závěr:</a:t>
            </a:r>
          </a:p>
          <a:p>
            <a:pPr marL="0">
              <a:buNone/>
            </a:pPr>
            <a:r>
              <a:rPr lang="cs-CZ" sz="2100" b="1" dirty="0" smtClean="0"/>
              <a:t>Příjemce požádá poskytovatele o schválení podstatné změny na prodloužení projektu tak, aby v rámci realizace projektu studijní program akreditaci získal</a:t>
            </a:r>
            <a:r>
              <a:rPr lang="cs-CZ" sz="2100" dirty="0" smtClean="0"/>
              <a:t> (minimálně do 15. 1. 2014).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Ukončení realizace projektu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100" dirty="0" smtClean="0"/>
              <a:t>Příklad:</a:t>
            </a:r>
          </a:p>
          <a:p>
            <a:pPr algn="just">
              <a:buNone/>
            </a:pPr>
            <a:r>
              <a:rPr lang="cs-CZ" sz="2100" b="1" dirty="0" smtClean="0"/>
              <a:t>Projekt končí k datu 31. 12. 2013 (dle Rozhodnutí/Smlouvy/Opatření).</a:t>
            </a:r>
          </a:p>
          <a:p>
            <a:pPr marL="0" algn="just">
              <a:buNone/>
            </a:pPr>
            <a:r>
              <a:rPr lang="cs-CZ" sz="2100" b="1" dirty="0" smtClean="0"/>
              <a:t>UDĚLENÍ akreditace na studijní program dne 15. 9. 2013.</a:t>
            </a:r>
          </a:p>
          <a:p>
            <a:pPr marL="0" algn="just">
              <a:buNone/>
            </a:pPr>
            <a:r>
              <a:rPr lang="cs-CZ" sz="2100" b="1" dirty="0" smtClean="0"/>
              <a:t>Další aktivity budou probíhat do 31. 10. 2013.</a:t>
            </a:r>
          </a:p>
          <a:p>
            <a:pPr marL="0" algn="just">
              <a:buNone/>
            </a:pPr>
            <a:endParaRPr lang="cs-CZ" sz="2100" dirty="0" smtClean="0"/>
          </a:p>
          <a:p>
            <a:pPr marL="0" algn="just">
              <a:buNone/>
            </a:pPr>
            <a:r>
              <a:rPr lang="cs-CZ" sz="2100" dirty="0" smtClean="0"/>
              <a:t>Následující kroky:</a:t>
            </a:r>
          </a:p>
          <a:p>
            <a:pPr marL="355600" indent="-355600" algn="just">
              <a:buFont typeface="Courier New" pitchFamily="49" charset="0"/>
              <a:buChar char="o"/>
            </a:pPr>
            <a:r>
              <a:rPr lang="cs-CZ" sz="2100" b="1" dirty="0" smtClean="0"/>
              <a:t>Příjemce poskytovateli oznámí nepodstatnou změnu naplnění všech aktivit projektu a ukončení realizace k datu 31. 10. 2013.</a:t>
            </a:r>
          </a:p>
          <a:p>
            <a:pPr marL="355600" indent="-355600" algn="just">
              <a:buFont typeface="Courier New" pitchFamily="49" charset="0"/>
              <a:buChar char="o"/>
            </a:pPr>
            <a:r>
              <a:rPr lang="cs-CZ" sz="2100" b="1" dirty="0" smtClean="0"/>
              <a:t>Poskytovatel zpřístupní závěrečnou monitorovací zprávu v aplikaci Benefit7 a upraví monitorovací období.</a:t>
            </a:r>
          </a:p>
          <a:p>
            <a:pPr marL="355600" indent="-355600" algn="just">
              <a:buFont typeface="Courier New" pitchFamily="49" charset="0"/>
              <a:buChar char="o"/>
            </a:pPr>
            <a:r>
              <a:rPr lang="cs-CZ" sz="2100" b="1" dirty="0" smtClean="0"/>
              <a:t>Od data 31. 10. 2013 se odvíjejí všechny následující lhůty </a:t>
            </a:r>
            <a:br>
              <a:rPr lang="cs-CZ" sz="2100" b="1" dirty="0" smtClean="0"/>
            </a:br>
            <a:r>
              <a:rPr lang="cs-CZ" sz="2100" dirty="0" smtClean="0"/>
              <a:t>(předložení MZ, monitorování udržitelnosti).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Podstatné změny projektu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marL="0" algn="just">
              <a:buNone/>
            </a:pPr>
            <a:r>
              <a:rPr lang="cs-CZ" b="1" dirty="0" smtClean="0"/>
              <a:t>Žádost o podstatnou  změnu je možné podat nejpozději 60 kalendářních dnů před ukončením realizace.</a:t>
            </a:r>
          </a:p>
          <a:p>
            <a:pPr marL="0">
              <a:buNone/>
            </a:pPr>
            <a:endParaRPr lang="cs-CZ" sz="1800" dirty="0" smtClean="0"/>
          </a:p>
          <a:p>
            <a:pPr marL="0">
              <a:buNone/>
            </a:pPr>
            <a:endParaRPr lang="cs-CZ" dirty="0" smtClean="0"/>
          </a:p>
          <a:p>
            <a:pPr marL="0">
              <a:buNone/>
            </a:pPr>
            <a:r>
              <a:rPr lang="cs-CZ" dirty="0" smtClean="0"/>
              <a:t>Splnění účelu/klíčových aktivit – prodloužení realizace projektu</a:t>
            </a:r>
          </a:p>
          <a:p>
            <a:pPr marL="0">
              <a:buNone/>
            </a:pPr>
            <a:r>
              <a:rPr lang="cs-CZ" dirty="0" smtClean="0"/>
              <a:t>Čerpání rozpočtu – podrobně naplánovat </a:t>
            </a:r>
          </a:p>
          <a:p>
            <a:pPr marL="0">
              <a:buNone/>
            </a:pPr>
            <a:r>
              <a:rPr lang="cs-CZ" dirty="0" smtClean="0"/>
              <a:t>Plnění indikátorů – zhodnotit </a:t>
            </a:r>
          </a:p>
          <a:p>
            <a:pPr marL="0">
              <a:buNone/>
            </a:pPr>
            <a:endParaRPr lang="cs-CZ" dirty="0" smtClean="0"/>
          </a:p>
          <a:p>
            <a:pPr marL="0">
              <a:buNone/>
            </a:pPr>
            <a:endParaRPr lang="cs-CZ" dirty="0" smtClean="0"/>
          </a:p>
          <a:p>
            <a:pPr marL="0">
              <a:buNone/>
            </a:pPr>
            <a:endParaRPr lang="cs-CZ" dirty="0" smtClean="0"/>
          </a:p>
          <a:p>
            <a:pPr marL="0">
              <a:buNone/>
            </a:pPr>
            <a:endParaRPr lang="cs-CZ" dirty="0" smtClean="0"/>
          </a:p>
          <a:p>
            <a:pPr marL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Závěrečná monitorovací zpráva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marL="0" algn="just">
              <a:buNone/>
            </a:pPr>
            <a:r>
              <a:rPr lang="cs-CZ" dirty="0" smtClean="0"/>
              <a:t>Předkládá se do 2 měsíců od data ukončení realizace projektu elektronicky prostřednictvím aplikace Benefit7.</a:t>
            </a:r>
          </a:p>
          <a:p>
            <a:endParaRPr lang="cs-CZ" dirty="0" smtClean="0"/>
          </a:p>
          <a:p>
            <a:pPr algn="just">
              <a:buNone/>
            </a:pPr>
            <a:r>
              <a:rPr lang="cs-CZ" dirty="0" smtClean="0"/>
              <a:t>Závěrečná monitorovací zpráva obsahuje:</a:t>
            </a:r>
          </a:p>
          <a:p>
            <a:pPr algn="just"/>
            <a:r>
              <a:rPr lang="cs-CZ" dirty="0" smtClean="0"/>
              <a:t>Závěrečnou žádost o platbu – vyúčtování všech výdajů (zpravidla)</a:t>
            </a:r>
          </a:p>
          <a:p>
            <a:pPr algn="just"/>
            <a:r>
              <a:rPr lang="cs-CZ" dirty="0" smtClean="0"/>
              <a:t>Souhrnnou informaci o realizaci projektu (vždy)</a:t>
            </a:r>
          </a:p>
          <a:p>
            <a:pPr algn="just"/>
            <a:r>
              <a:rPr lang="cs-CZ" dirty="0" smtClean="0"/>
              <a:t>Přehled proplacených výdajů za celou dobu realizace projektu (doporučeno)</a:t>
            </a:r>
          </a:p>
          <a:p>
            <a:pPr algn="just"/>
            <a:r>
              <a:rPr lang="cs-CZ" dirty="0" smtClean="0"/>
              <a:t>Standardní přílohy (jsou-li relevantní)</a:t>
            </a:r>
          </a:p>
          <a:p>
            <a:pPr algn="just"/>
            <a:r>
              <a:rPr lang="cs-CZ" dirty="0" smtClean="0"/>
              <a:t>Zprávu z Auditu – schválené výdaje dle právního aktu 3 resp. 10 mil. a více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Závěrečná monitorovací zpráva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432" y="1563340"/>
            <a:ext cx="9619774" cy="51924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100" dirty="0" smtClean="0"/>
              <a:t>Doporučené kontroly:</a:t>
            </a:r>
          </a:p>
          <a:p>
            <a:pPr algn="just">
              <a:buFont typeface="Courier New" pitchFamily="49" charset="0"/>
              <a:buChar char="o"/>
            </a:pPr>
            <a:r>
              <a:rPr lang="cs-CZ" sz="2100" b="1" dirty="0" smtClean="0"/>
              <a:t>Limity jednotlivých kapitol rozpočtu – dle právního aktu, výzvy, Příručky pro příjemce finanční podpory z OP VK.</a:t>
            </a:r>
          </a:p>
          <a:p>
            <a:pPr algn="just">
              <a:buNone/>
            </a:pPr>
            <a:r>
              <a:rPr lang="cs-CZ" sz="2100" dirty="0" smtClean="0"/>
              <a:t>	POZOR!</a:t>
            </a:r>
          </a:p>
          <a:p>
            <a:pPr lvl="1" algn="just">
              <a:buFont typeface="Courier New" pitchFamily="49" charset="0"/>
              <a:buChar char="o"/>
            </a:pPr>
            <a:r>
              <a:rPr lang="cs-CZ" sz="2100" dirty="0" smtClean="0"/>
              <a:t>na výdajích schválených v projektové žádosti nebo</a:t>
            </a:r>
          </a:p>
          <a:p>
            <a:pPr lvl="1" algn="just">
              <a:buFont typeface="Courier New" pitchFamily="49" charset="0"/>
              <a:buChar char="o"/>
            </a:pPr>
            <a:r>
              <a:rPr lang="cs-CZ" sz="2100" dirty="0" smtClean="0"/>
              <a:t>na výdajích skutečně vyúčtovaných v žádostech o platbu</a:t>
            </a:r>
          </a:p>
          <a:p>
            <a:pPr algn="just">
              <a:buFont typeface="Courier New" pitchFamily="49" charset="0"/>
              <a:buChar char="o"/>
            </a:pPr>
            <a:r>
              <a:rPr lang="cs-CZ" sz="2100" b="1" dirty="0" smtClean="0"/>
              <a:t>Limit křížového financování vůči vyúčtovaným způsobilým výdajům </a:t>
            </a:r>
            <a:r>
              <a:rPr lang="cs-CZ" sz="2100" dirty="0" smtClean="0"/>
              <a:t>- dle právního aktu, výzvy, Příručky pro příjemce finanční podpory z OP VK.</a:t>
            </a:r>
          </a:p>
          <a:p>
            <a:pPr algn="just">
              <a:buFont typeface="Courier New" pitchFamily="49" charset="0"/>
              <a:buChar char="o"/>
            </a:pPr>
            <a:r>
              <a:rPr lang="cs-CZ" sz="2100" b="1" dirty="0" smtClean="0"/>
              <a:t>Limit nepřímých nákladů</a:t>
            </a:r>
          </a:p>
          <a:p>
            <a:pPr algn="just">
              <a:buFont typeface="Courier New" pitchFamily="49" charset="0"/>
              <a:buChar char="o"/>
            </a:pPr>
            <a:r>
              <a:rPr lang="cs-CZ" sz="2100" b="1" dirty="0" smtClean="0"/>
              <a:t>Limity provedených nepodstatných změn rozpočtu.</a:t>
            </a:r>
          </a:p>
          <a:p>
            <a:pPr algn="just">
              <a:buFont typeface="Courier New" pitchFamily="49" charset="0"/>
              <a:buChar char="o"/>
            </a:pPr>
            <a:r>
              <a:rPr lang="cs-CZ" sz="2100" b="1" dirty="0" smtClean="0"/>
              <a:t>Čerpání jednotlivých položek rozpočtu </a:t>
            </a:r>
            <a:r>
              <a:rPr lang="cs-CZ" sz="2100" dirty="0" smtClean="0"/>
              <a:t>– max. 100%.</a:t>
            </a:r>
          </a:p>
          <a:p>
            <a:pPr algn="just">
              <a:buFont typeface="Courier New" pitchFamily="49" charset="0"/>
              <a:buChar char="o"/>
            </a:pPr>
            <a:r>
              <a:rPr lang="cs-CZ" sz="2100" b="1" dirty="0" smtClean="0"/>
              <a:t>Jednotkové sazby mzdových výdajů </a:t>
            </a:r>
            <a:r>
              <a:rPr lang="cs-CZ" sz="2100" dirty="0" smtClean="0"/>
              <a:t>– schválené jednotkové sazby jsou průměrové veličiny za celou dobu realizace projektu (od schválení podstatné změny).</a:t>
            </a:r>
            <a:endParaRPr lang="cs-CZ" sz="21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Závěrečná monitorovací zpráva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Příklad:</a:t>
            </a:r>
          </a:p>
          <a:p>
            <a:pPr>
              <a:buNone/>
            </a:pPr>
            <a:r>
              <a:rPr lang="cs-CZ" sz="2000" b="1" dirty="0" smtClean="0"/>
              <a:t>Celkové způsobilé výdaje projektu: 5.000.000,- Kč</a:t>
            </a:r>
          </a:p>
          <a:p>
            <a:pPr>
              <a:buNone/>
            </a:pPr>
            <a:r>
              <a:rPr lang="cs-CZ" sz="2000" b="1" dirty="0" smtClean="0"/>
              <a:t>Vyúčtované způsobilé výdaje: 4.980.200,- Kč</a:t>
            </a:r>
          </a:p>
          <a:p>
            <a:pPr marL="0">
              <a:buNone/>
            </a:pPr>
            <a:r>
              <a:rPr lang="cs-CZ" sz="2000" b="1" dirty="0" smtClean="0"/>
              <a:t>Skutečné čerpání kapitoly 3: 1.250.000,- Kč</a:t>
            </a:r>
          </a:p>
          <a:p>
            <a:pPr marL="0">
              <a:buNone/>
            </a:pPr>
            <a:r>
              <a:rPr lang="cs-CZ" sz="2000" dirty="0" smtClean="0"/>
              <a:t>Limity:</a:t>
            </a:r>
          </a:p>
          <a:p>
            <a:pPr marL="493200" indent="-457200" algn="just">
              <a:buFont typeface="+mj-lt"/>
              <a:buAutoNum type="arabicParenR"/>
            </a:pPr>
            <a:r>
              <a:rPr lang="cs-CZ" sz="2000" dirty="0" smtClean="0"/>
              <a:t>např. </a:t>
            </a:r>
            <a:r>
              <a:rPr lang="cs-CZ" sz="2000" dirty="0" err="1" smtClean="0"/>
              <a:t>PpP</a:t>
            </a:r>
            <a:r>
              <a:rPr lang="cs-CZ" sz="2000" dirty="0" smtClean="0"/>
              <a:t>, verze 4: Kapitola 3 – 25% na celkových způsobilých výdajích (dle právního aktu) 1.250.000,- Kč.</a:t>
            </a:r>
          </a:p>
          <a:p>
            <a:pPr marL="493200" lvl="1" indent="-457200" algn="just">
              <a:buNone/>
            </a:pPr>
            <a:r>
              <a:rPr lang="cs-CZ" sz="2000" dirty="0" smtClean="0"/>
              <a:t>2)	např. </a:t>
            </a:r>
            <a:r>
              <a:rPr lang="cs-CZ" sz="2000" dirty="0" err="1" smtClean="0"/>
              <a:t>PpP</a:t>
            </a:r>
            <a:r>
              <a:rPr lang="cs-CZ" sz="2000" dirty="0" smtClean="0"/>
              <a:t>, verze 3: Kapitola 3 – 25% na vyúčtovaných způsobilých výdajích (dle Žádostí o platbu) 1.245.050,- Kč.</a:t>
            </a:r>
          </a:p>
          <a:p>
            <a:pPr marL="456257" lvl="1">
              <a:buNone/>
            </a:pPr>
            <a:endParaRPr lang="cs-CZ" sz="2000" dirty="0" smtClean="0"/>
          </a:p>
          <a:p>
            <a:pPr marL="456257" lvl="1">
              <a:buNone/>
            </a:pPr>
            <a:r>
              <a:rPr lang="cs-CZ" sz="2000" dirty="0" smtClean="0"/>
              <a:t>Doporučený postup:</a:t>
            </a:r>
          </a:p>
          <a:p>
            <a:pPr marL="587559" lvl="1" indent="-457200">
              <a:buAutoNum type="arabicParenR"/>
            </a:pPr>
            <a:r>
              <a:rPr lang="cs-CZ" sz="2000" dirty="0" smtClean="0"/>
              <a:t>Čerpání je v pořádku.</a:t>
            </a:r>
          </a:p>
          <a:p>
            <a:pPr marL="587559" lvl="1" indent="-457200">
              <a:buAutoNum type="arabicParenR"/>
            </a:pPr>
            <a:r>
              <a:rPr lang="cs-CZ" sz="2000" dirty="0" smtClean="0"/>
              <a:t>Čerpání kapitoly 3 v závěrečné monitorovací zprávě je nezbytné upravit – snížit o 4.950,- Kč.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79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Závěrečná monitorovací zpráva</a:t>
            </a:r>
            <a:endParaRPr lang="cs-CZ" sz="3200" b="1" dirty="0">
              <a:solidFill>
                <a:srgbClr val="F7964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100" dirty="0" smtClean="0"/>
              <a:t>Příklad:</a:t>
            </a:r>
          </a:p>
          <a:p>
            <a:pPr marL="0" indent="0">
              <a:buNone/>
            </a:pPr>
            <a:r>
              <a:rPr lang="cs-CZ" sz="2100" b="1" dirty="0" smtClean="0"/>
              <a:t>Celkové způsobilé výdaje projektu: 5.000.000,- Kč </a:t>
            </a:r>
            <a:r>
              <a:rPr lang="cs-CZ" sz="2100" dirty="0" smtClean="0"/>
              <a:t>(dle Rozhodnutí/Smlouvy/Opatření)</a:t>
            </a:r>
          </a:p>
          <a:p>
            <a:pPr>
              <a:buNone/>
            </a:pPr>
            <a:r>
              <a:rPr lang="cs-CZ" sz="2100" b="1" dirty="0" smtClean="0"/>
              <a:t>Vyúčtované způsobilé výdaje: 4.980.200,- Kč</a:t>
            </a:r>
          </a:p>
          <a:p>
            <a:pPr marL="0">
              <a:buNone/>
            </a:pPr>
            <a:r>
              <a:rPr lang="cs-CZ" sz="2100" b="1" dirty="0" smtClean="0"/>
              <a:t>Skutečné čerpání křížového financování: 444.000,- Kč</a:t>
            </a:r>
          </a:p>
          <a:p>
            <a:pPr marL="0">
              <a:buNone/>
            </a:pPr>
            <a:endParaRPr lang="cs-CZ" sz="2100" dirty="0" smtClean="0"/>
          </a:p>
          <a:p>
            <a:pPr marL="0">
              <a:buNone/>
            </a:pPr>
            <a:r>
              <a:rPr lang="cs-CZ" sz="2100" dirty="0" smtClean="0"/>
              <a:t>Limit křížového financování:</a:t>
            </a:r>
          </a:p>
          <a:p>
            <a:pPr marL="0">
              <a:buNone/>
            </a:pPr>
            <a:endParaRPr lang="cs-CZ" sz="2100" dirty="0" smtClean="0"/>
          </a:p>
          <a:p>
            <a:pPr marL="0">
              <a:buNone/>
            </a:pPr>
            <a:r>
              <a:rPr lang="cs-CZ" sz="2100" dirty="0" smtClean="0"/>
              <a:t>Rozhodnutí určuje limit KF ve výši 9%</a:t>
            </a:r>
          </a:p>
          <a:p>
            <a:pPr marL="0">
              <a:buNone/>
            </a:pPr>
            <a:r>
              <a:rPr lang="cs-CZ" sz="2100" b="1" dirty="0" smtClean="0"/>
              <a:t>VŽDY</a:t>
            </a:r>
            <a:r>
              <a:rPr lang="cs-CZ" sz="2100" dirty="0" smtClean="0"/>
              <a:t> se počítá </a:t>
            </a:r>
            <a:r>
              <a:rPr lang="cs-CZ" sz="2100" b="1" dirty="0" smtClean="0"/>
              <a:t>ze skutečně čerpaných a schválených </a:t>
            </a:r>
            <a:r>
              <a:rPr lang="cs-CZ" sz="2100" dirty="0" smtClean="0"/>
              <a:t>způsobilých výdajů:</a:t>
            </a:r>
          </a:p>
          <a:p>
            <a:pPr marL="0">
              <a:buNone/>
            </a:pPr>
            <a:r>
              <a:rPr lang="cs-CZ" sz="2100" dirty="0" smtClean="0"/>
              <a:t>9% z 4.980.200,- Kč = </a:t>
            </a:r>
            <a:r>
              <a:rPr lang="cs-CZ" sz="2100" b="1" dirty="0" smtClean="0"/>
              <a:t>448.218,- Kč</a:t>
            </a:r>
          </a:p>
          <a:p>
            <a:pPr marL="0">
              <a:buNone/>
            </a:pPr>
            <a:endParaRPr lang="cs-CZ" sz="2100" dirty="0" smtClean="0"/>
          </a:p>
          <a:p>
            <a:pPr marL="0">
              <a:buNone/>
            </a:pPr>
            <a:r>
              <a:rPr lang="cs-CZ" sz="2100" dirty="0" smtClean="0"/>
              <a:t>Čerpání KF je v pořádku.</a:t>
            </a:r>
            <a:endParaRPr lang="cs-CZ" sz="21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17FA6-52E1-CA4B-8549-78A5FF56066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Arial CE"/>
        <a:ea typeface=""/>
        <a:cs typeface=""/>
      </a:majorFont>
      <a:minorFont>
        <a:latin typeface="Arial 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</TotalTime>
  <Words>1075</Words>
  <Application>Microsoft Office PowerPoint</Application>
  <PresentationFormat>Vlastní</PresentationFormat>
  <Paragraphs>265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Office Theme</vt:lpstr>
      <vt:lpstr>Ukončení realizace projektů  </vt:lpstr>
      <vt:lpstr>Ukončení realizace projektu</vt:lpstr>
      <vt:lpstr>Ukončení realizace projektu</vt:lpstr>
      <vt:lpstr>Ukončení realizace projektu</vt:lpstr>
      <vt:lpstr>Podstatné změny projektu</vt:lpstr>
      <vt:lpstr>Závěrečná monitorovací zpráva</vt:lpstr>
      <vt:lpstr>Závěrečná monitorovací zpráva</vt:lpstr>
      <vt:lpstr>Závěrečná monitorovací zpráva</vt:lpstr>
      <vt:lpstr>Závěrečná monitorovací zpráva</vt:lpstr>
      <vt:lpstr>Nepřímé náklady</vt:lpstr>
      <vt:lpstr>Závěrečná monitorovací zpráva</vt:lpstr>
      <vt:lpstr>Způsobilost výdajů</vt:lpstr>
      <vt:lpstr>Benefit7 (IPo, GP, UC)</vt:lpstr>
      <vt:lpstr>Snímek 14</vt:lpstr>
      <vt:lpstr>Finanční vypořádání se státním rozpočtem</vt:lpstr>
      <vt:lpstr>Zrušení projektového účtu</vt:lpstr>
      <vt:lpstr>Technické zabezpečení</vt:lpstr>
      <vt:lpstr>Udržitelnost aktivit a výstupů</vt:lpstr>
      <vt:lpstr>Publicita</vt:lpstr>
      <vt:lpstr>Snímek 20</vt:lpstr>
      <vt:lpstr>Snímek 21</vt:lpstr>
    </vt:vector>
  </TitlesOfParts>
  <Company>Remmark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 Kováč</dc:creator>
  <cp:lastModifiedBy>OSMS</cp:lastModifiedBy>
  <cp:revision>146</cp:revision>
  <cp:lastPrinted>2014-09-26T07:56:01Z</cp:lastPrinted>
  <dcterms:created xsi:type="dcterms:W3CDTF">2012-11-02T12:11:54Z</dcterms:created>
  <dcterms:modified xsi:type="dcterms:W3CDTF">2014-10-13T07:56:48Z</dcterms:modified>
</cp:coreProperties>
</file>