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292" r:id="rId4"/>
    <p:sldId id="294" r:id="rId5"/>
    <p:sldId id="296" r:id="rId6"/>
    <p:sldId id="297" r:id="rId7"/>
    <p:sldId id="302" r:id="rId8"/>
    <p:sldId id="299" r:id="rId9"/>
    <p:sldId id="303" r:id="rId10"/>
    <p:sldId id="304" r:id="rId11"/>
    <p:sldId id="305" r:id="rId12"/>
    <p:sldId id="306" r:id="rId13"/>
    <p:sldId id="309" r:id="rId14"/>
    <p:sldId id="310" r:id="rId15"/>
    <p:sldId id="308" r:id="rId16"/>
    <p:sldId id="311" r:id="rId17"/>
    <p:sldId id="312" r:id="rId18"/>
    <p:sldId id="313" r:id="rId19"/>
    <p:sldId id="315" r:id="rId20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7" autoAdjust="0"/>
    <p:restoredTop sz="82867" autoAdjust="0"/>
  </p:normalViewPr>
  <p:slideViewPr>
    <p:cSldViewPr showGuides="1">
      <p:cViewPr varScale="1">
        <p:scale>
          <a:sx n="89" d="100"/>
          <a:sy n="89" d="100"/>
        </p:scale>
        <p:origin x="612" y="8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7" y="1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62BED-9731-4F41-B85B-F5308387AD93}" type="datetimeFigureOut">
              <a:rPr lang="cs-CZ" smtClean="0"/>
              <a:t>13.04.2017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6"/>
            <a:ext cx="2890665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7" y="9428166"/>
            <a:ext cx="2890665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34A6F-05FC-43A3-9714-954175C73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8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13.04.2017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10" y="4715155"/>
            <a:ext cx="533527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965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989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468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37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14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041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50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3168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9527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380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017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33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236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033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296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300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71600" y="2146456"/>
            <a:ext cx="7272000" cy="1956744"/>
          </a:xfrm>
        </p:spPr>
        <p:txBody>
          <a:bodyPr/>
          <a:lstStyle/>
          <a:p>
            <a:pPr algn="ctr"/>
            <a:r>
              <a:rPr lang="cs-CZ" sz="2400" dirty="0" smtClean="0"/>
              <a:t>seminář  pro příjemce – dotační program </a:t>
            </a:r>
            <a:r>
              <a:rPr lang="cs-CZ" sz="2400" dirty="0"/>
              <a:t>„Podpora sociálních služeb v rámci individuálního projektu Podpora sociálních služeb v Plzeňském kraji 2016 - 2019“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115616" y="4118494"/>
            <a:ext cx="7379651" cy="540000"/>
          </a:xfrm>
        </p:spPr>
        <p:txBody>
          <a:bodyPr/>
          <a:lstStyle/>
          <a:p>
            <a:pPr algn="ctr"/>
            <a:r>
              <a:rPr lang="cs-CZ" sz="2000" dirty="0" smtClean="0"/>
              <a:t>Odbor sociálních věcí, oddělení správní a realizace projektů </a:t>
            </a: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03648" y="4885200"/>
            <a:ext cx="7380352" cy="540000"/>
          </a:xfrm>
        </p:spPr>
        <p:txBody>
          <a:bodyPr/>
          <a:lstStyle/>
          <a:p>
            <a:r>
              <a:rPr lang="cs-CZ" sz="2000" b="1" dirty="0" smtClean="0"/>
              <a:t>3. 4. 2017, Plzeň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r>
              <a:rPr lang="cs-CZ" sz="1800" dirty="0" smtClean="0"/>
              <a:t>Příklad vykazování</a:t>
            </a:r>
            <a:endParaRPr lang="cs-CZ" sz="1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530829"/>
              </p:ext>
            </p:extLst>
          </p:nvPr>
        </p:nvGraphicFramePr>
        <p:xfrm>
          <a:off x="755576" y="4221088"/>
          <a:ext cx="6552727" cy="2283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3847531382"/>
                    </a:ext>
                  </a:extLst>
                </a:gridCol>
                <a:gridCol w="1674185">
                  <a:extLst>
                    <a:ext uri="{9D8B030D-6E8A-4147-A177-3AD203B41FA5}">
                      <a16:colId xmlns:a16="http://schemas.microsoft.com/office/drawing/2014/main" val="474952038"/>
                    </a:ext>
                  </a:extLst>
                </a:gridCol>
                <a:gridCol w="1638182">
                  <a:extLst>
                    <a:ext uri="{9D8B030D-6E8A-4147-A177-3AD203B41FA5}">
                      <a16:colId xmlns:a16="http://schemas.microsoft.com/office/drawing/2014/main" val="5902363"/>
                    </a:ext>
                  </a:extLst>
                </a:gridCol>
              </a:tblGrid>
              <a:tr h="556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podpořené osoby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1.MO - podpora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2.MO - podpora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54730264"/>
                  </a:ext>
                </a:extLst>
              </a:tr>
              <a:tr h="221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osoba 1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</a:rPr>
                        <a:t>5h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63780577"/>
                  </a:ext>
                </a:extLst>
              </a:tr>
              <a:tr h="221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osoba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</a:rPr>
                        <a:t>1h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78575500"/>
                  </a:ext>
                </a:extLst>
              </a:tr>
              <a:tr h="221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osoba 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</a:rPr>
                        <a:t>3h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48049087"/>
                  </a:ext>
                </a:extLst>
              </a:tr>
              <a:tr h="221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osoba 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31h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58691943"/>
                  </a:ext>
                </a:extLst>
              </a:tr>
              <a:tr h="5981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osoba 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</a:rPr>
                        <a:t>41h</a:t>
                      </a:r>
                      <a:r>
                        <a:rPr lang="cs-CZ" sz="1100" dirty="0">
                          <a:effectLst/>
                        </a:rPr>
                        <a:t> - ukončeno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40825143"/>
                  </a:ext>
                </a:extLst>
              </a:tr>
              <a:tr h="221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osoba 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2h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43971746"/>
                  </a:ext>
                </a:extLst>
              </a:tr>
              <a:tr h="3987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Celkem anonymních osob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9011189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1141298"/>
            <a:ext cx="871296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</a:t>
            </a:r>
            <a:r>
              <a:rPr lang="cs-CZ" alt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vykazovány ukončené i „neukončené“ osoby dohromady, pak je nutné postupovat dle uvedeného vzoru, zamezí se tak riziku dvojího vykázání stejné osoby.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1. MO bylo vykázáno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anonymních osob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1-5), z toho </a:t>
            </a:r>
            <a:r>
              <a:rPr kumimoji="0" lang="cs-CZ" altLang="cs-CZ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osoba účast v projektu ukončila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5). Do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Celkového součtu anonymních osob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bylo uvedeno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osob</a:t>
            </a:r>
            <a:r>
              <a:rPr kumimoji="0" lang="cs-CZ" altLang="cs-CZ" sz="16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(osoby 1-5)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2. MO bylo vykázáno opět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osob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z toho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osoby z předchozího období </a:t>
            </a:r>
            <a:r>
              <a:rPr kumimoji="0" lang="cs-CZ" altLang="cs-CZ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1-4)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osoba nově nastoupivší </a:t>
            </a:r>
            <a:r>
              <a:rPr kumimoji="0" lang="cs-CZ" altLang="cs-CZ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6)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služby. Do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Celkového počtu anonymních osob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2. MO bude tedy uvedena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osoba </a:t>
            </a:r>
            <a:r>
              <a:rPr kumimoji="0" lang="cs-CZ" altLang="cs-CZ" sz="16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6), jelikož osoby 1-5 byly vykázány již</a:t>
            </a:r>
            <a:r>
              <a:rPr kumimoji="0" lang="cs-CZ" altLang="cs-CZ" sz="16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1. MO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412776"/>
            <a:ext cx="8928992" cy="5445224"/>
          </a:xfrm>
        </p:spPr>
        <p:txBody>
          <a:bodyPr/>
          <a:lstStyle/>
          <a:p>
            <a:r>
              <a:rPr lang="cs-CZ" sz="2000" dirty="0"/>
              <a:t>2/Doložení vykázané přírůstkové hodnoty indikátoru výstupu 6 00 00 Celkový </a:t>
            </a:r>
            <a:r>
              <a:rPr lang="cs-CZ" sz="2000" dirty="0" smtClean="0"/>
              <a:t>počet </a:t>
            </a:r>
            <a:r>
              <a:rPr lang="cs-CZ" sz="2000" dirty="0"/>
              <a:t>účastníků 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300" b="0" cap="none" dirty="0" smtClean="0"/>
              <a:t>V průběhu realizace projektu musí příjemce (PK) sledovat naplňování indikátorů průběžně a vykazovat dosažené hodnoty v rámci zpráv o realizaci projektu. Důležité je, aby se vykazované hodnoty opíraly o průkaznou evidenci vedenou příjemcem (nebo partnerem). Evidencí se myslí např. záznamy o každém klientovi, prezenční listiny </a:t>
            </a:r>
            <a:r>
              <a:rPr lang="cs-CZ" sz="1300" b="0" cap="none" dirty="0" smtClean="0"/>
              <a:t>kurzů </a:t>
            </a:r>
            <a:r>
              <a:rPr lang="cs-CZ" sz="1300" b="0" cap="none" dirty="0" smtClean="0"/>
              <a:t>apod., tzn., že </a:t>
            </a:r>
            <a:r>
              <a:rPr lang="cs-CZ" sz="1300" b="0" u="sng" cap="none" dirty="0" smtClean="0"/>
              <a:t>vykazované hodnoty musí být prokazatelné a ověřitelné případnou kontrolou.</a:t>
            </a:r>
            <a:br>
              <a:rPr lang="cs-CZ" sz="1300" b="0" u="sng" cap="none" dirty="0" smtClean="0"/>
            </a:br>
            <a:r>
              <a:rPr lang="cs-CZ" sz="1300" dirty="0"/>
              <a:t/>
            </a:r>
            <a:br>
              <a:rPr lang="cs-CZ" sz="1300" dirty="0"/>
            </a:br>
            <a:r>
              <a:rPr lang="cs-CZ" sz="1300" b="0" cap="none" dirty="0" smtClean="0"/>
              <a:t>Do systému </a:t>
            </a:r>
            <a:r>
              <a:rPr lang="cs-CZ" sz="1300" b="0" cap="none" dirty="0" smtClean="0"/>
              <a:t>ESF2014+ </a:t>
            </a:r>
            <a:r>
              <a:rPr lang="cs-CZ" sz="1300" b="0" cap="none" dirty="0" smtClean="0"/>
              <a:t>se do indikátoru 6 00 00 propíše pouze osoba, která překročila limit bagatelní podpory a jejíž účast v projektu byla ukončena.</a:t>
            </a:r>
            <a:r>
              <a:rPr lang="cs-CZ" sz="1300" dirty="0" smtClean="0"/>
              <a:t/>
            </a:r>
            <a:br>
              <a:rPr lang="cs-CZ" sz="1300" dirty="0" smtClean="0"/>
            </a:br>
            <a:r>
              <a:rPr lang="cs-CZ" sz="1300" dirty="0" smtClean="0"/>
              <a:t/>
            </a:r>
            <a:br>
              <a:rPr lang="cs-CZ" sz="1300" dirty="0" smtClean="0"/>
            </a:br>
            <a:r>
              <a:rPr lang="cs-CZ" sz="1300" cap="none" dirty="0" smtClean="0"/>
              <a:t>Pro ověření naplňování indikátoru 6 00 00 bude nově nutné u vykázaných osob </a:t>
            </a:r>
            <a:r>
              <a:rPr lang="cs-CZ" sz="1300" cap="none" dirty="0" smtClean="0"/>
              <a:t>do </a:t>
            </a:r>
            <a:r>
              <a:rPr lang="cs-CZ" sz="1300" cap="none" dirty="0" smtClean="0"/>
              <a:t>indikátoru 6 00 00 </a:t>
            </a:r>
            <a:r>
              <a:rPr lang="cs-CZ" sz="1300" cap="none" dirty="0" smtClean="0"/>
              <a:t>poskytnout </a:t>
            </a:r>
            <a:r>
              <a:rPr lang="cs-CZ" sz="1300" cap="none" dirty="0" smtClean="0"/>
              <a:t>příjemci (PK) </a:t>
            </a:r>
            <a:r>
              <a:rPr lang="cs-CZ" sz="1300" cap="none" dirty="0" err="1" smtClean="0"/>
              <a:t>scan</a:t>
            </a:r>
            <a:r>
              <a:rPr lang="cs-CZ" sz="1300" cap="none" dirty="0" smtClean="0"/>
              <a:t> průkazné evidence, tj. monitorovací list podpořené osoby a smlouvu o poskytnutí sociální služby obsahující náležitosti uvedené v ustanovení § 91 odst. 2 zákona č. 108/2006 Sb., o sociálních službách, ve znění pozdějších </a:t>
            </a:r>
            <a:r>
              <a:rPr lang="cs-CZ" sz="1300" cap="none" dirty="0" smtClean="0"/>
              <a:t>předpisů</a:t>
            </a:r>
            <a:r>
              <a:rPr lang="cs-CZ" sz="1300" cap="none" dirty="0" smtClean="0"/>
              <a:t>. U sociálních služeb, </a:t>
            </a:r>
            <a:r>
              <a:rPr lang="cs-CZ" sz="1300" cap="none" dirty="0"/>
              <a:t>kterým ze zákona nevyplývá povinnost uzavření písemné </a:t>
            </a:r>
            <a:r>
              <a:rPr lang="cs-CZ" sz="1300" cap="none" dirty="0" smtClean="0"/>
              <a:t>smlouvy, </a:t>
            </a:r>
            <a:r>
              <a:rPr lang="cs-CZ" sz="1300" cap="none" dirty="0"/>
              <a:t>je možné </a:t>
            </a:r>
            <a:r>
              <a:rPr lang="cs-CZ" sz="1300" cap="none" dirty="0" smtClean="0"/>
              <a:t>za průkazný </a:t>
            </a:r>
            <a:r>
              <a:rPr lang="cs-CZ" sz="1300" cap="none" dirty="0"/>
              <a:t>dokument </a:t>
            </a:r>
            <a:r>
              <a:rPr lang="cs-CZ" sz="1300" cap="none" dirty="0" smtClean="0"/>
              <a:t>považovat </a:t>
            </a:r>
            <a:r>
              <a:rPr lang="cs-CZ" sz="1300" cap="none" dirty="0"/>
              <a:t>i jiný relevantní dokument, </a:t>
            </a:r>
            <a:r>
              <a:rPr lang="cs-CZ" sz="1300" cap="none" dirty="0" smtClean="0"/>
              <a:t>ze </a:t>
            </a:r>
            <a:r>
              <a:rPr lang="cs-CZ" sz="1300" cap="none" dirty="0"/>
              <a:t>kterého vyplývá, že podpora byla </a:t>
            </a:r>
            <a:r>
              <a:rPr lang="cs-CZ" sz="1300" cap="none" dirty="0" smtClean="0"/>
              <a:t>osobám poskytnuta, např. individuální plán.</a:t>
            </a:r>
            <a:r>
              <a:rPr lang="cs-CZ" sz="1300" cap="none" dirty="0"/>
              <a:t/>
            </a:r>
            <a:br>
              <a:rPr lang="cs-CZ" sz="1300" cap="none" dirty="0"/>
            </a:br>
            <a:r>
              <a:rPr lang="cs-CZ" sz="1300" cap="none" dirty="0" smtClean="0"/>
              <a:t/>
            </a:r>
            <a:br>
              <a:rPr lang="cs-CZ" sz="1300" cap="none" dirty="0" smtClean="0"/>
            </a:br>
            <a:r>
              <a:rPr lang="cs-CZ" sz="1300" b="0" cap="none" dirty="0" err="1" smtClean="0"/>
              <a:t>Scany</a:t>
            </a:r>
            <a:r>
              <a:rPr lang="cs-CZ" sz="1300" b="0" cap="none" dirty="0" smtClean="0"/>
              <a:t> </a:t>
            </a:r>
            <a:r>
              <a:rPr lang="cs-CZ" sz="1300" b="0" cap="none" dirty="0" smtClean="0"/>
              <a:t>monitorovacích listů podpořených osob a </a:t>
            </a:r>
            <a:r>
              <a:rPr lang="cs-CZ" sz="1300" b="0" cap="none" dirty="0" smtClean="0"/>
              <a:t>dokumenty prokazující poskytnutí </a:t>
            </a:r>
            <a:r>
              <a:rPr lang="cs-CZ" sz="1300" b="0" cap="none" dirty="0" smtClean="0"/>
              <a:t>sociální služby budou zasílány </a:t>
            </a:r>
            <a:r>
              <a:rPr lang="cs-CZ" sz="1300" b="0" cap="none" dirty="0"/>
              <a:t>elektronicky </a:t>
            </a:r>
            <a:r>
              <a:rPr lang="cs-CZ" sz="1300" b="0" cap="none" dirty="0" smtClean="0"/>
              <a:t>v zabezpečených souborech na e-mail projektového </a:t>
            </a:r>
            <a:r>
              <a:rPr lang="cs-CZ" sz="1300" b="0" cap="none" dirty="0" smtClean="0"/>
              <a:t>manažera </a:t>
            </a:r>
            <a:r>
              <a:rPr lang="cs-CZ" sz="1300" b="0" u="sng" cap="none" dirty="0" smtClean="0"/>
              <a:t>pouze u osob</a:t>
            </a:r>
            <a:r>
              <a:rPr lang="cs-CZ" sz="1300" b="0" u="sng" cap="none" dirty="0"/>
              <a:t>, </a:t>
            </a:r>
            <a:r>
              <a:rPr lang="cs-CZ" sz="1300" b="0" u="sng" cap="none" dirty="0" smtClean="0"/>
              <a:t>které překročily </a:t>
            </a:r>
            <a:r>
              <a:rPr lang="cs-CZ" sz="1300" b="0" u="sng" cap="none" dirty="0"/>
              <a:t>limit bagatelní podpory a </a:t>
            </a:r>
            <a:r>
              <a:rPr lang="cs-CZ" sz="1300" b="0" u="sng" cap="none" dirty="0" smtClean="0"/>
              <a:t>jejichž účast </a:t>
            </a:r>
            <a:r>
              <a:rPr lang="cs-CZ" sz="1300" b="0" u="sng" cap="none" dirty="0"/>
              <a:t>v projektu byla </a:t>
            </a:r>
            <a:r>
              <a:rPr lang="cs-CZ" sz="1300" b="0" u="sng" cap="none" dirty="0" smtClean="0"/>
              <a:t>ukončena.</a:t>
            </a:r>
            <a:r>
              <a:rPr lang="cs-CZ" sz="1300" b="0" cap="none" dirty="0" smtClean="0"/>
              <a:t> </a:t>
            </a:r>
            <a:r>
              <a:rPr lang="cs-CZ" sz="1300" b="0" cap="none" dirty="0" smtClean="0"/>
              <a:t>Pro </a:t>
            </a:r>
            <a:r>
              <a:rPr lang="cs-CZ" sz="1300" b="0" cap="none" dirty="0"/>
              <a:t>zabezpečení zasílaných </a:t>
            </a:r>
            <a:r>
              <a:rPr lang="cs-CZ" sz="1300" b="0" cap="none" dirty="0" smtClean="0"/>
              <a:t>dokumentů bude použito heslo</a:t>
            </a:r>
            <a:r>
              <a:rPr lang="cs-CZ" sz="1300" b="0" cap="none" dirty="0"/>
              <a:t>, které </a:t>
            </a:r>
            <a:r>
              <a:rPr lang="cs-CZ" sz="1300" b="0" cap="none" dirty="0" smtClean="0"/>
              <a:t>bylo poskytovatelům sociálních služeb písemně </a:t>
            </a:r>
            <a:r>
              <a:rPr lang="cs-CZ" sz="1300" b="0" cap="none" dirty="0"/>
              <a:t>přiděleno k zasílání povinných příloh ke Zprávě o realizaci projektu.</a:t>
            </a:r>
            <a:r>
              <a:rPr lang="cs-CZ" sz="1300" b="0" cap="none" dirty="0" smtClean="0"/>
              <a:t/>
            </a:r>
            <a:br>
              <a:rPr lang="cs-CZ" sz="1300" b="0" cap="none" dirty="0" smtClean="0"/>
            </a:br>
            <a:r>
              <a:rPr lang="cs-CZ" sz="1300" cap="none" dirty="0"/>
              <a:t/>
            </a:r>
            <a:br>
              <a:rPr lang="cs-CZ" sz="1300" cap="none" dirty="0"/>
            </a:br>
            <a:r>
              <a:rPr lang="cs-CZ" sz="1300" b="0" cap="none" dirty="0"/>
              <a:t>Originály monitorovacích listů podpořených osob budou </a:t>
            </a:r>
            <a:r>
              <a:rPr lang="cs-CZ" sz="1300" b="0" cap="none" dirty="0" smtClean="0"/>
              <a:t>po ukončení realizace projektu z </a:t>
            </a:r>
            <a:r>
              <a:rPr lang="cs-CZ" sz="1300" b="0" cap="none" dirty="0"/>
              <a:t>důvodu archivace postoupeny </a:t>
            </a:r>
            <a:r>
              <a:rPr lang="cs-CZ" sz="1300" b="0" cap="none" dirty="0" smtClean="0"/>
              <a:t>KÚPK.</a:t>
            </a:r>
            <a:r>
              <a:rPr lang="cs-CZ" sz="1300" b="0" cap="none" dirty="0"/>
              <a:t/>
            </a:r>
            <a:br>
              <a:rPr lang="cs-CZ" sz="1300" b="0" cap="none" dirty="0"/>
            </a:br>
            <a:endParaRPr lang="cs-CZ" sz="1300" cap="none" dirty="0"/>
          </a:p>
        </p:txBody>
      </p:sp>
    </p:spTree>
    <p:extLst>
      <p:ext uri="{BB962C8B-B14F-4D97-AF65-F5344CB8AC3E}">
        <p14:creationId xmlns:p14="http://schemas.microsoft.com/office/powerpoint/2010/main" val="112194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868" y="1340768"/>
            <a:ext cx="8856984" cy="5184576"/>
          </a:xfrm>
        </p:spPr>
        <p:txBody>
          <a:bodyPr/>
          <a:lstStyle/>
          <a:p>
            <a:r>
              <a:rPr lang="cs-CZ" sz="2000" dirty="0"/>
              <a:t>3/Import údajů </a:t>
            </a:r>
            <a:r>
              <a:rPr lang="cs-CZ" sz="2000" dirty="0" smtClean="0"/>
              <a:t>o podpořených osobách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600" dirty="0" smtClean="0"/>
              <a:t>a) </a:t>
            </a:r>
            <a:r>
              <a:rPr lang="cs-CZ" sz="1600" u="sng" dirty="0" smtClean="0"/>
              <a:t>Import údajů prostřednictvím </a:t>
            </a:r>
            <a:r>
              <a:rPr lang="cs-CZ" sz="1600" u="sng" dirty="0" err="1" smtClean="0"/>
              <a:t>csv</a:t>
            </a:r>
            <a:r>
              <a:rPr lang="cs-CZ" sz="1600" u="sng" dirty="0" smtClean="0"/>
              <a:t> šablony</a:t>
            </a:r>
            <a:br>
              <a:rPr lang="cs-CZ" sz="1600" u="sng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>- </a:t>
            </a:r>
            <a:r>
              <a:rPr lang="cs-CZ" sz="1600" cap="none" dirty="0"/>
              <a:t>š</a:t>
            </a:r>
            <a:r>
              <a:rPr lang="cs-CZ" sz="1600" cap="none" dirty="0" smtClean="0"/>
              <a:t>ablona včetně návodu jakým způsobem údaje vyplnit k dispozici na portálu Plzeňského kraje</a:t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 smtClean="0"/>
              <a:t>- ve vybraném souboru musí být dodržena struktura dat, jak ji systém očekává → úspěšný hromadný import dat </a:t>
            </a:r>
            <a:r>
              <a:rPr lang="cs-CZ" sz="1600" u="sng" cap="none" dirty="0" smtClean="0"/>
              <a:t>(jakýkoli zásah do souboru, nesprávné zadání hodnoty znemožní import dat do systému </a:t>
            </a:r>
            <a:r>
              <a:rPr lang="cs-CZ" sz="1600" u="sng" cap="none" dirty="0" smtClean="0"/>
              <a:t>ESF2014+)</a:t>
            </a:r>
            <a:r>
              <a:rPr lang="cs-CZ" sz="1600" u="sng" cap="none" dirty="0" smtClean="0"/>
              <a:t/>
            </a:r>
            <a:br>
              <a:rPr lang="cs-CZ" sz="1600" u="sng" cap="none" dirty="0" smtClean="0"/>
            </a:br>
            <a:r>
              <a:rPr lang="cs-CZ" sz="1200" cap="none" dirty="0" smtClean="0"/>
              <a:t/>
            </a:r>
            <a:br>
              <a:rPr lang="cs-CZ" sz="1200" cap="none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cap="none" dirty="0"/>
              <a:t/>
            </a:r>
            <a:br>
              <a:rPr lang="cs-CZ" sz="1200" cap="none" dirty="0"/>
            </a:br>
            <a:endParaRPr lang="cs-CZ" sz="1600" b="0" cap="none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57" y="3933056"/>
            <a:ext cx="8716591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5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340768"/>
            <a:ext cx="8856984" cy="5184576"/>
          </a:xfrm>
        </p:spPr>
        <p:txBody>
          <a:bodyPr/>
          <a:lstStyle/>
          <a:p>
            <a:r>
              <a:rPr lang="cs-CZ" sz="2000" dirty="0" smtClean="0"/>
              <a:t>3/Import údajů o podpořených osobách</a:t>
            </a:r>
            <a:br>
              <a:rPr lang="cs-CZ" sz="2000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600" dirty="0" smtClean="0"/>
              <a:t>b) import údajů prostřednictvím </a:t>
            </a:r>
            <a:r>
              <a:rPr lang="cs-CZ" sz="1600" dirty="0" err="1" smtClean="0"/>
              <a:t>Offline</a:t>
            </a:r>
            <a:r>
              <a:rPr lang="cs-CZ" sz="1600" dirty="0" smtClean="0"/>
              <a:t> </a:t>
            </a:r>
            <a:r>
              <a:rPr lang="cs-CZ" sz="1600" dirty="0" err="1" smtClean="0"/>
              <a:t>pdf</a:t>
            </a:r>
            <a:r>
              <a:rPr lang="cs-CZ" sz="1600" dirty="0" smtClean="0"/>
              <a:t> formuláře – nově</a:t>
            </a:r>
            <a:br>
              <a:rPr lang="cs-CZ" sz="1600" dirty="0" smtClean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- </a:t>
            </a:r>
            <a:r>
              <a:rPr lang="cs-CZ" sz="1600" cap="none" dirty="0" smtClean="0"/>
              <a:t>program pro zobrazení dokumentů ve formátu </a:t>
            </a:r>
            <a:r>
              <a:rPr lang="cs-CZ" sz="1600" cap="none" dirty="0" err="1" smtClean="0"/>
              <a:t>pdf</a:t>
            </a:r>
            <a:r>
              <a:rPr lang="cs-CZ" sz="1600" cap="none" dirty="0" smtClean="0"/>
              <a:t> (např. </a:t>
            </a:r>
            <a:r>
              <a:rPr lang="cs-CZ" sz="1600" cap="none" dirty="0" err="1" smtClean="0"/>
              <a:t>Acrobat</a:t>
            </a:r>
            <a:r>
              <a:rPr lang="cs-CZ" sz="1600" cap="none" dirty="0" smtClean="0"/>
              <a:t> </a:t>
            </a:r>
            <a:r>
              <a:rPr lang="cs-CZ" sz="1600" cap="none" dirty="0" err="1" smtClean="0"/>
              <a:t>reader</a:t>
            </a:r>
            <a:r>
              <a:rPr lang="cs-CZ" sz="1600" cap="none" dirty="0" smtClean="0"/>
              <a:t>)</a:t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 smtClean="0"/>
              <a:t>- všechna povinná pole jsou podbarvena žlutou barvou (záhlaví </a:t>
            </a:r>
            <a:r>
              <a:rPr lang="cs-CZ" sz="1600" cap="none" dirty="0" err="1" smtClean="0"/>
              <a:t>předvyplněno</a:t>
            </a:r>
            <a:r>
              <a:rPr lang="cs-CZ" sz="1600" cap="none" dirty="0" smtClean="0"/>
              <a:t>)</a:t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 smtClean="0"/>
              <a:t>- šedá pole jsou nepovinná</a:t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 smtClean="0"/>
              <a:t>- povinnost vyplnění údajů ke zjišťované charakteristice - ! </a:t>
            </a:r>
            <a:r>
              <a:rPr lang="cs-CZ" sz="1600" u="sng" cap="none" dirty="0" smtClean="0"/>
              <a:t>výjimkou je citlivý údaj týkající se typu znevýhodnění, který může účastník odmítnout poskytnout </a:t>
            </a:r>
            <a:r>
              <a:rPr lang="cs-CZ" sz="1600" cap="none" dirty="0" smtClean="0"/>
              <a:t>!</a:t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endParaRPr lang="cs-CZ" sz="1600" b="0" cap="none" dirty="0"/>
          </a:p>
        </p:txBody>
      </p:sp>
    </p:spTree>
    <p:extLst>
      <p:ext uri="{BB962C8B-B14F-4D97-AF65-F5344CB8AC3E}">
        <p14:creationId xmlns:p14="http://schemas.microsoft.com/office/powerpoint/2010/main" val="10507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856984" cy="5184576"/>
          </a:xfrm>
        </p:spPr>
        <p:txBody>
          <a:bodyPr/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endParaRPr lang="cs-CZ" sz="1600" b="0" cap="none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13451"/>
            <a:ext cx="7275736" cy="483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340768"/>
            <a:ext cx="8856984" cy="5184576"/>
          </a:xfrm>
        </p:spPr>
        <p:txBody>
          <a:bodyPr/>
          <a:lstStyle/>
          <a:p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>- pro vložení do systému ESFCR je nutné, aby zaslaný formulář ve formátu PDF obsahoval evidenční číslo – vygenerováno stiskem tlačítka TISK (není potřeba tisknout, tisk následně </a:t>
            </a:r>
            <a:r>
              <a:rPr lang="cs-CZ" sz="1600" cap="none" dirty="0" smtClean="0"/>
              <a:t>stornovat</a:t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>- po vygenerování evidenčního čísla stisknout tlačítko </a:t>
            </a:r>
            <a:r>
              <a:rPr lang="cs-CZ" sz="1600" cap="none" dirty="0"/>
              <a:t>ULOŽIT – </a:t>
            </a:r>
            <a:r>
              <a:rPr lang="cs-CZ" sz="1600" cap="none" dirty="0" smtClean="0"/>
              <a:t>a vygenerovaný </a:t>
            </a:r>
            <a:r>
              <a:rPr lang="cs-CZ" sz="1600" cap="none" dirty="0"/>
              <a:t>soubor </a:t>
            </a:r>
            <a:r>
              <a:rPr lang="cs-CZ" sz="1600" cap="none" dirty="0" smtClean="0"/>
              <a:t>ve </a:t>
            </a:r>
            <a:r>
              <a:rPr lang="cs-CZ" sz="1600" cap="none" dirty="0"/>
              <a:t>formátu PDF </a:t>
            </a:r>
            <a:r>
              <a:rPr lang="cs-CZ" sz="1600" cap="none" dirty="0" smtClean="0"/>
              <a:t>pojmenovat </a:t>
            </a:r>
            <a:r>
              <a:rPr lang="cs-CZ" sz="1600" cap="none" dirty="0"/>
              <a:t>příjmením </a:t>
            </a:r>
            <a:r>
              <a:rPr lang="cs-CZ" sz="1600" cap="none" dirty="0" smtClean="0"/>
              <a:t>účastníka</a:t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endParaRPr lang="cs-CZ" sz="1600" b="0" cap="none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591" y="5172369"/>
            <a:ext cx="6984777" cy="95805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7833" y="2204864"/>
            <a:ext cx="6984777" cy="100488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158" y="3356992"/>
            <a:ext cx="78581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340768"/>
            <a:ext cx="8856984" cy="5184576"/>
          </a:xfrm>
        </p:spPr>
        <p:txBody>
          <a:bodyPr/>
          <a:lstStyle/>
          <a:p>
            <a:r>
              <a:rPr lang="cs-CZ" sz="1600" cap="none" dirty="0" smtClean="0"/>
              <a:t/>
            </a:r>
            <a:br>
              <a:rPr lang="cs-CZ" sz="1600" cap="none" dirty="0" smtClean="0"/>
            </a:br>
            <a:r>
              <a:rPr lang="cs-CZ" sz="1600" cap="none" dirty="0" smtClean="0"/>
              <a:t>- zabezpečený soubor s uloženými PDF formuláři zaslán elektronicky na e-mail projektového manažera v rámci Zpráv o realizaci projektu</a:t>
            </a:r>
            <a:br>
              <a:rPr lang="cs-CZ" sz="1600" cap="none" dirty="0" smtClean="0"/>
            </a:b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/>
              <a:t>- </a:t>
            </a:r>
            <a:r>
              <a:rPr lang="cs-CZ" sz="1600" cap="none" dirty="0" smtClean="0"/>
              <a:t>pro </a:t>
            </a:r>
            <a:r>
              <a:rPr lang="cs-CZ" sz="1600" cap="none" dirty="0"/>
              <a:t>zabezpečení zasílaných dokumentů bude použito heslo, které bylo poskytovatelům sociálních služeb písemně přiděleno k zasílání povinných příloh ke Zprávě o realizaci </a:t>
            </a:r>
            <a:r>
              <a:rPr lang="cs-CZ" sz="1600" cap="none" dirty="0" smtClean="0"/>
              <a:t>projektu</a:t>
            </a: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endParaRPr lang="cs-CZ" sz="1600" b="0" cap="none" dirty="0"/>
          </a:p>
        </p:txBody>
      </p:sp>
    </p:spTree>
    <p:extLst>
      <p:ext uri="{BB962C8B-B14F-4D97-AF65-F5344CB8AC3E}">
        <p14:creationId xmlns:p14="http://schemas.microsoft.com/office/powerpoint/2010/main" val="28979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868" y="1340768"/>
            <a:ext cx="8856984" cy="5184576"/>
          </a:xfrm>
        </p:spPr>
        <p:txBody>
          <a:bodyPr/>
          <a:lstStyle/>
          <a:p>
            <a:r>
              <a:rPr lang="cs-CZ" sz="2000" dirty="0" smtClean="0"/>
              <a:t>4/Aktualizace </a:t>
            </a:r>
            <a:r>
              <a:rPr lang="cs-CZ" sz="2000" dirty="0"/>
              <a:t>přílohy č. 3 – výkaz indikátoru 6 70 01 Kapacita podpořených </a:t>
            </a:r>
            <a:r>
              <a:rPr lang="cs-CZ" sz="2000" dirty="0" smtClean="0"/>
              <a:t>osob pro potřeby evaluace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u="sng" cap="none" dirty="0" smtClean="0"/>
              <a:t>kapacita  poskytovaných sociálních služeb </a:t>
            </a:r>
            <a:r>
              <a:rPr lang="cs-CZ" sz="2000" cap="none" dirty="0" smtClean="0"/>
              <a:t>– maximální počet uživatelů terénních a ambulantních sociálních služeb, které může sociální služba v daném okamžiku obsloužit, případně počet lůžek u pobytových forem sociálních služeb (</a:t>
            </a:r>
            <a:r>
              <a:rPr lang="cs-CZ" sz="2000" u="sng" cap="none" dirty="0" smtClean="0"/>
              <a:t>kapacita musí odpovídat kapacitě uvedené v pověření</a:t>
            </a:r>
            <a:r>
              <a:rPr lang="cs-CZ" sz="2000" cap="none" dirty="0" smtClean="0"/>
              <a:t>)</a:t>
            </a:r>
            <a:br>
              <a:rPr lang="cs-CZ" sz="2000" cap="none" dirty="0" smtClean="0"/>
            </a:br>
            <a:r>
              <a:rPr lang="cs-CZ" sz="2000" cap="none" dirty="0" smtClean="0"/>
              <a:t/>
            </a:r>
            <a:br>
              <a:rPr lang="cs-CZ" sz="2000" cap="none" dirty="0" smtClean="0"/>
            </a:br>
            <a:r>
              <a:rPr lang="cs-CZ" sz="2000" u="sng" cap="none" dirty="0" smtClean="0"/>
              <a:t>obsazenost lůžek </a:t>
            </a:r>
            <a:r>
              <a:rPr lang="cs-CZ" sz="2000" cap="none" dirty="0" smtClean="0"/>
              <a:t>– celkový počet lůžek obsazených uživateli přes noc za sledované období, tj. měsíc (do využívání </a:t>
            </a:r>
            <a:r>
              <a:rPr lang="cs-CZ" sz="2000" cap="none" dirty="0" smtClean="0"/>
              <a:t>se</a:t>
            </a:r>
            <a:r>
              <a:rPr lang="cs-CZ" sz="2000" cap="none" dirty="0" smtClean="0"/>
              <a:t> </a:t>
            </a:r>
            <a:r>
              <a:rPr lang="cs-CZ" sz="2000" cap="none" dirty="0" smtClean="0"/>
              <a:t>započítává i doba, kdy uživatel není ve službě přítomen, ale má platnou smlouvu) </a:t>
            </a:r>
            <a:br>
              <a:rPr lang="cs-CZ" sz="2000" cap="none" dirty="0" smtClean="0"/>
            </a:br>
            <a:r>
              <a:rPr lang="cs-CZ" sz="2000" cap="none" dirty="0" smtClean="0"/>
              <a:t/>
            </a:r>
            <a:br>
              <a:rPr lang="cs-CZ" sz="2000" cap="none" dirty="0" smtClean="0"/>
            </a:br>
            <a:r>
              <a:rPr lang="cs-CZ" sz="2000" u="sng" cap="none" dirty="0" smtClean="0"/>
              <a:t>obsazenost u klientů A/T služby </a:t>
            </a:r>
            <a:r>
              <a:rPr lang="cs-CZ" sz="2000" cap="none" dirty="0" smtClean="0"/>
              <a:t>– údaj o počtu uživatelů, kterým byla poskytnuta služba za sledované období, tj. měsíc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cap="none" dirty="0"/>
              <a:t/>
            </a:r>
            <a:br>
              <a:rPr lang="cs-CZ" sz="1200" cap="none" dirty="0"/>
            </a:br>
            <a:endParaRPr lang="cs-CZ" sz="1600" b="0" cap="none" dirty="0"/>
          </a:p>
        </p:txBody>
      </p:sp>
    </p:spTree>
    <p:extLst>
      <p:ext uri="{BB962C8B-B14F-4D97-AF65-F5344CB8AC3E}">
        <p14:creationId xmlns:p14="http://schemas.microsoft.com/office/powerpoint/2010/main" val="11722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868" y="1340768"/>
            <a:ext cx="8856984" cy="5184576"/>
          </a:xfrm>
        </p:spPr>
        <p:txBody>
          <a:bodyPr/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cap="none" dirty="0"/>
              <a:t/>
            </a:r>
            <a:br>
              <a:rPr lang="cs-CZ" sz="1200" cap="none" dirty="0"/>
            </a:br>
            <a:endParaRPr lang="cs-CZ" sz="1600" b="0" cap="none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700808"/>
            <a:ext cx="7337393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5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868" y="1340768"/>
            <a:ext cx="8856984" cy="5184576"/>
          </a:xfrm>
        </p:spPr>
        <p:txBody>
          <a:bodyPr/>
          <a:lstStyle/>
          <a:p>
            <a:pPr algn="ctr"/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cap="none" dirty="0"/>
              <a:t/>
            </a:r>
            <a:br>
              <a:rPr lang="cs-CZ" sz="1200" cap="none" dirty="0"/>
            </a:br>
            <a:r>
              <a:rPr lang="cs-CZ" cap="none" dirty="0" smtClean="0"/>
              <a:t>Děkuji za pozornost.</a:t>
            </a:r>
            <a:endParaRPr lang="cs-CZ" b="0" cap="none" dirty="0"/>
          </a:p>
        </p:txBody>
      </p:sp>
    </p:spTree>
    <p:extLst>
      <p:ext uri="{BB962C8B-B14F-4D97-AF65-F5344CB8AC3E}">
        <p14:creationId xmlns:p14="http://schemas.microsoft.com/office/powerpoint/2010/main" val="132249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20080"/>
          </a:xfrm>
        </p:spPr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3651" y="2060848"/>
            <a:ext cx="7806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1/Nedostatky zjištěné v rámci kontrol Zpráv o realizaci projektu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7992" y="2442954"/>
            <a:ext cx="853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2/Doložení vykázané </a:t>
            </a:r>
            <a:r>
              <a:rPr lang="cs-CZ" dirty="0"/>
              <a:t>přírůstkové hodnoty indikátoru </a:t>
            </a:r>
            <a:r>
              <a:rPr lang="cs-CZ" dirty="0" smtClean="0"/>
              <a:t>výstupu 6 </a:t>
            </a:r>
            <a:r>
              <a:rPr lang="cs-CZ" dirty="0"/>
              <a:t>00 </a:t>
            </a:r>
            <a:r>
              <a:rPr lang="cs-CZ" dirty="0" smtClean="0"/>
              <a:t>00 Celkový      počet účastníků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3102059"/>
            <a:ext cx="864096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3/a</a:t>
            </a:r>
            <a:r>
              <a:rPr lang="cs-CZ" dirty="0"/>
              <a:t>) Import údajů prostřednictvím </a:t>
            </a:r>
            <a:r>
              <a:rPr lang="cs-CZ" dirty="0" err="1"/>
              <a:t>csv</a:t>
            </a:r>
            <a:r>
              <a:rPr lang="cs-CZ" dirty="0"/>
              <a:t> šablony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b) Import </a:t>
            </a:r>
            <a:r>
              <a:rPr lang="cs-CZ" dirty="0"/>
              <a:t>údajů prostřednictvím </a:t>
            </a:r>
            <a:r>
              <a:rPr lang="cs-CZ" dirty="0" err="1" smtClean="0"/>
              <a:t>offline</a:t>
            </a:r>
            <a:r>
              <a:rPr lang="cs-CZ" dirty="0" smtClean="0"/>
              <a:t>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formuláře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 4/Aktualizace přílohy č. 3 – výkaz indikátoru 6 70 01 Kapacita podpořených osob</a:t>
            </a:r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4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748504" cy="4968552"/>
          </a:xfrm>
        </p:spPr>
        <p:txBody>
          <a:bodyPr/>
          <a:lstStyle/>
          <a:p>
            <a:pPr lvl="0">
              <a:lnSpc>
                <a:spcPts val="1600"/>
              </a:lnSpc>
              <a:spcBef>
                <a:spcPts val="0"/>
              </a:spcBef>
              <a:buClr>
                <a:srgbClr val="5FBBF5"/>
              </a:buClr>
              <a:buSzPct val="100000"/>
            </a:pPr>
            <a:r>
              <a:rPr lang="cs-CZ" sz="2000" dirty="0" smtClean="0"/>
              <a:t>1/Nedostatky zjištěné v rámci kontrol Zpráv o realizaci projektu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Příloha č. 1 – výkaz indikátoru 6 00 00 Celkový počet účastníků – v části „průběh služby“</a:t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endParaRPr lang="cs-CZ" sz="2000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92" y="2420888"/>
            <a:ext cx="8301376" cy="372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75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532440" cy="4968552"/>
          </a:xfrm>
        </p:spPr>
        <p:txBody>
          <a:bodyPr/>
          <a:lstStyle/>
          <a:p>
            <a:pPr lvl="0">
              <a:lnSpc>
                <a:spcPts val="1600"/>
              </a:lnSpc>
              <a:spcBef>
                <a:spcPts val="0"/>
              </a:spcBef>
              <a:buClr>
                <a:srgbClr val="5FBBF5"/>
              </a:buClr>
              <a:buSzPct val="100000"/>
            </a:pPr>
            <a:r>
              <a:rPr lang="cs-CZ" sz="2000" dirty="0" smtClean="0"/>
              <a:t>1/Nedostatky zjištěné v rámci kontrol Zpráv o realizaci projektu</a:t>
            </a:r>
            <a:br>
              <a:rPr lang="cs-CZ" sz="2000" dirty="0" smtClean="0"/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Příloha č. 1 – výkaz indikátoru 6 00 00 Celkový počet účastníků – v části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„účastníci-součty “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u="sng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Celkový </a:t>
            </a:r>
            <a:r>
              <a:rPr lang="cs-CZ" sz="1400" b="0" u="sng" kern="1200" cap="none" dirty="0">
                <a:solidFill>
                  <a:srgbClr val="084A8B"/>
                </a:solidFill>
                <a:ea typeface="+mn-ea"/>
                <a:cs typeface="+mn-cs"/>
              </a:rPr>
              <a:t>počet </a:t>
            </a:r>
            <a:r>
              <a:rPr lang="cs-CZ" sz="1400" b="0" u="sng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účastníků 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Za 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>každé monitorovací období se uvede počet osob, které získaly podporu v rozsahu nad 40h. Pokud již osoba získala podporu v rozsahu 40h, bude vykázána v této tabulce pouze jednou, a to za monitorovací období, v němž došlo k získání podpory nad 40h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.</a:t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645024"/>
            <a:ext cx="7316221" cy="18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68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532440" cy="4968552"/>
          </a:xfrm>
        </p:spPr>
        <p:txBody>
          <a:bodyPr/>
          <a:lstStyle/>
          <a:p>
            <a:pPr lvl="0">
              <a:lnSpc>
                <a:spcPts val="1600"/>
              </a:lnSpc>
              <a:spcBef>
                <a:spcPts val="0"/>
              </a:spcBef>
              <a:buClr>
                <a:srgbClr val="5FBBF5"/>
              </a:buClr>
              <a:buSzPct val="100000"/>
            </a:pPr>
            <a:r>
              <a:rPr lang="cs-CZ" sz="2000" dirty="0" smtClean="0"/>
              <a:t>1/Nedostatky zjištěné v rámci kontrol Zpráv o realizaci projektu</a:t>
            </a:r>
            <a:br>
              <a:rPr lang="cs-CZ" sz="2000" dirty="0" smtClean="0"/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Příloha č. 1 – výkaz indikátoru 6 00 00 Celkový počet účastníků – v části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„účastníci-součty “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u="sng" kern="1200" cap="none" dirty="0">
                <a:solidFill>
                  <a:srgbClr val="084A8B"/>
                </a:solidFill>
                <a:ea typeface="+mn-ea"/>
                <a:cs typeface="+mn-cs"/>
              </a:rPr>
              <a:t>Celkový počet osob s bagatelní podporou 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>Uvede se počet podpořených osob, které v daném monitorovacím období nezískaly podporu v rozsahu 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40h 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>a se kterými bylo aktivně pracováno a byla u nich vykázána časová podpora za dané monitorovací období.</a:t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Doporučení:</a:t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Za dané monitorovací období uvádět pouze osoby, se kterými bylo aktivně pracováno (vykázaná časová podpora za MO). Pokud budou vykazovány i osoby, s nimiž nebylo aktivně pracováno, prosím Vás, o jejich označení v tabulce (např. barevné zvýraznění s legendou na konci tabulky). Jde o usnadnění kontroly počtu vykázaných osob a zadávání podpory do systému 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ESF2014+.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01008"/>
            <a:ext cx="7382905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r>
              <a:rPr lang="cs-CZ" sz="1800" dirty="0" smtClean="0"/>
              <a:t>Příklad vykazování</a:t>
            </a:r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90421"/>
              </p:ext>
            </p:extLst>
          </p:nvPr>
        </p:nvGraphicFramePr>
        <p:xfrm>
          <a:off x="971600" y="4115496"/>
          <a:ext cx="6336704" cy="2490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335950958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20161737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30711068"/>
                    </a:ext>
                  </a:extLst>
                </a:gridCol>
              </a:tblGrid>
              <a:tr h="3457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podpořené 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1.MO - podpora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2.MO - podpora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8111617"/>
                  </a:ext>
                </a:extLst>
              </a:tr>
              <a:tr h="5561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osoba </a:t>
                      </a:r>
                      <a:r>
                        <a:rPr lang="cs-CZ" sz="1100" dirty="0" smtClean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</a:rPr>
                        <a:t>41h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0950510"/>
                  </a:ext>
                </a:extLst>
              </a:tr>
              <a:tr h="172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osoba </a:t>
                      </a:r>
                      <a:r>
                        <a:rPr lang="cs-CZ" sz="1100" dirty="0" smtClean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00FF00"/>
                          </a:highlight>
                        </a:rPr>
                        <a:t>25h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41h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61869160"/>
                  </a:ext>
                </a:extLst>
              </a:tr>
              <a:tr h="172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osoba 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42h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04893622"/>
                  </a:ext>
                </a:extLst>
              </a:tr>
              <a:tr h="172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osoba 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45h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02738971"/>
                  </a:ext>
                </a:extLst>
              </a:tr>
              <a:tr h="172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osoba 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00FF00"/>
                          </a:highlight>
                        </a:rPr>
                        <a:t>2h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00FF00"/>
                          </a:highlight>
                        </a:rPr>
                        <a:t>18h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00704613"/>
                  </a:ext>
                </a:extLst>
              </a:tr>
              <a:tr h="172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osoba 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40h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5998869"/>
                  </a:ext>
                </a:extLst>
              </a:tr>
              <a:tr h="172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44076732"/>
                  </a:ext>
                </a:extLst>
              </a:tr>
              <a:tr h="172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Celkový počet účastníků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19113264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osob s bagatelní podporou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00FF00"/>
                          </a:highlight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00FF00"/>
                          </a:highlight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2037332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559904"/>
            <a:ext cx="842493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1. MO bylo vykázáno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podpořených osob </a:t>
            </a:r>
            <a:r>
              <a:rPr kumimoji="0" lang="cs-CZ" altLang="cs-CZ" sz="16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(osoby 1-5),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tohoto počtu získaly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osoby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podporu v rozsahu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 40h </a:t>
            </a:r>
            <a:r>
              <a:rPr kumimoji="0" lang="cs-CZ" altLang="cs-CZ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1,3,4)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zbylé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osoby získaly podporu bagatelní </a:t>
            </a:r>
            <a:r>
              <a:rPr kumimoji="0" lang="cs-CZ" altLang="cs-CZ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2,5).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tabulky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Celkový počet účastníků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budou za 1.</a:t>
            </a:r>
            <a:r>
              <a:rPr kumimoji="0" lang="cs-CZ" altLang="cs-CZ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 tedy uvedeny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osoby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Zbylé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osoby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budou vykázány z</a:t>
            </a:r>
            <a:r>
              <a:rPr kumimoji="0" lang="cs-CZ" altLang="cs-CZ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důvodu bagatelní podpory v tabulce </a:t>
            </a:r>
            <a:r>
              <a:rPr kumimoji="0" lang="cs-CZ" altLang="cs-CZ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Celkový počet osob s bagatelní podporou</a:t>
            </a:r>
            <a:r>
              <a:rPr kumimoji="0" lang="cs-CZ" altLang="cs-CZ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2. MO bylo vykázáno </a:t>
            </a:r>
            <a:r>
              <a:rPr kumimoji="0" lang="cs-CZ" altLang="cs-CZ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osob</a:t>
            </a:r>
            <a:r>
              <a:rPr kumimoji="0" lang="cs-CZ" altLang="cs-CZ" sz="16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(osoby 1-6)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 toho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osoby překročily hranici 40h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podpory (osoba 2, 6),</a:t>
            </a:r>
            <a:r>
              <a:rPr kumimoji="0" lang="cs-CZ" altLang="cs-CZ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osoba získala podporu bagatelní </a:t>
            </a:r>
            <a:r>
              <a:rPr kumimoji="0" lang="cs-CZ" altLang="cs-CZ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(osoba 5)</a:t>
            </a:r>
            <a:r>
              <a:rPr lang="cs-CZ" alt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1 osobou nebylo v daném MO pracováno (osoba 4). 3 osoby již limit bagatelní podpory překročily v 1. MO (osoba</a:t>
            </a:r>
            <a:r>
              <a:rPr kumimoji="0" lang="cs-CZ" altLang="cs-CZ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1, 3, 4)</a:t>
            </a:r>
            <a:r>
              <a:rPr lang="cs-CZ" alt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jsou uvedeny v tabulce Celkový počet účastníků za 1. MO, z tohoto důvodu již nebudou vykazovány ve 2. MO.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748504" cy="4968552"/>
          </a:xfrm>
        </p:spPr>
        <p:txBody>
          <a:bodyPr/>
          <a:lstStyle/>
          <a:p>
            <a:pPr lvl="0">
              <a:lnSpc>
                <a:spcPts val="1600"/>
              </a:lnSpc>
              <a:spcBef>
                <a:spcPts val="0"/>
              </a:spcBef>
              <a:buClr>
                <a:srgbClr val="5FBBF5"/>
              </a:buClr>
              <a:buSzPct val="100000"/>
            </a:pPr>
            <a:r>
              <a:rPr lang="cs-CZ" sz="2000" dirty="0" smtClean="0"/>
              <a:t>1/Nedostatky zjištěné v rámci kontrol Zpráv o realizaci projektu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1400" b="0" kern="1200" cap="none" dirty="0">
                <a:solidFill>
                  <a:srgbClr val="084A8B"/>
                </a:solidFill>
              </a:rPr>
              <a:t>Příloha č. 2 – výkaz indikátoru 6 70 10 Využívání podpořených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služeb 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– v části „průběh služby“</a:t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chemeClr val="bg1">
                    <a:lumMod val="10000"/>
                  </a:schemeClr>
                </a:solidFill>
                <a:ea typeface="+mn-ea"/>
                <a:cs typeface="+mn-cs"/>
              </a:rPr>
            </a:b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02" y="2653142"/>
            <a:ext cx="8259076" cy="349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59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532440" cy="4968552"/>
          </a:xfrm>
        </p:spPr>
        <p:txBody>
          <a:bodyPr/>
          <a:lstStyle/>
          <a:p>
            <a:pPr lvl="0">
              <a:lnSpc>
                <a:spcPts val="1600"/>
              </a:lnSpc>
              <a:spcBef>
                <a:spcPts val="0"/>
              </a:spcBef>
              <a:buClr>
                <a:srgbClr val="5FBBF5"/>
              </a:buClr>
              <a:buSzPct val="100000"/>
            </a:pPr>
            <a:r>
              <a:rPr lang="cs-CZ" sz="2000" dirty="0" smtClean="0"/>
              <a:t>1/Nedostatky zjištěné v rámci kontrol Zpráv o realizaci projektu</a:t>
            </a:r>
            <a:br>
              <a:rPr lang="cs-CZ" sz="2000" dirty="0" smtClean="0"/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Příloha č.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2 </a:t>
            </a:r>
            <a:r>
              <a:rPr lang="cs-CZ" sz="1400" b="0" kern="1200" cap="none" dirty="0">
                <a:solidFill>
                  <a:srgbClr val="084A8B"/>
                </a:solidFill>
              </a:rPr>
              <a:t>– výkaz indikátoru 6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70 10 Využívání podpořených služeb </a:t>
            </a:r>
            <a:r>
              <a:rPr lang="cs-CZ" sz="1400" b="0" kern="1200" cap="none" dirty="0">
                <a:solidFill>
                  <a:srgbClr val="084A8B"/>
                </a:solidFill>
              </a:rPr>
              <a:t>– v části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„zhodnocení služby – situace po ukončení projektu“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Pro účely evaluace je nutné i u anonymních osob sledovat indikátory účastníků – charakteristiky účastníků po ukončení účasti v projektu: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6 </a:t>
            </a:r>
            <a:r>
              <a:rPr lang="cs-CZ" sz="1400" b="0" kern="1200" cap="none" dirty="0">
                <a:solidFill>
                  <a:srgbClr val="084A8B"/>
                </a:solidFill>
              </a:rPr>
              <a:t>24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00, </a:t>
            </a:r>
            <a:r>
              <a:rPr lang="cs-CZ" sz="1400" b="0" kern="1200" cap="none" dirty="0">
                <a:solidFill>
                  <a:srgbClr val="084A8B"/>
                </a:solidFill>
              </a:rPr>
              <a:t>6 25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00, </a:t>
            </a:r>
            <a:r>
              <a:rPr lang="cs-CZ" sz="1400" b="0" kern="1200" cap="none" dirty="0">
                <a:solidFill>
                  <a:srgbClr val="084A8B"/>
                </a:solidFill>
              </a:rPr>
              <a:t>6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27 00, </a:t>
            </a:r>
            <a:r>
              <a:rPr lang="cs-CZ" sz="1400" b="0" kern="1200" cap="none" dirty="0">
                <a:solidFill>
                  <a:srgbClr val="084A8B"/>
                </a:solidFill>
              </a:rPr>
              <a:t>6 73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15, 6 26 00. </a:t>
            </a:r>
            <a:br>
              <a:rPr lang="cs-CZ" sz="1400" b="0" kern="1200" cap="none" dirty="0" smtClean="0">
                <a:solidFill>
                  <a:srgbClr val="084A8B"/>
                </a:solidFill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</a:rPr>
            </a:br>
            <a:r>
              <a:rPr lang="cs-CZ" sz="1400" b="0" kern="1200" cap="none" dirty="0" smtClean="0">
                <a:solidFill>
                  <a:srgbClr val="084A8B"/>
                </a:solidFill>
              </a:rPr>
              <a:t>Pokud </a:t>
            </a:r>
            <a:r>
              <a:rPr lang="cs-CZ" sz="1400" b="0" kern="1200" cap="none" dirty="0">
                <a:solidFill>
                  <a:srgbClr val="084A8B"/>
                </a:solidFill>
              </a:rPr>
              <a:t>nebude možné anonymní osobu po ukončení její účasti v projektu podřadit do výše uvedených indikátorů, prosím Vás, o uvedení této skutečnosti např. formou komentáře k osobě do tabulky.</a:t>
            </a:r>
            <a:br>
              <a:rPr lang="cs-CZ" sz="1400" b="0" kern="1200" cap="none" dirty="0">
                <a:solidFill>
                  <a:srgbClr val="084A8B"/>
                </a:solidFill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			</a:t>
            </a:r>
            <a:br>
              <a:rPr lang="cs-CZ" sz="1400" b="0" kern="1200" cap="none" dirty="0">
                <a:solidFill>
                  <a:srgbClr val="084A8B"/>
                </a:solidFill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			</a:t>
            </a:r>
            <a:br>
              <a:rPr lang="cs-CZ" sz="1400" b="0" kern="1200" cap="none" dirty="0">
                <a:solidFill>
                  <a:srgbClr val="084A8B"/>
                </a:solidFill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					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	</a:t>
            </a:r>
            <a:br>
              <a:rPr lang="cs-CZ" sz="1400" b="0" kern="1200" cap="none" dirty="0" smtClean="0">
                <a:solidFill>
                  <a:srgbClr val="084A8B"/>
                </a:solidFill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933056"/>
            <a:ext cx="6480720" cy="275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532440" cy="4968552"/>
          </a:xfrm>
        </p:spPr>
        <p:txBody>
          <a:bodyPr/>
          <a:lstStyle/>
          <a:p>
            <a:pPr lvl="0">
              <a:lnSpc>
                <a:spcPts val="1600"/>
              </a:lnSpc>
              <a:spcBef>
                <a:spcPts val="0"/>
              </a:spcBef>
              <a:buClr>
                <a:srgbClr val="5FBBF5"/>
              </a:buClr>
              <a:buSzPct val="100000"/>
            </a:pPr>
            <a:r>
              <a:rPr lang="cs-CZ" sz="2000" dirty="0" smtClean="0"/>
              <a:t>1/Nedostatky zjištěné v rámci kontrol Zpráv o realizaci projektu</a:t>
            </a:r>
            <a:br>
              <a:rPr lang="cs-CZ" sz="2000" dirty="0" smtClean="0"/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Příloha č.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2 </a:t>
            </a:r>
            <a:r>
              <a:rPr lang="cs-CZ" sz="1400" b="0" kern="1200" cap="none" dirty="0">
                <a:solidFill>
                  <a:srgbClr val="084A8B"/>
                </a:solidFill>
              </a:rPr>
              <a:t>– výkaz indikátoru 6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70 10 Využívání podpořených služeb </a:t>
            </a:r>
            <a:r>
              <a:rPr lang="cs-CZ" sz="1400" b="0" kern="1200" cap="none" dirty="0">
                <a:solidFill>
                  <a:srgbClr val="084A8B"/>
                </a:solidFill>
              </a:rPr>
              <a:t>– v části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„anonymní-součty “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u="sng" kern="1200" cap="none" dirty="0">
                <a:solidFill>
                  <a:srgbClr val="084A8B"/>
                </a:solidFill>
                <a:ea typeface="+mn-ea"/>
                <a:cs typeface="+mn-cs"/>
              </a:rPr>
              <a:t>Celkový počet anonymních </a:t>
            </a:r>
            <a:r>
              <a:rPr lang="cs-CZ" sz="1400" b="0" u="sng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osob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Doporučuje se uvádět 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>pouze počet podpořených anonymních osob, které v daném monitorovacím období již svoji účast v projektu 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ukončily.  </a:t>
            </a: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>Zamezí se tak opakování stejného anonymního uživatele ve více 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>obdobích a riziku </a:t>
            </a:r>
            <a:r>
              <a:rPr lang="cs-CZ" sz="1400" b="0" kern="1200" cap="none" dirty="0">
                <a:solidFill>
                  <a:srgbClr val="084A8B"/>
                </a:solidFill>
              </a:rPr>
              <a:t>umělého navyšování indikátoru 670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10.</a:t>
            </a:r>
            <a:br>
              <a:rPr lang="cs-CZ" sz="1400" b="0" kern="1200" cap="none" dirty="0" smtClean="0">
                <a:solidFill>
                  <a:srgbClr val="084A8B"/>
                </a:solidFill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</a:rPr>
              <a:t>Doporučení</a:t>
            </a:r>
            <a:r>
              <a:rPr lang="cs-CZ" sz="1400" b="0" kern="1200" cap="none" dirty="0">
                <a:solidFill>
                  <a:srgbClr val="084A8B"/>
                </a:solidFill>
              </a:rPr>
              <a:t>:</a:t>
            </a:r>
            <a:br>
              <a:rPr lang="cs-CZ" sz="1400" b="0" kern="1200" cap="none" dirty="0">
                <a:solidFill>
                  <a:srgbClr val="084A8B"/>
                </a:solidFill>
              </a:rPr>
            </a:br>
            <a:r>
              <a:rPr lang="cs-CZ" sz="1400" b="0" kern="1200" cap="none" dirty="0">
                <a:solidFill>
                  <a:srgbClr val="084A8B"/>
                </a:solidFill>
              </a:rPr>
              <a:t>Pokud by byly vykazovány i osoby, které prozatím neukončily účast v projektu a byly již vykázány v předchozích 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monitorovacích obdobích, </a:t>
            </a:r>
            <a:r>
              <a:rPr lang="cs-CZ" sz="1400" b="0" kern="1200" cap="none" dirty="0">
                <a:solidFill>
                  <a:srgbClr val="084A8B"/>
                </a:solidFill>
              </a:rPr>
              <a:t>prosím Vás, o jejich označení v tabulce (např. barevné zvýraznění s legendou na konci tabulky</a:t>
            </a:r>
            <a:r>
              <a:rPr lang="cs-CZ" sz="1400" b="0" kern="1200" cap="none" dirty="0" smtClean="0">
                <a:solidFill>
                  <a:srgbClr val="084A8B"/>
                </a:solidFill>
              </a:rPr>
              <a:t>).</a:t>
            </a: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>
                <a:solidFill>
                  <a:srgbClr val="084A8B"/>
                </a:solidFill>
                <a:ea typeface="+mn-ea"/>
                <a:cs typeface="+mn-cs"/>
              </a:rPr>
            </a:br>
            <a: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  <a:t/>
            </a:r>
            <a:br>
              <a:rPr lang="cs-CZ" sz="1400" b="0" kern="1200" cap="none" dirty="0" smtClean="0">
                <a:solidFill>
                  <a:srgbClr val="084A8B"/>
                </a:solidFill>
                <a:ea typeface="+mn-ea"/>
                <a:cs typeface="+mn-cs"/>
              </a:rPr>
            </a:b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17032"/>
            <a:ext cx="6258798" cy="18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4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5159</TotalTime>
  <Words>332</Words>
  <Application>Microsoft Office PowerPoint</Application>
  <PresentationFormat>Předvádění na obrazovce (4:3)</PresentationFormat>
  <Paragraphs>109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Wingdings 3</vt:lpstr>
      <vt:lpstr>prezentace</vt:lpstr>
      <vt:lpstr>seminář  pro příjemce – dotační program „Podpora sociálních služeb v rámci individuálního projektu Podpora sociálních služeb v Plzeňském kraji 2016 - 2019“ </vt:lpstr>
      <vt:lpstr>PROGRAM</vt:lpstr>
      <vt:lpstr>1/Nedostatky zjištěné v rámci kontrol Zpráv o realizaci projektu  Příloha č. 1 – výkaz indikátoru 6 00 00 Celkový počet účastníků – v části „průběh služby“                 </vt:lpstr>
      <vt:lpstr>1/Nedostatky zjištěné v rámci kontrol Zpráv o realizaci projektu  Příloha č. 1 – výkaz indikátoru 6 00 00 Celkový počet účastníků – v části „účastníci-součty “  Celkový počet účastníků  Za každé monitorovací období se uvede počet osob, které získaly podporu v rozsahu nad 40h. Pokud již osoba získala podporu v rozsahu 40h, bude vykázána v této tabulce pouze jednou, a to za monitorovací období, v němž došlo k získání podpory nad 40h.                        </vt:lpstr>
      <vt:lpstr>1/Nedostatky zjištěné v rámci kontrol Zpráv o realizaci projektu  Příloha č. 1 – výkaz indikátoru 6 00 00 Celkový počet účastníků – v části „účastníci-součty “  Celkový počet osob s bagatelní podporou  Uvede se počet podpořených osob, které v daném monitorovacím období nezískaly podporu v rozsahu 40h a se kterými bylo aktivně pracováno a byla u nich vykázána časová podpora za dané monitorovací období.           Doporučení: Za dané monitorovací období uvádět pouze osoby, se kterými bylo aktivně pracováno (vykázaná časová podpora za MO). Pokud budou vykazovány i osoby, s nimiž nebylo aktivně pracováno, prosím Vás, o jejich označení v tabulce (např. barevné zvýraznění s legendou na konci tabulky). Jde o usnadnění kontroly počtu vykázaných osob a zadávání podpory do systému ESF2014+.  </vt:lpstr>
      <vt:lpstr>Příklad vykazování</vt:lpstr>
      <vt:lpstr>1/Nedostatky zjištěné v rámci kontrol Zpráv o realizaci projektu  Příloha č. 2 – výkaz indikátoru 6 70 10 Využívání podpořených služeb – v části „průběh služby“                 </vt:lpstr>
      <vt:lpstr>1/Nedostatky zjištěné v rámci kontrol Zpráv o realizaci projektu  Příloha č. 2 – výkaz indikátoru 6 70 10 Využívání podpořených služeb – v části „zhodnocení služby – situace po ukončení projektu“  Pro účely evaluace je nutné i u anonymních osob sledovat indikátory účastníků – charakteristiky účastníků po ukončení účasti v projektu: 6 24 00, 6 25 00, 6 27 00, 6 73 15, 6 26 00.   Pokud nebude možné anonymní osobu po ukončení její účasti v projektu podřadit do výše uvedených indikátorů, prosím Vás, o uvedení této skutečnosti např. formou komentáře k osobě do tabulky.                                       </vt:lpstr>
      <vt:lpstr>1/Nedostatky zjištěné v rámci kontrol Zpráv o realizaci projektu  Příloha č. 2 – výkaz indikátoru 6 70 10 Využívání podpořených služeb – v části „anonymní-součty “  Celkový počet anonymních osob  Doporučuje se uvádět pouze počet podpořených anonymních osob, které v daném monitorovacím období již svoji účast v projektu ukončily.  Zamezí se tak opakování stejného anonymního uživatele ve více obdobích a riziku umělého navyšování indikátoru 670 10.           Doporučení: Pokud by byly vykazovány i osoby, které prozatím neukončily účast v projektu a byly již vykázány v předchozích monitorovacích obdobích, prosím Vás, o jejich označení v tabulce (např. barevné zvýraznění s legendou na konci tabulky).           </vt:lpstr>
      <vt:lpstr>Příklad vykazování</vt:lpstr>
      <vt:lpstr>2/Doložení vykázané přírůstkové hodnoty indikátoru výstupu 6 00 00 Celkový počet účastníků   V průběhu realizace projektu musí příjemce (PK) sledovat naplňování indikátorů průběžně a vykazovat dosažené hodnoty v rámci zpráv o realizaci projektu. Důležité je, aby se vykazované hodnoty opíraly o průkaznou evidenci vedenou příjemcem (nebo partnerem). Evidencí se myslí např. záznamy o každém klientovi, prezenční listiny kurzů apod., tzn., že vykazované hodnoty musí být prokazatelné a ověřitelné případnou kontrolou.  Do systému ESF2014+ se do indikátoru 6 00 00 propíše pouze osoba, která překročila limit bagatelní podpory a jejíž účast v projektu byla ukončena.  Pro ověření naplňování indikátoru 6 00 00 bude nově nutné u vykázaných osob do indikátoru 6 00 00 poskytnout příjemci (PK) scan průkazné evidence, tj. monitorovací list podpořené osoby a smlouvu o poskytnutí sociální služby obsahující náležitosti uvedené v ustanovení § 91 odst. 2 zákona č. 108/2006 Sb., o sociálních službách, ve znění pozdějších předpisů. U sociálních služeb, kterým ze zákona nevyplývá povinnost uzavření písemné smlouvy, je možné za průkazný dokument považovat i jiný relevantní dokument, ze kterého vyplývá, že podpora byla osobám poskytnuta, např. individuální plán.  Scany monitorovacích listů podpořených osob a dokumenty prokazující poskytnutí sociální služby budou zasílány elektronicky v zabezpečených souborech na e-mail projektového manažera pouze u osob, které překročily limit bagatelní podpory a jejichž účast v projektu byla ukončena. Pro zabezpečení zasílaných dokumentů bude použito heslo, které bylo poskytovatelům sociálních služeb písemně přiděleno k zasílání povinných příloh ke Zprávě o realizaci projektu.  Originály monitorovacích listů podpořených osob budou po ukončení realizace projektu z důvodu archivace postoupeny KÚPK. </vt:lpstr>
      <vt:lpstr>3/Import údajů o podpořených osobách  a) Import údajů prostřednictvím csv šablony  - šablona včetně návodu jakým způsobem údaje vyplnit k dispozici na portálu Plzeňského kraje  - ve vybraném souboru musí být dodržena struktura dat, jak ji systém očekává → úspěšný hromadný import dat (jakýkoli zásah do souboru, nesprávné zadání hodnoty znemožní import dat do systému ESF2014+)            </vt:lpstr>
      <vt:lpstr>3/Import údajů o podpořených osobách  b) import údajů prostřednictvím Offline pdf formuláře – nově  - program pro zobrazení dokumentů ve formátu pdf (např. Acrobat reader)  - všechna povinná pole jsou podbarvena žlutou barvou (záhlaví předvyplněno)  - šedá pole jsou nepovinná  - povinnost vyplnění údajů ke zjišťované charakteristice - ! výjimkou je citlivý údaj týkající se typu znevýhodnění, který může účastník odmítnout poskytnout !   </vt:lpstr>
      <vt:lpstr>  </vt:lpstr>
      <vt:lpstr> - pro vložení do systému ESFCR je nutné, aby zaslaný formulář ve formátu PDF obsahoval evidenční číslo – vygenerováno stiskem tlačítka TISK (není potřeba tisknout, tisk následně stornovat          - po vygenerování evidenčního čísla stisknout tlačítko ULOŽIT – a vygenerovaný soubor ve formátu PDF pojmenovat příjmením účastníka        </vt:lpstr>
      <vt:lpstr> - zabezpečený soubor s uloženými PDF formuláři zaslán elektronicky na e-mail projektového manažera v rámci Zpráv o realizaci projektu  - pro zabezpečení zasílaných dokumentů bude použito heslo, které bylo poskytovatelům sociálních služeb písemně přiděleno k zasílání povinných příloh ke Zprávě o realizaci projektu  </vt:lpstr>
      <vt:lpstr>4/Aktualizace přílohy č. 3 – výkaz indikátoru 6 70 01 Kapacita podpořených osob pro potřeby evaluace  kapacita  poskytovaných sociálních služeb – maximální počet uživatelů terénních a ambulantních sociálních služeb, které může sociální služba v daném okamžiku obsloužit, případně počet lůžek u pobytových forem sociálních služeb (kapacita musí odpovídat kapacitě uvedené v pověření)  obsazenost lůžek – celkový počet lůžek obsazených uživateli přes noc za sledované období, tj. měsíc (do využívání se započítává i doba, kdy uživatel není ve službě přítomen, ale má platnou smlouvu)   obsazenost u klientů A/T služby – údaj o počtu uživatelů, kterým byla poskytnuta služba za sledované období, tj. měsíc          </vt:lpstr>
      <vt:lpstr>         </vt:lpstr>
      <vt:lpstr>         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Petroková Helena (MPSV)</dc:creator>
  <cp:lastModifiedBy>Kulhánková Renata</cp:lastModifiedBy>
  <cp:revision>218</cp:revision>
  <cp:lastPrinted>2017-03-31T11:15:15Z</cp:lastPrinted>
  <dcterms:created xsi:type="dcterms:W3CDTF">2015-02-20T08:23:15Z</dcterms:created>
  <dcterms:modified xsi:type="dcterms:W3CDTF">2017-04-13T07:20:41Z</dcterms:modified>
</cp:coreProperties>
</file>