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9" r:id="rId3"/>
    <p:sldId id="273" r:id="rId4"/>
    <p:sldId id="268" r:id="rId5"/>
    <p:sldId id="257" r:id="rId6"/>
    <p:sldId id="276" r:id="rId7"/>
    <p:sldId id="258" r:id="rId8"/>
    <p:sldId id="260" r:id="rId9"/>
    <p:sldId id="261" r:id="rId10"/>
    <p:sldId id="266" r:id="rId11"/>
    <p:sldId id="262" r:id="rId12"/>
    <p:sldId id="263" r:id="rId13"/>
    <p:sldId id="264" r:id="rId14"/>
    <p:sldId id="274" r:id="rId15"/>
    <p:sldId id="265" r:id="rId16"/>
    <p:sldId id="267" r:id="rId17"/>
    <p:sldId id="269" r:id="rId18"/>
    <p:sldId id="271" r:id="rId19"/>
    <p:sldId id="272" r:id="rId20"/>
    <p:sldId id="27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28A83-2F60-4DA0-8092-DCCB19186ABF}" type="datetimeFigureOut">
              <a:rPr lang="cs-CZ" smtClean="0"/>
              <a:pPr/>
              <a:t>26.09.2024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760D3-732D-412F-AFFA-D63BB62C742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60D3-732D-412F-AFFA-D63BB62C742F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UMOŽŇUJÍ NEDOSLÝCHAVÝM</a:t>
            </a:r>
            <a:r>
              <a:rPr lang="cs-CZ" baseline="0" dirty="0" smtClean="0"/>
              <a:t> CESTUJÍCÍM SLEDOVAT AKTUÁLNÍ INFORMACE A HLÁŠENÍ – NA NÁDRAŽÍCH, VE VAGÓNECH…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60D3-732D-412F-AFFA-D63BB62C742F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JEDNO</a:t>
            </a:r>
            <a:r>
              <a:rPr lang="cs-CZ" baseline="0" dirty="0" smtClean="0"/>
              <a:t> Z POTŘEBNÝCH MÍST INSTALACE JSOU KLECE VÝTAHŮ A ZVONKOVÁ TABLA S OBOUSTRANNÝM KOMUNIKAČNÍM ZAŘÍZENÍM, AUTOMATY VŠEHO DRUHU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60D3-732D-412F-AFFA-D63BB62C742F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A78C1-379C-46D5-8DC4-CE4981C1EB5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rámci programu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Erasmus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je program EU na podporu vzdělávání, odborné přípravy, mládeže a sportu v Evropě - </a:t>
            </a:r>
            <a:r>
              <a:rPr lang="cs-CZ" dirty="0" smtClean="0"/>
              <a:t>Unie neslyšících</a:t>
            </a:r>
            <a:r>
              <a:rPr lang="cs-CZ" baseline="0" dirty="0" smtClean="0"/>
              <a:t> Brno ve spolupráci s </a:t>
            </a:r>
            <a:r>
              <a:rPr lang="cs-CZ" baseline="0" dirty="0" err="1" smtClean="0"/>
              <a:t>Asociáciou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nepočujacíh</a:t>
            </a:r>
            <a:r>
              <a:rPr lang="cs-CZ" baseline="0" dirty="0" smtClean="0"/>
              <a:t> Slovenska, 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Centrum vizualizace a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interaktivity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vzdělávání, s.r.o.  a slovinským partnerem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Racio, družba za razvoj sloveskega kapitala pracují na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metodice vzdělávání a instalace indukčních smyček. Z tohoho materiálu také čerpá naše krátká prezentace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60D3-732D-412F-AFFA-D63BB62C742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AUDIO</a:t>
            </a:r>
            <a:r>
              <a:rPr lang="cs-CZ" baseline="0" dirty="0" smtClean="0"/>
              <a:t> FREKVENČNÍ INDUKČNÍ SYSTÉM JE UŽITEČNOU POMŮCKOU V HLUČNÉM PROSTŘEDÍ A V KOMUNIKACI NA DELŠÍ VZDÁLENOST.</a:t>
            </a:r>
          </a:p>
          <a:p>
            <a:r>
              <a:rPr lang="cs-CZ" baseline="0" dirty="0" smtClean="0"/>
              <a:t>OBSAHUJE VŽDY MIKROFON (SNÍMÁ MLUVENÉ SLOVO) – NEBO JINÝ ZDROJ ZVUKU (HLÁŠENÍ ROZHLASU V HALÁCH MDH LETIŠTÍCH, NÁDRAŽÍCH) A UŽIVATEL PŘEPÍNÁ (NEBO AUTOMATICKY PŘEPÍNÁ SLUCHADLO) DO REŽIMU SNÍMÁNÍ ZVUKU „T“ PRO POSLECH INDUKCE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60D3-732D-412F-AFFA-D63BB62C742F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ZVUKOVÝ SIGNÁL JE V ZAŘÍZENÍ</a:t>
            </a:r>
            <a:r>
              <a:rPr lang="cs-CZ" baseline="0" dirty="0" smtClean="0"/>
              <a:t> (SMYČKOVÝ ZESILOVAČ) </a:t>
            </a:r>
            <a:r>
              <a:rPr lang="cs-CZ" dirty="0" smtClean="0"/>
              <a:t>PŘEMĚNĚN</a:t>
            </a:r>
            <a:r>
              <a:rPr lang="cs-CZ" baseline="0" dirty="0" smtClean="0"/>
              <a:t> V PROMĚNLIVÉM MAGNETICKÉM POLI PŘENÁŠEN </a:t>
            </a:r>
            <a:r>
              <a:rPr lang="cs-CZ" b="1" baseline="0" dirty="0" smtClean="0"/>
              <a:t>AŽ JE ZACHYCEN  T-CÍVKOU VE </a:t>
            </a:r>
            <a:r>
              <a:rPr lang="cs-CZ" baseline="0" dirty="0" smtClean="0"/>
              <a:t>SLUCHADLE A PŘEVEDEN NA ZVUKOVÝ SIGNÁL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60D3-732D-412F-AFFA-D63BB62C742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INDUKČNÍ SMYČKU LZE</a:t>
            </a:r>
            <a:r>
              <a:rPr lang="cs-CZ" baseline="0" dirty="0" smtClean="0"/>
              <a:t> DOČASNĚ POUŽÍT V EXTERIÉRU – FOTO Z AKCE BABSKÉ LÉTO V LUŽÁNKÁCH V ROCE 2021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60D3-732D-412F-AFFA-D63BB62C742F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MOHOU</a:t>
            </a:r>
            <a:r>
              <a:rPr lang="cs-CZ" baseline="0" dirty="0" smtClean="0"/>
              <a:t> BÝT INSTALOVÁNY JAKO PEVNÉ – V SÁLECH, ČI NA PŘEPÁŽKÁCH, NEBO PŘENOSNÉ A ODSTRANITELNÉ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60D3-732D-412F-AFFA-D63BB62C742F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NÁVRH</a:t>
            </a:r>
            <a:r>
              <a:rPr lang="cs-CZ" baseline="0" dirty="0" smtClean="0"/>
              <a:t> NA INSTALACI INDUKČNÍ SMYČKY V AUDITORIU U PRAZE – smyčka se musí instalovat tak, aby byla přesně zaměřená co do výšky (uživatel stojí, nebo sedí) i prostoru – aby „nepřetékal“ signál do okolního prostředí – to je důležité např. u sady přepážek vedle sebe, nebo u sálů umístěných nad sebou.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60D3-732D-412F-AFFA-D63BB62C742F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ZDE VIDÍTE</a:t>
            </a:r>
            <a:r>
              <a:rPr lang="cs-CZ" baseline="0" dirty="0" smtClean="0"/>
              <a:t> ZESILOVAČ A MĚŘENÍ SIGNÁLU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60D3-732D-412F-AFFA-D63BB62C742F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60D3-732D-412F-AFFA-D63BB62C742F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ED46-CF07-4371-94A6-9F83A9B4B36C}" type="datetimeFigureOut">
              <a:rPr lang="cs-CZ" smtClean="0"/>
              <a:pPr/>
              <a:t>26.09.2024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3807-8B69-46BC-B939-7491081AF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ED46-CF07-4371-94A6-9F83A9B4B36C}" type="datetimeFigureOut">
              <a:rPr lang="cs-CZ" smtClean="0"/>
              <a:pPr/>
              <a:t>26.09.2024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3807-8B69-46BC-B939-7491081AF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ED46-CF07-4371-94A6-9F83A9B4B36C}" type="datetimeFigureOut">
              <a:rPr lang="cs-CZ" smtClean="0"/>
              <a:pPr/>
              <a:t>26.09.2024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3807-8B69-46BC-B939-7491081AF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ED46-CF07-4371-94A6-9F83A9B4B36C}" type="datetimeFigureOut">
              <a:rPr lang="cs-CZ" smtClean="0"/>
              <a:pPr/>
              <a:t>26.09.2024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3807-8B69-46BC-B939-7491081AF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ED46-CF07-4371-94A6-9F83A9B4B36C}" type="datetimeFigureOut">
              <a:rPr lang="cs-CZ" smtClean="0"/>
              <a:pPr/>
              <a:t>26.09.2024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3807-8B69-46BC-B939-7491081AF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ED46-CF07-4371-94A6-9F83A9B4B36C}" type="datetimeFigureOut">
              <a:rPr lang="cs-CZ" smtClean="0"/>
              <a:pPr/>
              <a:t>26.09.2024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3807-8B69-46BC-B939-7491081AF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ED46-CF07-4371-94A6-9F83A9B4B36C}" type="datetimeFigureOut">
              <a:rPr lang="cs-CZ" smtClean="0"/>
              <a:pPr/>
              <a:t>26.09.2024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3807-8B69-46BC-B939-7491081AF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ED46-CF07-4371-94A6-9F83A9B4B36C}" type="datetimeFigureOut">
              <a:rPr lang="cs-CZ" smtClean="0"/>
              <a:pPr/>
              <a:t>26.09.2024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3807-8B69-46BC-B939-7491081AF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ED46-CF07-4371-94A6-9F83A9B4B36C}" type="datetimeFigureOut">
              <a:rPr lang="cs-CZ" smtClean="0"/>
              <a:pPr/>
              <a:t>26.09.2024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3807-8B69-46BC-B939-7491081AF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ED46-CF07-4371-94A6-9F83A9B4B36C}" type="datetimeFigureOut">
              <a:rPr lang="cs-CZ" smtClean="0"/>
              <a:pPr/>
              <a:t>26.09.2024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3807-8B69-46BC-B939-7491081AF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ED46-CF07-4371-94A6-9F83A9B4B36C}" type="datetimeFigureOut">
              <a:rPr lang="cs-CZ" smtClean="0"/>
              <a:pPr/>
              <a:t>26.09.2024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3807-8B69-46BC-B939-7491081AF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8ED46-CF07-4371-94A6-9F83A9B4B36C}" type="datetimeFigureOut">
              <a:rPr lang="cs-CZ" smtClean="0"/>
              <a:pPr/>
              <a:t>26.09.2024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3807-8B69-46BC-B939-7491081AF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jpeg"/><Relationship Id="rId3" Type="http://schemas.openxmlformats.org/officeDocument/2006/relationships/image" Target="../media/image30.gif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hyperlink" Target="https://www.kr-stredocesky.cz/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image" Target="../media/image39.gif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ilooptimalforall.unb.cz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305177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INDUKČNÍ SMYČKY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31840" y="4005064"/>
            <a:ext cx="2664296" cy="864096"/>
          </a:xfrm>
        </p:spPr>
        <p:txBody>
          <a:bodyPr/>
          <a:lstStyle/>
          <a:p>
            <a:r>
              <a:rPr lang="cs-CZ" dirty="0" smtClean="0"/>
              <a:t>2023</a:t>
            </a:r>
            <a:endParaRPr lang="cs-CZ" dirty="0"/>
          </a:p>
        </p:txBody>
      </p:sp>
      <p:pic>
        <p:nvPicPr>
          <p:cNvPr id="4" name="Obrázek 3" descr="mmr_cr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733256"/>
            <a:ext cx="2161032" cy="46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4664"/>
            <a:ext cx="1590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068960"/>
            <a:ext cx="2762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73216"/>
            <a:ext cx="2443259" cy="1173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INTERIÉROVÉ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44005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16832"/>
            <a:ext cx="38004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INTERIÉROVÉ - PROSTOROVÉ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82" y="1600200"/>
            <a:ext cx="76318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99036"/>
            <a:ext cx="8229600" cy="412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>
            <a:off x="0" y="3429000"/>
            <a:ext cx="1445952" cy="70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ZESILOVAČ</a:t>
            </a:r>
            <a:endParaRPr lang="cs-CZ" dirty="0"/>
          </a:p>
        </p:txBody>
      </p:sp>
      <p:sp>
        <p:nvSpPr>
          <p:cNvPr id="7" name="Šipka doleva 6"/>
          <p:cNvSpPr/>
          <p:nvPr/>
        </p:nvSpPr>
        <p:spPr>
          <a:xfrm>
            <a:off x="7596336" y="3068960"/>
            <a:ext cx="1440160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MĚŘENÍ SIGNÁLU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INDUKČNÍ SMYČKU LZE INSTALOVAT VŠUDE, KDE JE POTŘEBA 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03066"/>
            <a:ext cx="8229600" cy="372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Přepážkové indukční smyčky – princip fungování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/>
              <a:t>Zdroj zvuku, v tomto případě hlas </a:t>
            </a:r>
            <a:r>
              <a:rPr lang="cs-CZ" sz="2600" dirty="0" smtClean="0"/>
              <a:t>pracovníka </a:t>
            </a:r>
            <a:r>
              <a:rPr lang="cs-CZ" sz="2600" dirty="0"/>
              <a:t>za přepážkou, je zachycen mikrofonem umístěným blízko jejich úst. Tím jsou potlačeny případné rušivé hluky.</a:t>
            </a:r>
          </a:p>
          <a:p>
            <a:r>
              <a:rPr lang="cs-CZ" sz="2600" dirty="0" smtClean="0"/>
              <a:t>Zvukový </a:t>
            </a:r>
            <a:r>
              <a:rPr lang="cs-CZ" sz="2600" dirty="0"/>
              <a:t>signál přeměněný v mikrofonu na elektrický se přenese do smyčkového zesilovače. Ten elektrický signál modulovaný původním zvukovým zdrojem zesílí a napájí indukční smyčku. Smyčka je obvykle měděný drát instalovaný v prostoru přepážky, který indukuje do prostoru modulované magnetické pole.</a:t>
            </a:r>
          </a:p>
          <a:p>
            <a:r>
              <a:rPr lang="cs-CZ" sz="2600" dirty="0" smtClean="0"/>
              <a:t>Indukční </a:t>
            </a:r>
            <a:r>
              <a:rPr lang="cs-CZ" sz="2600" dirty="0"/>
              <a:t>smyčka u přepážkových aplikací bývá umístěna na panelu pod stolem přepážky nebo na přepážce.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INTERIÉROVÉ – PŘEPÁŽKOVÉ PEVNÉ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382396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6184" y="1484784"/>
            <a:ext cx="495781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INDUKČNÍ SMYČKY V MHD</a:t>
            </a:r>
            <a:endParaRPr lang="cs-CZ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41454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852936"/>
            <a:ext cx="656703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INDUKČNÍ SMYČKY V INTERKOMECH</a:t>
            </a:r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076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46577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941168"/>
            <a:ext cx="38004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60648"/>
            <a:ext cx="8964488" cy="1296144"/>
          </a:xfrm>
        </p:spPr>
        <p:txBody>
          <a:bodyPr>
            <a:noAutofit/>
          </a:bodyPr>
          <a:lstStyle/>
          <a:p>
            <a:pPr algn="l"/>
            <a:r>
              <a:rPr lang="cs-CZ" sz="1800" i="1" dirty="0" smtClean="0"/>
              <a:t>Veřejně prospěšná činnost organizace a odborných konzultantů je realizována a financována v rámci projektu</a:t>
            </a:r>
            <a:r>
              <a:rPr lang="cs-CZ" sz="1800" dirty="0" smtClean="0"/>
              <a:t>: </a:t>
            </a:r>
            <a:r>
              <a:rPr lang="cs-CZ" sz="1800" b="1" dirty="0" smtClean="0"/>
              <a:t>,, Vyrovnávání příležitostí pro osoby s omezenou schopností orientace a pohybu na úseku bezbariérové přístupnosti staveb´´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484785"/>
            <a:ext cx="3950476" cy="8598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7" y="1484785"/>
            <a:ext cx="2492597" cy="858107"/>
          </a:xfrm>
          <a:prstGeom prst="rect">
            <a:avLst/>
          </a:prstGeom>
        </p:spPr>
      </p:pic>
      <p:pic>
        <p:nvPicPr>
          <p:cNvPr id="7" name="Picture 2" descr="JIHOČESKÝ KRAJ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19874" y="2636912"/>
            <a:ext cx="1950724" cy="1048514"/>
          </a:xfrm>
          <a:prstGeom prst="rect">
            <a:avLst/>
          </a:prstGeom>
          <a:noFill/>
        </p:spPr>
      </p:pic>
      <p:pic>
        <p:nvPicPr>
          <p:cNvPr id="8" name="Obrázek 7" descr="Středočeský kraj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9" y="3068960"/>
            <a:ext cx="2381251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lum bright="-4000" contras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5013175"/>
            <a:ext cx="2594610" cy="1245870"/>
          </a:xfrm>
          <a:prstGeom prst="rect">
            <a:avLst/>
          </a:prstGeom>
          <a:blipFill>
            <a:blip r:embed="rId8" cstate="print">
              <a:lum bright="-4000" contrast="61000"/>
            </a:blip>
            <a:tile tx="0" ty="0" sx="100000" sy="100000" flip="none" algn="tl"/>
          </a:blipFill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636912"/>
            <a:ext cx="2543175" cy="11620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1" y="3861048"/>
            <a:ext cx="2443259" cy="1173194"/>
          </a:xfrm>
          <a:prstGeom prst="rect">
            <a:avLst/>
          </a:prstGeom>
        </p:spPr>
      </p:pic>
      <p:pic>
        <p:nvPicPr>
          <p:cNvPr id="12" name="Zástupný symbol pro obsah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8" y="3789040"/>
            <a:ext cx="2162175" cy="914400"/>
          </a:xfrm>
          <a:prstGeom prst="rect">
            <a:avLst/>
          </a:prstGeom>
        </p:spPr>
      </p:pic>
      <p:pic>
        <p:nvPicPr>
          <p:cNvPr id="13" name="Zástupný symbol pro obsah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4005070"/>
            <a:ext cx="2162175" cy="1038225"/>
          </a:xfrm>
          <a:prstGeom prst="rect">
            <a:avLst/>
          </a:prstGeom>
        </p:spPr>
      </p:pic>
      <p:pic>
        <p:nvPicPr>
          <p:cNvPr id="14" name="Obrázek 13" descr="logo ilustracni obrazek"/>
          <p:cNvPicPr preferRelativeResize="0"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8064" y="4941168"/>
            <a:ext cx="2944092" cy="8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r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9" y="692697"/>
            <a:ext cx="1931099" cy="446437"/>
          </a:xfrm>
          <a:prstGeom prst="rect">
            <a:avLst/>
          </a:prstGeom>
          <a:noFill/>
        </p:spPr>
      </p:pic>
      <p:pic>
        <p:nvPicPr>
          <p:cNvPr id="3" name="Picture 60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6" y="692696"/>
            <a:ext cx="2156271" cy="508730"/>
          </a:xfrm>
          <a:prstGeom prst="rect">
            <a:avLst/>
          </a:prstGeom>
          <a:noFill/>
        </p:spPr>
      </p:pic>
      <p:pic>
        <p:nvPicPr>
          <p:cNvPr id="4" name="Picture 14" descr="http://www.ht.cz/res/data/002/000244_05_001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628800"/>
            <a:ext cx="1920240" cy="1167506"/>
          </a:xfrm>
          <a:prstGeom prst="rect">
            <a:avLst/>
          </a:prstGeom>
          <a:noFill/>
        </p:spPr>
      </p:pic>
      <p:pic>
        <p:nvPicPr>
          <p:cNvPr id="5" name="Picture 18" descr="Kladno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140973"/>
            <a:ext cx="1905000" cy="857251"/>
          </a:xfrm>
          <a:prstGeom prst="rect">
            <a:avLst/>
          </a:prstGeom>
          <a:noFill/>
        </p:spPr>
      </p:pic>
      <p:pic>
        <p:nvPicPr>
          <p:cNvPr id="6" name="Picture 8" descr="logo mesta velke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293096"/>
            <a:ext cx="2333625" cy="1336834"/>
          </a:xfrm>
          <a:prstGeom prst="rect">
            <a:avLst/>
          </a:prstGeom>
          <a:noFill/>
        </p:spPr>
      </p:pic>
      <p:pic>
        <p:nvPicPr>
          <p:cNvPr id="7" name="Picture 6" descr="C:\Users\user\Desktop\stažený soubor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32656"/>
            <a:ext cx="2286000" cy="1280160"/>
          </a:xfrm>
          <a:prstGeom prst="rect">
            <a:avLst/>
          </a:prstGeom>
          <a:noFill/>
        </p:spPr>
      </p:pic>
      <p:pic>
        <p:nvPicPr>
          <p:cNvPr id="8" name="Picture 4" descr="C:\Users\user\Desktop\stažený soubo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1484784"/>
            <a:ext cx="1274064" cy="1469136"/>
          </a:xfrm>
          <a:prstGeom prst="rect">
            <a:avLst/>
          </a:prstGeom>
          <a:noFill/>
        </p:spPr>
      </p:pic>
      <p:pic>
        <p:nvPicPr>
          <p:cNvPr id="9" name="Picture 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3068960"/>
            <a:ext cx="1721048" cy="114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omů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7" y="2060854"/>
            <a:ext cx="3184399" cy="534279"/>
          </a:xfrm>
          <a:prstGeom prst="rect">
            <a:avLst/>
          </a:prstGeom>
          <a:noFill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5" y="4365110"/>
            <a:ext cx="1276351" cy="1552575"/>
          </a:xfrm>
          <a:prstGeom prst="rect">
            <a:avLst/>
          </a:prstGeom>
          <a:ln>
            <a:noFill/>
          </a:ln>
        </p:spPr>
      </p:pic>
      <p:pic>
        <p:nvPicPr>
          <p:cNvPr id="4100" name="Picture 4" descr="Nymburk – Design portá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2780928"/>
            <a:ext cx="2400300" cy="1350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LEGISLATIVA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VYHLÁŠKA 398/2009, </a:t>
            </a:r>
            <a:r>
              <a:rPr lang="cs-CZ" sz="2000" dirty="0" smtClean="0"/>
              <a:t>§ 8, odstavec 2: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b="1" dirty="0" smtClean="0"/>
              <a:t>PROSTORY PRO SHROMAŽĎOVÁNÍ 50 A VÍCE OSOB NEBO KAŽDÉ OZVUČENÍ </a:t>
            </a:r>
            <a:r>
              <a:rPr lang="cs-CZ" sz="2000" dirty="0" smtClean="0"/>
              <a:t>ČI PŘEKLADATELSKÝ SERVIS KIN, DIVADEL A SÁLŮ MUSÍ UMOŽŇOVAT INDUKČNÍ POSLECH PRO NEDOSLÝCHAVÉ OSOBY</a:t>
            </a:r>
            <a:endParaRPr lang="cs-CZ" sz="20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81128"/>
            <a:ext cx="8229600" cy="19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190699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Děkujeme za pozornost</a:t>
            </a:r>
            <a:endParaRPr lang="cs-CZ" dirty="0"/>
          </a:p>
          <a:p>
            <a:pPr algn="ctr">
              <a:buNone/>
            </a:pPr>
            <a:r>
              <a:rPr lang="cs-CZ" dirty="0" smtClean="0"/>
              <a:t>Obrázky a informace jsme čerpali:</a:t>
            </a:r>
          </a:p>
          <a:p>
            <a:pPr algn="ctr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52936"/>
            <a:ext cx="2762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131840" y="4077072"/>
            <a:ext cx="2880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pomuckyproneslysici.cz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131840" y="4869160"/>
            <a:ext cx="2558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https://www.2n.com/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627784" y="4437112"/>
            <a:ext cx="3597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https://www.indukcni-smycky.cz/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203848" y="3717032"/>
            <a:ext cx="2463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ilooptimalforall.unb.c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4197EC23-5E0A-0BEF-F0E7-B2B04529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2200" dirty="0"/>
              <a:t>Mezinárodní symbol poslechu s indukční smyčkou</a:t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ČSN EN 62489-1</a:t>
            </a:r>
            <a:r>
              <a:rPr lang="cs-CZ" dirty="0"/>
              <a:t> </a:t>
            </a:r>
          </a:p>
          <a:p>
            <a:r>
              <a:rPr lang="cs-CZ" dirty="0"/>
              <a:t>Norma stanovující metodu měření elektromagnetického signálu v prostoru </a:t>
            </a:r>
          </a:p>
          <a:p>
            <a:pPr lvl="0"/>
            <a:r>
              <a:rPr lang="cs-CZ" dirty="0"/>
              <a:t>Měří hodnoty vstupního zvuku </a:t>
            </a:r>
            <a:endParaRPr lang="cs-CZ" dirty="0" smtClean="0"/>
          </a:p>
          <a:p>
            <a:pPr lvl="0"/>
            <a:r>
              <a:rPr lang="cs-CZ" dirty="0"/>
              <a:t>Pokrytí prostoru signálem</a:t>
            </a:r>
            <a:endParaRPr lang="cs-CZ" dirty="0" smtClean="0"/>
          </a:p>
          <a:p>
            <a:pPr lvl="0"/>
            <a:r>
              <a:rPr lang="cs-CZ" dirty="0"/>
              <a:t>Jasné označení prostoru</a:t>
            </a:r>
            <a:endParaRPr lang="cs-CZ" dirty="0" smtClean="0"/>
          </a:p>
          <a:p>
            <a:pPr lvl="0"/>
            <a:r>
              <a:rPr lang="cs-CZ" dirty="0"/>
              <a:t>Vyškolení obsluhy, monitorování a údržba zařízení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9" name="Obrázek 8" descr="Hearing-loop - DS Securities Lt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5" y="371794"/>
            <a:ext cx="971301" cy="1028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71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 smtClean="0"/>
              <a:t>METODIKA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 smtClean="0">
                <a:hlinkClick r:id="rId3"/>
              </a:rPr>
              <a:t>https://ilooptimalforall.unb.cz/</a:t>
            </a:r>
            <a:endParaRPr lang="cs-CZ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852936"/>
            <a:ext cx="3228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301208"/>
            <a:ext cx="32194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373216"/>
            <a:ext cx="2428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301208"/>
            <a:ext cx="251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077072"/>
            <a:ext cx="2762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INDUKČNÍ SMYČKA?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7" y="2086769"/>
            <a:ext cx="67532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cs-CZ" sz="3200" dirty="0"/>
              <a:t>N</a:t>
            </a:r>
            <a:r>
              <a:rPr lang="cs-CZ" sz="3200" dirty="0" smtClean="0"/>
              <a:t>eslyšící – neviditelné smyslové postižení, které vás  vyčlení ze společnosti</a:t>
            </a:r>
            <a:endParaRPr lang="cs-CZ" sz="32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 smtClean="0"/>
              <a:t>Pro bezpečný pohyb osob se sluchovým postižením je nutností vizuálně sdělená informace – informační a orientační systémy ve vstupních halách, odbavovacích halách, zastávky hromadné dopravy, nástupiště. Dále se jedná o varovné vizuální systémy světelné signalizace. </a:t>
            </a:r>
          </a:p>
          <a:p>
            <a:r>
              <a:rPr lang="cs-CZ" sz="3000" dirty="0" smtClean="0"/>
              <a:t>Vybavení pokladen a přepážek musí umožňovat indukční odposlech a odezírání </a:t>
            </a:r>
          </a:p>
          <a:p>
            <a:r>
              <a:rPr lang="cs-CZ" sz="3000" dirty="0" smtClean="0"/>
              <a:t>U divadelních sálů, kin, konferenčních místností, aul s kapacitou nad 50 osob je nutnost vybavit indukční smyčkou.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86614" y="1637526"/>
            <a:ext cx="2279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" y="501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481C49A-C995-D3D7-DA9A-BA3FC2097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26" y="730817"/>
            <a:ext cx="460058" cy="613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UŽIVATEL V HLUČNÉM PROSTŘEDÍ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86510"/>
            <a:ext cx="8229600" cy="335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PRINCIP:</a:t>
            </a:r>
            <a:br>
              <a:rPr lang="cs-CZ" dirty="0" smtClean="0"/>
            </a:br>
            <a:r>
              <a:rPr lang="cs-CZ" dirty="0" smtClean="0"/>
              <a:t>ZVUK - MAGNETICKÉ POLE - ZVUK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90516"/>
            <a:ext cx="8229600" cy="29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EXTERIÉROVÉ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784" y="1600200"/>
            <a:ext cx="69484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659</Words>
  <Application>Microsoft Office PowerPoint</Application>
  <PresentationFormat>Předvádění na obrazovce (4:3)</PresentationFormat>
  <Paragraphs>62</Paragraphs>
  <Slides>20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Motiv sady Office</vt:lpstr>
      <vt:lpstr>  INDUKČNÍ SMYČKY</vt:lpstr>
      <vt:lpstr>LEGISLATIVA  VYHLÁŠKA 398/2009, § 8, odstavec 2:  PROSTORY PRO SHROMAŽĎOVÁNÍ 50 A VÍCE OSOB NEBO KAŽDÉ OZVUČENÍ ČI PŘEKLADATELSKÝ SERVIS KIN, DIVADEL A SÁLŮ MUSÍ UMOŽŇOVAT INDUKČNÍ POSLECH PRO NEDOSLÝCHAVÉ OSOBY</vt:lpstr>
      <vt:lpstr>  Mezinárodní symbol poslechu s indukční smyčkou </vt:lpstr>
      <vt:lpstr>METODIKA</vt:lpstr>
      <vt:lpstr>Proč INDUKČNÍ SMYČKA?</vt:lpstr>
      <vt:lpstr>Neslyšící – neviditelné smyslové postižení, které vás  vyčlení ze společnosti</vt:lpstr>
      <vt:lpstr>UŽIVATEL V HLUČNÉM PROSTŘEDÍ</vt:lpstr>
      <vt:lpstr>PRINCIP: ZVUK - MAGNETICKÉ POLE - ZVUK</vt:lpstr>
      <vt:lpstr>EXTERIÉROVÉ</vt:lpstr>
      <vt:lpstr>INTERIÉROVÉ</vt:lpstr>
      <vt:lpstr>INTERIÉROVÉ - PROSTOROVÉ</vt:lpstr>
      <vt:lpstr>Prezentace aplikace PowerPoint</vt:lpstr>
      <vt:lpstr>INDUKČNÍ SMYČKU LZE INSTALOVAT VŠUDE, KDE JE POTŘEBA </vt:lpstr>
      <vt:lpstr>Přepážkové indukční smyčky – princip fungování</vt:lpstr>
      <vt:lpstr>INTERIÉROVÉ – PŘEPÁŽKOVÉ PEVNÉ</vt:lpstr>
      <vt:lpstr>INDUKČNÍ SMYČKY V MHD</vt:lpstr>
      <vt:lpstr>INDUKČNÍ SMYČKY V INTERKOMECH</vt:lpstr>
      <vt:lpstr>Veřejně prospěšná činnost organizace a odborných konzultantů je realizována a financována v rámci projektu: ,, Vyrovnávání příležitostí pro osoby s omezenou schopností orientace a pohybu na úseku bezbariérové přístupnosti staveb´´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INDUKČNÍ SMYČKY</dc:title>
  <dc:creator>Eva</dc:creator>
  <cp:lastModifiedBy>Milerová Jaroslava</cp:lastModifiedBy>
  <cp:revision>14</cp:revision>
  <dcterms:created xsi:type="dcterms:W3CDTF">2023-03-13T10:27:23Z</dcterms:created>
  <dcterms:modified xsi:type="dcterms:W3CDTF">2024-09-26T14:51:23Z</dcterms:modified>
</cp:coreProperties>
</file>